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6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19.wmf"/><Relationship Id="rId5" Type="http://schemas.openxmlformats.org/officeDocument/2006/relationships/image" Target="../media/image6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C51AE-7468-40BB-96D5-5A265E5AF87F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E04DF-D2F0-4AFF-B0AF-4EBB3D402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3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fld id="{4122727B-5778-47D2-B1CF-534FAF0E643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11DD-056E-4CB9-BB4D-CF4B59BC3B88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52E3-C57E-4490-BD32-ED267185A230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4503-DC86-4DA0-AED6-B8750E5DCC3C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4EE4-1609-4AF0-B3EF-8166F237AD97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C856-9334-4EE7-B935-59FB62A7CEE3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1AD9-8736-4C31-9902-05F6FD1CBC63}" type="datetime1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B711-7F30-4690-A676-C00608857D53}" type="datetime1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A16-BE47-4BC0-812B-ECAAF4FBF929}" type="datetime1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8C6E-F700-4954-9E61-AAFEDAE08B7B}" type="datetime1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13B2-1BF4-487C-8C75-99248CF1900D}" type="datetime1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1EFE-61ED-411B-B78B-51634E481A6E}" type="datetime1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8EC0B-E4BE-49AF-88BB-F6C2571F8487}" type="datetime1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CE19C-7555-4DD4-AE06-952FE47C99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5.wmf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6.wmf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9.wmf"/><Relationship Id="rId10" Type="http://schemas.openxmlformats.org/officeDocument/2006/relationships/image" Target="../media/image12.wmf"/><Relationship Id="rId19" Type="http://schemas.openxmlformats.org/officeDocument/2006/relationships/image" Target="../media/image22.png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wmf"/><Relationship Id="rId24" Type="http://schemas.openxmlformats.org/officeDocument/2006/relationships/image" Target="../media/image32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oleObject" Target="../embeddings/oleObject27.bin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3.bin"/><Relationship Id="rId22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76200" y="76200"/>
            <a:ext cx="9370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5.4 Equations and Graphs of Trigonometric Functions</a:t>
            </a:r>
            <a:endParaRPr lang="en-US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s://encrypted-tbn2.gstatic.com/images?q=tbn:ANd9GcQQae6qam-gRFbC3c6J8roJ3QaS05KcStiYG458ms2nudP8NsO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447800"/>
            <a:ext cx="5592563" cy="3505200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90600"/>
            <a:ext cx="321425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25663" y="76200"/>
            <a:ext cx="4611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u="sng">
                <a:solidFill>
                  <a:srgbClr val="008000"/>
                </a:solidFill>
              </a:rPr>
              <a:t>Using Technology to Find Solutions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71600" y="666750"/>
            <a:ext cx="63293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en-US" sz="2400" b="1" dirty="0"/>
              <a:t>Determine the lowest possible value of </a:t>
            </a:r>
            <a:r>
              <a:rPr lang="en-US" altLang="en-US" sz="2400" b="1" i="1" dirty="0"/>
              <a:t>x</a:t>
            </a:r>
            <a:r>
              <a:rPr lang="en-US" altLang="en-US" sz="2400" b="1" dirty="0"/>
              <a:t>, to the </a:t>
            </a:r>
          </a:p>
          <a:p>
            <a:pPr>
              <a:lnSpc>
                <a:spcPct val="135000"/>
              </a:lnSpc>
            </a:pPr>
            <a:r>
              <a:rPr lang="en-US" altLang="en-US" sz="2400" b="1" dirty="0"/>
              <a:t>nearest tenth for which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572000" y="1162050"/>
          <a:ext cx="20383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1028700" imgH="355600" progId="Equation.DSMT36">
                  <p:embed/>
                </p:oleObj>
              </mc:Choice>
              <mc:Fallback>
                <p:oleObj name="Equation" r:id="rId3" imgW="1028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62050"/>
                        <a:ext cx="20383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7239000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563990" y="5100638"/>
            <a:ext cx="375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CC0000"/>
                </a:solidFill>
              </a:rPr>
              <a:t>The smallest </a:t>
            </a:r>
            <a:r>
              <a:rPr lang="en-US" altLang="en-US" sz="2400" b="1" i="1" dirty="0">
                <a:solidFill>
                  <a:srgbClr val="CC0000"/>
                </a:solidFill>
              </a:rPr>
              <a:t>x</a:t>
            </a:r>
            <a:r>
              <a:rPr lang="en-US" altLang="en-US" sz="2400" b="1" dirty="0">
                <a:solidFill>
                  <a:srgbClr val="CC0000"/>
                </a:solidFill>
              </a:rPr>
              <a:t>-value is -2.9.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5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1" grpId="0" autoUpdateAnimBg="0"/>
      <p:bldP spid="92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4972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275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1, 3, 4a, c, 5c,d, 6a,c, 8, 12, 13, 14, 15, 19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4525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Determine the angle given the ratio.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6519" y="428919"/>
            <a:ext cx="7930376" cy="831793"/>
            <a:chOff x="304800" y="428919"/>
            <a:chExt cx="7930376" cy="831793"/>
          </a:xfrm>
        </p:grpSpPr>
        <p:sp>
          <p:nvSpPr>
            <p:cNvPr id="3" name="TextBox 2"/>
            <p:cNvSpPr txBox="1"/>
            <p:nvPr/>
          </p:nvSpPr>
          <p:spPr>
            <a:xfrm>
              <a:off x="304800" y="685800"/>
              <a:ext cx="793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Determine the solution(s) for the trigonometric equation                     .</a:t>
              </a:r>
            </a:p>
          </p:txBody>
        </p:sp>
        <p:graphicFrame>
          <p:nvGraphicFramePr>
            <p:cNvPr id="14338" name="Object 4"/>
            <p:cNvGraphicFramePr>
              <a:graphicFrameLocks noChangeAspect="1"/>
            </p:cNvGraphicFramePr>
            <p:nvPr/>
          </p:nvGraphicFramePr>
          <p:xfrm>
            <a:off x="6658466" y="428919"/>
            <a:ext cx="1371600" cy="8317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6" name="Equation" r:id="rId3" imgW="711000" imgH="431640" progId="Equation.DSMT4">
                    <p:embed/>
                  </p:oleObj>
                </mc:Choice>
                <mc:Fallback>
                  <p:oleObj name="Equation" r:id="rId3" imgW="711000" imgH="4316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8466" y="428919"/>
                          <a:ext cx="1371600" cy="8317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304800" y="1143000"/>
            <a:ext cx="8839200" cy="685800"/>
            <a:chOff x="304800" y="1143000"/>
            <a:chExt cx="8839200" cy="685800"/>
          </a:xfrm>
        </p:grpSpPr>
        <p:sp>
          <p:nvSpPr>
            <p:cNvPr id="6" name="Rectangle 5"/>
            <p:cNvSpPr/>
            <p:nvPr/>
          </p:nvSpPr>
          <p:spPr>
            <a:xfrm>
              <a:off x="304800" y="1143000"/>
              <a:ext cx="883920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We seek the angle (the value of </a:t>
              </a:r>
              <a:r>
                <a:rPr lang="en-US" sz="2000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) for which the cosine gives the ratio        .</a:t>
              </a:r>
            </a:p>
          </p:txBody>
        </p:sp>
        <p:graphicFrame>
          <p:nvGraphicFramePr>
            <p:cNvPr id="14339" name="Object 3"/>
            <p:cNvGraphicFramePr>
              <a:graphicFrameLocks noChangeAspect="1"/>
            </p:cNvGraphicFramePr>
            <p:nvPr/>
          </p:nvGraphicFramePr>
          <p:xfrm>
            <a:off x="8239027" y="1143000"/>
            <a:ext cx="557939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7" name="Equation" r:id="rId5" imgW="266400" imgH="431640" progId="Equation.DSMT4">
                    <p:embed/>
                  </p:oleObj>
                </mc:Choice>
                <mc:Fallback>
                  <p:oleObj name="Equation" r:id="rId5" imgW="266400" imgH="4316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9027" y="1143000"/>
                          <a:ext cx="557939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457200" y="2209800"/>
            <a:ext cx="3915091" cy="2819400"/>
            <a:chOff x="457200" y="2971800"/>
            <a:chExt cx="3915091" cy="2819400"/>
          </a:xfrm>
        </p:grpSpPr>
        <p:pic>
          <p:nvPicPr>
            <p:cNvPr id="14343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" y="2971800"/>
              <a:ext cx="3915091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14341" name="Object 5"/>
            <p:cNvGraphicFramePr>
              <a:graphicFrameLocks noChangeAspect="1"/>
            </p:cNvGraphicFramePr>
            <p:nvPr/>
          </p:nvGraphicFramePr>
          <p:xfrm>
            <a:off x="2514600" y="3249103"/>
            <a:ext cx="635110" cy="51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8" name="Equation" r:id="rId8" imgW="520560" imgH="431640" progId="Equation.DSMT4">
                    <p:embed/>
                  </p:oleObj>
                </mc:Choice>
                <mc:Fallback>
                  <p:oleObj name="Equation" r:id="rId8" imgW="52056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4600" y="3249103"/>
                          <a:ext cx="635110" cy="511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81600" y="2133600"/>
            <a:ext cx="322118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>
            <a:off x="3617521" y="2895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28308" y="2895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822825" y="200319"/>
          <a:ext cx="15684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11" imgW="914400" imgH="177480" progId="Equation.DSMT4">
                  <p:embed/>
                </p:oleObj>
              </mc:Choice>
              <mc:Fallback>
                <p:oleObj name="Equation" r:id="rId11" imgW="91440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200319"/>
                        <a:ext cx="15684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752600" y="1676400"/>
            <a:ext cx="1676400" cy="400110"/>
            <a:chOff x="1752600" y="1676400"/>
            <a:chExt cx="167640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1828800" y="1676400"/>
              <a:ext cx="14686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Graphically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52600" y="1676400"/>
              <a:ext cx="1676400" cy="381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943600" y="1676400"/>
            <a:ext cx="2157475" cy="400110"/>
            <a:chOff x="5943600" y="1752600"/>
            <a:chExt cx="2157475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6019800" y="1752600"/>
              <a:ext cx="20812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Reference Angle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43600" y="1752600"/>
              <a:ext cx="2133600" cy="381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33400" y="5638800"/>
            <a:ext cx="1810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Two solutions:</a:t>
            </a:r>
          </a:p>
        </p:txBody>
      </p:sp>
      <p:cxnSp>
        <p:nvCxnSpPr>
          <p:cNvPr id="27" name="Straight Arrow Connector 26"/>
          <p:cNvCxnSpPr>
            <a:endCxn id="15" idx="4"/>
          </p:cNvCxnSpPr>
          <p:nvPr/>
        </p:nvCxnSpPr>
        <p:spPr>
          <a:xfrm flipH="1" flipV="1">
            <a:off x="1142608" y="3124200"/>
            <a:ext cx="152792" cy="24384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4" idx="3"/>
          </p:cNvCxnSpPr>
          <p:nvPr/>
        </p:nvCxnSpPr>
        <p:spPr>
          <a:xfrm flipV="1">
            <a:off x="1295400" y="3090722"/>
            <a:ext cx="2355599" cy="247187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286784" y="5667081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30° and 150°.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876800" y="4324546"/>
            <a:ext cx="3992459" cy="685800"/>
            <a:chOff x="4876800" y="4324546"/>
            <a:chExt cx="3992459" cy="685800"/>
          </a:xfrm>
        </p:grpSpPr>
        <p:sp>
          <p:nvSpPr>
            <p:cNvPr id="32" name="TextBox 31"/>
            <p:cNvSpPr txBox="1"/>
            <p:nvPr/>
          </p:nvSpPr>
          <p:spPr>
            <a:xfrm>
              <a:off x="4876800" y="4495800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The reference angle for </a:t>
              </a:r>
            </a:p>
          </p:txBody>
        </p:sp>
        <p:graphicFrame>
          <p:nvGraphicFramePr>
            <p:cNvPr id="14345" name="Object 9"/>
            <p:cNvGraphicFramePr>
              <a:graphicFrameLocks noChangeAspect="1"/>
            </p:cNvGraphicFramePr>
            <p:nvPr/>
          </p:nvGraphicFramePr>
          <p:xfrm>
            <a:off x="7638854" y="4324546"/>
            <a:ext cx="123040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0" name="Equation" r:id="rId13" imgW="774360" imgH="431640" progId="Equation.DSMT4">
                    <p:embed/>
                  </p:oleObj>
                </mc:Choice>
                <mc:Fallback>
                  <p:oleObj name="Equation" r:id="rId13" imgW="774360" imgH="4316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8854" y="4324546"/>
                          <a:ext cx="123040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5029200" y="4953000"/>
            <a:ext cx="3289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Quadrant I            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30°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Quadrant IV         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= 150°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5" grpId="0"/>
      <p:bldP spid="31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390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Multiple Solutions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6096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 domain of the function is restricted (0° ≤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360°), the solutions to the trigonometric equation must occur within that given restriction.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 domain of the function is not restricted, often there are multiple solutions.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912" y="2286000"/>
            <a:ext cx="449431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457200" y="3118061"/>
            <a:ext cx="674914" cy="3466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06686" y="3118061"/>
            <a:ext cx="674914" cy="3466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32114" y="3118061"/>
            <a:ext cx="674914" cy="3466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07029" y="3118061"/>
            <a:ext cx="674914" cy="3466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1943" y="3118061"/>
            <a:ext cx="674914" cy="3466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56857" y="3118061"/>
            <a:ext cx="674914" cy="3466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31771" y="3118061"/>
            <a:ext cx="674914" cy="3466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91200" y="21336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solutions repeat themselves in multiples of 360° from each original solution.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91200" y="3429000"/>
            <a:ext cx="3200400" cy="2554545"/>
            <a:chOff x="5791200" y="3429000"/>
            <a:chExt cx="3200400" cy="2554545"/>
          </a:xfrm>
        </p:grpSpPr>
        <p:sp>
          <p:nvSpPr>
            <p:cNvPr id="15" name="TextBox 14"/>
            <p:cNvSpPr txBox="1"/>
            <p:nvPr/>
          </p:nvSpPr>
          <p:spPr>
            <a:xfrm>
              <a:off x="5791200" y="3429000"/>
              <a:ext cx="32004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The general solutions to the equation                   are </a:t>
              </a:r>
              <a:r>
                <a:rPr lang="en-US" sz="2000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= 30° + 360°n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or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000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= 150° + 360°n, n </a:t>
              </a:r>
              <a:r>
                <a:rPr lang="el-GR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ϵ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I  </a:t>
              </a:r>
            </a:p>
          </p:txBody>
        </p:sp>
        <p:graphicFrame>
          <p:nvGraphicFramePr>
            <p:cNvPr id="15363" name="Object 3"/>
            <p:cNvGraphicFramePr>
              <a:graphicFrameLocks noChangeAspect="1"/>
            </p:cNvGraphicFramePr>
            <p:nvPr/>
          </p:nvGraphicFramePr>
          <p:xfrm>
            <a:off x="7335622" y="4086519"/>
            <a:ext cx="1295400" cy="722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4" name="Equation" r:id="rId4" imgW="774360" imgH="431640" progId="Equation.DSMT4">
                    <p:embed/>
                  </p:oleObj>
                </mc:Choice>
                <mc:Fallback>
                  <p:oleObj name="Equation" r:id="rId4" imgW="774360" imgH="4316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5622" y="4086519"/>
                          <a:ext cx="1295400" cy="7220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j042449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781800" y="4800600"/>
            <a:ext cx="1524000" cy="1605754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76200" y="152400"/>
            <a:ext cx="7239000" cy="876164"/>
            <a:chOff x="228600" y="304800"/>
            <a:chExt cx="7239000" cy="876164"/>
          </a:xfrm>
        </p:grpSpPr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228600" y="304800"/>
              <a:ext cx="7239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Determine the solutions for the trigonometric equation </a:t>
              </a:r>
              <a:endParaRPr lang="en-US" sz="2400" b="1" u="sng" dirty="0"/>
            </a:p>
          </p:txBody>
        </p:sp>
        <p:graphicFrame>
          <p:nvGraphicFramePr>
            <p:cNvPr id="16390" name="Object 16"/>
            <p:cNvGraphicFramePr>
              <a:graphicFrameLocks noChangeAspect="1"/>
            </p:cNvGraphicFramePr>
            <p:nvPr/>
          </p:nvGraphicFramePr>
          <p:xfrm>
            <a:off x="304801" y="762001"/>
            <a:ext cx="1838849" cy="380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4" name="Equation" r:id="rId4" imgW="977760" imgH="203040" progId="Equation.DSMT4">
                    <p:embed/>
                  </p:oleObj>
                </mc:Choice>
                <mc:Fallback>
                  <p:oleObj name="Equation" r:id="rId4" imgW="977760" imgH="2030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1" y="762001"/>
                          <a:ext cx="1838849" cy="3809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143811" y="780854"/>
              <a:ext cx="18069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for the interval</a:t>
              </a:r>
            </a:p>
          </p:txBody>
        </p:sp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3914481" y="838200"/>
            <a:ext cx="15684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5" name="Equation" r:id="rId6" imgW="914400" imgH="177480" progId="Equation.DSMT4">
                    <p:embed/>
                  </p:oleObj>
                </mc:Choice>
                <mc:Fallback>
                  <p:oleObj name="Equation" r:id="rId6" imgW="914400" imgH="177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4481" y="838200"/>
                          <a:ext cx="156845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2362200"/>
            <a:ext cx="465578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0" name="Group 29"/>
          <p:cNvGrpSpPr/>
          <p:nvPr/>
        </p:nvGrpSpPr>
        <p:grpSpPr>
          <a:xfrm>
            <a:off x="304800" y="1560368"/>
            <a:ext cx="4895655" cy="420832"/>
            <a:chOff x="457200" y="1581346"/>
            <a:chExt cx="4895655" cy="420832"/>
          </a:xfrm>
        </p:grpSpPr>
        <p:sp>
          <p:nvSpPr>
            <p:cNvPr id="13" name="TextBox 12"/>
            <p:cNvSpPr txBox="1"/>
            <p:nvPr/>
          </p:nvSpPr>
          <p:spPr>
            <a:xfrm>
              <a:off x="457200" y="1600200"/>
              <a:ext cx="32159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Graph the related function </a:t>
              </a:r>
            </a:p>
          </p:txBody>
        </p:sp>
        <p:graphicFrame>
          <p:nvGraphicFramePr>
            <p:cNvPr id="16393" name="Object 16"/>
            <p:cNvGraphicFramePr>
              <a:graphicFrameLocks noChangeAspect="1"/>
            </p:cNvGraphicFramePr>
            <p:nvPr/>
          </p:nvGraphicFramePr>
          <p:xfrm>
            <a:off x="3524055" y="1581346"/>
            <a:ext cx="1828800" cy="420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6" name="Equation" r:id="rId9" imgW="990360" imgH="228600" progId="Equation.DSMT4">
                    <p:embed/>
                  </p:oleObj>
                </mc:Choice>
                <mc:Fallback>
                  <p:oleObj name="Equation" r:id="rId9" imgW="990360" imgH="2286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4055" y="1581346"/>
                          <a:ext cx="1828800" cy="4208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5867400" y="20574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solutions are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 of the graph of the related function.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76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solutions for the interval 0° ≤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360° are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30°, 150°, 210°, 330°.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75908" y="4267200"/>
            <a:ext cx="865792" cy="472100"/>
            <a:chOff x="875908" y="4267200"/>
            <a:chExt cx="865792" cy="472100"/>
          </a:xfrm>
        </p:grpSpPr>
        <p:sp>
          <p:nvSpPr>
            <p:cNvPr id="18" name="Oval 17"/>
            <p:cNvSpPr/>
            <p:nvPr/>
          </p:nvSpPr>
          <p:spPr>
            <a:xfrm>
              <a:off x="875908" y="42672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62319" y="4400746"/>
              <a:ext cx="779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(0, 30)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525569" y="4048027"/>
            <a:ext cx="989031" cy="447773"/>
            <a:chOff x="1525569" y="4048027"/>
            <a:chExt cx="989031" cy="447773"/>
          </a:xfrm>
        </p:grpSpPr>
        <p:sp>
          <p:nvSpPr>
            <p:cNvPr id="19" name="Oval 18"/>
            <p:cNvSpPr/>
            <p:nvPr/>
          </p:nvSpPr>
          <p:spPr>
            <a:xfrm>
              <a:off x="2286000" y="42672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25569" y="4048027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(0, 150)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00081" y="4081046"/>
            <a:ext cx="1017312" cy="414754"/>
            <a:chOff x="3000081" y="4081046"/>
            <a:chExt cx="1017312" cy="414754"/>
          </a:xfrm>
        </p:grpSpPr>
        <p:sp>
          <p:nvSpPr>
            <p:cNvPr id="20" name="Oval 19"/>
            <p:cNvSpPr/>
            <p:nvPr/>
          </p:nvSpPr>
          <p:spPr>
            <a:xfrm>
              <a:off x="3000081" y="42672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24200" y="4081046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(0, 210)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76454" y="4257773"/>
            <a:ext cx="971746" cy="424181"/>
            <a:chOff x="3676454" y="4257773"/>
            <a:chExt cx="971746" cy="424181"/>
          </a:xfrm>
        </p:grpSpPr>
        <p:sp>
          <p:nvSpPr>
            <p:cNvPr id="21" name="Oval 20"/>
            <p:cNvSpPr/>
            <p:nvPr/>
          </p:nvSpPr>
          <p:spPr>
            <a:xfrm>
              <a:off x="4419600" y="4257773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76454" y="4343400"/>
              <a:ext cx="893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(0, 330)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48796" y="1066800"/>
            <a:ext cx="3461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Method 1:  Solve Graphically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300554"/>
              </p:ext>
            </p:extLst>
          </p:nvPr>
        </p:nvGraphicFramePr>
        <p:xfrm>
          <a:off x="774700" y="2133600"/>
          <a:ext cx="1739900" cy="468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3" imgW="749160" imgH="203040" progId="Equation.DSMT4">
                  <p:embed/>
                </p:oleObj>
              </mc:Choice>
              <mc:Fallback>
                <p:oleObj name="Equation" r:id="rId3" imgW="74916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2133600"/>
                        <a:ext cx="1739900" cy="468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1084263" y="2590800"/>
          <a:ext cx="1506537" cy="847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Equation" r:id="rId5" imgW="698400" imgH="393480" progId="Equation.DSMT4">
                  <p:embed/>
                </p:oleObj>
              </mc:Choice>
              <mc:Fallback>
                <p:oleObj name="Equation" r:id="rId5" imgW="69840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2590800"/>
                        <a:ext cx="1506537" cy="8471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1241425" y="3352800"/>
          <a:ext cx="1882775" cy="916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Equation" r:id="rId7" imgW="863280" imgH="419040" progId="Equation.DSMT4">
                  <p:embed/>
                </p:oleObj>
              </mc:Choice>
              <mc:Fallback>
                <p:oleObj name="Equation" r:id="rId7" imgW="86328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3352800"/>
                        <a:ext cx="1882775" cy="9169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381000" y="1676400"/>
          <a:ext cx="220727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name="Equation" r:id="rId9" imgW="977760" imgH="203040" progId="Equation.DSMT4">
                  <p:embed/>
                </p:oleObj>
              </mc:Choice>
              <mc:Fallback>
                <p:oleObj name="Equation" r:id="rId9" imgW="97776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220727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0"/>
          <p:cNvGrpSpPr/>
          <p:nvPr/>
        </p:nvGrpSpPr>
        <p:grpSpPr>
          <a:xfrm>
            <a:off x="76200" y="76200"/>
            <a:ext cx="7239000" cy="876164"/>
            <a:chOff x="228600" y="304800"/>
            <a:chExt cx="7239000" cy="876164"/>
          </a:xfrm>
        </p:grpSpPr>
        <p:sp>
          <p:nvSpPr>
            <p:cNvPr id="3" name="Text Box 9"/>
            <p:cNvSpPr txBox="1">
              <a:spLocks noChangeArrowheads="1"/>
            </p:cNvSpPr>
            <p:nvPr/>
          </p:nvSpPr>
          <p:spPr bwMode="auto">
            <a:xfrm>
              <a:off x="228600" y="304800"/>
              <a:ext cx="7239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/>
                <a:t>Determine the solutions for the trigonometric equation </a:t>
              </a:r>
              <a:endParaRPr lang="en-US" sz="2400" b="1" u="sng" dirty="0"/>
            </a:p>
          </p:txBody>
        </p:sp>
        <p:graphicFrame>
          <p:nvGraphicFramePr>
            <p:cNvPr id="16390" name="Object 16"/>
            <p:cNvGraphicFramePr>
              <a:graphicFrameLocks noChangeAspect="1"/>
            </p:cNvGraphicFramePr>
            <p:nvPr/>
          </p:nvGraphicFramePr>
          <p:xfrm>
            <a:off x="304801" y="762001"/>
            <a:ext cx="1838849" cy="380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3" name="Equation" r:id="rId11" imgW="977760" imgH="203040" progId="Equation.DSMT4">
                    <p:embed/>
                  </p:oleObj>
                </mc:Choice>
                <mc:Fallback>
                  <p:oleObj name="Equation" r:id="rId11" imgW="977760" imgH="2030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1" y="762001"/>
                          <a:ext cx="1838849" cy="3809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2143811" y="780854"/>
              <a:ext cx="18069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for the interval</a:t>
              </a:r>
            </a:p>
          </p:txBody>
        </p:sp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3914481" y="838200"/>
            <a:ext cx="156845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04" name="Equation" r:id="rId12" imgW="914400" imgH="177480" progId="Equation.DSMT4">
                    <p:embed/>
                  </p:oleObj>
                </mc:Choice>
                <mc:Fallback>
                  <p:oleObj name="Equation" r:id="rId12" imgW="914400" imgH="177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4481" y="838200"/>
                          <a:ext cx="156845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228600" y="1143000"/>
            <a:ext cx="3605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Method 2:  Solve algebraically</a:t>
            </a:r>
          </a:p>
        </p:txBody>
      </p:sp>
      <p:graphicFrame>
        <p:nvGraphicFramePr>
          <p:cNvPr id="17417" name="Object 14"/>
          <p:cNvGraphicFramePr>
            <a:graphicFrameLocks noChangeAspect="1"/>
          </p:cNvGraphicFramePr>
          <p:nvPr/>
        </p:nvGraphicFramePr>
        <p:xfrm>
          <a:off x="4267200" y="1219200"/>
          <a:ext cx="1247775" cy="70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Equation" r:id="rId14" imgW="749160" imgH="419040" progId="Equation.DSMT4">
                  <p:embed/>
                </p:oleObj>
              </mc:Choice>
              <mc:Fallback>
                <p:oleObj name="Equation" r:id="rId14" imgW="74916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219200"/>
                        <a:ext cx="1247775" cy="70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6172200" y="990600"/>
            <a:ext cx="2042920" cy="1389819"/>
            <a:chOff x="5943600" y="1066800"/>
            <a:chExt cx="2476203" cy="1819092"/>
          </a:xfrm>
        </p:grpSpPr>
        <p:grpSp>
          <p:nvGrpSpPr>
            <p:cNvPr id="22" name="Group 21"/>
            <p:cNvGrpSpPr/>
            <p:nvPr/>
          </p:nvGrpSpPr>
          <p:grpSpPr>
            <a:xfrm>
              <a:off x="6400800" y="1143000"/>
              <a:ext cx="1752600" cy="1600200"/>
              <a:chOff x="5867400" y="1439941"/>
              <a:chExt cx="2190750" cy="2055832"/>
            </a:xfrm>
          </p:grpSpPr>
          <p:pic>
            <p:nvPicPr>
              <p:cNvPr id="17416" name="Picture 8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5867400" y="1752600"/>
                <a:ext cx="2190750" cy="1533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Oval 15"/>
              <p:cNvSpPr/>
              <p:nvPr/>
            </p:nvSpPr>
            <p:spPr>
              <a:xfrm>
                <a:off x="5971881" y="1439941"/>
                <a:ext cx="1981200" cy="205583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flipV="1">
                <a:off x="6971908" y="1439941"/>
                <a:ext cx="0" cy="2055832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5981308" y="2477284"/>
                <a:ext cx="19812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772400" y="1066800"/>
              <a:ext cx="647403" cy="483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30°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43600" y="2362200"/>
              <a:ext cx="814499" cy="523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210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°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038600" y="2590800"/>
            <a:ext cx="3289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Quadrant I            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30°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Quadrant III         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= 150°</a:t>
            </a:r>
          </a:p>
        </p:txBody>
      </p:sp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4106863" y="3886200"/>
          <a:ext cx="141763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Equation" r:id="rId17" imgW="850680" imgH="419040" progId="Equation.DSMT4">
                  <p:embed/>
                </p:oleObj>
              </mc:Choice>
              <mc:Fallback>
                <p:oleObj name="Equation" r:id="rId17" imgW="85068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3886200"/>
                        <a:ext cx="1417637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025517" y="5388114"/>
            <a:ext cx="3289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Quadrant I            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30°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Quadrant III         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= 150°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250141" y="3886200"/>
            <a:ext cx="2127073" cy="1328263"/>
            <a:chOff x="6250141" y="3886200"/>
            <a:chExt cx="2127073" cy="1328263"/>
          </a:xfrm>
        </p:grpSpPr>
        <p:sp>
          <p:nvSpPr>
            <p:cNvPr id="27" name="TextBox 26"/>
            <p:cNvSpPr txBox="1"/>
            <p:nvPr/>
          </p:nvSpPr>
          <p:spPr>
            <a:xfrm>
              <a:off x="7769355" y="4875909"/>
              <a:ext cx="6078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330°</a:t>
              </a: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619581" y="3886200"/>
              <a:ext cx="1371600" cy="1280800"/>
              <a:chOff x="1180708" y="4419600"/>
              <a:chExt cx="1828800" cy="1676400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180708" y="4419600"/>
                <a:ext cx="1828800" cy="1676400"/>
                <a:chOff x="6248400" y="3419573"/>
                <a:chExt cx="2228850" cy="2038546"/>
              </a:xfrm>
            </p:grpSpPr>
            <p:pic>
              <p:nvPicPr>
                <p:cNvPr id="17419" name="Picture 11"/>
                <p:cNvPicPr>
                  <a:picLocks noChangeAspect="1" noChangeArrowheads="1"/>
                </p:cNvPicPr>
                <p:nvPr/>
              </p:nvPicPr>
              <p:blipFill>
                <a:blip r:embed="rId1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248400" y="3810000"/>
                  <a:ext cx="2228850" cy="1295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8" name="Oval 37"/>
                <p:cNvSpPr/>
                <p:nvPr/>
              </p:nvSpPr>
              <p:spPr>
                <a:xfrm>
                  <a:off x="6392156" y="3419573"/>
                  <a:ext cx="1970989" cy="2038546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9" name="Straight Connector 38"/>
              <p:cNvCxnSpPr>
                <a:stCxn id="38" idx="4"/>
              </p:cNvCxnSpPr>
              <p:nvPr/>
            </p:nvCxnSpPr>
            <p:spPr>
              <a:xfrm flipH="1" flipV="1">
                <a:off x="2102806" y="4419600"/>
                <a:ext cx="4467" cy="16764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8" idx="2"/>
                <a:endCxn id="38" idx="6"/>
              </p:cNvCxnSpPr>
              <p:nvPr/>
            </p:nvCxnSpPr>
            <p:spPr>
              <a:xfrm>
                <a:off x="1298662" y="5257800"/>
                <a:ext cx="161722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6250141" y="4038600"/>
              <a:ext cx="6078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150°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8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60325"/>
            <a:ext cx="451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008000"/>
                </a:solidFill>
                <a:latin typeface="Times" charset="0"/>
              </a:rPr>
              <a:t>Solving Trigonometric Equations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65125" y="669925"/>
            <a:ext cx="3488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r>
              <a:rPr lang="en-US" dirty="0" smtClean="0">
                <a:latin typeface="Times" charset="0"/>
              </a:rPr>
              <a:t>    </a:t>
            </a:r>
            <a:r>
              <a:rPr lang="en-US" dirty="0">
                <a:latin typeface="Times" charset="0"/>
              </a:rPr>
              <a:t>2sin</a:t>
            </a:r>
            <a:r>
              <a:rPr lang="en-US" baseline="30000" dirty="0">
                <a:latin typeface="Times" charset="0"/>
              </a:rPr>
              <a:t>2 </a:t>
            </a:r>
            <a:r>
              <a:rPr lang="en-US" i="1" dirty="0" smtClean="0">
                <a:latin typeface="Times" charset="0"/>
              </a:rPr>
              <a:t>x</a:t>
            </a:r>
            <a:r>
              <a:rPr lang="en-US" baseline="30000" dirty="0" smtClean="0">
                <a:latin typeface="Times" charset="0"/>
              </a:rPr>
              <a:t>  </a:t>
            </a:r>
            <a:r>
              <a:rPr lang="en-US" dirty="0">
                <a:latin typeface="Times" charset="0"/>
              </a:rPr>
              <a:t>+ 3sin </a:t>
            </a:r>
            <a:r>
              <a:rPr lang="en-US" i="1" dirty="0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 </a:t>
            </a:r>
            <a:r>
              <a:rPr lang="en-US" dirty="0">
                <a:latin typeface="Times" charset="0"/>
              </a:rPr>
              <a:t>+ 1 = 0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" y="1203325"/>
            <a:ext cx="3411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r>
              <a:rPr lang="en-US" dirty="0">
                <a:latin typeface="Times" charset="0"/>
              </a:rPr>
              <a:t>(2sin </a:t>
            </a:r>
            <a:r>
              <a:rPr lang="en-US" i="1" dirty="0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+ 1)(sin </a:t>
            </a:r>
            <a:r>
              <a:rPr lang="en-US" i="1" dirty="0" smtClean="0">
                <a:latin typeface="Times" charset="0"/>
              </a:rPr>
              <a:t>x</a:t>
            </a:r>
            <a:r>
              <a:rPr lang="en-US" dirty="0" smtClean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+ 1) = 0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09600" y="1828800"/>
            <a:ext cx="19111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" charset="0"/>
              </a:rPr>
              <a:t>2sin </a:t>
            </a:r>
            <a:r>
              <a:rPr lang="en-US" sz="2400" b="1" i="1" dirty="0" smtClean="0">
                <a:latin typeface="Times" charset="0"/>
              </a:rPr>
              <a:t>x</a:t>
            </a:r>
            <a:r>
              <a:rPr lang="en-US" sz="2400" b="1" dirty="0" smtClean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+ 1 = 0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59113" y="18288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" charset="0"/>
              </a:rPr>
              <a:t>sin </a:t>
            </a:r>
            <a:r>
              <a:rPr lang="en-US" sz="2400" b="1" i="1" dirty="0" smtClean="0">
                <a:latin typeface="Times" charset="0"/>
              </a:rPr>
              <a:t>x</a:t>
            </a:r>
            <a:r>
              <a:rPr lang="en-US" sz="2400" b="1" dirty="0" smtClean="0">
                <a:latin typeface="Times" charset="0"/>
              </a:rPr>
              <a:t> </a:t>
            </a:r>
            <a:r>
              <a:rPr lang="en-US" sz="2400" b="1" dirty="0">
                <a:latin typeface="Times" charset="0"/>
              </a:rPr>
              <a:t>+ 1 = 0</a:t>
            </a:r>
          </a:p>
        </p:txBody>
      </p:sp>
      <p:graphicFrame>
        <p:nvGraphicFramePr>
          <p:cNvPr id="1946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097521"/>
              </p:ext>
            </p:extLst>
          </p:nvPr>
        </p:nvGraphicFramePr>
        <p:xfrm>
          <a:off x="1081088" y="2379663"/>
          <a:ext cx="115887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Equation" r:id="rId4" imgW="647640" imgH="393480" progId="Equation.DSMT4">
                  <p:embed/>
                </p:oleObj>
              </mc:Choice>
              <mc:Fallback>
                <p:oleObj name="Equation" r:id="rId4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2379663"/>
                        <a:ext cx="115887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052324"/>
              </p:ext>
            </p:extLst>
          </p:nvPr>
        </p:nvGraphicFramePr>
        <p:xfrm>
          <a:off x="3214688" y="2535238"/>
          <a:ext cx="11128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6" imgW="622080" imgH="177480" progId="Equation.DSMT4">
                  <p:embed/>
                </p:oleObj>
              </mc:Choice>
              <mc:Fallback>
                <p:oleObj name="Equation" r:id="rId6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2535238"/>
                        <a:ext cx="1112837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37319" y="2890341"/>
            <a:ext cx="9445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charset="2"/>
                <a:ea typeface="ＭＳ Ｐゴシック" charset="-128"/>
              </a:defRPr>
            </a:lvl9pPr>
          </a:lstStyle>
          <a:p>
            <a:r>
              <a:rPr lang="en-US" sz="1400" dirty="0">
                <a:solidFill>
                  <a:schemeClr val="accent2"/>
                </a:solidFill>
                <a:latin typeface="Times" charset="0"/>
              </a:rPr>
              <a:t>Reference</a:t>
            </a:r>
          </a:p>
          <a:p>
            <a:r>
              <a:rPr lang="en-US" sz="1400" dirty="0">
                <a:solidFill>
                  <a:schemeClr val="accent2"/>
                </a:solidFill>
                <a:latin typeface="Times" charset="0"/>
              </a:rPr>
              <a:t>Angle</a:t>
            </a:r>
            <a:endParaRPr lang="en-US" sz="1800" dirty="0">
              <a:solidFill>
                <a:schemeClr val="accent2"/>
              </a:solidFill>
              <a:latin typeface="Times" charset="0"/>
            </a:endParaRPr>
          </a:p>
        </p:txBody>
      </p:sp>
      <p:graphicFrame>
        <p:nvGraphicFramePr>
          <p:cNvPr id="19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785830"/>
              </p:ext>
            </p:extLst>
          </p:nvPr>
        </p:nvGraphicFramePr>
        <p:xfrm>
          <a:off x="1085650" y="2976932"/>
          <a:ext cx="479500" cy="64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Equation" r:id="rId8" imgW="292100" imgH="393700" progId="Equation.DSMT4">
                  <p:embed/>
                </p:oleObj>
              </mc:Choice>
              <mc:Fallback>
                <p:oleObj name="Equation" r:id="rId8" imgW="292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650" y="2976932"/>
                        <a:ext cx="479500" cy="642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166476"/>
              </p:ext>
            </p:extLst>
          </p:nvPr>
        </p:nvGraphicFramePr>
        <p:xfrm>
          <a:off x="3114649" y="3657600"/>
          <a:ext cx="982662" cy="7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49" y="3657600"/>
                        <a:ext cx="982662" cy="7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265467"/>
              </p:ext>
            </p:extLst>
          </p:nvPr>
        </p:nvGraphicFramePr>
        <p:xfrm>
          <a:off x="729195" y="3733800"/>
          <a:ext cx="1547463" cy="725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Equation" r:id="rId12" imgW="838080" imgH="393480" progId="Equation.DSMT4">
                  <p:embed/>
                </p:oleObj>
              </mc:Choice>
              <mc:Fallback>
                <p:oleObj name="Equation" r:id="rId12" imgW="838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95" y="3733800"/>
                        <a:ext cx="1547463" cy="725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2971800" y="2590800"/>
            <a:ext cx="0" cy="2057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235929"/>
              </p:ext>
            </p:extLst>
          </p:nvPr>
        </p:nvGraphicFramePr>
        <p:xfrm>
          <a:off x="4519613" y="206375"/>
          <a:ext cx="16383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Equation" r:id="rId14" imgW="888840" imgH="203040" progId="Equation.DSMT4">
                  <p:embed/>
                </p:oleObj>
              </mc:Choice>
              <mc:Fallback>
                <p:oleObj name="Equation" r:id="rId14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206375"/>
                        <a:ext cx="16383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561425"/>
              </p:ext>
            </p:extLst>
          </p:nvPr>
        </p:nvGraphicFramePr>
        <p:xfrm>
          <a:off x="531812" y="4724400"/>
          <a:ext cx="23637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Equation" r:id="rId16" imgW="1282680" imgH="393480" progId="Equation.DSMT4">
                  <p:embed/>
                </p:oleObj>
              </mc:Choice>
              <mc:Fallback>
                <p:oleObj name="Equation" r:id="rId16" imgW="1282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" y="4724400"/>
                        <a:ext cx="236378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833715"/>
              </p:ext>
            </p:extLst>
          </p:nvPr>
        </p:nvGraphicFramePr>
        <p:xfrm>
          <a:off x="485775" y="5562600"/>
          <a:ext cx="24574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Equation" r:id="rId18" imgW="1333440" imgH="393480" progId="Equation.DSMT4">
                  <p:embed/>
                </p:oleObj>
              </mc:Choice>
              <mc:Fallback>
                <p:oleObj name="Equation" r:id="rId18" imgW="1333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5562600"/>
                        <a:ext cx="24574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393365"/>
              </p:ext>
            </p:extLst>
          </p:nvPr>
        </p:nvGraphicFramePr>
        <p:xfrm>
          <a:off x="3059113" y="4648200"/>
          <a:ext cx="23399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Equation" r:id="rId20" imgW="1269720" imgH="393480" progId="Equation.DSMT4">
                  <p:embed/>
                </p:oleObj>
              </mc:Choice>
              <mc:Fallback>
                <p:oleObj name="Equation" r:id="rId20" imgW="1269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648200"/>
                        <a:ext cx="23399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1" name="Picture 9" descr="C:\Users\STEPHA~1\AppData\Local\Temp\SNAGHTML1724ee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325" y="1664990"/>
            <a:ext cx="3949593" cy="262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360306"/>
              </p:ext>
            </p:extLst>
          </p:nvPr>
        </p:nvGraphicFramePr>
        <p:xfrm>
          <a:off x="5562600" y="4573789"/>
          <a:ext cx="3433762" cy="1299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23" imgW="1739880" imgH="660240" progId="Equation.DSMT4">
                  <p:embed/>
                </p:oleObj>
              </mc:Choice>
              <mc:Fallback>
                <p:oleObj name="Equation" r:id="rId23" imgW="1739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573789"/>
                        <a:ext cx="3433762" cy="1299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1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1" grpId="0" autoUpdateAnimBg="0"/>
      <p:bldP spid="19462" grpId="0" autoUpdateAnimBg="0"/>
      <p:bldP spid="19463" grpId="0" autoUpdateAnimBg="0"/>
      <p:bldP spid="19464" grpId="0" autoUpdateAnimBg="0"/>
      <p:bldP spid="19467" grpId="0" autoUpdateAnimBg="0"/>
      <p:bldP spid="194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62738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981200" y="76200"/>
            <a:ext cx="4897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u="sng" dirty="0">
                <a:solidFill>
                  <a:srgbClr val="008000"/>
                </a:solidFill>
              </a:rPr>
              <a:t>Interpreting Graphs to Find Solutions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1325" y="593725"/>
            <a:ext cx="75890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The diagram below shows the graphs of two trig functions</a:t>
            </a:r>
          </a:p>
          <a:p>
            <a:r>
              <a:rPr lang="en-US" altLang="en-US" sz="2400" b="1" i="1">
                <a:solidFill>
                  <a:srgbClr val="CC0000"/>
                </a:solidFill>
              </a:rPr>
              <a:t>y </a:t>
            </a:r>
            <a:r>
              <a:rPr lang="en-US" altLang="en-US" sz="2400" b="1">
                <a:solidFill>
                  <a:srgbClr val="CC0000"/>
                </a:solidFill>
              </a:rPr>
              <a:t>= 4sin</a:t>
            </a:r>
            <a:r>
              <a:rPr lang="en-US" altLang="en-US" sz="2400" b="1" baseline="30000">
                <a:solidFill>
                  <a:srgbClr val="CC0000"/>
                </a:solidFill>
              </a:rPr>
              <a:t>2</a:t>
            </a:r>
            <a:r>
              <a:rPr lang="en-US" altLang="en-US" sz="2400" b="1" i="1">
                <a:solidFill>
                  <a:srgbClr val="CC0000"/>
                </a:solidFill>
              </a:rPr>
              <a:t>x</a:t>
            </a:r>
            <a:r>
              <a:rPr lang="en-US" altLang="en-US" sz="2400" b="1"/>
              <a:t> and </a:t>
            </a:r>
            <a:r>
              <a:rPr lang="en-US" altLang="en-US" sz="2400" b="1" i="1">
                <a:solidFill>
                  <a:schemeClr val="accent2"/>
                </a:solidFill>
              </a:rPr>
              <a:t>y</a:t>
            </a:r>
            <a:r>
              <a:rPr lang="en-US" altLang="en-US" sz="2400" b="1">
                <a:solidFill>
                  <a:schemeClr val="accent2"/>
                </a:solidFill>
              </a:rPr>
              <a:t> = 6sin</a:t>
            </a:r>
            <a:r>
              <a:rPr lang="en-US" altLang="en-US" sz="2400" b="1" i="1">
                <a:solidFill>
                  <a:schemeClr val="accent2"/>
                </a:solidFill>
              </a:rPr>
              <a:t>x</a:t>
            </a:r>
            <a:r>
              <a:rPr lang="en-US" altLang="en-US" sz="2400" b="1">
                <a:solidFill>
                  <a:schemeClr val="accent2"/>
                </a:solidFill>
              </a:rPr>
              <a:t> + 2,</a:t>
            </a:r>
            <a:r>
              <a:rPr lang="en-US" altLang="en-US" sz="2400" b="1"/>
              <a:t> defined for 0 ≤ </a:t>
            </a:r>
            <a:r>
              <a:rPr lang="en-US" altLang="en-US" sz="2400" b="1" i="1"/>
              <a:t>x</a:t>
            </a:r>
            <a:r>
              <a:rPr lang="en-US" altLang="en-US" sz="2400" b="1"/>
              <a:t> ≤ 2</a:t>
            </a:r>
            <a:r>
              <a:rPr lang="en-US" altLang="en-US" sz="2400" b="1" i="1">
                <a:latin typeface="Symbol" charset="2"/>
              </a:rPr>
              <a:t>p</a:t>
            </a:r>
            <a:r>
              <a:rPr lang="en-US" altLang="en-US" sz="2400" b="1">
                <a:latin typeface="Symbol" charset="2"/>
              </a:rPr>
              <a:t>.</a:t>
            </a:r>
            <a:endParaRPr lang="en-US" altLang="en-US" sz="2400" b="1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6985000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17525" y="5546725"/>
            <a:ext cx="780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 solutions will be the points where the graphs intersect </a:t>
            </a:r>
          </a:p>
          <a:p>
            <a:r>
              <a:rPr lang="en-US" altLang="en-US" b="1"/>
              <a:t>the </a:t>
            </a:r>
            <a:r>
              <a:rPr lang="en-US" altLang="en-US" b="1" i="1"/>
              <a:t>x</a:t>
            </a:r>
            <a:r>
              <a:rPr lang="en-US" altLang="en-US" b="1"/>
              <a:t>-axis. 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1524000"/>
            <a:ext cx="79759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Describe how you could use this graph to estimate the </a:t>
            </a:r>
          </a:p>
          <a:p>
            <a:r>
              <a:rPr lang="en-US" altLang="en-US" sz="2400" b="1"/>
              <a:t>solution to the equation </a:t>
            </a:r>
            <a:r>
              <a:rPr lang="en-US" altLang="en-US" sz="2400" b="1">
                <a:solidFill>
                  <a:srgbClr val="CC0066"/>
                </a:solidFill>
              </a:rPr>
              <a:t>(4sin</a:t>
            </a:r>
            <a:r>
              <a:rPr lang="en-US" altLang="en-US" sz="2400" b="1" baseline="30000">
                <a:solidFill>
                  <a:srgbClr val="CC0066"/>
                </a:solidFill>
              </a:rPr>
              <a:t>2</a:t>
            </a:r>
            <a:r>
              <a:rPr lang="en-US" altLang="en-US" sz="2400" b="1" i="1">
                <a:solidFill>
                  <a:srgbClr val="CC0066"/>
                </a:solidFill>
              </a:rPr>
              <a:t>x</a:t>
            </a:r>
            <a:r>
              <a:rPr lang="en-US" altLang="en-US" sz="2400" b="1">
                <a:solidFill>
                  <a:srgbClr val="CC0066"/>
                </a:solidFill>
              </a:rPr>
              <a:t>) (6sin</a:t>
            </a:r>
            <a:r>
              <a:rPr lang="en-US" altLang="en-US" sz="2400" b="1" i="1">
                <a:solidFill>
                  <a:srgbClr val="CC0066"/>
                </a:solidFill>
              </a:rPr>
              <a:t>x</a:t>
            </a:r>
            <a:r>
              <a:rPr lang="en-US" altLang="en-US" sz="2400" b="1">
                <a:solidFill>
                  <a:srgbClr val="CC0066"/>
                </a:solidFill>
              </a:rPr>
              <a:t> + 2) = 0</a:t>
            </a:r>
            <a:r>
              <a:rPr lang="en-US" altLang="en-US" sz="2400" b="1">
                <a:solidFill>
                  <a:schemeClr val="accent2"/>
                </a:solidFill>
              </a:rPr>
              <a:t> </a:t>
            </a:r>
            <a:r>
              <a:rPr lang="en-US" altLang="en-US" sz="2400" b="1"/>
              <a:t>for 0 ≤ </a:t>
            </a:r>
            <a:r>
              <a:rPr lang="en-US" altLang="en-US" sz="2400" b="1" i="1"/>
              <a:t>x</a:t>
            </a:r>
            <a:r>
              <a:rPr lang="en-US" altLang="en-US" sz="2400" b="1"/>
              <a:t> ≤ 2</a:t>
            </a:r>
            <a:r>
              <a:rPr lang="en-US" altLang="en-US" sz="2400" b="1" i="1">
                <a:latin typeface="Symbol" charset="2"/>
              </a:rPr>
              <a:t>p</a:t>
            </a:r>
            <a:r>
              <a:rPr lang="en-US" altLang="en-US" sz="2400" b="1">
                <a:latin typeface="Symbol" charset="2"/>
              </a:rPr>
              <a:t>.</a:t>
            </a:r>
            <a:r>
              <a:rPr lang="en-US" altLang="en-US" sz="2400" b="1"/>
              <a:t>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543800" y="4191000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solidFill>
                  <a:srgbClr val="CC0000"/>
                </a:solidFill>
              </a:rPr>
              <a:t>y</a:t>
            </a:r>
            <a:r>
              <a:rPr lang="en-US" altLang="en-US" sz="2000" b="1">
                <a:solidFill>
                  <a:srgbClr val="CC0000"/>
                </a:solidFill>
              </a:rPr>
              <a:t>= 4sin</a:t>
            </a:r>
            <a:r>
              <a:rPr lang="en-US" altLang="en-US" sz="2000" b="1" baseline="30000">
                <a:solidFill>
                  <a:srgbClr val="CC0000"/>
                </a:solidFill>
              </a:rPr>
              <a:t>2</a:t>
            </a:r>
            <a:r>
              <a:rPr lang="en-US" altLang="en-US" sz="2000" b="1" i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537450" y="3367088"/>
            <a:ext cx="1530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solidFill>
                  <a:schemeClr val="accent2"/>
                </a:solidFill>
              </a:rPr>
              <a:t>y</a:t>
            </a:r>
            <a:r>
              <a:rPr lang="en-US" altLang="en-US" sz="2000" b="1">
                <a:solidFill>
                  <a:schemeClr val="accent2"/>
                </a:solidFill>
              </a:rPr>
              <a:t> = 6sin</a:t>
            </a:r>
            <a:r>
              <a:rPr lang="en-US" altLang="en-US" sz="2000" b="1" i="1">
                <a:solidFill>
                  <a:schemeClr val="accent2"/>
                </a:solidFill>
              </a:rPr>
              <a:t>x</a:t>
            </a:r>
            <a:r>
              <a:rPr lang="en-US" altLang="en-US" sz="2000" b="1">
                <a:solidFill>
                  <a:schemeClr val="accent2"/>
                </a:solidFill>
              </a:rPr>
              <a:t> + 2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046288" y="5921375"/>
            <a:ext cx="62504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Therefore, the solutions are: </a:t>
            </a:r>
          </a:p>
          <a:p>
            <a:r>
              <a:rPr lang="en-US" altLang="en-US" sz="2400" b="1" i="1"/>
              <a:t>                               x</a:t>
            </a:r>
            <a:r>
              <a:rPr lang="en-US" altLang="en-US" sz="2400" b="1"/>
              <a:t> = </a:t>
            </a:r>
            <a:r>
              <a:rPr lang="en-US" altLang="en-US" sz="2400" b="1">
                <a:solidFill>
                  <a:srgbClr val="CC0000"/>
                </a:solidFill>
              </a:rPr>
              <a:t>0, 3.14, 6.28</a:t>
            </a:r>
            <a:r>
              <a:rPr lang="en-US" altLang="en-US" sz="2400" b="1"/>
              <a:t>, </a:t>
            </a:r>
            <a:r>
              <a:rPr lang="en-US" altLang="en-US" sz="2400" b="1">
                <a:solidFill>
                  <a:schemeClr val="accent2"/>
                </a:solidFill>
              </a:rPr>
              <a:t>3.48</a:t>
            </a:r>
            <a:r>
              <a:rPr lang="en-US" altLang="en-US" sz="2400" b="1"/>
              <a:t>, and </a:t>
            </a:r>
            <a:r>
              <a:rPr lang="en-US" altLang="en-US" sz="2400" b="1">
                <a:solidFill>
                  <a:schemeClr val="accent2"/>
                </a:solidFill>
              </a:rPr>
              <a:t>5.94</a:t>
            </a:r>
            <a:endParaRPr lang="en-US" altLang="en-US" sz="2400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  <p:bldP spid="4105" grpId="0" autoUpdateAnimBg="0"/>
      <p:bldP spid="4104" grpId="0" autoUpdateAnimBg="0"/>
      <p:bldP spid="4102" grpId="0" autoUpdateAnimBg="0"/>
      <p:bldP spid="4103" grpId="0" autoUpdateAnimBg="0"/>
      <p:bldP spid="410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93900"/>
            <a:ext cx="62738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76200"/>
            <a:ext cx="4966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8000"/>
                </a:solidFill>
              </a:rPr>
              <a:t>Interpreting Graphs  to Find Solutions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93700" y="609600"/>
            <a:ext cx="74356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Describe how you could use this graph to estimate the </a:t>
            </a:r>
          </a:p>
          <a:p>
            <a:r>
              <a:rPr lang="en-US" altLang="en-US" sz="2400" b="1"/>
              <a:t>solution to the equation </a:t>
            </a:r>
            <a:r>
              <a:rPr lang="en-US" altLang="en-US" sz="2400" b="1">
                <a:solidFill>
                  <a:srgbClr val="CC0066"/>
                </a:solidFill>
              </a:rPr>
              <a:t>4sin</a:t>
            </a:r>
            <a:r>
              <a:rPr lang="en-US" altLang="en-US" sz="2400" b="1" baseline="30000">
                <a:solidFill>
                  <a:srgbClr val="CC0066"/>
                </a:solidFill>
              </a:rPr>
              <a:t>2</a:t>
            </a:r>
            <a:r>
              <a:rPr lang="en-US" altLang="en-US" sz="2400" b="1" i="1">
                <a:solidFill>
                  <a:srgbClr val="CC0066"/>
                </a:solidFill>
              </a:rPr>
              <a:t>x</a:t>
            </a:r>
            <a:r>
              <a:rPr lang="en-US" altLang="en-US" sz="2400" b="1">
                <a:solidFill>
                  <a:srgbClr val="CC0066"/>
                </a:solidFill>
              </a:rPr>
              <a:t> = 6sin</a:t>
            </a:r>
            <a:r>
              <a:rPr lang="en-US" altLang="en-US" sz="2400" b="1" i="1">
                <a:solidFill>
                  <a:srgbClr val="CC0066"/>
                </a:solidFill>
              </a:rPr>
              <a:t>x</a:t>
            </a:r>
            <a:r>
              <a:rPr lang="en-US" altLang="en-US" sz="2400" b="1">
                <a:solidFill>
                  <a:srgbClr val="CC0066"/>
                </a:solidFill>
              </a:rPr>
              <a:t> + 2 </a:t>
            </a:r>
            <a:r>
              <a:rPr lang="en-US" altLang="en-US" sz="2400" b="1">
                <a:solidFill>
                  <a:schemeClr val="accent2"/>
                </a:solidFill>
              </a:rPr>
              <a:t> </a:t>
            </a:r>
            <a:r>
              <a:rPr lang="en-US" altLang="en-US" sz="2400" b="1"/>
              <a:t>for 0 ≤ </a:t>
            </a:r>
            <a:r>
              <a:rPr lang="en-US" altLang="en-US" sz="2400" b="1" i="1"/>
              <a:t>x</a:t>
            </a:r>
            <a:r>
              <a:rPr lang="en-US" altLang="en-US" sz="2400" b="1"/>
              <a:t> ≤ 2</a:t>
            </a:r>
            <a:r>
              <a:rPr lang="en-US" altLang="en-US" sz="2400" b="1" i="1">
                <a:latin typeface="Symbol" charset="2"/>
              </a:rPr>
              <a:t>p</a:t>
            </a:r>
            <a:r>
              <a:rPr lang="en-US" altLang="en-US" sz="2400" b="1">
                <a:latin typeface="Symbol" charset="2"/>
              </a:rPr>
              <a:t>.</a:t>
            </a:r>
            <a:r>
              <a:rPr lang="en-US" altLang="en-US" sz="2400" b="1"/>
              <a:t>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17525" y="5546725"/>
            <a:ext cx="795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The solutions will be the points where the graphs intersect.  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8500"/>
            <a:ext cx="6908800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934200" y="3262313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solidFill>
                  <a:srgbClr val="CC0000"/>
                </a:solidFill>
              </a:rPr>
              <a:t>y</a:t>
            </a:r>
            <a:r>
              <a:rPr lang="en-US" altLang="en-US" sz="2000" b="1">
                <a:solidFill>
                  <a:srgbClr val="CC0000"/>
                </a:solidFill>
              </a:rPr>
              <a:t>= 4sin</a:t>
            </a:r>
            <a:r>
              <a:rPr lang="en-US" altLang="en-US" sz="2000" b="1" baseline="30000">
                <a:solidFill>
                  <a:srgbClr val="CC0000"/>
                </a:solidFill>
              </a:rPr>
              <a:t>2</a:t>
            </a:r>
            <a:r>
              <a:rPr lang="en-US" altLang="en-US" sz="2000" b="1" i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004050" y="2438400"/>
            <a:ext cx="1530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i="1">
                <a:solidFill>
                  <a:schemeClr val="accent2"/>
                </a:solidFill>
              </a:rPr>
              <a:t>y</a:t>
            </a:r>
            <a:r>
              <a:rPr lang="en-US" altLang="en-US" sz="2000" b="1">
                <a:solidFill>
                  <a:schemeClr val="accent2"/>
                </a:solidFill>
              </a:rPr>
              <a:t> = 6sin</a:t>
            </a:r>
            <a:r>
              <a:rPr lang="en-US" altLang="en-US" sz="2000" b="1" i="1">
                <a:solidFill>
                  <a:schemeClr val="accent2"/>
                </a:solidFill>
              </a:rPr>
              <a:t>x</a:t>
            </a:r>
            <a:r>
              <a:rPr lang="en-US" altLang="en-US" sz="2000" b="1">
                <a:solidFill>
                  <a:schemeClr val="accent2"/>
                </a:solidFill>
              </a:rPr>
              <a:t> + 2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20700" y="5892800"/>
            <a:ext cx="49327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Therefore, the solutions are: </a:t>
            </a:r>
          </a:p>
          <a:p>
            <a:r>
              <a:rPr lang="en-US" altLang="en-US" sz="2400" b="1"/>
              <a:t>                                </a:t>
            </a:r>
            <a:r>
              <a:rPr lang="en-US" altLang="en-US" sz="2400" b="1" i="1"/>
              <a:t>x</a:t>
            </a:r>
            <a:r>
              <a:rPr lang="en-US" altLang="en-US" sz="2400" b="1"/>
              <a:t> = </a:t>
            </a:r>
            <a:r>
              <a:rPr lang="en-US" altLang="en-US" sz="2400" b="1">
                <a:solidFill>
                  <a:srgbClr val="CC0000"/>
                </a:solidFill>
              </a:rPr>
              <a:t>3.426 and 5.999.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7" grpId="0" autoUpdateAnimBg="0"/>
      <p:bldP spid="5128" grpId="0" autoUpdateAnimBg="0"/>
      <p:bldP spid="5124" grpId="0" autoUpdateAnimBg="0"/>
      <p:bldP spid="5125" grpId="0" autoUpdateAnimBg="0"/>
      <p:bldP spid="51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76200"/>
            <a:ext cx="4897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8000"/>
                </a:solidFill>
              </a:rPr>
              <a:t>Interpreting Graphs to Find Solutions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41325" y="746125"/>
            <a:ext cx="448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Use a graph to solve the equation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916488" y="644525"/>
          <a:ext cx="136842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3" imgW="723900" imgH="355600" progId="Equation.DSMT36">
                  <p:embed/>
                </p:oleObj>
              </mc:Choice>
              <mc:Fallback>
                <p:oleObj name="Equation" r:id="rId3" imgW="723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644525"/>
                        <a:ext cx="1368425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905000"/>
            <a:ext cx="59055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943100"/>
            <a:ext cx="65659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19400" y="5126182"/>
            <a:ext cx="44582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Therefore, the solutions are:</a:t>
            </a:r>
          </a:p>
          <a:p>
            <a:r>
              <a:rPr lang="en-US" altLang="en-US" sz="2400" b="1" dirty="0"/>
              <a:t>                                </a:t>
            </a:r>
            <a:r>
              <a:rPr lang="en-US" altLang="en-US" sz="2400" b="1" i="1" dirty="0"/>
              <a:t>x</a:t>
            </a:r>
            <a:r>
              <a:rPr lang="en-US" altLang="en-US" sz="2400" b="1" dirty="0"/>
              <a:t> = </a:t>
            </a:r>
            <a:r>
              <a:rPr lang="en-US" altLang="en-US" sz="2400" b="1" dirty="0">
                <a:solidFill>
                  <a:srgbClr val="CC0000"/>
                </a:solidFill>
              </a:rPr>
              <a:t>0 and 2.2789</a:t>
            </a: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410200" y="3810000"/>
          <a:ext cx="17287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7" imgW="914400" imgH="355600" progId="Equation.DSMT36">
                  <p:embed/>
                </p:oleObj>
              </mc:Choice>
              <mc:Fallback>
                <p:oleObj name="Equation" r:id="rId7" imgW="914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10000"/>
                        <a:ext cx="17287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E19C-7555-4DD4-AE06-952FE47C99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4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588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Office Theme</vt:lpstr>
      <vt:lpstr>Equation</vt:lpstr>
      <vt:lpstr>MathType 6.0 Equation</vt:lpstr>
      <vt:lpstr>MathType 5.0 Equation</vt:lpstr>
      <vt:lpstr>MathType Equation 3.6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Ron Kennedy</dc:creator>
  <cp:lastModifiedBy>Stephanie MacKay</cp:lastModifiedBy>
  <cp:revision>27</cp:revision>
  <dcterms:created xsi:type="dcterms:W3CDTF">2012-10-25T17:44:01Z</dcterms:created>
  <dcterms:modified xsi:type="dcterms:W3CDTF">2012-10-26T15:16:22Z</dcterms:modified>
</cp:coreProperties>
</file>