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72" r:id="rId4"/>
    <p:sldId id="276" r:id="rId5"/>
    <p:sldId id="273" r:id="rId6"/>
    <p:sldId id="275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6" autoAdjust="0"/>
    <p:restoredTop sz="90941" autoAdjust="0"/>
  </p:normalViewPr>
  <p:slideViewPr>
    <p:cSldViewPr>
      <p:cViewPr varScale="1">
        <p:scale>
          <a:sx n="67" d="100"/>
          <a:sy n="67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E6877A-8086-4D02-BB60-FD678ED22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8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D124B5D1-16D0-4224-B903-1B0B1967457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2FE619B5-0ED7-4904-A1E1-61A73EC6EFC8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F23EF97E-6099-4240-96A3-7947E3959D2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F23EF97E-6099-4240-96A3-7947E3959D2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8F86F5A7-66A5-4365-A885-4043DFFEF037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369C55BA-9436-4F03-81A4-BF9E97C553D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fld id="{236E8C8E-6F98-452F-9352-D970935C8619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CF6FF-1F1B-472F-A95A-56AF6A25D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8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5D83-3C09-48C5-BC0A-86CB18B4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74C7-27C9-4506-8513-666609D2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4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C844F-B3C8-4303-9B23-B2D26042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CC83-8BC6-4CDE-ACD0-459F36742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143-1E8A-4FA8-9DD2-B73F5B8FA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BC9AB-C299-4550-BA06-8E639772E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F697-1897-4C8C-9C8E-09554F7F7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6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3A49-A7CD-4E73-9B5C-21453E23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2E13-E69F-41BE-8F74-998E35E4E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440-A2CE-4BEA-B6D0-CDF25164A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5C4C47D2-4558-4F4E-8442-6D2E9122D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1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0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26588" y="319088"/>
            <a:ext cx="8471486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sz="2800" dirty="0" smtClean="0">
                <a:solidFill>
                  <a:srgbClr val="CC0000"/>
                </a:solidFill>
              </a:rPr>
              <a:t>6.1A Reciprocal, Quotient, and Pythagorean Identities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46675" y="1155700"/>
            <a:ext cx="154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Prove that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48956"/>
              </p:ext>
            </p:extLst>
          </p:nvPr>
        </p:nvGraphicFramePr>
        <p:xfrm>
          <a:off x="6661150" y="1017588"/>
          <a:ext cx="18605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4" imgW="876300" imgH="355600" progId="Equation.DSMT4">
                  <p:embed/>
                </p:oleObj>
              </mc:Choice>
              <mc:Fallback>
                <p:oleObj name="Equation" r:id="rId4" imgW="8763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1017588"/>
                        <a:ext cx="18605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7531100" y="1844675"/>
            <a:ext cx="0" cy="2362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464300" y="1844675"/>
            <a:ext cx="205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982885"/>
              </p:ext>
            </p:extLst>
          </p:nvPr>
        </p:nvGraphicFramePr>
        <p:xfrm>
          <a:off x="6894513" y="1908175"/>
          <a:ext cx="34766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6" imgW="164880" imgH="393480" progId="Equation.DSMT4">
                  <p:embed/>
                </p:oleObj>
              </mc:Choice>
              <mc:Fallback>
                <p:oleObj name="Equation" r:id="rId6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1908175"/>
                        <a:ext cx="347662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0690"/>
              </p:ext>
            </p:extLst>
          </p:nvPr>
        </p:nvGraphicFramePr>
        <p:xfrm>
          <a:off x="7781925" y="1919288"/>
          <a:ext cx="8286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8" imgW="393480" imgH="393480" progId="Equation.DSMT4">
                  <p:embed/>
                </p:oleObj>
              </mc:Choice>
              <mc:Fallback>
                <p:oleObj name="Equation" r:id="rId8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1925" y="1919288"/>
                        <a:ext cx="82867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221956"/>
              </p:ext>
            </p:extLst>
          </p:nvPr>
        </p:nvGraphicFramePr>
        <p:xfrm>
          <a:off x="7772400" y="2733675"/>
          <a:ext cx="8016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tion" r:id="rId10" imgW="380880" imgH="393480" progId="Equation.DSMT4">
                  <p:embed/>
                </p:oleObj>
              </mc:Choice>
              <mc:Fallback>
                <p:oleObj name="Equation" r:id="rId10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2733675"/>
                        <a:ext cx="80168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402039"/>
              </p:ext>
            </p:extLst>
          </p:nvPr>
        </p:nvGraphicFramePr>
        <p:xfrm>
          <a:off x="7732713" y="3557588"/>
          <a:ext cx="3476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Equation" r:id="rId12" imgW="164880" imgH="393480" progId="Equation.DSMT4">
                  <p:embed/>
                </p:oleObj>
              </mc:Choice>
              <mc:Fallback>
                <p:oleObj name="Equation" r:id="rId12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2713" y="3557588"/>
                        <a:ext cx="347662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769100" y="43434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L.S. = R.S.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33400" y="838200"/>
            <a:ext cx="251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/>
              <a:t>Recall the </a:t>
            </a:r>
            <a:r>
              <a:rPr lang="en-US" dirty="0" smtClean="0"/>
              <a:t>basic definitions for a unit circle:</a:t>
            </a:r>
            <a:endParaRPr lang="en-US" dirty="0"/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11417"/>
              </p:ext>
            </p:extLst>
          </p:nvPr>
        </p:nvGraphicFramePr>
        <p:xfrm>
          <a:off x="701675" y="2073275"/>
          <a:ext cx="1219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Equation" r:id="rId14" imgW="584200" imgH="355600" progId="Equation.DSMT4">
                  <p:embed/>
                </p:oleObj>
              </mc:Choice>
              <mc:Fallback>
                <p:oleObj name="Equation" r:id="rId14" imgW="5842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073275"/>
                        <a:ext cx="12192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810373"/>
              </p:ext>
            </p:extLst>
          </p:nvPr>
        </p:nvGraphicFramePr>
        <p:xfrm>
          <a:off x="663575" y="2854325"/>
          <a:ext cx="1244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tion" r:id="rId16" imgW="596900" imgH="355600" progId="Equation.DSMT4">
                  <p:embed/>
                </p:oleObj>
              </mc:Choice>
              <mc:Fallback>
                <p:oleObj name="Equation" r:id="rId16" imgW="596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54325"/>
                        <a:ext cx="1244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374371"/>
              </p:ext>
            </p:extLst>
          </p:nvPr>
        </p:nvGraphicFramePr>
        <p:xfrm>
          <a:off x="711200" y="3736975"/>
          <a:ext cx="11969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Equation" r:id="rId18" imgW="609600" imgH="355600" progId="Equation.DSMT4">
                  <p:embed/>
                </p:oleObj>
              </mc:Choice>
              <mc:Fallback>
                <p:oleObj name="Equation" r:id="rId18" imgW="6096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736975"/>
                        <a:ext cx="11969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4800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trigonometric identity </a:t>
            </a:r>
            <a:r>
              <a:rPr lang="en-US" dirty="0" smtClean="0"/>
              <a:t>is a trigonometric equation that is true for all permissible values of the variable in the expressions on both sides of the equation.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592151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Both sides of the equation have the same value for all permissible values of the variable.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pic>
        <p:nvPicPr>
          <p:cNvPr id="2095" name="Picture 47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890" y="2257425"/>
            <a:ext cx="320971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9" grpId="0" animBg="1"/>
      <p:bldP spid="10" grpId="0" animBg="1"/>
      <p:bldP spid="15" grpId="0" autoUpdateAnimBg="0"/>
      <p:bldP spid="16" grpId="0" autoUpdateAnimBg="0"/>
      <p:bldP spid="2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" y="0"/>
            <a:ext cx="337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Trigonometric Identities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0075" y="3471862"/>
            <a:ext cx="2630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Quotient Identities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00073"/>
              </p:ext>
            </p:extLst>
          </p:nvPr>
        </p:nvGraphicFramePr>
        <p:xfrm>
          <a:off x="1530350" y="4097337"/>
          <a:ext cx="1676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Equation" r:id="rId4" imgW="825500" imgH="355600" progId="Equation.DSMT4">
                  <p:embed/>
                </p:oleObj>
              </mc:Choice>
              <mc:Fallback>
                <p:oleObj name="Equation" r:id="rId4" imgW="8255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097337"/>
                        <a:ext cx="16764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229666"/>
              </p:ext>
            </p:extLst>
          </p:nvPr>
        </p:nvGraphicFramePr>
        <p:xfrm>
          <a:off x="4819650" y="4097337"/>
          <a:ext cx="16510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0" name="Equation" r:id="rId6" imgW="812800" imgH="355600" progId="Equation.DSMT4">
                  <p:embed/>
                </p:oleObj>
              </mc:Choice>
              <mc:Fallback>
                <p:oleObj name="Equation" r:id="rId6" imgW="812800" imgH="355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4097337"/>
                        <a:ext cx="16510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56431" y="501650"/>
            <a:ext cx="288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Reciprocal Identities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41011"/>
              </p:ext>
            </p:extLst>
          </p:nvPr>
        </p:nvGraphicFramePr>
        <p:xfrm>
          <a:off x="1346200" y="931863"/>
          <a:ext cx="16510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1" name="Equation" r:id="rId8" imgW="812520" imgH="393480" progId="Equation.DSMT4">
                  <p:embed/>
                </p:oleObj>
              </mc:Choice>
              <mc:Fallback>
                <p:oleObj name="Equation" r:id="rId8" imgW="81252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931863"/>
                        <a:ext cx="16510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242937"/>
              </p:ext>
            </p:extLst>
          </p:nvPr>
        </p:nvGraphicFramePr>
        <p:xfrm>
          <a:off x="4033838" y="931863"/>
          <a:ext cx="16779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" name="Equation" r:id="rId10" imgW="825480" imgH="393480" progId="Equation.DSMT4">
                  <p:embed/>
                </p:oleObj>
              </mc:Choice>
              <mc:Fallback>
                <p:oleObj name="Equation" r:id="rId10" imgW="82548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931863"/>
                        <a:ext cx="167798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515322"/>
              </p:ext>
            </p:extLst>
          </p:nvPr>
        </p:nvGraphicFramePr>
        <p:xfrm>
          <a:off x="6396038" y="931863"/>
          <a:ext cx="165100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" name="Equation" r:id="rId12" imgW="812520" imgH="393480" progId="Equation.DSMT4">
                  <p:embed/>
                </p:oleObj>
              </mc:Choice>
              <mc:Fallback>
                <p:oleObj name="Equation" r:id="rId12" imgW="8125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931863"/>
                        <a:ext cx="165100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3400" y="4819650"/>
            <a:ext cx="3138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Pythagorean Identities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62000" y="5303838"/>
            <a:ext cx="2287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sin</a:t>
            </a:r>
            <a:r>
              <a:rPr lang="en-US" baseline="30000">
                <a:solidFill>
                  <a:srgbClr val="CC0000"/>
                </a:solidFill>
              </a:rPr>
              <a:t>2</a:t>
            </a:r>
            <a:r>
              <a:rPr lang="en-US" i="1">
                <a:solidFill>
                  <a:srgbClr val="CC0000"/>
                </a:solidFill>
                <a:latin typeface="Symbol" pitchFamily="-96" charset="2"/>
              </a:rPr>
              <a:t>q  </a:t>
            </a:r>
            <a:r>
              <a:rPr lang="en-US">
                <a:solidFill>
                  <a:srgbClr val="CC0000"/>
                </a:solidFill>
              </a:rPr>
              <a:t>+ cos</a:t>
            </a:r>
            <a:r>
              <a:rPr lang="en-US" baseline="30000">
                <a:solidFill>
                  <a:srgbClr val="CC0000"/>
                </a:solidFill>
              </a:rPr>
              <a:t>2</a:t>
            </a:r>
            <a:r>
              <a:rPr lang="en-US" i="1">
                <a:solidFill>
                  <a:srgbClr val="CC0000"/>
                </a:solidFill>
                <a:latin typeface="Symbol" pitchFamily="-96" charset="2"/>
              </a:rPr>
              <a:t>q</a:t>
            </a:r>
            <a:r>
              <a:rPr lang="en-US">
                <a:solidFill>
                  <a:srgbClr val="CC0000"/>
                </a:solidFill>
              </a:rPr>
              <a:t> = 1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429000" y="5314950"/>
            <a:ext cx="232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tan</a:t>
            </a:r>
            <a:r>
              <a:rPr lang="en-US" baseline="30000" dirty="0">
                <a:solidFill>
                  <a:srgbClr val="CC0000"/>
                </a:solidFill>
              </a:rPr>
              <a:t>2</a:t>
            </a:r>
            <a:r>
              <a:rPr lang="en-US" i="1" dirty="0">
                <a:solidFill>
                  <a:srgbClr val="CC0000"/>
                </a:solidFill>
                <a:latin typeface="Symbol" pitchFamily="-96" charset="2"/>
              </a:rPr>
              <a:t>q  </a:t>
            </a:r>
            <a:r>
              <a:rPr lang="en-US" dirty="0">
                <a:solidFill>
                  <a:srgbClr val="CC0000"/>
                </a:solidFill>
              </a:rPr>
              <a:t>+ 1 = sec</a:t>
            </a:r>
            <a:r>
              <a:rPr lang="en-US" baseline="30000" dirty="0">
                <a:solidFill>
                  <a:srgbClr val="CC0000"/>
                </a:solidFill>
              </a:rPr>
              <a:t>2</a:t>
            </a:r>
            <a:r>
              <a:rPr lang="en-US" i="1" dirty="0">
                <a:solidFill>
                  <a:srgbClr val="CC0000"/>
                </a:solidFill>
                <a:latin typeface="Symbol" pitchFamily="-96" charset="2"/>
              </a:rPr>
              <a:t>q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249988" y="531495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cot</a:t>
            </a:r>
            <a:r>
              <a:rPr lang="en-US" baseline="30000" dirty="0">
                <a:solidFill>
                  <a:srgbClr val="CC0000"/>
                </a:solidFill>
              </a:rPr>
              <a:t>2</a:t>
            </a:r>
            <a:r>
              <a:rPr lang="en-US" i="1" dirty="0">
                <a:solidFill>
                  <a:srgbClr val="CC0000"/>
                </a:solidFill>
                <a:latin typeface="Symbol" pitchFamily="-96" charset="2"/>
              </a:rPr>
              <a:t>q  </a:t>
            </a:r>
            <a:r>
              <a:rPr lang="en-US" dirty="0">
                <a:solidFill>
                  <a:srgbClr val="CC0000"/>
                </a:solidFill>
              </a:rPr>
              <a:t>+ 1 = csc</a:t>
            </a:r>
            <a:r>
              <a:rPr lang="en-US" baseline="30000" dirty="0">
                <a:solidFill>
                  <a:srgbClr val="CC0000"/>
                </a:solidFill>
              </a:rPr>
              <a:t>2</a:t>
            </a:r>
            <a:r>
              <a:rPr lang="en-US" i="1" dirty="0">
                <a:solidFill>
                  <a:srgbClr val="CC0000"/>
                </a:solidFill>
                <a:latin typeface="Symbol" pitchFamily="-96" charset="2"/>
              </a:rPr>
              <a:t>q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62000" y="5810250"/>
            <a:ext cx="229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sin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  </a:t>
            </a:r>
            <a:r>
              <a:rPr lang="en-US"/>
              <a:t>= 1 - cos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</a:t>
            </a:r>
            <a:r>
              <a:rPr lang="en-US"/>
              <a:t>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62000" y="6248400"/>
            <a:ext cx="221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cos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</a:t>
            </a:r>
            <a:r>
              <a:rPr lang="en-US"/>
              <a:t> = 1 - sin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</a:t>
            </a:r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29000" y="5829300"/>
            <a:ext cx="235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tan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  </a:t>
            </a:r>
            <a:r>
              <a:rPr lang="en-US"/>
              <a:t>= sec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   </a:t>
            </a:r>
            <a:r>
              <a:rPr lang="en-US"/>
              <a:t>- 1 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261100" y="5829300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cot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  </a:t>
            </a:r>
            <a:r>
              <a:rPr lang="en-US"/>
              <a:t>= csc</a:t>
            </a:r>
            <a:r>
              <a:rPr lang="en-US" baseline="30000"/>
              <a:t>2</a:t>
            </a:r>
            <a:r>
              <a:rPr lang="en-US" i="1">
                <a:latin typeface="Symbol" pitchFamily="-96" charset="2"/>
              </a:rPr>
              <a:t>q   </a:t>
            </a:r>
            <a:r>
              <a:rPr lang="en-US"/>
              <a:t>- 1 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117800"/>
              </p:ext>
            </p:extLst>
          </p:nvPr>
        </p:nvGraphicFramePr>
        <p:xfrm>
          <a:off x="1371600" y="2097087"/>
          <a:ext cx="16002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" name="Equation" r:id="rId14" imgW="787400" imgH="355600" progId="Equation.DSMT4">
                  <p:embed/>
                </p:oleObj>
              </mc:Choice>
              <mc:Fallback>
                <p:oleObj name="Equation" r:id="rId14" imgW="7874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97087"/>
                        <a:ext cx="16002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098780"/>
              </p:ext>
            </p:extLst>
          </p:nvPr>
        </p:nvGraphicFramePr>
        <p:xfrm>
          <a:off x="4060031" y="2097087"/>
          <a:ext cx="16256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" name="Equation" r:id="rId16" imgW="800100" imgH="355600" progId="Equation.DSMT4">
                  <p:embed/>
                </p:oleObj>
              </mc:Choice>
              <mc:Fallback>
                <p:oleObj name="Equation" r:id="rId16" imgW="8001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031" y="2097087"/>
                        <a:ext cx="16256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389000"/>
              </p:ext>
            </p:extLst>
          </p:nvPr>
        </p:nvGraphicFramePr>
        <p:xfrm>
          <a:off x="6395244" y="2097087"/>
          <a:ext cx="165258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" name="Equation" r:id="rId18" imgW="812800" imgH="355600" progId="Equation.DSMT4">
                  <p:embed/>
                </p:oleObj>
              </mc:Choice>
              <mc:Fallback>
                <p:oleObj name="Equation" r:id="rId18" imgW="8128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244" y="2097087"/>
                        <a:ext cx="1652587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7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  <p:bldP spid="5138" grpId="0" autoUpdateAnimBg="0"/>
      <p:bldP spid="513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441325"/>
            <a:ext cx="795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/>
              <a:t>Identities can be used to simplify trigonometric expressions.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905000" y="0"/>
            <a:ext cx="529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Simplifying Trigonometric Expressions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9000"/>
              </p:ext>
            </p:extLst>
          </p:nvPr>
        </p:nvGraphicFramePr>
        <p:xfrm>
          <a:off x="1787525" y="1708150"/>
          <a:ext cx="13716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Equation" r:id="rId4" imgW="647640" imgH="177480" progId="Equation.DSMT4">
                  <p:embed/>
                </p:oleObj>
              </mc:Choice>
              <mc:Fallback>
                <p:oleObj name="Equation" r:id="rId4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708150"/>
                        <a:ext cx="13716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103988"/>
              </p:ext>
            </p:extLst>
          </p:nvPr>
        </p:nvGraphicFramePr>
        <p:xfrm>
          <a:off x="1577975" y="2111375"/>
          <a:ext cx="20796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name="Equation" r:id="rId6" imgW="1002960" imgH="431640" progId="Equation.DSMT4">
                  <p:embed/>
                </p:oleObj>
              </mc:Choice>
              <mc:Fallback>
                <p:oleObj name="Equation" r:id="rId6" imgW="1002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111375"/>
                        <a:ext cx="207962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580446"/>
              </p:ext>
            </p:extLst>
          </p:nvPr>
        </p:nvGraphicFramePr>
        <p:xfrm>
          <a:off x="1619250" y="3163888"/>
          <a:ext cx="107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name="Equation" r:id="rId8" imgW="520560" imgH="177480" progId="Equation.DSMT4">
                  <p:embed/>
                </p:oleObj>
              </mc:Choice>
              <mc:Fallback>
                <p:oleObj name="Equation" r:id="rId8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163888"/>
                        <a:ext cx="10795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5125" y="17065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a)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65125" y="1050925"/>
            <a:ext cx="6108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Simplify to a single trigonometric expression.</a:t>
            </a:r>
            <a:endParaRPr lang="en-US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60925" y="158432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b)</a:t>
            </a:r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5842000" y="1447800"/>
          <a:ext cx="11430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3" name="Equation" r:id="rId10" imgW="622300" imgH="381000" progId="Equation.DSMT36">
                  <p:embed/>
                </p:oleObj>
              </mc:Choice>
              <mc:Fallback>
                <p:oleObj name="Equation" r:id="rId10" imgW="6223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1447800"/>
                        <a:ext cx="11430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5626100" y="4779963"/>
          <a:ext cx="9794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4" name="Equation" r:id="rId12" imgW="533400" imgH="355600" progId="Equation.DSMT36">
                  <p:embed/>
                </p:oleObj>
              </mc:Choice>
              <mc:Fallback>
                <p:oleObj name="Equation" r:id="rId12" imgW="533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4779963"/>
                        <a:ext cx="9794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649913" y="5770563"/>
          <a:ext cx="95567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5" name="Equation" r:id="rId14" imgW="520700" imgH="177800" progId="Equation.DSMT36">
                  <p:embed/>
                </p:oleObj>
              </mc:Choice>
              <mc:Fallback>
                <p:oleObj name="Equation" r:id="rId14" imgW="5207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5770563"/>
                        <a:ext cx="955675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5649913" y="3795713"/>
          <a:ext cx="1982787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6" name="Equation" r:id="rId16" imgW="1079500" imgH="381000" progId="Equation.DSMT36">
                  <p:embed/>
                </p:oleObj>
              </mc:Choice>
              <mc:Fallback>
                <p:oleObj name="Equation" r:id="rId16" imgW="10795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3795713"/>
                        <a:ext cx="1982787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5638798" y="2209801"/>
            <a:ext cx="1295399" cy="1073150"/>
            <a:chOff x="3552" y="1392"/>
            <a:chExt cx="816" cy="676"/>
          </a:xfrm>
        </p:grpSpPr>
        <p:graphicFrame>
          <p:nvGraphicFramePr>
            <p:cNvPr id="616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1436463"/>
                </p:ext>
              </p:extLst>
            </p:nvPr>
          </p:nvGraphicFramePr>
          <p:xfrm>
            <a:off x="3552" y="1392"/>
            <a:ext cx="676" cy="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7" name="Equation" r:id="rId18" imgW="583920" imgH="583920" progId="Equation.DSMT4">
                    <p:embed/>
                  </p:oleObj>
                </mc:Choice>
                <mc:Fallback>
                  <p:oleObj name="Equation" r:id="rId18" imgW="583920" imgH="5839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1392"/>
                          <a:ext cx="676" cy="6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696" y="1872"/>
              <a:ext cx="67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55" grpId="0" autoUpdateAnimBg="0"/>
      <p:bldP spid="6156" grpId="0" autoUpdateAnimBg="0"/>
      <p:bldP spid="615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243269"/>
              </p:ext>
            </p:extLst>
          </p:nvPr>
        </p:nvGraphicFramePr>
        <p:xfrm>
          <a:off x="981075" y="1147763"/>
          <a:ext cx="298608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4" imgW="1409400" imgH="203040" progId="Equation.DSMT4">
                  <p:embed/>
                </p:oleObj>
              </mc:Choice>
              <mc:Fallback>
                <p:oleObj name="Equation" r:id="rId4" imgW="1409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147763"/>
                        <a:ext cx="2986088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55511"/>
              </p:ext>
            </p:extLst>
          </p:nvPr>
        </p:nvGraphicFramePr>
        <p:xfrm>
          <a:off x="1641475" y="1814513"/>
          <a:ext cx="14732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0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1814513"/>
                        <a:ext cx="14732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462223"/>
              </p:ext>
            </p:extLst>
          </p:nvPr>
        </p:nvGraphicFramePr>
        <p:xfrm>
          <a:off x="1635125" y="2605088"/>
          <a:ext cx="11842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1" name="Equation" r:id="rId8" imgW="571320" imgH="203040" progId="Equation.DSMT4">
                  <p:embed/>
                </p:oleObj>
              </mc:Choice>
              <mc:Fallback>
                <p:oleObj name="Equation" r:id="rId8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605088"/>
                        <a:ext cx="11842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5125" y="1173163"/>
            <a:ext cx="423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c)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75733" y="228600"/>
            <a:ext cx="61085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Simplify to a single trigonometric expression.</a:t>
            </a:r>
            <a:endParaRPr lang="en-US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860925" y="1050925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d)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61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731473"/>
              </p:ext>
            </p:extLst>
          </p:nvPr>
        </p:nvGraphicFramePr>
        <p:xfrm>
          <a:off x="5784850" y="879475"/>
          <a:ext cx="125888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Equation" r:id="rId10" imgW="685800" imgH="419040" progId="Equation.DSMT4">
                  <p:embed/>
                </p:oleObj>
              </mc:Choice>
              <mc:Fallback>
                <p:oleObj name="Equation" r:id="rId10" imgW="685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879475"/>
                        <a:ext cx="125888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63654"/>
              </p:ext>
            </p:extLst>
          </p:nvPr>
        </p:nvGraphicFramePr>
        <p:xfrm>
          <a:off x="5918200" y="4408488"/>
          <a:ext cx="8636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3" name="Equation" r:id="rId12" imgW="469800" imgH="177480" progId="Equation.DSMT4">
                  <p:embed/>
                </p:oleObj>
              </mc:Choice>
              <mc:Fallback>
                <p:oleObj name="Equation" r:id="rId12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4408488"/>
                        <a:ext cx="863600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485707"/>
              </p:ext>
            </p:extLst>
          </p:nvPr>
        </p:nvGraphicFramePr>
        <p:xfrm>
          <a:off x="5867400" y="3251200"/>
          <a:ext cx="9096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4" name="Equation" r:id="rId14" imgW="495000" imgH="393480" progId="Equation.DSMT4">
                  <p:embed/>
                </p:oleObj>
              </mc:Choice>
              <mc:Fallback>
                <p:oleObj name="Equation" r:id="rId14" imgW="495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51200"/>
                        <a:ext cx="909637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5827713" y="2053432"/>
            <a:ext cx="1487487" cy="768350"/>
            <a:chOff x="3431" y="1628"/>
            <a:chExt cx="937" cy="484"/>
          </a:xfrm>
        </p:grpSpPr>
        <p:graphicFrame>
          <p:nvGraphicFramePr>
            <p:cNvPr id="6164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2833246"/>
                </p:ext>
              </p:extLst>
            </p:nvPr>
          </p:nvGraphicFramePr>
          <p:xfrm>
            <a:off x="3431" y="1628"/>
            <a:ext cx="926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5" name="Equation" r:id="rId16" imgW="799920" imgH="419040" progId="Equation.DSMT4">
                    <p:embed/>
                  </p:oleObj>
                </mc:Choice>
                <mc:Fallback>
                  <p:oleObj name="Equation" r:id="rId16" imgW="79992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1" y="1628"/>
                          <a:ext cx="926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696" y="1872"/>
              <a:ext cx="672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utoUpdateAnimBg="0"/>
      <p:bldP spid="6156" grpId="0" autoUpdateAnimBg="0"/>
      <p:bldP spid="615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5129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Simplifing Trigonometric Expressions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2725" y="669925"/>
            <a:ext cx="409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e)      </a:t>
            </a:r>
            <a:r>
              <a:rPr lang="en-US" dirty="0"/>
              <a:t>(1 + tan 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- 2 sin </a:t>
            </a:r>
            <a:r>
              <a:rPr lang="en-US" i="1" dirty="0"/>
              <a:t>x</a:t>
            </a:r>
            <a:r>
              <a:rPr lang="en-US" dirty="0"/>
              <a:t> sec </a:t>
            </a:r>
            <a:r>
              <a:rPr lang="en-US" i="1" dirty="0"/>
              <a:t>x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711200" y="2076450"/>
          <a:ext cx="363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0" name="Equation" r:id="rId4" imgW="1879600" imgH="355600" progId="Equation.DSMT36">
                  <p:embed/>
                </p:oleObj>
              </mc:Choice>
              <mc:Fallback>
                <p:oleObj name="Equation" r:id="rId4" imgW="1879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076450"/>
                        <a:ext cx="3632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722313" y="2857500"/>
          <a:ext cx="36083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6" imgW="1866900" imgH="177800" progId="Equation.DSMT36">
                  <p:embed/>
                </p:oleObj>
              </mc:Choice>
              <mc:Fallback>
                <p:oleObj name="Equation" r:id="rId6" imgW="18669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2857500"/>
                        <a:ext cx="36083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736600" y="3390900"/>
          <a:ext cx="10064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8" imgW="520700" imgH="177800" progId="Equation.DSMT36">
                  <p:embed/>
                </p:oleObj>
              </mc:Choice>
              <mc:Fallback>
                <p:oleObj name="Equation" r:id="rId8" imgW="5207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390900"/>
                        <a:ext cx="10064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860925" y="66992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CC0000"/>
                </a:solidFill>
              </a:rPr>
              <a:t>f)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567363" y="514350"/>
          <a:ext cx="15954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3" name="Equation" r:id="rId10" imgW="825500" imgH="355600" progId="Equation.DSMT36">
                  <p:embed/>
                </p:oleObj>
              </mc:Choice>
              <mc:Fallback>
                <p:oleObj name="Equation" r:id="rId10" imgW="8255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7363" y="514350"/>
                        <a:ext cx="15954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359400" y="5638800"/>
          <a:ext cx="24304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4" name="Equation" r:id="rId12" imgW="1257300" imgH="355600" progId="Equation.DSMT36">
                  <p:embed/>
                </p:oleObj>
              </mc:Choice>
              <mc:Fallback>
                <p:oleObj name="Equation" r:id="rId12" imgW="1257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5638800"/>
                        <a:ext cx="24304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403850" y="6561138"/>
          <a:ext cx="908050" cy="22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5" name="Equation" r:id="rId14" imgW="469900" imgH="114300" progId="Equation.DSMT36">
                  <p:embed/>
                </p:oleObj>
              </mc:Choice>
              <mc:Fallback>
                <p:oleObj name="Equation" r:id="rId14" imgW="469900" imgH="1143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6561138"/>
                        <a:ext cx="908050" cy="22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5351463" y="1219200"/>
            <a:ext cx="2344737" cy="1371600"/>
            <a:chOff x="3371" y="768"/>
            <a:chExt cx="1477" cy="864"/>
          </a:xfrm>
        </p:grpSpPr>
        <p:graphicFrame>
          <p:nvGraphicFramePr>
            <p:cNvPr id="2" name="Object 10"/>
            <p:cNvGraphicFramePr>
              <a:graphicFrameLocks noChangeAspect="1"/>
            </p:cNvGraphicFramePr>
            <p:nvPr/>
          </p:nvGraphicFramePr>
          <p:xfrm>
            <a:off x="3371" y="768"/>
            <a:ext cx="1237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76" name="Equation" r:id="rId16" imgW="1016000" imgH="711200" progId="Equation.DSMT36">
                    <p:embed/>
                  </p:oleObj>
                </mc:Choice>
                <mc:Fallback>
                  <p:oleObj name="Equation" r:id="rId16" imgW="1016000" imgH="7112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" y="768"/>
                          <a:ext cx="1237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Line 16"/>
            <p:cNvSpPr>
              <a:spLocks noChangeShapeType="1"/>
            </p:cNvSpPr>
            <p:nvPr/>
          </p:nvSpPr>
          <p:spPr bwMode="auto">
            <a:xfrm>
              <a:off x="3408" y="1184"/>
              <a:ext cx="14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5346700" y="2667000"/>
            <a:ext cx="2349500" cy="1420813"/>
            <a:chOff x="3368" y="1680"/>
            <a:chExt cx="1480" cy="895"/>
          </a:xfrm>
        </p:grpSpPr>
        <p:graphicFrame>
          <p:nvGraphicFramePr>
            <p:cNvPr id="7187" name="Object 11"/>
            <p:cNvGraphicFramePr>
              <a:graphicFrameLocks noChangeAspect="1"/>
            </p:cNvGraphicFramePr>
            <p:nvPr/>
          </p:nvGraphicFramePr>
          <p:xfrm>
            <a:off x="3368" y="1680"/>
            <a:ext cx="1346" cy="8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77" name="Equation" r:id="rId18" imgW="1104900" imgH="736600" progId="Equation.DSMT36">
                    <p:embed/>
                  </p:oleObj>
                </mc:Choice>
                <mc:Fallback>
                  <p:oleObj name="Equation" r:id="rId18" imgW="1104900" imgH="7366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" y="1680"/>
                          <a:ext cx="1346" cy="8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Line 17"/>
            <p:cNvSpPr>
              <a:spLocks noChangeShapeType="1"/>
            </p:cNvSpPr>
            <p:nvPr/>
          </p:nvSpPr>
          <p:spPr bwMode="auto">
            <a:xfrm>
              <a:off x="3408" y="2104"/>
              <a:ext cx="14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723900" y="1257300"/>
          <a:ext cx="3336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Equation" r:id="rId20" imgW="1727200" imgH="355600" progId="Equation.DSMT36">
                  <p:embed/>
                </p:oleObj>
              </mc:Choice>
              <mc:Fallback>
                <p:oleObj name="Equation" r:id="rId20" imgW="17272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57300"/>
                        <a:ext cx="33369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5389563" y="4165600"/>
            <a:ext cx="2306637" cy="1371600"/>
            <a:chOff x="3395" y="2624"/>
            <a:chExt cx="1453" cy="864"/>
          </a:xfrm>
        </p:grpSpPr>
        <p:graphicFrame>
          <p:nvGraphicFramePr>
            <p:cNvPr id="7185" name="Object 15"/>
            <p:cNvGraphicFramePr>
              <a:graphicFrameLocks noChangeAspect="1"/>
            </p:cNvGraphicFramePr>
            <p:nvPr/>
          </p:nvGraphicFramePr>
          <p:xfrm>
            <a:off x="3395" y="2624"/>
            <a:ext cx="1021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79" name="Equation" r:id="rId22" imgW="838200" imgH="711200" progId="Equation.DSMT36">
                    <p:embed/>
                  </p:oleObj>
                </mc:Choice>
                <mc:Fallback>
                  <p:oleObj name="Equation" r:id="rId22" imgW="838200" imgH="7112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" y="2624"/>
                          <a:ext cx="1021" cy="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3408" y="3048"/>
              <a:ext cx="144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09788" y="889000"/>
          <a:ext cx="383063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2" name="Equation" r:id="rId4" imgW="2006600" imgH="355600" progId="Equation.DSMT36">
                  <p:embed/>
                </p:oleObj>
              </mc:Choice>
              <mc:Fallback>
                <p:oleObj name="Equation" r:id="rId4" imgW="20066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88" y="889000"/>
                        <a:ext cx="383063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12291"/>
              </p:ext>
            </p:extLst>
          </p:nvPr>
        </p:nvGraphicFramePr>
        <p:xfrm>
          <a:off x="1935163" y="1736725"/>
          <a:ext cx="26924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Equation" r:id="rId6" imgW="1409400" imgH="419040" progId="Equation.DSMT4">
                  <p:embed/>
                </p:oleObj>
              </mc:Choice>
              <mc:Fallback>
                <p:oleObj name="Equation" r:id="rId6" imgW="1409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1736725"/>
                        <a:ext cx="26924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513199"/>
              </p:ext>
            </p:extLst>
          </p:nvPr>
        </p:nvGraphicFramePr>
        <p:xfrm>
          <a:off x="1947863" y="2487613"/>
          <a:ext cx="13811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4" name="Equation" r:id="rId8" imgW="723600" imgH="419040" progId="Equation.DSMT4">
                  <p:embed/>
                </p:oleObj>
              </mc:Choice>
              <mc:Fallback>
                <p:oleObj name="Equation" r:id="rId8" imgW="723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487613"/>
                        <a:ext cx="13811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36808"/>
              </p:ext>
            </p:extLst>
          </p:nvPr>
        </p:nvGraphicFramePr>
        <p:xfrm>
          <a:off x="1885950" y="3375025"/>
          <a:ext cx="8001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5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375025"/>
                        <a:ext cx="8001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199908"/>
              </p:ext>
            </p:extLst>
          </p:nvPr>
        </p:nvGraphicFramePr>
        <p:xfrm>
          <a:off x="1898650" y="4183063"/>
          <a:ext cx="9461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12" imgW="495000" imgH="203040" progId="Equation.DSMT4">
                  <p:embed/>
                </p:oleObj>
              </mc:Choice>
              <mc:Fallback>
                <p:oleObj name="Equation" r:id="rId12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4183063"/>
                        <a:ext cx="9461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800600" y="1600200"/>
            <a:ext cx="0" cy="2819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981200" y="1600200"/>
            <a:ext cx="3657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5005388" y="1803400"/>
          <a:ext cx="9461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14" imgW="495300" imgH="177800" progId="Equation.DSMT36">
                  <p:embed/>
                </p:oleObj>
              </mc:Choice>
              <mc:Fallback>
                <p:oleObj name="Equation" r:id="rId14" imgW="4953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1803400"/>
                        <a:ext cx="9461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014788" y="44704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L.S. = R.S.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6200" y="60325"/>
            <a:ext cx="64048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Proving an </a:t>
            </a:r>
            <a:r>
              <a:rPr lang="en-US" dirty="0" smtClean="0">
                <a:solidFill>
                  <a:srgbClr val="CC0000"/>
                </a:solidFill>
              </a:rPr>
              <a:t>Identity using a Two Column Proof </a:t>
            </a:r>
            <a:endParaRPr lang="en-US" dirty="0">
              <a:solidFill>
                <a:srgbClr val="CC0000"/>
              </a:solidFill>
            </a:endParaRPr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2057400" y="1752600"/>
          <a:ext cx="12604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Equation" r:id="rId16" imgW="660400" imgH="165100" progId="Equation.DSMT36">
                  <p:embed/>
                </p:oleObj>
              </mc:Choice>
              <mc:Fallback>
                <p:oleObj name="Equation" r:id="rId16" imgW="660400" imgH="165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52600"/>
                        <a:ext cx="12604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298825" y="1752600"/>
          <a:ext cx="152717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18" imgW="800100" imgH="165100" progId="Equation.DSMT36">
                  <p:embed/>
                </p:oleObj>
              </mc:Choice>
              <mc:Fallback>
                <p:oleObj name="Equation" r:id="rId18" imgW="800100" imgH="165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1752600"/>
                        <a:ext cx="152717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3" grpId="0" animBg="1"/>
      <p:bldP spid="21515" grpId="0" autoUpdateAnimBg="0"/>
      <p:bldP spid="215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3549" y="130175"/>
            <a:ext cx="67690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</a:rPr>
              <a:t>Possible Strategies for Simplifying using Identities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8786" y="3583632"/>
            <a:ext cx="3610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lgebraic Simplifications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47774" y="4112567"/>
            <a:ext cx="57716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Multiply, expand, factor, reduce </a:t>
            </a:r>
            <a:r>
              <a:rPr lang="en-US" dirty="0"/>
              <a:t>or </a:t>
            </a:r>
            <a:r>
              <a:rPr lang="en-US" dirty="0" smtClean="0"/>
              <a:t>square.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58886" y="4666307"/>
            <a:ext cx="56814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Common denominator to add </a:t>
            </a:r>
            <a:r>
              <a:rPr lang="en-US" smtClean="0"/>
              <a:t>or </a:t>
            </a:r>
            <a:r>
              <a:rPr lang="en-US" smtClean="0"/>
              <a:t>subtract.</a:t>
            </a:r>
            <a:endParaRPr lang="en-US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8162" y="932597"/>
            <a:ext cx="42190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rigonometric Simplifications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338262" y="1313597"/>
            <a:ext cx="67161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/>
              <a:t>Look for familiar trig </a:t>
            </a:r>
            <a:r>
              <a:rPr lang="en-US" dirty="0" smtClean="0"/>
              <a:t>relationships and substitute</a:t>
            </a:r>
            <a:endParaRPr lang="en-US" dirty="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376362" y="2277209"/>
            <a:ext cx="68099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/>
              <a:t>If the expression contains squared terms, </a:t>
            </a:r>
            <a:r>
              <a:rPr lang="en-US" dirty="0" smtClean="0"/>
              <a:t>try using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Pythagorean Identities.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376362" y="1710472"/>
            <a:ext cx="4630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Rewrite in terms of </a:t>
            </a:r>
            <a:r>
              <a:rPr lang="en-US" dirty="0"/>
              <a:t>sine or </a:t>
            </a:r>
            <a:r>
              <a:rPr lang="en-US" dirty="0" smtClean="0"/>
              <a:t>cosine.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1975" y="6172200"/>
            <a:ext cx="1905000" cy="457200"/>
          </a:xfrm>
        </p:spPr>
        <p:txBody>
          <a:bodyPr/>
          <a:lstStyle/>
          <a:p>
            <a:pPr>
              <a:defRPr/>
            </a:pPr>
            <a:fld id="{07633A49-A7CD-4E73-9B5C-21453E23DC0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331854" y="5157837"/>
            <a:ext cx="54585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-9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-9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-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96" charset="0"/>
              </a:defRPr>
            </a:lvl9pPr>
          </a:lstStyle>
          <a:p>
            <a:r>
              <a:rPr lang="en-US" dirty="0" smtClean="0"/>
              <a:t>Multiply by the conjugate of a binomial.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615144" y="6096000"/>
            <a:ext cx="37069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Worksheet Assignment</a:t>
            </a:r>
            <a:endParaRPr lang="en-US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3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3" grpId="0" autoUpdateAnimBg="0"/>
      <p:bldP spid="8204" grpId="0" autoUpdateAnimBg="0"/>
      <p:bldP spid="25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9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1244</TotalTime>
  <Words>270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Stephanie.MacKay@ecsd.net</dc:creator>
  <cp:lastModifiedBy>Stephanie MacKay</cp:lastModifiedBy>
  <cp:revision>83</cp:revision>
  <dcterms:created xsi:type="dcterms:W3CDTF">2000-03-03T00:27:35Z</dcterms:created>
  <dcterms:modified xsi:type="dcterms:W3CDTF">2012-10-31T13:21:57Z</dcterms:modified>
</cp:coreProperties>
</file>