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76" r:id="rId4"/>
    <p:sldId id="259" r:id="rId5"/>
    <p:sldId id="265" r:id="rId6"/>
    <p:sldId id="266" r:id="rId7"/>
    <p:sldId id="267" r:id="rId8"/>
    <p:sldId id="27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-9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-9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-9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-9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-9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-9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-9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-9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-9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8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16" autoAdjust="0"/>
    <p:restoredTop sz="90941" autoAdjust="0"/>
  </p:normalViewPr>
  <p:slideViewPr>
    <p:cSldViewPr>
      <p:cViewPr varScale="1">
        <p:scale>
          <a:sx n="67" d="100"/>
          <a:sy n="67" d="100"/>
        </p:scale>
        <p:origin x="-16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7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12" Type="http://schemas.openxmlformats.org/officeDocument/2006/relationships/image" Target="../media/image26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5" Type="http://schemas.openxmlformats.org/officeDocument/2006/relationships/image" Target="../media/image2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Relationship Id="rId1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image" Target="../media/image48.wmf"/><Relationship Id="rId3" Type="http://schemas.openxmlformats.org/officeDocument/2006/relationships/image" Target="../media/image32.wmf"/><Relationship Id="rId7" Type="http://schemas.openxmlformats.org/officeDocument/2006/relationships/image" Target="../media/image42.wmf"/><Relationship Id="rId12" Type="http://schemas.openxmlformats.org/officeDocument/2006/relationships/image" Target="../media/image47.wmf"/><Relationship Id="rId2" Type="http://schemas.openxmlformats.org/officeDocument/2006/relationships/image" Target="../media/image38.wmf"/><Relationship Id="rId16" Type="http://schemas.openxmlformats.org/officeDocument/2006/relationships/image" Target="../media/image51.wmf"/><Relationship Id="rId1" Type="http://schemas.openxmlformats.org/officeDocument/2006/relationships/image" Target="../media/image37.wmf"/><Relationship Id="rId6" Type="http://schemas.openxmlformats.org/officeDocument/2006/relationships/image" Target="../media/image41.wmf"/><Relationship Id="rId11" Type="http://schemas.openxmlformats.org/officeDocument/2006/relationships/image" Target="../media/image46.wmf"/><Relationship Id="rId5" Type="http://schemas.openxmlformats.org/officeDocument/2006/relationships/image" Target="../media/image40.wmf"/><Relationship Id="rId15" Type="http://schemas.openxmlformats.org/officeDocument/2006/relationships/image" Target="../media/image50.wmf"/><Relationship Id="rId10" Type="http://schemas.openxmlformats.org/officeDocument/2006/relationships/image" Target="../media/image45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Relationship Id="rId14" Type="http://schemas.openxmlformats.org/officeDocument/2006/relationships/image" Target="../media/image4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3E6877A-8086-4D02-BB60-FD678ED22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84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fld id="{D124B5D1-16D0-4224-B903-1B0B1967457E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fld id="{315E2C7A-B20F-49AC-8CDA-A2D82F127328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fld id="{1214909A-A832-4DE1-A0D3-E286B6978C06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fld id="{AF6919A1-8BDB-4359-A73B-18FDD7A5A750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fld id="{6C3C16C0-E3E1-406D-84AF-682806FE3471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fld id="{7B6C61A2-9CAB-4A90-817E-42CFF6EE117E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fld id="{8B3AA431-AD9A-4D5A-856A-A4408686E5C2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fld id="{88B17737-67CB-488B-A786-689B48A48955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CF6FF-1F1B-472F-A95A-56AF6A25D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8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F5D83-3C09-48C5-BC0A-86CB18B41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93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A74C7-27C9-4506-8513-666609D2A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47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C844F-B3C8-4303-9B23-B2D26042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DCC83-8BC6-4CDE-ACD0-459F36742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1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C0143-1E8A-4FA8-9DD2-B73F5B8FA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8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BC9AB-C299-4550-BA06-8E639772E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3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FF697-1897-4C8C-9C8E-09554F7F7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6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33A49-A7CD-4E73-9B5C-21453E23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6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B2E13-E69F-41BE-8F74-998E35E4E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81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45440-A2CE-4BEA-B6D0-CDF25164A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5C4C47D2-4558-4F4E-8442-6D2E9122D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1.png"/><Relationship Id="rId5" Type="http://schemas.openxmlformats.org/officeDocument/2006/relationships/image" Target="../media/image7.wmf"/><Relationship Id="rId10" Type="http://schemas.openxmlformats.org/officeDocument/2006/relationships/image" Target="../media/image10.png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19.bin"/><Relationship Id="rId26" Type="http://schemas.openxmlformats.org/officeDocument/2006/relationships/oleObject" Target="../embeddings/oleObject23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23.wmf"/><Relationship Id="rId34" Type="http://schemas.openxmlformats.org/officeDocument/2006/relationships/image" Target="../media/image29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21.wmf"/><Relationship Id="rId25" Type="http://schemas.openxmlformats.org/officeDocument/2006/relationships/image" Target="../media/image25.wmf"/><Relationship Id="rId3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29" Type="http://schemas.openxmlformats.org/officeDocument/2006/relationships/oleObject" Target="../embeddings/oleObject2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8.wmf"/><Relationship Id="rId24" Type="http://schemas.openxmlformats.org/officeDocument/2006/relationships/oleObject" Target="../embeddings/oleObject22.bin"/><Relationship Id="rId32" Type="http://schemas.openxmlformats.org/officeDocument/2006/relationships/image" Target="../media/image2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23" Type="http://schemas.openxmlformats.org/officeDocument/2006/relationships/image" Target="../media/image24.wmf"/><Relationship Id="rId28" Type="http://schemas.openxmlformats.org/officeDocument/2006/relationships/image" Target="../media/image30.png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22.wmf"/><Relationship Id="rId31" Type="http://schemas.openxmlformats.org/officeDocument/2006/relationships/oleObject" Target="../embeddings/oleObject2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7.bin"/><Relationship Id="rId22" Type="http://schemas.openxmlformats.org/officeDocument/2006/relationships/oleObject" Target="../embeddings/oleObject21.bin"/><Relationship Id="rId27" Type="http://schemas.openxmlformats.org/officeDocument/2006/relationships/image" Target="../media/image26.wmf"/><Relationship Id="rId30" Type="http://schemas.openxmlformats.org/officeDocument/2006/relationships/image" Target="../media/image2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34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6.wmf"/><Relationship Id="rId5" Type="http://schemas.openxmlformats.org/officeDocument/2006/relationships/image" Target="../media/image31.wmf"/><Relationship Id="rId10" Type="http://schemas.openxmlformats.org/officeDocument/2006/relationships/image" Target="../media/image33.wmf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2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40.wmf"/><Relationship Id="rId18" Type="http://schemas.openxmlformats.org/officeDocument/2006/relationships/oleObject" Target="../embeddings/oleObject38.bin"/><Relationship Id="rId26" Type="http://schemas.openxmlformats.org/officeDocument/2006/relationships/oleObject" Target="../embeddings/oleObject42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44.wmf"/><Relationship Id="rId34" Type="http://schemas.openxmlformats.org/officeDocument/2006/relationships/oleObject" Target="../embeddings/oleObject46.bin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42.wmf"/><Relationship Id="rId25" Type="http://schemas.openxmlformats.org/officeDocument/2006/relationships/image" Target="../media/image46.wmf"/><Relationship Id="rId33" Type="http://schemas.openxmlformats.org/officeDocument/2006/relationships/image" Target="../media/image5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7.bin"/><Relationship Id="rId20" Type="http://schemas.openxmlformats.org/officeDocument/2006/relationships/oleObject" Target="../embeddings/oleObject39.bin"/><Relationship Id="rId29" Type="http://schemas.openxmlformats.org/officeDocument/2006/relationships/image" Target="../media/image48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9.wmf"/><Relationship Id="rId24" Type="http://schemas.openxmlformats.org/officeDocument/2006/relationships/oleObject" Target="../embeddings/oleObject41.bin"/><Relationship Id="rId32" Type="http://schemas.openxmlformats.org/officeDocument/2006/relationships/oleObject" Target="../embeddings/oleObject45.bin"/><Relationship Id="rId5" Type="http://schemas.openxmlformats.org/officeDocument/2006/relationships/image" Target="../media/image37.wmf"/><Relationship Id="rId15" Type="http://schemas.openxmlformats.org/officeDocument/2006/relationships/image" Target="../media/image41.wmf"/><Relationship Id="rId23" Type="http://schemas.openxmlformats.org/officeDocument/2006/relationships/image" Target="../media/image45.wmf"/><Relationship Id="rId28" Type="http://schemas.openxmlformats.org/officeDocument/2006/relationships/oleObject" Target="../embeddings/oleObject43.bin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43.wmf"/><Relationship Id="rId31" Type="http://schemas.openxmlformats.org/officeDocument/2006/relationships/image" Target="../media/image49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36.bin"/><Relationship Id="rId22" Type="http://schemas.openxmlformats.org/officeDocument/2006/relationships/oleObject" Target="../embeddings/oleObject40.bin"/><Relationship Id="rId27" Type="http://schemas.openxmlformats.org/officeDocument/2006/relationships/image" Target="../media/image47.wmf"/><Relationship Id="rId30" Type="http://schemas.openxmlformats.org/officeDocument/2006/relationships/oleObject" Target="../embeddings/oleObject44.bin"/><Relationship Id="rId35" Type="http://schemas.openxmlformats.org/officeDocument/2006/relationships/image" Target="../media/image5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56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3.wmf"/><Relationship Id="rId12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55.wmf"/><Relationship Id="rId5" Type="http://schemas.openxmlformats.org/officeDocument/2006/relationships/image" Target="../media/image52.wmf"/><Relationship Id="rId15" Type="http://schemas.openxmlformats.org/officeDocument/2006/relationships/image" Target="../media/image57.wmf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7.bin"/><Relationship Id="rId9" Type="http://schemas.openxmlformats.org/officeDocument/2006/relationships/image" Target="../media/image54.wmf"/><Relationship Id="rId14" Type="http://schemas.openxmlformats.org/officeDocument/2006/relationships/oleObject" Target="../embeddings/oleObject5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226588" y="319088"/>
            <a:ext cx="8471486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sz="2800" dirty="0" smtClean="0">
                <a:solidFill>
                  <a:srgbClr val="CC0000"/>
                </a:solidFill>
              </a:rPr>
              <a:t>6.1B Reciprocal, Quotient, and Pythagorean Identities</a:t>
            </a:r>
            <a:endParaRPr lang="en-US" sz="2800" dirty="0">
              <a:solidFill>
                <a:srgbClr val="CC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33A49-A7CD-4E73-9B5C-21453E23DC0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599" y="3276600"/>
            <a:ext cx="338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Trigonometric Identities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257800" y="3276600"/>
            <a:ext cx="3486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Trigonometric Equations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4462331" y="3507432"/>
            <a:ext cx="0" cy="258856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571528"/>
              </p:ext>
            </p:extLst>
          </p:nvPr>
        </p:nvGraphicFramePr>
        <p:xfrm>
          <a:off x="762000" y="1143000"/>
          <a:ext cx="23209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1" name="Equation" r:id="rId4" imgW="1091880" imgH="203040" progId="Equation.DSMT4">
                  <p:embed/>
                </p:oleObj>
              </mc:Choice>
              <mc:Fallback>
                <p:oleObj name="Equation" r:id="rId4" imgW="1091880" imgH="203040" progId="Equation.DSMT4">
                  <p:embed/>
                  <p:pic>
                    <p:nvPicPr>
                      <p:cNvPr id="0" name="Object 2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143000"/>
                        <a:ext cx="23209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784847"/>
              </p:ext>
            </p:extLst>
          </p:nvPr>
        </p:nvGraphicFramePr>
        <p:xfrm>
          <a:off x="762000" y="2057400"/>
          <a:ext cx="126841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2" name="Equation" r:id="rId6" imgW="596880" imgH="203040" progId="Equation.DSMT4">
                  <p:embed/>
                </p:oleObj>
              </mc:Choice>
              <mc:Fallback>
                <p:oleObj name="Equation" r:id="rId6" imgW="596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7400"/>
                        <a:ext cx="126841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244111"/>
              </p:ext>
            </p:extLst>
          </p:nvPr>
        </p:nvGraphicFramePr>
        <p:xfrm>
          <a:off x="3992563" y="941388"/>
          <a:ext cx="1268412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3" name="Equation" r:id="rId8" imgW="596880" imgH="393480" progId="Equation.DSMT4">
                  <p:embed/>
                </p:oleObj>
              </mc:Choice>
              <mc:Fallback>
                <p:oleObj name="Equation" r:id="rId8" imgW="596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563" y="941388"/>
                        <a:ext cx="1268412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313943"/>
              </p:ext>
            </p:extLst>
          </p:nvPr>
        </p:nvGraphicFramePr>
        <p:xfrm>
          <a:off x="3746500" y="1981200"/>
          <a:ext cx="17272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" name="Equation" r:id="rId10" imgW="812520" imgH="393480" progId="Equation.DSMT4">
                  <p:embed/>
                </p:oleObj>
              </mc:Choice>
              <mc:Fallback>
                <p:oleObj name="Equation" r:id="rId10" imgW="8125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0" y="1981200"/>
                        <a:ext cx="1727200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183212"/>
              </p:ext>
            </p:extLst>
          </p:nvPr>
        </p:nvGraphicFramePr>
        <p:xfrm>
          <a:off x="6256338" y="1108075"/>
          <a:ext cx="23209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" name="Equation" r:id="rId12" imgW="1091880" imgH="203040" progId="Equation.DSMT4">
                  <p:embed/>
                </p:oleObj>
              </mc:Choice>
              <mc:Fallback>
                <p:oleObj name="Equation" r:id="rId12" imgW="1091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6338" y="1108075"/>
                        <a:ext cx="23209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7094362"/>
              </p:ext>
            </p:extLst>
          </p:nvPr>
        </p:nvGraphicFramePr>
        <p:xfrm>
          <a:off x="6265863" y="2057400"/>
          <a:ext cx="213201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6" name="Equation" r:id="rId14" imgW="1002960" imgH="203040" progId="Equation.DSMT4">
                  <p:embed/>
                </p:oleObj>
              </mc:Choice>
              <mc:Fallback>
                <p:oleObj name="Equation" r:id="rId14" imgW="1002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5863" y="2057400"/>
                        <a:ext cx="213201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3148 L -0.00191 0.414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2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L 0.58907 0.279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44" y="1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85185E-6 L 0.23577 0.5129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88" y="2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-0.29584 0.3835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92" y="1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-0.60278 0.6513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139" y="3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8148E-6 L -0.06007 0.4796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3" y="2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0"/>
            <a:ext cx="45623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dirty="0">
                <a:solidFill>
                  <a:srgbClr val="CC0000"/>
                </a:solidFill>
              </a:rPr>
              <a:t>Proving an </a:t>
            </a:r>
            <a:r>
              <a:rPr lang="en-US" dirty="0" smtClean="0">
                <a:solidFill>
                  <a:srgbClr val="CC0000"/>
                </a:solidFill>
              </a:rPr>
              <a:t>Identity Algebraically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65125" y="762000"/>
            <a:ext cx="432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a)   </a:t>
            </a:r>
            <a:r>
              <a:rPr lang="en-US"/>
              <a:t>sec </a:t>
            </a:r>
            <a:r>
              <a:rPr lang="en-US" i="1"/>
              <a:t>x</a:t>
            </a:r>
            <a:r>
              <a:rPr lang="en-US"/>
              <a:t>(1 + cos </a:t>
            </a:r>
            <a:r>
              <a:rPr lang="en-US" i="1"/>
              <a:t>x</a:t>
            </a:r>
            <a:r>
              <a:rPr lang="en-US"/>
              <a:t>)    =  1 + sec </a:t>
            </a:r>
            <a:r>
              <a:rPr lang="en-US" i="1"/>
              <a:t>x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3352800" y="1235075"/>
            <a:ext cx="0" cy="990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1295400" y="1235075"/>
            <a:ext cx="34290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96900" y="1371600"/>
            <a:ext cx="24785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dirty="0" smtClean="0"/>
              <a:t>sec </a:t>
            </a:r>
            <a:r>
              <a:rPr lang="en-US" i="1" dirty="0"/>
              <a:t>x</a:t>
            </a:r>
            <a:r>
              <a:rPr lang="en-US" dirty="0"/>
              <a:t> + sec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 err="1"/>
              <a:t>cos</a:t>
            </a:r>
            <a:r>
              <a:rPr lang="en-US" dirty="0"/>
              <a:t> </a:t>
            </a:r>
            <a:r>
              <a:rPr lang="en-US" i="1" dirty="0" smtClean="0"/>
              <a:t>x</a:t>
            </a:r>
          </a:p>
          <a:p>
            <a:r>
              <a:rPr lang="en-US" dirty="0" smtClean="0"/>
              <a:t> sec </a:t>
            </a:r>
            <a:r>
              <a:rPr lang="en-US" i="1" dirty="0" smtClean="0"/>
              <a:t>x</a:t>
            </a:r>
            <a:r>
              <a:rPr lang="en-US" dirty="0" smtClean="0"/>
              <a:t> + 1</a:t>
            </a:r>
            <a:endParaRPr lang="en-US" dirty="0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3429000" y="1387475"/>
            <a:ext cx="1281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1 + sec </a:t>
            </a:r>
            <a:r>
              <a:rPr lang="en-US" i="1" dirty="0"/>
              <a:t>x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536825" y="2362200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L.S. = R.S.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44500" y="3048000"/>
            <a:ext cx="3659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b)       </a:t>
            </a:r>
            <a:r>
              <a:rPr lang="en-US"/>
              <a:t>sec </a:t>
            </a:r>
            <a:r>
              <a:rPr lang="en-US" i="1"/>
              <a:t>x</a:t>
            </a:r>
            <a:r>
              <a:rPr lang="en-US"/>
              <a:t>    =   tan </a:t>
            </a:r>
            <a:r>
              <a:rPr lang="en-US" i="1"/>
              <a:t>x</a:t>
            </a:r>
            <a:r>
              <a:rPr lang="en-US"/>
              <a:t> csc </a:t>
            </a:r>
            <a:r>
              <a:rPr lang="en-US" i="1"/>
              <a:t>x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2209800" y="3444875"/>
            <a:ext cx="0" cy="1981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1295400" y="3444875"/>
            <a:ext cx="25146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3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743862"/>
              </p:ext>
            </p:extLst>
          </p:nvPr>
        </p:nvGraphicFramePr>
        <p:xfrm>
          <a:off x="2514600" y="3486150"/>
          <a:ext cx="1465263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1" name="Equation" r:id="rId4" imgW="787320" imgH="393480" progId="Equation.DSMT4">
                  <p:embed/>
                </p:oleObj>
              </mc:Choice>
              <mc:Fallback>
                <p:oleObj name="Equation" r:id="rId4" imgW="787320" imgH="393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486150"/>
                        <a:ext cx="1465263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804911"/>
              </p:ext>
            </p:extLst>
          </p:nvPr>
        </p:nvGraphicFramePr>
        <p:xfrm>
          <a:off x="2479675" y="4248150"/>
          <a:ext cx="6858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2" name="Equation" r:id="rId6" imgW="368280" imgH="393480" progId="Equation.DSMT4">
                  <p:embed/>
                </p:oleObj>
              </mc:Choice>
              <mc:Fallback>
                <p:oleObj name="Equation" r:id="rId6" imgW="36828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675" y="4248150"/>
                        <a:ext cx="68580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974056"/>
              </p:ext>
            </p:extLst>
          </p:nvPr>
        </p:nvGraphicFramePr>
        <p:xfrm>
          <a:off x="1301750" y="3490913"/>
          <a:ext cx="684213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3" name="Equation" r:id="rId8" imgW="368280" imgH="393480" progId="Equation.DSMT4">
                  <p:embed/>
                </p:oleObj>
              </mc:Choice>
              <mc:Fallback>
                <p:oleObj name="Equation" r:id="rId8" imgW="368280" imgH="3934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3490913"/>
                        <a:ext cx="684213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447800" y="5654675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L.S. = R.S.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5485368" y="5060"/>
            <a:ext cx="26410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dirty="0" smtClean="0">
                <a:solidFill>
                  <a:srgbClr val="CC0000"/>
                </a:solidFill>
              </a:rPr>
              <a:t>Verify Graphically</a:t>
            </a:r>
            <a:endParaRPr lang="en-US" dirty="0">
              <a:solidFill>
                <a:srgbClr val="CC0000"/>
              </a:solidFill>
            </a:endParaRPr>
          </a:p>
        </p:txBody>
      </p:sp>
      <p:pic>
        <p:nvPicPr>
          <p:cNvPr id="9476" name="Picture 26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760790"/>
            <a:ext cx="3801669" cy="2515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77" name="Picture 26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136" y="3657600"/>
            <a:ext cx="3800864" cy="2552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33A49-A7CD-4E73-9B5C-21453E23DC0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1" grpId="0" autoUpdateAnimBg="0"/>
      <p:bldP spid="9222" grpId="0" animBg="1"/>
      <p:bldP spid="9223" grpId="0" animBg="1"/>
      <p:bldP spid="9224" grpId="0" build="p" autoUpdateAnimBg="0"/>
      <p:bldP spid="9225" grpId="0" autoUpdateAnimBg="0"/>
      <p:bldP spid="9226" grpId="0" autoUpdateAnimBg="0"/>
      <p:bldP spid="9227" grpId="0" autoUpdateAnimBg="0"/>
      <p:bldP spid="9228" grpId="0" animBg="1"/>
      <p:bldP spid="9229" grpId="0" animBg="1"/>
      <p:bldP spid="9234" grpId="0" autoUpdateAnimBg="0"/>
      <p:bldP spid="3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41325" y="838200"/>
            <a:ext cx="306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dirty="0">
                <a:solidFill>
                  <a:srgbClr val="000000"/>
                </a:solidFill>
              </a:rPr>
              <a:t>Consider the equation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42900" y="1384300"/>
            <a:ext cx="744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a)  </a:t>
            </a:r>
            <a:r>
              <a:rPr lang="en-US">
                <a:solidFill>
                  <a:srgbClr val="000000"/>
                </a:solidFill>
              </a:rPr>
              <a:t>Use a graph to verify that the equation is an identity.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31800" y="2514600"/>
            <a:ext cx="8243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c)</a:t>
            </a:r>
            <a:r>
              <a:rPr lang="en-US">
                <a:solidFill>
                  <a:srgbClr val="000000"/>
                </a:solidFill>
              </a:rPr>
              <a:t>  Use an algebraic approach to prove that the identity is true</a:t>
            </a:r>
          </a:p>
          <a:p>
            <a:r>
              <a:rPr lang="en-US">
                <a:solidFill>
                  <a:srgbClr val="000000"/>
                </a:solidFill>
              </a:rPr>
              <a:t>     in general.  State any restrictions.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36525" y="3336925"/>
            <a:ext cx="20890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dirty="0">
                <a:solidFill>
                  <a:srgbClr val="CC0000"/>
                </a:solidFill>
              </a:rPr>
              <a:t>a</a:t>
            </a:r>
            <a:r>
              <a:rPr lang="en-US" dirty="0" smtClean="0">
                <a:solidFill>
                  <a:srgbClr val="CC0000"/>
                </a:solidFill>
              </a:rPr>
              <a:t>) Graphically</a:t>
            </a:r>
            <a:endParaRPr lang="en-US" dirty="0">
              <a:solidFill>
                <a:srgbClr val="CC0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219136"/>
              </p:ext>
            </p:extLst>
          </p:nvPr>
        </p:nvGraphicFramePr>
        <p:xfrm>
          <a:off x="3722688" y="906463"/>
          <a:ext cx="3675062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9" name="Equation" r:id="rId4" imgW="1536480" imgH="177480" progId="Equation.DSMT4">
                  <p:embed/>
                </p:oleObj>
              </mc:Choice>
              <mc:Fallback>
                <p:oleObj name="Equation" r:id="rId4" imgW="153648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2688" y="906463"/>
                        <a:ext cx="3675062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360363" y="1965324"/>
            <a:ext cx="7945437" cy="461666"/>
            <a:chOff x="360363" y="1965324"/>
            <a:chExt cx="7945437" cy="461666"/>
          </a:xfrm>
        </p:grpSpPr>
        <p:sp>
          <p:nvSpPr>
            <p:cNvPr id="15365" name="Text Box 5"/>
            <p:cNvSpPr txBox="1">
              <a:spLocks noChangeArrowheads="1"/>
            </p:cNvSpPr>
            <p:nvPr/>
          </p:nvSpPr>
          <p:spPr bwMode="auto">
            <a:xfrm>
              <a:off x="360363" y="1965325"/>
              <a:ext cx="696197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-96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-96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-96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-96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-9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-9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-9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-9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-96" charset="0"/>
                </a:defRPr>
              </a:lvl9pPr>
            </a:lstStyle>
            <a:p>
              <a:r>
                <a:rPr lang="en-US" dirty="0">
                  <a:solidFill>
                    <a:srgbClr val="CC0000"/>
                  </a:solidFill>
                </a:rPr>
                <a:t>b)</a:t>
              </a:r>
              <a:r>
                <a:rPr lang="en-US" dirty="0">
                  <a:solidFill>
                    <a:srgbClr val="000000"/>
                  </a:solidFill>
                </a:rPr>
                <a:t>  Verify </a:t>
              </a:r>
              <a:r>
                <a:rPr lang="en-US" dirty="0" smtClean="0">
                  <a:solidFill>
                    <a:srgbClr val="000000"/>
                  </a:solidFill>
                </a:rPr>
                <a:t>numerically that </a:t>
              </a:r>
              <a:r>
                <a:rPr lang="en-US" dirty="0">
                  <a:solidFill>
                    <a:srgbClr val="000000"/>
                  </a:solidFill>
                </a:rPr>
                <a:t>this statement is true </a:t>
              </a:r>
              <a:r>
                <a:rPr lang="en-US" dirty="0" smtClean="0">
                  <a:solidFill>
                    <a:srgbClr val="000000"/>
                  </a:solidFill>
                </a:rPr>
                <a:t>for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89675692"/>
                </p:ext>
              </p:extLst>
            </p:nvPr>
          </p:nvGraphicFramePr>
          <p:xfrm>
            <a:off x="7346351" y="1965324"/>
            <a:ext cx="959449" cy="4148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90" name="Equation" r:id="rId6" imgW="469800" imgH="203040" progId="Equation.DSMT4">
                    <p:embed/>
                  </p:oleObj>
                </mc:Choice>
                <mc:Fallback>
                  <p:oleObj name="Equation" r:id="rId6" imgW="469800" imgH="20304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46351" y="1965324"/>
                          <a:ext cx="959449" cy="4148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397" y="3443286"/>
            <a:ext cx="4524375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82777" y="0"/>
            <a:ext cx="783329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rgbClr val="CC0000"/>
                </a:solidFill>
              </a:rPr>
              <a:t>Verify Trigonometric Equations Numerically, Graphically,</a:t>
            </a:r>
          </a:p>
          <a:p>
            <a:r>
              <a:rPr lang="en-US" u="sng" dirty="0" smtClean="0">
                <a:solidFill>
                  <a:srgbClr val="CC0000"/>
                </a:solidFill>
              </a:rPr>
              <a:t> and Prove Algebraically </a:t>
            </a:r>
            <a:endParaRPr lang="en-US" u="sng" dirty="0">
              <a:solidFill>
                <a:srgbClr val="CC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33A49-A7CD-4E73-9B5C-21453E23DC0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3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6" grpId="0" autoUpdateAnimBg="0"/>
      <p:bldP spid="15367" grpId="0" autoUpdateAnimBg="0"/>
      <p:bldP spid="15372" grpId="0" autoUpdateAnimBg="0"/>
      <p:bldP spid="1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01941"/>
              </p:ext>
            </p:extLst>
          </p:nvPr>
        </p:nvGraphicFramePr>
        <p:xfrm>
          <a:off x="989013" y="842963"/>
          <a:ext cx="3675062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0" name="Equation" r:id="rId4" imgW="1536480" imgH="177480" progId="Equation.DSMT4">
                  <p:embed/>
                </p:oleObj>
              </mc:Choice>
              <mc:Fallback>
                <p:oleObj name="Equation" r:id="rId4" imgW="153648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842963"/>
                        <a:ext cx="3675062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883867"/>
              </p:ext>
            </p:extLst>
          </p:nvPr>
        </p:nvGraphicFramePr>
        <p:xfrm>
          <a:off x="5211762" y="1371600"/>
          <a:ext cx="3475038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1" name="Equation" r:id="rId6" imgW="1676160" imgH="393480" progId="Equation.DSMT4">
                  <p:embed/>
                </p:oleObj>
              </mc:Choice>
              <mc:Fallback>
                <p:oleObj name="Equation" r:id="rId6" imgW="16761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1762" y="1371600"/>
                        <a:ext cx="3475038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813610"/>
              </p:ext>
            </p:extLst>
          </p:nvPr>
        </p:nvGraphicFramePr>
        <p:xfrm>
          <a:off x="5713412" y="2322513"/>
          <a:ext cx="2973388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2" name="Equation" r:id="rId8" imgW="1434960" imgH="419040" progId="Equation.DSMT4">
                  <p:embed/>
                </p:oleObj>
              </mc:Choice>
              <mc:Fallback>
                <p:oleObj name="Equation" r:id="rId8" imgW="1434960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3412" y="2322513"/>
                        <a:ext cx="2973388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997259"/>
              </p:ext>
            </p:extLst>
          </p:nvPr>
        </p:nvGraphicFramePr>
        <p:xfrm>
          <a:off x="5549900" y="3287713"/>
          <a:ext cx="3103563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3" name="Equation" r:id="rId10" imgW="1498320" imgH="419040" progId="Equation.DSMT4">
                  <p:embed/>
                </p:oleObj>
              </mc:Choice>
              <mc:Fallback>
                <p:oleObj name="Equation" r:id="rId10" imgW="1498320" imgH="419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900" y="3287713"/>
                        <a:ext cx="3103563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705910"/>
              </p:ext>
            </p:extLst>
          </p:nvPr>
        </p:nvGraphicFramePr>
        <p:xfrm>
          <a:off x="6934200" y="4149725"/>
          <a:ext cx="1709737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4" name="Equation" r:id="rId12" imgW="825480" imgH="393480" progId="Equation.DSMT4">
                  <p:embed/>
                </p:oleObj>
              </mc:Choice>
              <mc:Fallback>
                <p:oleObj name="Equation" r:id="rId12" imgW="82548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149725"/>
                        <a:ext cx="1709737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784087"/>
              </p:ext>
            </p:extLst>
          </p:nvPr>
        </p:nvGraphicFramePr>
        <p:xfrm>
          <a:off x="6886575" y="5162550"/>
          <a:ext cx="18002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5" name="Equation" r:id="rId14" imgW="787320" imgH="177480" progId="Equation.DSMT4">
                  <p:embed/>
                </p:oleObj>
              </mc:Choice>
              <mc:Fallback>
                <p:oleObj name="Equation" r:id="rId14" imgW="78732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6575" y="5162550"/>
                        <a:ext cx="180022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65125" y="288925"/>
            <a:ext cx="42304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dirty="0" smtClean="0">
                <a:solidFill>
                  <a:srgbClr val="0070C0"/>
                </a:solidFill>
              </a:rPr>
              <a:t>Verify Numerically for </a:t>
            </a:r>
            <a:r>
              <a:rPr lang="el-GR" dirty="0" smtClean="0">
                <a:solidFill>
                  <a:srgbClr val="0070C0"/>
                </a:solidFill>
              </a:rPr>
              <a:t>θ</a:t>
            </a:r>
            <a:r>
              <a:rPr lang="en-US" dirty="0" smtClean="0">
                <a:solidFill>
                  <a:srgbClr val="0070C0"/>
                </a:solidFill>
              </a:rPr>
              <a:t> = 30</a:t>
            </a:r>
            <a:r>
              <a:rPr lang="el-GR" dirty="0" smtClean="0">
                <a:solidFill>
                  <a:srgbClr val="0070C0"/>
                </a:solidFill>
              </a:rPr>
              <a:t>°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382400"/>
              </p:ext>
            </p:extLst>
          </p:nvPr>
        </p:nvGraphicFramePr>
        <p:xfrm>
          <a:off x="215900" y="1274763"/>
          <a:ext cx="47371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6" name="Equation" r:id="rId16" imgW="1981080" imgH="203040" progId="Equation.DSMT4">
                  <p:embed/>
                </p:oleObj>
              </mc:Choice>
              <mc:Fallback>
                <p:oleObj name="Equation" r:id="rId16" imgW="1981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1274763"/>
                        <a:ext cx="47371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481580"/>
              </p:ext>
            </p:extLst>
          </p:nvPr>
        </p:nvGraphicFramePr>
        <p:xfrm>
          <a:off x="1676400" y="1752600"/>
          <a:ext cx="2663340" cy="80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7" name="Equation" r:id="rId18" imgW="1371600" imgH="469800" progId="Equation.DSMT4">
                  <p:embed/>
                </p:oleObj>
              </mc:Choice>
              <mc:Fallback>
                <p:oleObj name="Equation" r:id="rId18" imgW="13716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752600"/>
                        <a:ext cx="2663340" cy="8044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453871"/>
              </p:ext>
            </p:extLst>
          </p:nvPr>
        </p:nvGraphicFramePr>
        <p:xfrm>
          <a:off x="2050041" y="2624584"/>
          <a:ext cx="2293359" cy="80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8" name="Equation" r:id="rId20" imgW="1180800" imgH="469800" progId="Equation.DSMT4">
                  <p:embed/>
                </p:oleObj>
              </mc:Choice>
              <mc:Fallback>
                <p:oleObj name="Equation" r:id="rId20" imgW="11808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0041" y="2624584"/>
                        <a:ext cx="2293359" cy="8044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01323"/>
              </p:ext>
            </p:extLst>
          </p:nvPr>
        </p:nvGraphicFramePr>
        <p:xfrm>
          <a:off x="1334574" y="3505200"/>
          <a:ext cx="3008826" cy="868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9" name="Equation" r:id="rId22" imgW="1549080" imgH="507960" progId="Equation.DSMT4">
                  <p:embed/>
                </p:oleObj>
              </mc:Choice>
              <mc:Fallback>
                <p:oleObj name="Equation" r:id="rId22" imgW="15490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4574" y="3505200"/>
                        <a:ext cx="3008826" cy="868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855318"/>
              </p:ext>
            </p:extLst>
          </p:nvPr>
        </p:nvGraphicFramePr>
        <p:xfrm>
          <a:off x="3048000" y="4465638"/>
          <a:ext cx="1331912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0" name="Equation" r:id="rId24" imgW="685800" imgH="419040" progId="Equation.DSMT4">
                  <p:embed/>
                </p:oleObj>
              </mc:Choice>
              <mc:Fallback>
                <p:oleObj name="Equation" r:id="rId24" imgW="6858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465638"/>
                        <a:ext cx="1331912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970139"/>
              </p:ext>
            </p:extLst>
          </p:nvPr>
        </p:nvGraphicFramePr>
        <p:xfrm>
          <a:off x="3200400" y="5257800"/>
          <a:ext cx="118427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1" name="Equation" r:id="rId26" imgW="609480" imgH="419040" progId="Equation.DSMT4">
                  <p:embed/>
                </p:oleObj>
              </mc:Choice>
              <mc:Fallback>
                <p:oleObj name="Equation" r:id="rId26" imgW="6094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257800"/>
                        <a:ext cx="1184275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5105400"/>
            <a:ext cx="1143424" cy="704850"/>
          </a:xfrm>
          <a:prstGeom prst="rect">
            <a:avLst/>
          </a:prstGeom>
        </p:spPr>
      </p:pic>
      <p:graphicFrame>
        <p:nvGraphicFramePr>
          <p:cNvPr id="3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882439"/>
              </p:ext>
            </p:extLst>
          </p:nvPr>
        </p:nvGraphicFramePr>
        <p:xfrm>
          <a:off x="5164138" y="842963"/>
          <a:ext cx="3675062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2" name="Equation" r:id="rId29" imgW="1536480" imgH="177480" progId="Equation.DSMT4">
                  <p:embed/>
                </p:oleObj>
              </mc:Choice>
              <mc:Fallback>
                <p:oleObj name="Equation" r:id="rId29" imgW="1536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4138" y="842963"/>
                        <a:ext cx="3675062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" name="Picture 30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576" y="5105400"/>
            <a:ext cx="1143424" cy="704850"/>
          </a:xfrm>
          <a:prstGeom prst="rect">
            <a:avLst/>
          </a:prstGeom>
        </p:spPr>
      </p:pic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5616628" y="228600"/>
            <a:ext cx="27653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dirty="0" smtClean="0">
                <a:solidFill>
                  <a:srgbClr val="0070C0"/>
                </a:solidFill>
              </a:rPr>
              <a:t>Prove Algebraically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1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400954"/>
              </p:ext>
            </p:extLst>
          </p:nvPr>
        </p:nvGraphicFramePr>
        <p:xfrm>
          <a:off x="558800" y="5943600"/>
          <a:ext cx="3022600" cy="896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3" name="Equation" r:id="rId31" imgW="1473120" imgH="482400" progId="Equation.DSMT4">
                  <p:embed/>
                </p:oleObj>
              </mc:Choice>
              <mc:Fallback>
                <p:oleObj name="Equation" r:id="rId31" imgW="14731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5943600"/>
                        <a:ext cx="3022600" cy="896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183299"/>
              </p:ext>
            </p:extLst>
          </p:nvPr>
        </p:nvGraphicFramePr>
        <p:xfrm>
          <a:off x="4267200" y="6156325"/>
          <a:ext cx="46132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4" name="Equation" r:id="rId33" imgW="2019240" imgH="228600" progId="Equation.DSMT4">
                  <p:embed/>
                </p:oleObj>
              </mc:Choice>
              <mc:Fallback>
                <p:oleObj name="Equation" r:id="rId33" imgW="2019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6156325"/>
                        <a:ext cx="461327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 autoUpdateAnimBg="0"/>
      <p:bldP spid="3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828800" y="60325"/>
            <a:ext cx="538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u="sng">
                <a:solidFill>
                  <a:srgbClr val="CC0000"/>
                </a:solidFill>
              </a:rPr>
              <a:t>Using Exact Values to Prove an Identity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65125" y="593725"/>
            <a:ext cx="1370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Consider</a:t>
            </a:r>
            <a:endParaRPr lang="en-US"/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1658938" y="609600"/>
          <a:ext cx="2455862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9" name="Equation" r:id="rId4" imgW="1333500" imgH="355600" progId="Equation.DSMT4">
                  <p:embed/>
                </p:oleObj>
              </mc:Choice>
              <mc:Fallback>
                <p:oleObj name="Equation" r:id="rId4" imgW="1333500" imgH="355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8938" y="609600"/>
                        <a:ext cx="2455862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47663" y="1965325"/>
            <a:ext cx="5851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b)</a:t>
            </a:r>
            <a:r>
              <a:rPr lang="en-US"/>
              <a:t>  Verify that this statement is true for </a:t>
            </a:r>
            <a:r>
              <a:rPr lang="en-US" i="1"/>
              <a:t>x</a:t>
            </a:r>
            <a:r>
              <a:rPr lang="en-US"/>
              <a:t> = </a:t>
            </a: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6078538" y="1905000"/>
          <a:ext cx="3476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0" name="Equation" r:id="rId6" imgW="203200" imgH="355600" progId="Equation.DSMT4">
                  <p:embed/>
                </p:oleObj>
              </mc:Choice>
              <mc:Fallback>
                <p:oleObj name="Equation" r:id="rId6" imgW="203200" imgH="355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8538" y="1905000"/>
                        <a:ext cx="3476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42900" y="1384300"/>
            <a:ext cx="744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a)  </a:t>
            </a:r>
            <a:r>
              <a:rPr lang="en-US">
                <a:solidFill>
                  <a:schemeClr val="tx2"/>
                </a:solidFill>
              </a:rPr>
              <a:t>Use a graph to verify that the equation is an identity.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93700" y="2514600"/>
            <a:ext cx="83200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c)</a:t>
            </a:r>
            <a:r>
              <a:rPr lang="en-US"/>
              <a:t>   Use an algebraic approach to prove that the identity is true</a:t>
            </a:r>
          </a:p>
          <a:p>
            <a:r>
              <a:rPr lang="en-US"/>
              <a:t>      in general.  State any restrictions.</a:t>
            </a:r>
          </a:p>
        </p:txBody>
      </p:sp>
      <p:pic>
        <p:nvPicPr>
          <p:cNvPr id="12303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3394075"/>
            <a:ext cx="5905500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304" name="Object 16"/>
          <p:cNvGraphicFramePr>
            <a:graphicFrameLocks noChangeAspect="1"/>
          </p:cNvGraphicFramePr>
          <p:nvPr/>
        </p:nvGraphicFramePr>
        <p:xfrm>
          <a:off x="7315200" y="3429000"/>
          <a:ext cx="152082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1" name="Equation" r:id="rId9" imgW="825500" imgH="355600" progId="Equation.DSMT4">
                  <p:embed/>
                </p:oleObj>
              </mc:Choice>
              <mc:Fallback>
                <p:oleObj name="Equation" r:id="rId9" imgW="825500" imgH="355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3429000"/>
                        <a:ext cx="1520825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305" name="Picture 1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3378200"/>
            <a:ext cx="5905500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30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901926"/>
              </p:ext>
            </p:extLst>
          </p:nvPr>
        </p:nvGraphicFramePr>
        <p:xfrm>
          <a:off x="7391400" y="4631531"/>
          <a:ext cx="152082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2" name="Equation" r:id="rId12" imgW="825500" imgH="355600" progId="Equation.DSMT4">
                  <p:embed/>
                </p:oleObj>
              </mc:Choice>
              <mc:Fallback>
                <p:oleObj name="Equation" r:id="rId12" imgW="825500" imgH="355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631531"/>
                        <a:ext cx="1520825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419100" y="341312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a)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33A49-A7CD-4E73-9B5C-21453E23DC0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2" grpId="0" autoUpdateAnimBg="0"/>
      <p:bldP spid="12294" grpId="0" autoUpdateAnimBg="0"/>
      <p:bldP spid="12296" grpId="0" autoUpdateAnimBg="0"/>
      <p:bldP spid="12297" grpId="0" autoUpdateAnimBg="0"/>
      <p:bldP spid="1230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888324"/>
              </p:ext>
            </p:extLst>
          </p:nvPr>
        </p:nvGraphicFramePr>
        <p:xfrm>
          <a:off x="1263650" y="593725"/>
          <a:ext cx="287655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93" name="Equation" r:id="rId4" imgW="1562100" imgH="355600" progId="Equation.DSMT4">
                  <p:embed/>
                </p:oleObj>
              </mc:Choice>
              <mc:Fallback>
                <p:oleObj name="Equation" r:id="rId4" imgW="1562100" imgH="355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0" y="593725"/>
                        <a:ext cx="2876550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849845"/>
              </p:ext>
            </p:extLst>
          </p:nvPr>
        </p:nvGraphicFramePr>
        <p:xfrm>
          <a:off x="1206500" y="2681288"/>
          <a:ext cx="887413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94" name="Equation" r:id="rId6" imgW="482400" imgH="799920" progId="Equation.DSMT4">
                  <p:embed/>
                </p:oleObj>
              </mc:Choice>
              <mc:Fallback>
                <p:oleObj name="Equation" r:id="rId6" imgW="482400" imgH="7999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2681288"/>
                        <a:ext cx="887413" cy="147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Line 4"/>
          <p:cNvSpPr>
            <a:spLocks noChangeShapeType="1"/>
          </p:cNvSpPr>
          <p:nvPr/>
        </p:nvSpPr>
        <p:spPr bwMode="auto">
          <a:xfrm flipH="1">
            <a:off x="2590800" y="1279525"/>
            <a:ext cx="3175" cy="4953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069975" y="1279525"/>
            <a:ext cx="32004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76200" y="60325"/>
            <a:ext cx="5851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b)</a:t>
            </a:r>
            <a:r>
              <a:rPr lang="en-US"/>
              <a:t>  Verify that this statement is true for </a:t>
            </a:r>
            <a:r>
              <a:rPr lang="en-US" i="1"/>
              <a:t>x</a:t>
            </a:r>
            <a:r>
              <a:rPr lang="en-US"/>
              <a:t> = </a:t>
            </a:r>
          </a:p>
        </p:txBody>
      </p:sp>
      <p:graphicFrame>
        <p:nvGraphicFramePr>
          <p:cNvPr id="133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992714"/>
              </p:ext>
            </p:extLst>
          </p:nvPr>
        </p:nvGraphicFramePr>
        <p:xfrm>
          <a:off x="5816600" y="0"/>
          <a:ext cx="3476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95" name="Equation" r:id="rId8" imgW="203200" imgH="355600" progId="Equation.DSMT4">
                  <p:embed/>
                </p:oleObj>
              </mc:Choice>
              <mc:Fallback>
                <p:oleObj name="Equation" r:id="rId8" imgW="203200" imgH="355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600" y="0"/>
                        <a:ext cx="3476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504303"/>
              </p:ext>
            </p:extLst>
          </p:nvPr>
        </p:nvGraphicFramePr>
        <p:xfrm>
          <a:off x="1182688" y="1246188"/>
          <a:ext cx="1100137" cy="140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96" name="Equation" r:id="rId10" imgW="596880" imgH="761760" progId="Equation.DSMT4">
                  <p:embed/>
                </p:oleObj>
              </mc:Choice>
              <mc:Fallback>
                <p:oleObj name="Equation" r:id="rId10" imgW="596880" imgH="7617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2688" y="1246188"/>
                        <a:ext cx="1100137" cy="1404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295753"/>
              </p:ext>
            </p:extLst>
          </p:nvPr>
        </p:nvGraphicFramePr>
        <p:xfrm>
          <a:off x="1189038" y="4205288"/>
          <a:ext cx="1262062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97" name="Equation" r:id="rId12" imgW="685800" imgH="419040" progId="Equation.DSMT4">
                  <p:embed/>
                </p:oleObj>
              </mc:Choice>
              <mc:Fallback>
                <p:oleObj name="Equation" r:id="rId12" imgW="685800" imgH="419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4205288"/>
                        <a:ext cx="1262062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657294"/>
              </p:ext>
            </p:extLst>
          </p:nvPr>
        </p:nvGraphicFramePr>
        <p:xfrm>
          <a:off x="1185863" y="5119688"/>
          <a:ext cx="842962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98" name="Equation" r:id="rId14" imgW="457200" imgH="419040" progId="Equation.DSMT4">
                  <p:embed/>
                </p:oleObj>
              </mc:Choice>
              <mc:Fallback>
                <p:oleObj name="Equation" r:id="rId14" imgW="457200" imgH="419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5119688"/>
                        <a:ext cx="842962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5867400" y="898525"/>
            <a:ext cx="0" cy="419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2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9971266"/>
              </p:ext>
            </p:extLst>
          </p:nvPr>
        </p:nvGraphicFramePr>
        <p:xfrm>
          <a:off x="2963863" y="1370013"/>
          <a:ext cx="1098550" cy="140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99" name="Equation" r:id="rId16" imgW="596880" imgH="761760" progId="Equation.DSMT4">
                  <p:embed/>
                </p:oleObj>
              </mc:Choice>
              <mc:Fallback>
                <p:oleObj name="Equation" r:id="rId16" imgW="596880" imgH="7617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3863" y="1370013"/>
                        <a:ext cx="1098550" cy="1404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24"/>
              </p:ext>
            </p:extLst>
          </p:nvPr>
        </p:nvGraphicFramePr>
        <p:xfrm>
          <a:off x="2984500" y="2889250"/>
          <a:ext cx="819150" cy="159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00" name="Equation" r:id="rId18" imgW="444240" imgH="863280" progId="Equation.DSMT4">
                  <p:embed/>
                </p:oleObj>
              </mc:Choice>
              <mc:Fallback>
                <p:oleObj name="Equation" r:id="rId18" imgW="444240" imgH="8632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2889250"/>
                        <a:ext cx="819150" cy="159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433441"/>
              </p:ext>
            </p:extLst>
          </p:nvPr>
        </p:nvGraphicFramePr>
        <p:xfrm>
          <a:off x="3021013" y="4445000"/>
          <a:ext cx="126365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01" name="Equation" r:id="rId20" imgW="685800" imgH="431640" progId="Equation.DSMT4">
                  <p:embed/>
                </p:oleObj>
              </mc:Choice>
              <mc:Fallback>
                <p:oleObj name="Equation" r:id="rId20" imgW="685800" imgH="4316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1013" y="4445000"/>
                        <a:ext cx="1263650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038543"/>
              </p:ext>
            </p:extLst>
          </p:nvPr>
        </p:nvGraphicFramePr>
        <p:xfrm>
          <a:off x="2973388" y="5622925"/>
          <a:ext cx="8191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02" name="Equation" r:id="rId22" imgW="444240" imgH="228600" progId="Equation.DSMT4">
                  <p:embed/>
                </p:oleObj>
              </mc:Choice>
              <mc:Fallback>
                <p:oleObj name="Equation" r:id="rId22" imgW="44424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3388" y="5622925"/>
                        <a:ext cx="8191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93693"/>
              </p:ext>
            </p:extLst>
          </p:nvPr>
        </p:nvGraphicFramePr>
        <p:xfrm>
          <a:off x="1182688" y="5969000"/>
          <a:ext cx="8191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03" name="Equation" r:id="rId24" imgW="444240" imgH="228600" progId="Equation.DSMT4">
                  <p:embed/>
                </p:oleObj>
              </mc:Choice>
              <mc:Fallback>
                <p:oleObj name="Equation" r:id="rId24" imgW="44424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2688" y="5969000"/>
                        <a:ext cx="81915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467943"/>
              </p:ext>
            </p:extLst>
          </p:nvPr>
        </p:nvGraphicFramePr>
        <p:xfrm>
          <a:off x="6284913" y="2493963"/>
          <a:ext cx="219710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04" name="Equation" r:id="rId26" imgW="1193800" imgH="406400" progId="Equation.DSMT4">
                  <p:embed/>
                </p:oleObj>
              </mc:Choice>
              <mc:Fallback>
                <p:oleObj name="Equation" r:id="rId26" imgW="1193800" imgH="4064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4913" y="2493963"/>
                        <a:ext cx="2197100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032610"/>
              </p:ext>
            </p:extLst>
          </p:nvPr>
        </p:nvGraphicFramePr>
        <p:xfrm>
          <a:off x="6286500" y="3419475"/>
          <a:ext cx="112236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05" name="Equation" r:id="rId28" imgW="609600" imgH="393700" progId="Equation.DSMT4">
                  <p:embed/>
                </p:oleObj>
              </mc:Choice>
              <mc:Fallback>
                <p:oleObj name="Equation" r:id="rId28" imgW="609600" imgH="3937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0" y="3419475"/>
                        <a:ext cx="1122363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168958"/>
              </p:ext>
            </p:extLst>
          </p:nvPr>
        </p:nvGraphicFramePr>
        <p:xfrm>
          <a:off x="6286500" y="4433888"/>
          <a:ext cx="1076325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06" name="Equation" r:id="rId30" imgW="584200" imgH="190500" progId="Equation.DSMT4">
                  <p:embed/>
                </p:oleObj>
              </mc:Choice>
              <mc:Fallback>
                <p:oleObj name="Equation" r:id="rId30" imgW="584200" imgH="1905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0" y="4433888"/>
                        <a:ext cx="1076325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6232525" y="928688"/>
            <a:ext cx="1812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sz="2000"/>
              <a:t>Rationalize the</a:t>
            </a:r>
          </a:p>
          <a:p>
            <a:r>
              <a:rPr lang="en-US" sz="2000"/>
              <a:t>denominator:</a:t>
            </a:r>
          </a:p>
        </p:txBody>
      </p:sp>
      <p:graphicFrame>
        <p:nvGraphicFramePr>
          <p:cNvPr id="1333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216837"/>
              </p:ext>
            </p:extLst>
          </p:nvPr>
        </p:nvGraphicFramePr>
        <p:xfrm>
          <a:off x="6527800" y="1736725"/>
          <a:ext cx="8890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07" name="Equation" r:id="rId32" imgW="482600" imgH="368300" progId="Equation.DSMT4">
                  <p:embed/>
                </p:oleObj>
              </mc:Choice>
              <mc:Fallback>
                <p:oleObj name="Equation" r:id="rId32" imgW="482600" imgH="3683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1736725"/>
                        <a:ext cx="88900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3810000" y="6080125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L.S. = R.S.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5546725" y="5165725"/>
            <a:ext cx="34004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/>
              <a:t>Therefore, the identity is</a:t>
            </a:r>
          </a:p>
          <a:p>
            <a:r>
              <a:rPr lang="en-US"/>
              <a:t>true for the particular </a:t>
            </a:r>
          </a:p>
          <a:p>
            <a:r>
              <a:rPr lang="en-US"/>
              <a:t>case of</a:t>
            </a:r>
          </a:p>
        </p:txBody>
      </p:sp>
      <p:graphicFrame>
        <p:nvGraphicFramePr>
          <p:cNvPr id="13338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498512"/>
              </p:ext>
            </p:extLst>
          </p:nvPr>
        </p:nvGraphicFramePr>
        <p:xfrm>
          <a:off x="6567488" y="5838825"/>
          <a:ext cx="7604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08" name="Equation" r:id="rId34" imgW="444500" imgH="355600" progId="Equation.DSMT4">
                  <p:embed/>
                </p:oleObj>
              </mc:Choice>
              <mc:Fallback>
                <p:oleObj name="Equation" r:id="rId34" imgW="444500" imgH="3556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488" y="5838825"/>
                        <a:ext cx="76041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1143000" y="3387725"/>
            <a:ext cx="12192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2882900" y="3616325"/>
            <a:ext cx="12192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33A49-A7CD-4E73-9B5C-21453E23DC0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5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9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  <p:bldP spid="13318" grpId="0" autoUpdateAnimBg="0"/>
      <p:bldP spid="13323" grpId="0" animBg="1"/>
      <p:bldP spid="13332" grpId="0" autoUpdateAnimBg="0"/>
      <p:bldP spid="13334" grpId="0" autoUpdateAnimBg="0"/>
      <p:bldP spid="13337" grpId="0" autoUpdateAnimBg="0"/>
      <p:bldP spid="13339" grpId="0" animBg="1"/>
      <p:bldP spid="133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152400"/>
            <a:ext cx="8243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c)</a:t>
            </a:r>
            <a:r>
              <a:rPr lang="en-US"/>
              <a:t>  Use an algebraic approach to prove that the identity is true</a:t>
            </a:r>
          </a:p>
          <a:p>
            <a:r>
              <a:rPr lang="en-US"/>
              <a:t>     in general.  State any restrictions.</a:t>
            </a:r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701332"/>
              </p:ext>
            </p:extLst>
          </p:nvPr>
        </p:nvGraphicFramePr>
        <p:xfrm>
          <a:off x="609600" y="1219200"/>
          <a:ext cx="3859213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7" name="Equation" r:id="rId4" imgW="2095500" imgH="355600" progId="Equation.DSMT4">
                  <p:embed/>
                </p:oleObj>
              </mc:Choice>
              <mc:Fallback>
                <p:oleObj name="Equation" r:id="rId4" imgW="2095500" imgH="355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19200"/>
                        <a:ext cx="3859213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457200" y="1905000"/>
            <a:ext cx="41148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673822"/>
              </p:ext>
            </p:extLst>
          </p:nvPr>
        </p:nvGraphicFramePr>
        <p:xfrm>
          <a:off x="579438" y="2098675"/>
          <a:ext cx="2174875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8" name="Equation" r:id="rId6" imgW="1180800" imgH="393480" progId="Equation.DSMT4">
                  <p:embed/>
                </p:oleObj>
              </mc:Choice>
              <mc:Fallback>
                <p:oleObj name="Equation" r:id="rId6" imgW="118080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2098675"/>
                        <a:ext cx="2174875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053177"/>
              </p:ext>
            </p:extLst>
          </p:nvPr>
        </p:nvGraphicFramePr>
        <p:xfrm>
          <a:off x="520700" y="2967038"/>
          <a:ext cx="1728788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9" name="Equation" r:id="rId8" imgW="939600" imgH="393480" progId="Equation.DSMT4">
                  <p:embed/>
                </p:oleObj>
              </mc:Choice>
              <mc:Fallback>
                <p:oleObj name="Equation" r:id="rId8" imgW="93960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967038"/>
                        <a:ext cx="1728788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51199"/>
              </p:ext>
            </p:extLst>
          </p:nvPr>
        </p:nvGraphicFramePr>
        <p:xfrm>
          <a:off x="520700" y="3857625"/>
          <a:ext cx="1730375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0" name="Equation" r:id="rId10" imgW="939600" imgH="393480" progId="Equation.DSMT4">
                  <p:embed/>
                </p:oleObj>
              </mc:Choice>
              <mc:Fallback>
                <p:oleObj name="Equation" r:id="rId10" imgW="93960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3857625"/>
                        <a:ext cx="1730375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822559"/>
              </p:ext>
            </p:extLst>
          </p:nvPr>
        </p:nvGraphicFramePr>
        <p:xfrm>
          <a:off x="520700" y="4765675"/>
          <a:ext cx="1028700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1" name="Equation" r:id="rId12" imgW="558720" imgH="393480" progId="Equation.DSMT4">
                  <p:embed/>
                </p:oleObj>
              </mc:Choice>
              <mc:Fallback>
                <p:oleObj name="Equation" r:id="rId12" imgW="55872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4765675"/>
                        <a:ext cx="1028700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441680"/>
              </p:ext>
            </p:extLst>
          </p:nvPr>
        </p:nvGraphicFramePr>
        <p:xfrm>
          <a:off x="3403600" y="2133600"/>
          <a:ext cx="107632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2" name="Equation" r:id="rId14" imgW="584200" imgH="355600" progId="Equation.DSMT4">
                  <p:embed/>
                </p:oleObj>
              </mc:Choice>
              <mc:Fallback>
                <p:oleObj name="Equation" r:id="rId14" imgW="584200" imgH="355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3600" y="2133600"/>
                        <a:ext cx="1076325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438400" y="5867400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L.S. = R.S.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5410200" y="1279525"/>
            <a:ext cx="37480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/>
              <a:t>Note the left side of the</a:t>
            </a:r>
          </a:p>
          <a:p>
            <a:r>
              <a:rPr lang="en-US"/>
              <a:t>equation has the restriction</a:t>
            </a:r>
          </a:p>
          <a:p>
            <a:r>
              <a:rPr lang="en-US">
                <a:solidFill>
                  <a:schemeClr val="accent2"/>
                </a:solidFill>
              </a:rPr>
              <a:t>1- cos 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>
                <a:solidFill>
                  <a:schemeClr val="accent2"/>
                </a:solidFill>
              </a:rPr>
              <a:t> ≠ 0 or cos 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>
                <a:solidFill>
                  <a:schemeClr val="accent2"/>
                </a:solidFill>
              </a:rPr>
              <a:t> ≠ 1</a:t>
            </a:r>
            <a:r>
              <a:rPr lang="en-US"/>
              <a:t>.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5448300" y="2359025"/>
            <a:ext cx="3290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Therefore, </a:t>
            </a:r>
            <a:r>
              <a:rPr lang="en-US" i="1">
                <a:solidFill>
                  <a:srgbClr val="CC0000"/>
                </a:solidFill>
              </a:rPr>
              <a:t>x</a:t>
            </a:r>
            <a:r>
              <a:rPr lang="en-US">
                <a:solidFill>
                  <a:srgbClr val="CC0000"/>
                </a:solidFill>
              </a:rPr>
              <a:t> ≠ 0 + 2</a:t>
            </a:r>
            <a:r>
              <a:rPr lang="en-US" i="1">
                <a:solidFill>
                  <a:srgbClr val="CC0000"/>
                </a:solidFill>
                <a:latin typeface="Symbol" pitchFamily="-96" charset="2"/>
              </a:rPr>
              <a:t>p</a:t>
            </a:r>
            <a:r>
              <a:rPr lang="en-US">
                <a:solidFill>
                  <a:srgbClr val="CC0000"/>
                </a:solidFill>
                <a:latin typeface="Symbol" pitchFamily="-96" charset="2"/>
              </a:rPr>
              <a:t>  </a:t>
            </a:r>
            <a:r>
              <a:rPr lang="en-US" i="1">
                <a:solidFill>
                  <a:srgbClr val="CC0000"/>
                </a:solidFill>
              </a:rPr>
              <a:t>n</a:t>
            </a:r>
            <a:r>
              <a:rPr lang="en-US"/>
              <a:t>,</a:t>
            </a:r>
          </a:p>
          <a:p>
            <a:r>
              <a:rPr lang="en-US"/>
              <a:t>where </a:t>
            </a:r>
            <a:r>
              <a:rPr lang="en-US" i="1"/>
              <a:t>n</a:t>
            </a:r>
            <a:r>
              <a:rPr lang="en-US"/>
              <a:t> is any integer.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5400675" y="3352800"/>
            <a:ext cx="37480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/>
              <a:t>The right side of the</a:t>
            </a:r>
          </a:p>
          <a:p>
            <a:r>
              <a:rPr lang="en-US"/>
              <a:t>equation has the restriction</a:t>
            </a:r>
          </a:p>
          <a:p>
            <a:r>
              <a:rPr lang="en-US">
                <a:solidFill>
                  <a:schemeClr val="accent2"/>
                </a:solidFill>
              </a:rPr>
              <a:t>sin 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>
                <a:solidFill>
                  <a:schemeClr val="accent2"/>
                </a:solidFill>
              </a:rPr>
              <a:t> ≠ 0</a:t>
            </a:r>
            <a:r>
              <a:rPr lang="en-US"/>
              <a:t>.  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>
                <a:solidFill>
                  <a:schemeClr val="accent2"/>
                </a:solidFill>
              </a:rPr>
              <a:t> = 0, </a:t>
            </a:r>
            <a:r>
              <a:rPr lang="en-US" i="1">
                <a:solidFill>
                  <a:schemeClr val="accent2"/>
                </a:solidFill>
                <a:latin typeface="Symbol" pitchFamily="-96" charset="2"/>
              </a:rPr>
              <a:t>p</a:t>
            </a:r>
            <a:r>
              <a:rPr lang="en-US">
                <a:solidFill>
                  <a:schemeClr val="accent2"/>
                </a:solidFill>
                <a:latin typeface="Symbol" pitchFamily="-96" charset="2"/>
              </a:rPr>
              <a:t>.</a:t>
            </a:r>
            <a:endParaRPr lang="en-US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5438775" y="4432300"/>
            <a:ext cx="37830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Therefore, </a:t>
            </a:r>
            <a:r>
              <a:rPr lang="en-US" i="1">
                <a:solidFill>
                  <a:srgbClr val="CC0000"/>
                </a:solidFill>
              </a:rPr>
              <a:t>x</a:t>
            </a:r>
            <a:r>
              <a:rPr lang="en-US">
                <a:solidFill>
                  <a:srgbClr val="CC0000"/>
                </a:solidFill>
              </a:rPr>
              <a:t> ≠ 0 + 2</a:t>
            </a:r>
            <a:r>
              <a:rPr lang="en-US" i="1">
                <a:solidFill>
                  <a:srgbClr val="CC0000"/>
                </a:solidFill>
                <a:latin typeface="Symbol" pitchFamily="-96" charset="2"/>
              </a:rPr>
              <a:t>p</a:t>
            </a:r>
            <a:r>
              <a:rPr lang="en-US">
                <a:solidFill>
                  <a:srgbClr val="CC0000"/>
                </a:solidFill>
                <a:latin typeface="Symbol" pitchFamily="-96" charset="2"/>
              </a:rPr>
              <a:t>  </a:t>
            </a:r>
            <a:r>
              <a:rPr lang="en-US" i="1">
                <a:solidFill>
                  <a:srgbClr val="CC0000"/>
                </a:solidFill>
              </a:rPr>
              <a:t>n</a:t>
            </a:r>
            <a:r>
              <a:rPr lang="en-US"/>
              <a:t> and</a:t>
            </a:r>
          </a:p>
          <a:p>
            <a:r>
              <a:rPr lang="en-US" i="1">
                <a:solidFill>
                  <a:srgbClr val="CC0000"/>
                </a:solidFill>
              </a:rPr>
              <a:t>x</a:t>
            </a:r>
            <a:r>
              <a:rPr lang="en-US">
                <a:solidFill>
                  <a:srgbClr val="CC0000"/>
                </a:solidFill>
              </a:rPr>
              <a:t> ≠ </a:t>
            </a:r>
            <a:r>
              <a:rPr lang="en-US" i="1">
                <a:solidFill>
                  <a:srgbClr val="CC0000"/>
                </a:solidFill>
                <a:latin typeface="Symbol" pitchFamily="-96" charset="2"/>
              </a:rPr>
              <a:t>p</a:t>
            </a:r>
            <a:r>
              <a:rPr lang="en-US">
                <a:solidFill>
                  <a:srgbClr val="CC0000"/>
                </a:solidFill>
              </a:rPr>
              <a:t> + 2</a:t>
            </a:r>
            <a:r>
              <a:rPr lang="en-US" i="1">
                <a:solidFill>
                  <a:srgbClr val="CC0000"/>
                </a:solidFill>
                <a:latin typeface="Symbol" pitchFamily="-96" charset="2"/>
              </a:rPr>
              <a:t>p</a:t>
            </a:r>
            <a:r>
              <a:rPr lang="en-US">
                <a:solidFill>
                  <a:srgbClr val="CC0000"/>
                </a:solidFill>
                <a:latin typeface="Symbol" pitchFamily="-96" charset="2"/>
              </a:rPr>
              <a:t>  </a:t>
            </a:r>
            <a:r>
              <a:rPr lang="en-US" i="1">
                <a:solidFill>
                  <a:srgbClr val="CC0000"/>
                </a:solidFill>
              </a:rPr>
              <a:t>n,</a:t>
            </a:r>
            <a:endParaRPr lang="en-US"/>
          </a:p>
          <a:p>
            <a:r>
              <a:rPr lang="en-US"/>
              <a:t>where </a:t>
            </a:r>
            <a:r>
              <a:rPr lang="en-US" i="1"/>
              <a:t>n</a:t>
            </a:r>
            <a:r>
              <a:rPr lang="en-US"/>
              <a:t> is any integer.</a:t>
            </a:r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3200400" y="1905000"/>
            <a:ext cx="0" cy="3886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5470525" y="822325"/>
            <a:ext cx="184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Restrictions: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33A49-A7CD-4E73-9B5C-21453E23DC0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5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0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5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80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43" grpId="0" animBg="1"/>
      <p:bldP spid="14350" grpId="0" autoUpdateAnimBg="0"/>
      <p:bldP spid="14351" grpId="0" autoUpdateAnimBg="0"/>
      <p:bldP spid="14352" grpId="0" autoUpdateAnimBg="0"/>
      <p:bldP spid="14353" grpId="0" autoUpdateAnimBg="0"/>
      <p:bldP spid="14354" grpId="0" autoUpdateAnimBg="0"/>
      <p:bldP spid="14355" grpId="0" animBg="1"/>
      <p:bldP spid="1435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WordArt 3"/>
          <p:cNvSpPr>
            <a:spLocks noChangeArrowheads="1" noChangeShapeType="1" noTextEdit="1"/>
          </p:cNvSpPr>
          <p:nvPr/>
        </p:nvSpPr>
        <p:spPr bwMode="auto">
          <a:xfrm>
            <a:off x="1676400" y="633412"/>
            <a:ext cx="4953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Assignment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95400" y="2209800"/>
            <a:ext cx="46224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296</a:t>
            </a:r>
          </a:p>
          <a:p>
            <a:r>
              <a:rPr lang="en-US" dirty="0" smtClean="0"/>
              <a:t>1, 3, 4, 5, 6, 7, 10, </a:t>
            </a:r>
            <a:r>
              <a:rPr lang="en-US" smtClean="0"/>
              <a:t>11, 12, 16, 17 </a:t>
            </a:r>
            <a:r>
              <a:rPr lang="en-US" dirty="0" smtClean="0"/>
              <a:t>C2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33A49-A7CD-4E73-9B5C-21453E23DC0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:Templates:Blank Presentation</Template>
  <TotalTime>1252</TotalTime>
  <Words>383</Words>
  <Application>Microsoft Office PowerPoint</Application>
  <PresentationFormat>On-screen Show (4:3)</PresentationFormat>
  <Paragraphs>75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Blank Presentation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Stephanie.MacKay@ecsd.net</dc:creator>
  <cp:lastModifiedBy>Stephanie MacKay</cp:lastModifiedBy>
  <cp:revision>79</cp:revision>
  <dcterms:created xsi:type="dcterms:W3CDTF">2000-03-03T00:27:35Z</dcterms:created>
  <dcterms:modified xsi:type="dcterms:W3CDTF">2012-10-31T20:52:22Z</dcterms:modified>
</cp:coreProperties>
</file>