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60" r:id="rId2"/>
  </p:sldMasterIdLst>
  <p:notesMasterIdLst>
    <p:notesMasterId r:id="rId17"/>
  </p:notesMasterIdLst>
  <p:sldIdLst>
    <p:sldId id="275" r:id="rId3"/>
    <p:sldId id="257" r:id="rId4"/>
    <p:sldId id="258" r:id="rId5"/>
    <p:sldId id="259" r:id="rId6"/>
    <p:sldId id="260" r:id="rId7"/>
    <p:sldId id="276" r:id="rId8"/>
    <p:sldId id="261" r:id="rId9"/>
    <p:sldId id="277" r:id="rId10"/>
    <p:sldId id="266" r:id="rId11"/>
    <p:sldId id="267" r:id="rId12"/>
    <p:sldId id="268" r:id="rId13"/>
    <p:sldId id="269" r:id="rId14"/>
    <p:sldId id="274" r:id="rId15"/>
    <p:sldId id="272" r:id="rId1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" pitchFamily="2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" pitchFamily="2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" pitchFamily="2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" pitchFamily="2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" pitchFamily="2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" pitchFamily="2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" pitchFamily="2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" pitchFamily="2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" pitchFamily="2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66FF"/>
    <a:srgbClr val="FFFF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843" autoAdjust="0"/>
    <p:restoredTop sz="90929"/>
  </p:normalViewPr>
  <p:slideViewPr>
    <p:cSldViewPr>
      <p:cViewPr varScale="1">
        <p:scale>
          <a:sx n="67" d="100"/>
          <a:sy n="67" d="100"/>
        </p:scale>
        <p:origin x="-97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66.wmf"/><Relationship Id="rId2" Type="http://schemas.openxmlformats.org/officeDocument/2006/relationships/image" Target="../media/image65.wmf"/><Relationship Id="rId1" Type="http://schemas.openxmlformats.org/officeDocument/2006/relationships/image" Target="../media/image64.wmf"/><Relationship Id="rId6" Type="http://schemas.openxmlformats.org/officeDocument/2006/relationships/image" Target="../media/image69.wmf"/><Relationship Id="rId5" Type="http://schemas.openxmlformats.org/officeDocument/2006/relationships/image" Target="../media/image68.wmf"/><Relationship Id="rId4" Type="http://schemas.openxmlformats.org/officeDocument/2006/relationships/image" Target="../media/image67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72.wmf"/><Relationship Id="rId2" Type="http://schemas.openxmlformats.org/officeDocument/2006/relationships/image" Target="../media/image71.wmf"/><Relationship Id="rId1" Type="http://schemas.openxmlformats.org/officeDocument/2006/relationships/image" Target="../media/image70.wmf"/><Relationship Id="rId6" Type="http://schemas.openxmlformats.org/officeDocument/2006/relationships/image" Target="../media/image75.wmf"/><Relationship Id="rId5" Type="http://schemas.openxmlformats.org/officeDocument/2006/relationships/image" Target="../media/image74.wmf"/><Relationship Id="rId4" Type="http://schemas.openxmlformats.org/officeDocument/2006/relationships/image" Target="../media/image73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4" Type="http://schemas.openxmlformats.org/officeDocument/2006/relationships/image" Target="../media/image10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5" Type="http://schemas.openxmlformats.org/officeDocument/2006/relationships/image" Target="../media/image15.wmf"/><Relationship Id="rId4" Type="http://schemas.openxmlformats.org/officeDocument/2006/relationships/image" Target="../media/image14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24.wmf"/><Relationship Id="rId3" Type="http://schemas.openxmlformats.org/officeDocument/2006/relationships/image" Target="../media/image19.wmf"/><Relationship Id="rId7" Type="http://schemas.openxmlformats.org/officeDocument/2006/relationships/image" Target="../media/image23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6" Type="http://schemas.openxmlformats.org/officeDocument/2006/relationships/image" Target="../media/image22.wmf"/><Relationship Id="rId11" Type="http://schemas.openxmlformats.org/officeDocument/2006/relationships/image" Target="../media/image27.wmf"/><Relationship Id="rId5" Type="http://schemas.openxmlformats.org/officeDocument/2006/relationships/image" Target="../media/image21.wmf"/><Relationship Id="rId10" Type="http://schemas.openxmlformats.org/officeDocument/2006/relationships/image" Target="../media/image26.wmf"/><Relationship Id="rId4" Type="http://schemas.openxmlformats.org/officeDocument/2006/relationships/image" Target="../media/image20.wmf"/><Relationship Id="rId9" Type="http://schemas.openxmlformats.org/officeDocument/2006/relationships/image" Target="../media/image25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35.wmf"/><Relationship Id="rId3" Type="http://schemas.openxmlformats.org/officeDocument/2006/relationships/image" Target="../media/image30.wmf"/><Relationship Id="rId7" Type="http://schemas.openxmlformats.org/officeDocument/2006/relationships/image" Target="../media/image34.wmf"/><Relationship Id="rId2" Type="http://schemas.openxmlformats.org/officeDocument/2006/relationships/image" Target="../media/image29.wmf"/><Relationship Id="rId1" Type="http://schemas.openxmlformats.org/officeDocument/2006/relationships/image" Target="../media/image28.wmf"/><Relationship Id="rId6" Type="http://schemas.openxmlformats.org/officeDocument/2006/relationships/image" Target="../media/image33.wmf"/><Relationship Id="rId5" Type="http://schemas.openxmlformats.org/officeDocument/2006/relationships/image" Target="../media/image32.wmf"/><Relationship Id="rId4" Type="http://schemas.openxmlformats.org/officeDocument/2006/relationships/image" Target="../media/image31.wmf"/></Relationships>
</file>

<file path=ppt/drawings/_rels/vmlDrawing7.vml.rels><?xml version="1.0" encoding="UTF-8" standalone="yes"?>
<Relationships xmlns="http://schemas.openxmlformats.org/package/2006/relationships"><Relationship Id="rId8" Type="http://schemas.openxmlformats.org/officeDocument/2006/relationships/image" Target="../media/image44.wmf"/><Relationship Id="rId3" Type="http://schemas.openxmlformats.org/officeDocument/2006/relationships/image" Target="../media/image39.wmf"/><Relationship Id="rId7" Type="http://schemas.openxmlformats.org/officeDocument/2006/relationships/image" Target="../media/image43.wmf"/><Relationship Id="rId2" Type="http://schemas.openxmlformats.org/officeDocument/2006/relationships/image" Target="../media/image38.wmf"/><Relationship Id="rId1" Type="http://schemas.openxmlformats.org/officeDocument/2006/relationships/image" Target="../media/image37.wmf"/><Relationship Id="rId6" Type="http://schemas.openxmlformats.org/officeDocument/2006/relationships/image" Target="../media/image42.wmf"/><Relationship Id="rId5" Type="http://schemas.openxmlformats.org/officeDocument/2006/relationships/image" Target="../media/image41.wmf"/><Relationship Id="rId10" Type="http://schemas.openxmlformats.org/officeDocument/2006/relationships/image" Target="../media/image46.wmf"/><Relationship Id="rId4" Type="http://schemas.openxmlformats.org/officeDocument/2006/relationships/image" Target="../media/image40.wmf"/><Relationship Id="rId9" Type="http://schemas.openxmlformats.org/officeDocument/2006/relationships/image" Target="../media/image45.wmf"/></Relationships>
</file>

<file path=ppt/drawings/_rels/vmlDrawing8.vml.rels><?xml version="1.0" encoding="UTF-8" standalone="yes"?>
<Relationships xmlns="http://schemas.openxmlformats.org/package/2006/relationships"><Relationship Id="rId8" Type="http://schemas.openxmlformats.org/officeDocument/2006/relationships/image" Target="../media/image54.wmf"/><Relationship Id="rId3" Type="http://schemas.openxmlformats.org/officeDocument/2006/relationships/image" Target="../media/image49.wmf"/><Relationship Id="rId7" Type="http://schemas.openxmlformats.org/officeDocument/2006/relationships/image" Target="../media/image53.wmf"/><Relationship Id="rId2" Type="http://schemas.openxmlformats.org/officeDocument/2006/relationships/image" Target="../media/image48.wmf"/><Relationship Id="rId1" Type="http://schemas.openxmlformats.org/officeDocument/2006/relationships/image" Target="../media/image47.wmf"/><Relationship Id="rId6" Type="http://schemas.openxmlformats.org/officeDocument/2006/relationships/image" Target="../media/image52.wmf"/><Relationship Id="rId5" Type="http://schemas.openxmlformats.org/officeDocument/2006/relationships/image" Target="../media/image51.wmf"/><Relationship Id="rId4" Type="http://schemas.openxmlformats.org/officeDocument/2006/relationships/image" Target="../media/image50.wmf"/><Relationship Id="rId9" Type="http://schemas.openxmlformats.org/officeDocument/2006/relationships/image" Target="../media/image55.wmf"/></Relationships>
</file>

<file path=ppt/drawings/_rels/vmlDrawing9.vml.rels><?xml version="1.0" encoding="UTF-8" standalone="yes"?>
<Relationships xmlns="http://schemas.openxmlformats.org/package/2006/relationships"><Relationship Id="rId8" Type="http://schemas.openxmlformats.org/officeDocument/2006/relationships/image" Target="../media/image63.wmf"/><Relationship Id="rId3" Type="http://schemas.openxmlformats.org/officeDocument/2006/relationships/image" Target="../media/image58.wmf"/><Relationship Id="rId7" Type="http://schemas.openxmlformats.org/officeDocument/2006/relationships/image" Target="../media/image62.wmf"/><Relationship Id="rId2" Type="http://schemas.openxmlformats.org/officeDocument/2006/relationships/image" Target="../media/image57.wmf"/><Relationship Id="rId1" Type="http://schemas.openxmlformats.org/officeDocument/2006/relationships/image" Target="../media/image56.wmf"/><Relationship Id="rId6" Type="http://schemas.openxmlformats.org/officeDocument/2006/relationships/image" Target="../media/image61.wmf"/><Relationship Id="rId5" Type="http://schemas.openxmlformats.org/officeDocument/2006/relationships/image" Target="../media/image60.wmf"/><Relationship Id="rId4" Type="http://schemas.openxmlformats.org/officeDocument/2006/relationships/image" Target="../media/image5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8901A5-0E5C-473F-B57E-F0E1583C127A}" type="datetimeFigureOut">
              <a:rPr lang="en-US" smtClean="0"/>
              <a:t>10/31/2012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62E0D4-58D8-439D-B143-E02C0CDC45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14970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521B10-FA8F-4C35-8452-D9E45B19554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13289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D0C57E-DB82-4F78-893D-12EF4A68FD8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17272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364CBD-60F2-46BA-BE97-775EC2B7C55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98503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Math 30-1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630F70-C2D2-4602-8382-49E4AEBA7EE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4658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Math 30-1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925D19-BC50-4302-9078-383E8C65B8B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18945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Math 30-1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1340E8-B1E9-477D-B2BB-EC9829AE457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980047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Math 30-1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B68605-F7F4-4158-BA88-D6990A9FD41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665502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Math 30-1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C360EE-2777-45B6-97E8-77807BFC0EE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94039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Math 30-1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16513B-B8D0-4D0B-828B-48D4A7B4B0B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911610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Math 30-1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3989B5-27DC-4CF8-9B2D-AA64412A086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813639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Math 30-1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5F12EF-7E03-4199-834F-C1D634ABF9D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96519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49E242-884C-4CD6-A725-B6E1CFE9AC7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88678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Math 30-1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5999F9-1264-4F91-850B-66C0530E668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49466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Math 30-1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AEE897-4BC6-4F46-8196-2D8FE235142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077867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Math 30-1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814CE5-B9C3-4E96-B5BE-D8F9A7DA7BF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63585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3C5BCF-A889-4BF7-B013-28A377B1390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52308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06805A-51CC-47CC-8CE5-870A4B04E5A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78058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D32F8F-FE79-4499-9DBB-765E73C9A9D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28833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835E4A-DB47-4CDE-848A-D716C0F784C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605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6AD7A6-1F58-4CB8-BC65-881507BAC1F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27699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608D97-34E0-4A94-AD3E-FD92DC97330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7272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BAA5E4-8A6C-40D9-AB93-3E99F8086AE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8739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F77797F3-3D04-479C-9783-4FE9BA23D2F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2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2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2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2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2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2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2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2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 smtClean="0"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 smtClean="0"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Math 30-1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 smtClean="0"/>
            </a:lvl1pPr>
          </a:lstStyle>
          <a:p>
            <a:pPr>
              <a:defRPr/>
            </a:pPr>
            <a:fld id="{4B897FB4-AA63-4D4B-91D9-49DDB980DA6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60266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2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2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2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2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2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2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2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2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image" Target="../media/image4.wmf"/><Relationship Id="rId7" Type="http://schemas.openxmlformats.org/officeDocument/2006/relationships/image" Target="../media/image2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3.w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8.wmf"/><Relationship Id="rId13" Type="http://schemas.openxmlformats.org/officeDocument/2006/relationships/oleObject" Target="../embeddings/oleObject64.bin"/><Relationship Id="rId18" Type="http://schemas.openxmlformats.org/officeDocument/2006/relationships/image" Target="../media/image63.wmf"/><Relationship Id="rId3" Type="http://schemas.openxmlformats.org/officeDocument/2006/relationships/oleObject" Target="../embeddings/oleObject59.bin"/><Relationship Id="rId7" Type="http://schemas.openxmlformats.org/officeDocument/2006/relationships/oleObject" Target="../embeddings/oleObject61.bin"/><Relationship Id="rId12" Type="http://schemas.openxmlformats.org/officeDocument/2006/relationships/image" Target="../media/image60.wmf"/><Relationship Id="rId17" Type="http://schemas.openxmlformats.org/officeDocument/2006/relationships/oleObject" Target="../embeddings/oleObject66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62.wmf"/><Relationship Id="rId1" Type="http://schemas.openxmlformats.org/officeDocument/2006/relationships/vmlDrawing" Target="../drawings/vmlDrawing9.vml"/><Relationship Id="rId6" Type="http://schemas.openxmlformats.org/officeDocument/2006/relationships/image" Target="../media/image57.wmf"/><Relationship Id="rId11" Type="http://schemas.openxmlformats.org/officeDocument/2006/relationships/oleObject" Target="../embeddings/oleObject63.bin"/><Relationship Id="rId5" Type="http://schemas.openxmlformats.org/officeDocument/2006/relationships/oleObject" Target="../embeddings/oleObject60.bin"/><Relationship Id="rId15" Type="http://schemas.openxmlformats.org/officeDocument/2006/relationships/oleObject" Target="../embeddings/oleObject65.bin"/><Relationship Id="rId10" Type="http://schemas.openxmlformats.org/officeDocument/2006/relationships/image" Target="../media/image59.wmf"/><Relationship Id="rId4" Type="http://schemas.openxmlformats.org/officeDocument/2006/relationships/image" Target="../media/image56.wmf"/><Relationship Id="rId9" Type="http://schemas.openxmlformats.org/officeDocument/2006/relationships/oleObject" Target="../embeddings/oleObject62.bin"/><Relationship Id="rId14" Type="http://schemas.openxmlformats.org/officeDocument/2006/relationships/image" Target="../media/image61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6.wmf"/><Relationship Id="rId13" Type="http://schemas.openxmlformats.org/officeDocument/2006/relationships/oleObject" Target="../embeddings/oleObject72.bin"/><Relationship Id="rId3" Type="http://schemas.openxmlformats.org/officeDocument/2006/relationships/oleObject" Target="../embeddings/oleObject67.bin"/><Relationship Id="rId7" Type="http://schemas.openxmlformats.org/officeDocument/2006/relationships/oleObject" Target="../embeddings/oleObject69.bin"/><Relationship Id="rId12" Type="http://schemas.openxmlformats.org/officeDocument/2006/relationships/image" Target="../media/image68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65.wmf"/><Relationship Id="rId11" Type="http://schemas.openxmlformats.org/officeDocument/2006/relationships/oleObject" Target="../embeddings/oleObject71.bin"/><Relationship Id="rId5" Type="http://schemas.openxmlformats.org/officeDocument/2006/relationships/oleObject" Target="../embeddings/oleObject68.bin"/><Relationship Id="rId10" Type="http://schemas.openxmlformats.org/officeDocument/2006/relationships/image" Target="../media/image67.wmf"/><Relationship Id="rId4" Type="http://schemas.openxmlformats.org/officeDocument/2006/relationships/image" Target="../media/image64.wmf"/><Relationship Id="rId9" Type="http://schemas.openxmlformats.org/officeDocument/2006/relationships/oleObject" Target="../embeddings/oleObject70.bin"/><Relationship Id="rId14" Type="http://schemas.openxmlformats.org/officeDocument/2006/relationships/image" Target="../media/image69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2.wmf"/><Relationship Id="rId13" Type="http://schemas.openxmlformats.org/officeDocument/2006/relationships/oleObject" Target="../embeddings/oleObject78.bin"/><Relationship Id="rId3" Type="http://schemas.openxmlformats.org/officeDocument/2006/relationships/oleObject" Target="../embeddings/oleObject73.bin"/><Relationship Id="rId7" Type="http://schemas.openxmlformats.org/officeDocument/2006/relationships/oleObject" Target="../embeddings/oleObject75.bin"/><Relationship Id="rId12" Type="http://schemas.openxmlformats.org/officeDocument/2006/relationships/image" Target="../media/image74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71.wmf"/><Relationship Id="rId11" Type="http://schemas.openxmlformats.org/officeDocument/2006/relationships/oleObject" Target="../embeddings/oleObject77.bin"/><Relationship Id="rId5" Type="http://schemas.openxmlformats.org/officeDocument/2006/relationships/oleObject" Target="../embeddings/oleObject74.bin"/><Relationship Id="rId10" Type="http://schemas.openxmlformats.org/officeDocument/2006/relationships/image" Target="../media/image73.wmf"/><Relationship Id="rId4" Type="http://schemas.openxmlformats.org/officeDocument/2006/relationships/image" Target="../media/image70.wmf"/><Relationship Id="rId9" Type="http://schemas.openxmlformats.org/officeDocument/2006/relationships/oleObject" Target="../embeddings/oleObject76.bin"/><Relationship Id="rId14" Type="http://schemas.openxmlformats.org/officeDocument/2006/relationships/image" Target="../media/image75.w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5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.bin"/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8.wmf"/><Relationship Id="rId11" Type="http://schemas.openxmlformats.org/officeDocument/2006/relationships/image" Target="../media/image10.wmf"/><Relationship Id="rId5" Type="http://schemas.openxmlformats.org/officeDocument/2006/relationships/oleObject" Target="../embeddings/oleObject7.bin"/><Relationship Id="rId10" Type="http://schemas.openxmlformats.org/officeDocument/2006/relationships/oleObject" Target="../embeddings/oleObject10.bin"/><Relationship Id="rId4" Type="http://schemas.openxmlformats.org/officeDocument/2006/relationships/image" Target="../media/image7.wmf"/><Relationship Id="rId9" Type="http://schemas.openxmlformats.org/officeDocument/2006/relationships/image" Target="../media/image9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.bin"/><Relationship Id="rId13" Type="http://schemas.openxmlformats.org/officeDocument/2006/relationships/image" Target="../media/image14.wmf"/><Relationship Id="rId3" Type="http://schemas.microsoft.com/office/2007/relationships/media" Target="NULL" TargetMode="External"/><Relationship Id="rId7" Type="http://schemas.openxmlformats.org/officeDocument/2006/relationships/image" Target="../media/image11.wmf"/><Relationship Id="rId12" Type="http://schemas.openxmlformats.org/officeDocument/2006/relationships/oleObject" Target="../embeddings/oleObject14.bin"/><Relationship Id="rId2" Type="http://schemas.openxmlformats.org/officeDocument/2006/relationships/video" Target="NULL" TargetMode="Externa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1.bin"/><Relationship Id="rId11" Type="http://schemas.openxmlformats.org/officeDocument/2006/relationships/image" Target="../media/image13.wmf"/><Relationship Id="rId5" Type="http://schemas.openxmlformats.org/officeDocument/2006/relationships/image" Target="../media/image16.wmf"/><Relationship Id="rId15" Type="http://schemas.openxmlformats.org/officeDocument/2006/relationships/image" Target="../media/image15.wmf"/><Relationship Id="rId10" Type="http://schemas.openxmlformats.org/officeDocument/2006/relationships/oleObject" Target="../embeddings/oleObject13.bin"/><Relationship Id="rId4" Type="http://schemas.openxmlformats.org/officeDocument/2006/relationships/slideLayout" Target="../slideLayouts/slideLayout7.xml"/><Relationship Id="rId9" Type="http://schemas.openxmlformats.org/officeDocument/2006/relationships/image" Target="../media/image12.wmf"/><Relationship Id="rId14" Type="http://schemas.openxmlformats.org/officeDocument/2006/relationships/oleObject" Target="../embeddings/oleObject15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13" Type="http://schemas.openxmlformats.org/officeDocument/2006/relationships/oleObject" Target="../embeddings/oleObject21.bin"/><Relationship Id="rId18" Type="http://schemas.openxmlformats.org/officeDocument/2006/relationships/image" Target="../media/image24.wmf"/><Relationship Id="rId26" Type="http://schemas.openxmlformats.org/officeDocument/2006/relationships/oleObject" Target="../embeddings/oleObject28.bin"/><Relationship Id="rId3" Type="http://schemas.openxmlformats.org/officeDocument/2006/relationships/oleObject" Target="../embeddings/oleObject16.bin"/><Relationship Id="rId21" Type="http://schemas.openxmlformats.org/officeDocument/2006/relationships/image" Target="../media/image25.wmf"/><Relationship Id="rId7" Type="http://schemas.openxmlformats.org/officeDocument/2006/relationships/oleObject" Target="../embeddings/oleObject18.bin"/><Relationship Id="rId12" Type="http://schemas.openxmlformats.org/officeDocument/2006/relationships/image" Target="../media/image21.wmf"/><Relationship Id="rId17" Type="http://schemas.openxmlformats.org/officeDocument/2006/relationships/oleObject" Target="../embeddings/oleObject23.bin"/><Relationship Id="rId25" Type="http://schemas.openxmlformats.org/officeDocument/2006/relationships/image" Target="../media/image27.wmf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23.wmf"/><Relationship Id="rId20" Type="http://schemas.openxmlformats.org/officeDocument/2006/relationships/oleObject" Target="../embeddings/oleObject25.bin"/><Relationship Id="rId29" Type="http://schemas.openxmlformats.org/officeDocument/2006/relationships/oleObject" Target="../embeddings/oleObject31.bin"/><Relationship Id="rId1" Type="http://schemas.openxmlformats.org/officeDocument/2006/relationships/vmlDrawing" Target="../drawings/vmlDrawing5.vml"/><Relationship Id="rId6" Type="http://schemas.openxmlformats.org/officeDocument/2006/relationships/image" Target="../media/image18.wmf"/><Relationship Id="rId11" Type="http://schemas.openxmlformats.org/officeDocument/2006/relationships/oleObject" Target="../embeddings/oleObject20.bin"/><Relationship Id="rId24" Type="http://schemas.openxmlformats.org/officeDocument/2006/relationships/oleObject" Target="../embeddings/oleObject27.bin"/><Relationship Id="rId5" Type="http://schemas.openxmlformats.org/officeDocument/2006/relationships/oleObject" Target="../embeddings/oleObject17.bin"/><Relationship Id="rId15" Type="http://schemas.openxmlformats.org/officeDocument/2006/relationships/oleObject" Target="../embeddings/oleObject22.bin"/><Relationship Id="rId23" Type="http://schemas.openxmlformats.org/officeDocument/2006/relationships/image" Target="../media/image26.wmf"/><Relationship Id="rId28" Type="http://schemas.openxmlformats.org/officeDocument/2006/relationships/oleObject" Target="../embeddings/oleObject30.bin"/><Relationship Id="rId10" Type="http://schemas.openxmlformats.org/officeDocument/2006/relationships/image" Target="../media/image20.wmf"/><Relationship Id="rId19" Type="http://schemas.openxmlformats.org/officeDocument/2006/relationships/oleObject" Target="../embeddings/oleObject24.bin"/><Relationship Id="rId4" Type="http://schemas.openxmlformats.org/officeDocument/2006/relationships/image" Target="../media/image17.wmf"/><Relationship Id="rId9" Type="http://schemas.openxmlformats.org/officeDocument/2006/relationships/oleObject" Target="../embeddings/oleObject19.bin"/><Relationship Id="rId14" Type="http://schemas.openxmlformats.org/officeDocument/2006/relationships/image" Target="../media/image22.wmf"/><Relationship Id="rId22" Type="http://schemas.openxmlformats.org/officeDocument/2006/relationships/oleObject" Target="../embeddings/oleObject26.bin"/><Relationship Id="rId27" Type="http://schemas.openxmlformats.org/officeDocument/2006/relationships/oleObject" Target="../embeddings/oleObject29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wmf"/><Relationship Id="rId13" Type="http://schemas.openxmlformats.org/officeDocument/2006/relationships/oleObject" Target="../embeddings/oleObject37.bin"/><Relationship Id="rId18" Type="http://schemas.openxmlformats.org/officeDocument/2006/relationships/image" Target="../media/image35.wmf"/><Relationship Id="rId3" Type="http://schemas.openxmlformats.org/officeDocument/2006/relationships/oleObject" Target="../embeddings/oleObject32.bin"/><Relationship Id="rId7" Type="http://schemas.openxmlformats.org/officeDocument/2006/relationships/oleObject" Target="../embeddings/oleObject34.bin"/><Relationship Id="rId12" Type="http://schemas.openxmlformats.org/officeDocument/2006/relationships/image" Target="../media/image32.wmf"/><Relationship Id="rId17" Type="http://schemas.openxmlformats.org/officeDocument/2006/relationships/oleObject" Target="../embeddings/oleObject39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34.wmf"/><Relationship Id="rId1" Type="http://schemas.openxmlformats.org/officeDocument/2006/relationships/vmlDrawing" Target="../drawings/vmlDrawing6.vml"/><Relationship Id="rId6" Type="http://schemas.openxmlformats.org/officeDocument/2006/relationships/image" Target="../media/image29.wmf"/><Relationship Id="rId11" Type="http://schemas.openxmlformats.org/officeDocument/2006/relationships/oleObject" Target="../embeddings/oleObject36.bin"/><Relationship Id="rId5" Type="http://schemas.openxmlformats.org/officeDocument/2006/relationships/oleObject" Target="../embeddings/oleObject33.bin"/><Relationship Id="rId15" Type="http://schemas.openxmlformats.org/officeDocument/2006/relationships/oleObject" Target="../embeddings/oleObject38.bin"/><Relationship Id="rId10" Type="http://schemas.openxmlformats.org/officeDocument/2006/relationships/image" Target="../media/image31.wmf"/><Relationship Id="rId19" Type="http://schemas.openxmlformats.org/officeDocument/2006/relationships/image" Target="../media/image36.png"/><Relationship Id="rId4" Type="http://schemas.openxmlformats.org/officeDocument/2006/relationships/image" Target="../media/image28.wmf"/><Relationship Id="rId9" Type="http://schemas.openxmlformats.org/officeDocument/2006/relationships/oleObject" Target="../embeddings/oleObject35.bin"/><Relationship Id="rId14" Type="http://schemas.openxmlformats.org/officeDocument/2006/relationships/image" Target="../media/image33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.wmf"/><Relationship Id="rId13" Type="http://schemas.openxmlformats.org/officeDocument/2006/relationships/oleObject" Target="../embeddings/oleObject45.bin"/><Relationship Id="rId18" Type="http://schemas.openxmlformats.org/officeDocument/2006/relationships/image" Target="../media/image44.wmf"/><Relationship Id="rId3" Type="http://schemas.openxmlformats.org/officeDocument/2006/relationships/oleObject" Target="../embeddings/oleObject40.bin"/><Relationship Id="rId21" Type="http://schemas.openxmlformats.org/officeDocument/2006/relationships/oleObject" Target="../embeddings/oleObject49.bin"/><Relationship Id="rId7" Type="http://schemas.openxmlformats.org/officeDocument/2006/relationships/oleObject" Target="../embeddings/oleObject42.bin"/><Relationship Id="rId12" Type="http://schemas.openxmlformats.org/officeDocument/2006/relationships/image" Target="../media/image41.wmf"/><Relationship Id="rId17" Type="http://schemas.openxmlformats.org/officeDocument/2006/relationships/oleObject" Target="../embeddings/oleObject47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43.wmf"/><Relationship Id="rId20" Type="http://schemas.openxmlformats.org/officeDocument/2006/relationships/image" Target="../media/image45.wmf"/><Relationship Id="rId1" Type="http://schemas.openxmlformats.org/officeDocument/2006/relationships/vmlDrawing" Target="../drawings/vmlDrawing7.vml"/><Relationship Id="rId6" Type="http://schemas.openxmlformats.org/officeDocument/2006/relationships/image" Target="../media/image38.wmf"/><Relationship Id="rId11" Type="http://schemas.openxmlformats.org/officeDocument/2006/relationships/oleObject" Target="../embeddings/oleObject44.bin"/><Relationship Id="rId5" Type="http://schemas.openxmlformats.org/officeDocument/2006/relationships/oleObject" Target="../embeddings/oleObject41.bin"/><Relationship Id="rId15" Type="http://schemas.openxmlformats.org/officeDocument/2006/relationships/oleObject" Target="../embeddings/oleObject46.bin"/><Relationship Id="rId10" Type="http://schemas.openxmlformats.org/officeDocument/2006/relationships/image" Target="../media/image40.wmf"/><Relationship Id="rId19" Type="http://schemas.openxmlformats.org/officeDocument/2006/relationships/oleObject" Target="../embeddings/oleObject48.bin"/><Relationship Id="rId4" Type="http://schemas.openxmlformats.org/officeDocument/2006/relationships/image" Target="../media/image37.wmf"/><Relationship Id="rId9" Type="http://schemas.openxmlformats.org/officeDocument/2006/relationships/oleObject" Target="../embeddings/oleObject43.bin"/><Relationship Id="rId14" Type="http://schemas.openxmlformats.org/officeDocument/2006/relationships/image" Target="../media/image42.wmf"/><Relationship Id="rId22" Type="http://schemas.openxmlformats.org/officeDocument/2006/relationships/image" Target="../media/image46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9.wmf"/><Relationship Id="rId13" Type="http://schemas.openxmlformats.org/officeDocument/2006/relationships/oleObject" Target="../embeddings/oleObject55.bin"/><Relationship Id="rId18" Type="http://schemas.openxmlformats.org/officeDocument/2006/relationships/image" Target="../media/image54.wmf"/><Relationship Id="rId3" Type="http://schemas.openxmlformats.org/officeDocument/2006/relationships/oleObject" Target="../embeddings/oleObject50.bin"/><Relationship Id="rId7" Type="http://schemas.openxmlformats.org/officeDocument/2006/relationships/oleObject" Target="../embeddings/oleObject52.bin"/><Relationship Id="rId12" Type="http://schemas.openxmlformats.org/officeDocument/2006/relationships/image" Target="../media/image51.wmf"/><Relationship Id="rId17" Type="http://schemas.openxmlformats.org/officeDocument/2006/relationships/oleObject" Target="../embeddings/oleObject57.bin"/><Relationship Id="rId2" Type="http://schemas.openxmlformats.org/officeDocument/2006/relationships/slideLayout" Target="../slideLayouts/slideLayout18.xml"/><Relationship Id="rId16" Type="http://schemas.openxmlformats.org/officeDocument/2006/relationships/image" Target="../media/image53.wmf"/><Relationship Id="rId20" Type="http://schemas.openxmlformats.org/officeDocument/2006/relationships/image" Target="../media/image55.wmf"/><Relationship Id="rId1" Type="http://schemas.openxmlformats.org/officeDocument/2006/relationships/vmlDrawing" Target="../drawings/vmlDrawing8.vml"/><Relationship Id="rId6" Type="http://schemas.openxmlformats.org/officeDocument/2006/relationships/image" Target="../media/image48.wmf"/><Relationship Id="rId11" Type="http://schemas.openxmlformats.org/officeDocument/2006/relationships/oleObject" Target="../embeddings/oleObject54.bin"/><Relationship Id="rId5" Type="http://schemas.openxmlformats.org/officeDocument/2006/relationships/oleObject" Target="../embeddings/oleObject51.bin"/><Relationship Id="rId15" Type="http://schemas.openxmlformats.org/officeDocument/2006/relationships/oleObject" Target="../embeddings/oleObject56.bin"/><Relationship Id="rId10" Type="http://schemas.openxmlformats.org/officeDocument/2006/relationships/image" Target="../media/image50.wmf"/><Relationship Id="rId19" Type="http://schemas.openxmlformats.org/officeDocument/2006/relationships/oleObject" Target="../embeddings/oleObject58.bin"/><Relationship Id="rId4" Type="http://schemas.openxmlformats.org/officeDocument/2006/relationships/image" Target="../media/image47.wmf"/><Relationship Id="rId9" Type="http://schemas.openxmlformats.org/officeDocument/2006/relationships/oleObject" Target="../embeddings/oleObject53.bin"/><Relationship Id="rId14" Type="http://schemas.openxmlformats.org/officeDocument/2006/relationships/image" Target="../media/image52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1027"/>
          <p:cNvSpPr>
            <a:spLocks noGrp="1" noChangeArrowheads="1"/>
          </p:cNvSpPr>
          <p:nvPr/>
        </p:nvSpPr>
        <p:spPr bwMode="auto">
          <a:xfrm>
            <a:off x="457200" y="1049339"/>
            <a:ext cx="8229600" cy="18462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sz="2000" b="0" dirty="0">
                <a:latin typeface="Arial" charset="0"/>
                <a:ea typeface="ＭＳ Ｐゴシック" pitchFamily="28" charset="-128"/>
              </a:rPr>
              <a:t>The expressions sin (A + B) and </a:t>
            </a:r>
            <a:r>
              <a:rPr lang="en-US" sz="2000" b="0" dirty="0" err="1">
                <a:latin typeface="Arial" charset="0"/>
                <a:ea typeface="ＭＳ Ｐゴシック" pitchFamily="28" charset="-128"/>
              </a:rPr>
              <a:t>cos</a:t>
            </a:r>
            <a:r>
              <a:rPr lang="en-US" sz="2000" b="0" dirty="0">
                <a:latin typeface="Arial" charset="0"/>
                <a:ea typeface="ＭＳ Ｐゴシック" pitchFamily="28" charset="-128"/>
              </a:rPr>
              <a:t> (A + B) occur frequently enough in math that it is necessary to find expressions equivalent to them that involve </a:t>
            </a:r>
            <a:r>
              <a:rPr lang="en-US" sz="2000" b="0" dirty="0" err="1">
                <a:latin typeface="Arial" charset="0"/>
                <a:ea typeface="ＭＳ Ｐゴシック" pitchFamily="28" charset="-128"/>
              </a:rPr>
              <a:t>sines</a:t>
            </a:r>
            <a:r>
              <a:rPr lang="en-US" sz="2000" b="0" dirty="0">
                <a:latin typeface="Arial" charset="0"/>
                <a:ea typeface="ＭＳ Ｐゴシック" pitchFamily="28" charset="-128"/>
              </a:rPr>
              <a:t> and cosines of single angles.  So….</a:t>
            </a:r>
          </a:p>
          <a:p>
            <a:endParaRPr lang="en-US" sz="2000" b="0" dirty="0">
              <a:latin typeface="Arial" charset="0"/>
              <a:ea typeface="ＭＳ Ｐゴシック" pitchFamily="28" charset="-128"/>
            </a:endParaRPr>
          </a:p>
          <a:p>
            <a:r>
              <a:rPr lang="en-US" sz="2000" b="0" dirty="0">
                <a:latin typeface="Arial" charset="0"/>
                <a:ea typeface="ＭＳ Ｐゴシック" pitchFamily="28" charset="-128"/>
              </a:rPr>
              <a:t>Does    sin (A + B) = Sin A + Sin B</a:t>
            </a:r>
          </a:p>
          <a:p>
            <a:endParaRPr lang="en-US" sz="2000" b="0" dirty="0">
              <a:latin typeface="Arial" charset="0"/>
              <a:ea typeface="ＭＳ Ｐゴシック" pitchFamily="28" charset="-128"/>
            </a:endParaRPr>
          </a:p>
          <a:p>
            <a:r>
              <a:rPr lang="en-US" sz="2000" b="0" dirty="0">
                <a:latin typeface="Arial" charset="0"/>
                <a:ea typeface="ＭＳ Ｐゴシック" pitchFamily="28" charset="-128"/>
              </a:rPr>
              <a:t>          </a:t>
            </a:r>
          </a:p>
          <a:p>
            <a:endParaRPr lang="en-US" sz="2000" b="0" dirty="0">
              <a:latin typeface="Arial" charset="0"/>
              <a:ea typeface="ＭＳ Ｐゴシック" pitchFamily="28" charset="-128"/>
            </a:endParaRPr>
          </a:p>
          <a:p>
            <a:endParaRPr lang="en-US" sz="2000" b="0" dirty="0">
              <a:latin typeface="Arial" charset="0"/>
              <a:ea typeface="ＭＳ Ｐゴシック" pitchFamily="28" charset="-128"/>
            </a:endParaRPr>
          </a:p>
          <a:p>
            <a:endParaRPr lang="en-US" sz="2000" b="0" dirty="0">
              <a:latin typeface="Arial" charset="0"/>
              <a:ea typeface="ＭＳ Ｐゴシック" pitchFamily="28" charset="-128"/>
            </a:endParaRPr>
          </a:p>
        </p:txBody>
      </p:sp>
      <p:pic>
        <p:nvPicPr>
          <p:cNvPr id="22532" name="Picture 1028" descr="j0423828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3352800"/>
            <a:ext cx="1257300" cy="199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445624" y="319088"/>
            <a:ext cx="7631576" cy="52322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rgbClr val="CC0000"/>
                </a:solidFill>
              </a:rPr>
              <a:t>6.2 Sum, Difference, and Double Angle Identities</a:t>
            </a:r>
            <a:endParaRPr lang="en-US" sz="2800" dirty="0">
              <a:solidFill>
                <a:srgbClr val="CC000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111188" y="2205335"/>
            <a:ext cx="38804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0" dirty="0" smtClean="0">
                <a:latin typeface="Arial" charset="0"/>
                <a:ea typeface="ＭＳ Ｐゴシック" pitchFamily="28" charset="-128"/>
                <a:sym typeface="Symbol" pitchFamily="28" charset="2"/>
              </a:rPr>
              <a:t>Let </a:t>
            </a:r>
            <a:r>
              <a:rPr lang="en-US" b="0" dirty="0" smtClean="0">
                <a:latin typeface="Arial" charset="0"/>
                <a:ea typeface="ＭＳ Ｐゴシック" pitchFamily="28" charset="-128"/>
              </a:rPr>
              <a:t>A = 30</a:t>
            </a:r>
            <a:r>
              <a:rPr lang="en-US" b="0" dirty="0" smtClean="0">
                <a:latin typeface="Arial" charset="0"/>
                <a:ea typeface="ＭＳ Ｐゴシック" pitchFamily="28" charset="-128"/>
                <a:sym typeface="Symbol" pitchFamily="28" charset="2"/>
              </a:rPr>
              <a:t></a:t>
            </a:r>
            <a:r>
              <a:rPr lang="en-US" b="0" dirty="0" smtClean="0">
                <a:latin typeface="Arial" charset="0"/>
                <a:ea typeface="ＭＳ Ｐゴシック" pitchFamily="28" charset="-128"/>
              </a:rPr>
              <a:t> and </a:t>
            </a:r>
            <a:r>
              <a:rPr lang="en-US" b="0" dirty="0" smtClean="0">
                <a:latin typeface="Arial" charset="0"/>
                <a:ea typeface="ＭＳ Ｐゴシック" pitchFamily="28" charset="-128"/>
                <a:sym typeface="Symbol" pitchFamily="28" charset="2"/>
              </a:rPr>
              <a:t></a:t>
            </a:r>
            <a:r>
              <a:rPr lang="en-US" b="0" dirty="0" smtClean="0">
                <a:latin typeface="Arial" charset="0"/>
                <a:ea typeface="ＭＳ Ｐゴシック" pitchFamily="28" charset="-128"/>
              </a:rPr>
              <a:t>B = 60</a:t>
            </a:r>
            <a:r>
              <a:rPr lang="en-US" b="0" dirty="0" smtClean="0">
                <a:latin typeface="Arial" charset="0"/>
                <a:ea typeface="ＭＳ Ｐゴシック" pitchFamily="28" charset="-128"/>
                <a:sym typeface="Symbol" pitchFamily="28" charset="2"/>
              </a:rPr>
              <a:t></a:t>
            </a:r>
            <a:endParaRPr lang="en-US" b="0" dirty="0">
              <a:latin typeface="Arial" charset="0"/>
              <a:ea typeface="ＭＳ Ｐゴシック" pitchFamily="28" charset="-128"/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29423464"/>
              </p:ext>
            </p:extLst>
          </p:nvPr>
        </p:nvGraphicFramePr>
        <p:xfrm>
          <a:off x="445624" y="3086100"/>
          <a:ext cx="45339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63" name="Equation" r:id="rId4" imgW="1942920" imgH="228600" progId="Equation.DSMT4">
                  <p:embed/>
                </p:oleObj>
              </mc:Choice>
              <mc:Fallback>
                <p:oleObj name="Equation" r:id="rId4" imgW="1942920" imgH="2286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5624" y="3086100"/>
                        <a:ext cx="4533900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59696059"/>
              </p:ext>
            </p:extLst>
          </p:nvPr>
        </p:nvGraphicFramePr>
        <p:xfrm>
          <a:off x="1203325" y="3421063"/>
          <a:ext cx="2606675" cy="1008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64" name="Equation" r:id="rId6" imgW="1117440" imgH="431640" progId="Equation.DSMT4">
                  <p:embed/>
                </p:oleObj>
              </mc:Choice>
              <mc:Fallback>
                <p:oleObj name="Equation" r:id="rId6" imgW="1117440" imgH="431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03325" y="3421063"/>
                        <a:ext cx="2606675" cy="10080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21242612"/>
              </p:ext>
            </p:extLst>
          </p:nvPr>
        </p:nvGraphicFramePr>
        <p:xfrm>
          <a:off x="2252662" y="4402138"/>
          <a:ext cx="1481138" cy="1008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65" name="Equation" r:id="rId8" imgW="634680" imgH="431640" progId="Equation.DSMT4">
                  <p:embed/>
                </p:oleObj>
              </mc:Choice>
              <mc:Fallback>
                <p:oleObj name="Equation" r:id="rId8" imgW="634680" imgH="431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52662" y="4402138"/>
                        <a:ext cx="1481138" cy="10080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AD7A6-1F58-4CB8-BC65-881507BAC1F0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autoUpdateAnimBg="0"/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76200" y="60325"/>
            <a:ext cx="32496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CC0000"/>
                </a:solidFill>
              </a:rPr>
              <a:t>Double Angle Identities</a:t>
            </a:r>
          </a:p>
        </p:txBody>
      </p:sp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593725" y="669925"/>
            <a:ext cx="6203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Express each in terms of a single trig function.</a:t>
            </a:r>
          </a:p>
        </p:txBody>
      </p:sp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517525" y="1355725"/>
            <a:ext cx="286007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CC0000"/>
                </a:solidFill>
              </a:rPr>
              <a:t>a)</a:t>
            </a:r>
            <a:r>
              <a:rPr lang="en-US" dirty="0"/>
              <a:t>  </a:t>
            </a:r>
            <a:r>
              <a:rPr lang="en-US" dirty="0">
                <a:solidFill>
                  <a:schemeClr val="accent2"/>
                </a:solidFill>
              </a:rPr>
              <a:t>2 sin </a:t>
            </a:r>
            <a:r>
              <a:rPr lang="en-US" dirty="0" smtClean="0">
                <a:solidFill>
                  <a:schemeClr val="accent2"/>
                </a:solidFill>
              </a:rPr>
              <a:t>45° </a:t>
            </a:r>
            <a:r>
              <a:rPr lang="en-US" dirty="0" err="1">
                <a:solidFill>
                  <a:schemeClr val="accent2"/>
                </a:solidFill>
              </a:rPr>
              <a:t>cos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 smtClean="0">
                <a:solidFill>
                  <a:schemeClr val="accent2"/>
                </a:solidFill>
              </a:rPr>
              <a:t>45 ° </a:t>
            </a:r>
            <a:endParaRPr lang="en-US" dirty="0"/>
          </a:p>
        </p:txBody>
      </p:sp>
      <p:sp>
        <p:nvSpPr>
          <p:cNvPr id="14342" name="Text Box 6"/>
          <p:cNvSpPr txBox="1">
            <a:spLocks noChangeArrowheads="1"/>
          </p:cNvSpPr>
          <p:nvPr/>
        </p:nvSpPr>
        <p:spPr bwMode="auto">
          <a:xfrm>
            <a:off x="898525" y="1812925"/>
            <a:ext cx="4099199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/>
              <a:t>        sin 2</a:t>
            </a:r>
            <a:r>
              <a:rPr lang="en-US" i="1" dirty="0"/>
              <a:t>x</a:t>
            </a:r>
            <a:r>
              <a:rPr lang="en-US" dirty="0"/>
              <a:t> = 2sin </a:t>
            </a:r>
            <a:r>
              <a:rPr lang="en-US" i="1" dirty="0"/>
              <a:t>x</a:t>
            </a:r>
            <a:r>
              <a:rPr lang="en-US" dirty="0"/>
              <a:t> </a:t>
            </a:r>
            <a:r>
              <a:rPr lang="en-US" dirty="0" err="1"/>
              <a:t>cos</a:t>
            </a:r>
            <a:r>
              <a:rPr lang="en-US" dirty="0"/>
              <a:t> </a:t>
            </a:r>
            <a:r>
              <a:rPr lang="en-US" i="1" dirty="0"/>
              <a:t>x</a:t>
            </a:r>
          </a:p>
          <a:p>
            <a:r>
              <a:rPr lang="en-US" dirty="0"/>
              <a:t>sin </a:t>
            </a:r>
            <a:r>
              <a:rPr lang="en-US" dirty="0" smtClean="0"/>
              <a:t>2(45</a:t>
            </a:r>
            <a:r>
              <a:rPr lang="en-US" dirty="0" smtClean="0">
                <a:solidFill>
                  <a:schemeClr val="accent2"/>
                </a:solidFill>
              </a:rPr>
              <a:t> ° </a:t>
            </a:r>
            <a:r>
              <a:rPr lang="en-US" dirty="0" smtClean="0"/>
              <a:t>) </a:t>
            </a:r>
            <a:r>
              <a:rPr lang="en-US" dirty="0"/>
              <a:t>= 2sin </a:t>
            </a:r>
            <a:r>
              <a:rPr lang="en-US" dirty="0" smtClean="0"/>
              <a:t>45</a:t>
            </a:r>
            <a:r>
              <a:rPr lang="en-US" dirty="0" smtClean="0">
                <a:solidFill>
                  <a:schemeClr val="accent2"/>
                </a:solidFill>
              </a:rPr>
              <a:t> °</a:t>
            </a:r>
            <a:r>
              <a:rPr lang="en-US" dirty="0" smtClean="0"/>
              <a:t> </a:t>
            </a:r>
            <a:r>
              <a:rPr lang="en-US" dirty="0" err="1"/>
              <a:t>cos</a:t>
            </a:r>
            <a:r>
              <a:rPr lang="en-US" dirty="0"/>
              <a:t> </a:t>
            </a:r>
            <a:r>
              <a:rPr lang="en-US" dirty="0" smtClean="0"/>
              <a:t>45</a:t>
            </a:r>
            <a:r>
              <a:rPr lang="en-US" dirty="0" smtClean="0">
                <a:solidFill>
                  <a:schemeClr val="accent2"/>
                </a:solidFill>
              </a:rPr>
              <a:t> °</a:t>
            </a:r>
          </a:p>
          <a:p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 smtClean="0">
                <a:solidFill>
                  <a:schemeClr val="accent2"/>
                </a:solidFill>
              </a:rPr>
              <a:t>                   = sin 90 ° </a:t>
            </a:r>
            <a:endParaRPr lang="en-US" dirty="0"/>
          </a:p>
        </p:txBody>
      </p:sp>
      <p:sp>
        <p:nvSpPr>
          <p:cNvPr id="14343" name="Text Box 7"/>
          <p:cNvSpPr txBox="1">
            <a:spLocks noChangeArrowheads="1"/>
          </p:cNvSpPr>
          <p:nvPr/>
        </p:nvSpPr>
        <p:spPr bwMode="auto">
          <a:xfrm>
            <a:off x="5724525" y="1355725"/>
            <a:ext cx="22748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CC0000"/>
                </a:solidFill>
              </a:rPr>
              <a:t>b)</a:t>
            </a:r>
            <a:r>
              <a:rPr lang="en-US" dirty="0">
                <a:solidFill>
                  <a:schemeClr val="accent2"/>
                </a:solidFill>
              </a:rPr>
              <a:t>  cos</a:t>
            </a:r>
            <a:r>
              <a:rPr lang="en-US" baseline="30000" dirty="0">
                <a:solidFill>
                  <a:schemeClr val="accent2"/>
                </a:solidFill>
              </a:rPr>
              <a:t>2 </a:t>
            </a:r>
            <a:r>
              <a:rPr lang="en-US" dirty="0">
                <a:solidFill>
                  <a:schemeClr val="accent2"/>
                </a:solidFill>
              </a:rPr>
              <a:t>5 - sin</a:t>
            </a:r>
            <a:r>
              <a:rPr lang="en-US" baseline="30000" dirty="0">
                <a:solidFill>
                  <a:schemeClr val="accent2"/>
                </a:solidFill>
              </a:rPr>
              <a:t>2</a:t>
            </a:r>
            <a:r>
              <a:rPr lang="en-US" dirty="0">
                <a:solidFill>
                  <a:schemeClr val="accent2"/>
                </a:solidFill>
              </a:rPr>
              <a:t> 5</a:t>
            </a:r>
          </a:p>
        </p:txBody>
      </p:sp>
      <p:sp>
        <p:nvSpPr>
          <p:cNvPr id="14344" name="Text Box 8"/>
          <p:cNvSpPr txBox="1">
            <a:spLocks noChangeArrowheads="1"/>
          </p:cNvSpPr>
          <p:nvPr/>
        </p:nvSpPr>
        <p:spPr bwMode="auto">
          <a:xfrm>
            <a:off x="5699125" y="1784350"/>
            <a:ext cx="3300904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/>
              <a:t>   </a:t>
            </a:r>
            <a:r>
              <a:rPr lang="en-US" dirty="0" err="1"/>
              <a:t>cos</a:t>
            </a:r>
            <a:r>
              <a:rPr lang="en-US" dirty="0"/>
              <a:t> 2</a:t>
            </a:r>
            <a:r>
              <a:rPr lang="en-US" i="1" dirty="0"/>
              <a:t>x</a:t>
            </a:r>
            <a:r>
              <a:rPr lang="en-US" dirty="0"/>
              <a:t> = cos</a:t>
            </a:r>
            <a:r>
              <a:rPr lang="en-US" baseline="30000" dirty="0"/>
              <a:t>2 </a:t>
            </a:r>
            <a:r>
              <a:rPr lang="en-US" i="1" dirty="0"/>
              <a:t>x</a:t>
            </a:r>
            <a:r>
              <a:rPr lang="en-US" dirty="0"/>
              <a:t> - sin</a:t>
            </a:r>
            <a:r>
              <a:rPr lang="en-US" baseline="30000" dirty="0"/>
              <a:t>2</a:t>
            </a:r>
            <a:r>
              <a:rPr lang="en-US" dirty="0"/>
              <a:t> </a:t>
            </a:r>
            <a:r>
              <a:rPr lang="en-US" i="1" dirty="0"/>
              <a:t>x</a:t>
            </a:r>
            <a:r>
              <a:rPr lang="en-US" dirty="0"/>
              <a:t> </a:t>
            </a:r>
          </a:p>
          <a:p>
            <a:r>
              <a:rPr lang="en-US" dirty="0" err="1"/>
              <a:t>cos</a:t>
            </a:r>
            <a:r>
              <a:rPr lang="en-US" dirty="0"/>
              <a:t> 2(5) = cos</a:t>
            </a:r>
            <a:r>
              <a:rPr lang="en-US" baseline="30000" dirty="0"/>
              <a:t>2 </a:t>
            </a:r>
            <a:r>
              <a:rPr lang="en-US" dirty="0"/>
              <a:t>5 - sin</a:t>
            </a:r>
            <a:r>
              <a:rPr lang="en-US" baseline="30000" dirty="0"/>
              <a:t>2</a:t>
            </a:r>
            <a:r>
              <a:rPr lang="en-US" dirty="0"/>
              <a:t> 5</a:t>
            </a:r>
          </a:p>
          <a:p>
            <a:r>
              <a:rPr lang="en-US" dirty="0"/>
              <a:t>   </a:t>
            </a:r>
            <a:r>
              <a:rPr lang="en-US" dirty="0" smtClean="0"/>
              <a:t>            = </a:t>
            </a:r>
            <a:r>
              <a:rPr lang="en-US" dirty="0" err="1" smtClean="0">
                <a:solidFill>
                  <a:srgbClr val="CC0000"/>
                </a:solidFill>
              </a:rPr>
              <a:t>cos</a:t>
            </a:r>
            <a:r>
              <a:rPr lang="en-US" dirty="0" smtClean="0">
                <a:solidFill>
                  <a:srgbClr val="CC0000"/>
                </a:solidFill>
              </a:rPr>
              <a:t> </a:t>
            </a:r>
            <a:r>
              <a:rPr lang="en-US" dirty="0">
                <a:solidFill>
                  <a:srgbClr val="CC0000"/>
                </a:solidFill>
              </a:rPr>
              <a:t>10 </a:t>
            </a:r>
            <a:endParaRPr lang="en-US" i="1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AD7A6-1F58-4CB8-BC65-881507BAC1F0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6" dur="500"/>
                                        <p:tgtEl>
                                          <p:spTgt spid="143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1" dur="500"/>
                                        <p:tgtEl>
                                          <p:spTgt spid="143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6" dur="500"/>
                                        <p:tgtEl>
                                          <p:spTgt spid="143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47" dur="500"/>
                                        <p:tgtEl>
                                          <p:spTgt spid="143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52" dur="500"/>
                                        <p:tgtEl>
                                          <p:spTgt spid="143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57" dur="500"/>
                                        <p:tgtEl>
                                          <p:spTgt spid="143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autoUpdateAnimBg="0"/>
      <p:bldP spid="14340" grpId="0" autoUpdateAnimBg="0"/>
      <p:bldP spid="14341" grpId="0" autoUpdateAnimBg="0"/>
      <p:bldP spid="14342" grpId="0" build="p" autoUpdateAnimBg="0"/>
      <p:bldP spid="14343" grpId="0" autoUpdateAnimBg="0"/>
      <p:bldP spid="14344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-49213" y="0"/>
            <a:ext cx="32496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CC0000"/>
                </a:solidFill>
              </a:rPr>
              <a:t>Double Angle Identities</a:t>
            </a:r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304800" y="673100"/>
            <a:ext cx="2571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Verify the identity</a:t>
            </a:r>
          </a:p>
        </p:txBody>
      </p:sp>
      <p:graphicFrame>
        <p:nvGraphicFramePr>
          <p:cNvPr id="15365" name="Object 5"/>
          <p:cNvGraphicFramePr>
            <a:graphicFrameLocks noChangeAspect="1"/>
          </p:cNvGraphicFramePr>
          <p:nvPr/>
        </p:nvGraphicFramePr>
        <p:xfrm>
          <a:off x="3040063" y="546100"/>
          <a:ext cx="2979737" cy="719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75" name="Equation" r:id="rId3" imgW="1473200" imgH="355600" progId="Equation.DSMT4">
                  <p:embed/>
                </p:oleObj>
              </mc:Choice>
              <mc:Fallback>
                <p:oleObj name="Equation" r:id="rId3" imgW="1473200" imgH="3556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0063" y="546100"/>
                        <a:ext cx="2979737" cy="719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67" name="Line 7"/>
          <p:cNvSpPr>
            <a:spLocks noChangeShapeType="1"/>
          </p:cNvSpPr>
          <p:nvPr/>
        </p:nvSpPr>
        <p:spPr bwMode="auto">
          <a:xfrm>
            <a:off x="3048000" y="1371600"/>
            <a:ext cx="4191000" cy="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68" name="Line 8"/>
          <p:cNvSpPr>
            <a:spLocks noChangeShapeType="1"/>
          </p:cNvSpPr>
          <p:nvPr/>
        </p:nvSpPr>
        <p:spPr bwMode="auto">
          <a:xfrm>
            <a:off x="3962400" y="1371600"/>
            <a:ext cx="0" cy="525780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5369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68843217"/>
              </p:ext>
            </p:extLst>
          </p:nvPr>
        </p:nvGraphicFramePr>
        <p:xfrm>
          <a:off x="4356100" y="1484313"/>
          <a:ext cx="2632075" cy="887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76" name="Equation" r:id="rId5" imgW="1244520" imgH="419040" progId="Equation.DSMT4">
                  <p:embed/>
                </p:oleObj>
              </mc:Choice>
              <mc:Fallback>
                <p:oleObj name="Equation" r:id="rId5" imgW="1244520" imgH="41904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6100" y="1484313"/>
                        <a:ext cx="2632075" cy="8874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70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86465128"/>
              </p:ext>
            </p:extLst>
          </p:nvPr>
        </p:nvGraphicFramePr>
        <p:xfrm>
          <a:off x="4421188" y="2398713"/>
          <a:ext cx="2414587" cy="885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77" name="Equation" r:id="rId7" imgW="1143000" imgH="419040" progId="Equation.DSMT4">
                  <p:embed/>
                </p:oleObj>
              </mc:Choice>
              <mc:Fallback>
                <p:oleObj name="Equation" r:id="rId7" imgW="1143000" imgH="41904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21188" y="2398713"/>
                        <a:ext cx="2414587" cy="885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71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69257657"/>
              </p:ext>
            </p:extLst>
          </p:nvPr>
        </p:nvGraphicFramePr>
        <p:xfrm>
          <a:off x="4325938" y="3313113"/>
          <a:ext cx="1985962" cy="887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78" name="Equation" r:id="rId9" imgW="939600" imgH="419040" progId="Equation.DSMT4">
                  <p:embed/>
                </p:oleObj>
              </mc:Choice>
              <mc:Fallback>
                <p:oleObj name="Equation" r:id="rId9" imgW="939600" imgH="41904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25938" y="3313113"/>
                        <a:ext cx="1985962" cy="8874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72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46051258"/>
              </p:ext>
            </p:extLst>
          </p:nvPr>
        </p:nvGraphicFramePr>
        <p:xfrm>
          <a:off x="4311650" y="4303713"/>
          <a:ext cx="1717675" cy="885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79" name="Equation" r:id="rId11" imgW="812520" imgH="419040" progId="Equation.DSMT4">
                  <p:embed/>
                </p:oleObj>
              </mc:Choice>
              <mc:Fallback>
                <p:oleObj name="Equation" r:id="rId11" imgW="812520" imgH="419040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11650" y="4303713"/>
                        <a:ext cx="1717675" cy="885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74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2939082"/>
              </p:ext>
            </p:extLst>
          </p:nvPr>
        </p:nvGraphicFramePr>
        <p:xfrm>
          <a:off x="4311650" y="5294313"/>
          <a:ext cx="831850" cy="833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80" name="Equation" r:id="rId13" imgW="393480" imgH="393480" progId="Equation.DSMT4">
                  <p:embed/>
                </p:oleObj>
              </mc:Choice>
              <mc:Fallback>
                <p:oleObj name="Equation" r:id="rId13" imgW="393480" imgH="393480" progId="Equation.DSMT4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11650" y="5294313"/>
                        <a:ext cx="831850" cy="8334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75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6190619"/>
              </p:ext>
            </p:extLst>
          </p:nvPr>
        </p:nvGraphicFramePr>
        <p:xfrm>
          <a:off x="4324350" y="6297613"/>
          <a:ext cx="777875" cy="376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81" name="Equation" r:id="rId15" imgW="368280" imgH="177480" progId="Equation.DSMT4">
                  <p:embed/>
                </p:oleObj>
              </mc:Choice>
              <mc:Fallback>
                <p:oleObj name="Equation" r:id="rId15" imgW="368280" imgH="177480" progId="Equation.DSMT4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24350" y="6297613"/>
                        <a:ext cx="777875" cy="376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77" name="Object 17"/>
          <p:cNvGraphicFramePr>
            <a:graphicFrameLocks noChangeAspect="1"/>
          </p:cNvGraphicFramePr>
          <p:nvPr/>
        </p:nvGraphicFramePr>
        <p:xfrm>
          <a:off x="3032125" y="1752600"/>
          <a:ext cx="777875" cy="322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82" name="Equation" r:id="rId17" imgW="368300" imgH="152400" progId="Equation.DSMT4">
                  <p:embed/>
                </p:oleObj>
              </mc:Choice>
              <mc:Fallback>
                <p:oleObj name="Equation" r:id="rId17" imgW="368300" imgH="152400" progId="Equation.DSMT4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32125" y="1752600"/>
                        <a:ext cx="777875" cy="322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78" name="Text Box 18"/>
          <p:cNvSpPr txBox="1">
            <a:spLocks noChangeArrowheads="1"/>
          </p:cNvSpPr>
          <p:nvPr/>
        </p:nvSpPr>
        <p:spPr bwMode="auto">
          <a:xfrm>
            <a:off x="1431925" y="5394325"/>
            <a:ext cx="15017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CC0000"/>
                </a:solidFill>
              </a:rPr>
              <a:t>L.S = R.S.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AD7A6-1F58-4CB8-BC65-881507BAC1F0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5" dur="5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7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15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5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6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15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53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53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53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53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53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53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53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53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53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53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53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53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53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53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53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53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53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53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53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53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53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53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53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53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53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53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153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53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6" presetID="15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153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153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153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153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autoUpdateAnimBg="0"/>
      <p:bldP spid="15364" grpId="0" autoUpdateAnimBg="0"/>
      <p:bldP spid="15367" grpId="0" animBg="1"/>
      <p:bldP spid="15368" grpId="0" animBg="1"/>
      <p:bldP spid="15378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76200" y="60325"/>
            <a:ext cx="32496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CC0000"/>
                </a:solidFill>
              </a:rPr>
              <a:t>Double Angle Identities</a:t>
            </a:r>
          </a:p>
        </p:txBody>
      </p:sp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457200" y="673100"/>
            <a:ext cx="2571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Verify the identity</a:t>
            </a:r>
          </a:p>
        </p:txBody>
      </p:sp>
      <p:graphicFrame>
        <p:nvGraphicFramePr>
          <p:cNvPr id="16390" name="Object 6"/>
          <p:cNvGraphicFramePr>
            <a:graphicFrameLocks noChangeAspect="1"/>
          </p:cNvGraphicFramePr>
          <p:nvPr/>
        </p:nvGraphicFramePr>
        <p:xfrm>
          <a:off x="3067050" y="558800"/>
          <a:ext cx="2851150" cy="719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73" name="Equation" r:id="rId3" imgW="1409700" imgH="355600" progId="Equation.DSMT4">
                  <p:embed/>
                </p:oleObj>
              </mc:Choice>
              <mc:Fallback>
                <p:oleObj name="Equation" r:id="rId3" imgW="1409700" imgH="3556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67050" y="558800"/>
                        <a:ext cx="2851150" cy="719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391" name="Line 7"/>
          <p:cNvSpPr>
            <a:spLocks noChangeShapeType="1"/>
          </p:cNvSpPr>
          <p:nvPr/>
        </p:nvSpPr>
        <p:spPr bwMode="auto">
          <a:xfrm>
            <a:off x="3048000" y="1371600"/>
            <a:ext cx="4191000" cy="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2" name="Line 8"/>
          <p:cNvSpPr>
            <a:spLocks noChangeShapeType="1"/>
          </p:cNvSpPr>
          <p:nvPr/>
        </p:nvSpPr>
        <p:spPr bwMode="auto">
          <a:xfrm>
            <a:off x="3962400" y="1371600"/>
            <a:ext cx="0" cy="381000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6393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13097524"/>
              </p:ext>
            </p:extLst>
          </p:nvPr>
        </p:nvGraphicFramePr>
        <p:xfrm>
          <a:off x="4384675" y="1489075"/>
          <a:ext cx="1833563" cy="746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74" name="Equation" r:id="rId5" imgW="965160" imgH="393480" progId="Equation.DSMT4">
                  <p:embed/>
                </p:oleObj>
              </mc:Choice>
              <mc:Fallback>
                <p:oleObj name="Equation" r:id="rId5" imgW="965160" imgH="39348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84675" y="1489075"/>
                        <a:ext cx="1833563" cy="746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94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02188396"/>
              </p:ext>
            </p:extLst>
          </p:nvPr>
        </p:nvGraphicFramePr>
        <p:xfrm>
          <a:off x="4375150" y="2554288"/>
          <a:ext cx="1674813" cy="752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75" name="Equation" r:id="rId7" imgW="876240" imgH="393480" progId="Equation.DSMT4">
                  <p:embed/>
                </p:oleObj>
              </mc:Choice>
              <mc:Fallback>
                <p:oleObj name="Equation" r:id="rId7" imgW="876240" imgH="39348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75150" y="2554288"/>
                        <a:ext cx="1674813" cy="752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95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93132286"/>
              </p:ext>
            </p:extLst>
          </p:nvPr>
        </p:nvGraphicFramePr>
        <p:xfrm>
          <a:off x="4395788" y="3543300"/>
          <a:ext cx="822325" cy="795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76" name="Equation" r:id="rId9" imgW="406080" imgH="393480" progId="Equation.DSMT4">
                  <p:embed/>
                </p:oleObj>
              </mc:Choice>
              <mc:Fallback>
                <p:oleObj name="Equation" r:id="rId9" imgW="406080" imgH="39348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95788" y="3543300"/>
                        <a:ext cx="822325" cy="795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96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01429946"/>
              </p:ext>
            </p:extLst>
          </p:nvPr>
        </p:nvGraphicFramePr>
        <p:xfrm>
          <a:off x="4408488" y="4687888"/>
          <a:ext cx="744537" cy="333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77" name="Equation" r:id="rId11" imgW="368280" imgH="164880" progId="Equation.DSMT4">
                  <p:embed/>
                </p:oleObj>
              </mc:Choice>
              <mc:Fallback>
                <p:oleObj name="Equation" r:id="rId11" imgW="368280" imgH="164880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08488" y="4687888"/>
                        <a:ext cx="744537" cy="333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97" name="Object 13"/>
          <p:cNvGraphicFramePr>
            <a:graphicFrameLocks noChangeAspect="1"/>
          </p:cNvGraphicFramePr>
          <p:nvPr/>
        </p:nvGraphicFramePr>
        <p:xfrm>
          <a:off x="3065463" y="1727200"/>
          <a:ext cx="769937" cy="282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78" name="Equation" r:id="rId13" imgW="381000" imgH="139700" progId="Equation.DSMT4">
                  <p:embed/>
                </p:oleObj>
              </mc:Choice>
              <mc:Fallback>
                <p:oleObj name="Equation" r:id="rId13" imgW="381000" imgH="139700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65463" y="1727200"/>
                        <a:ext cx="769937" cy="282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399" name="Text Box 15"/>
          <p:cNvSpPr txBox="1">
            <a:spLocks noChangeArrowheads="1"/>
          </p:cNvSpPr>
          <p:nvPr/>
        </p:nvSpPr>
        <p:spPr bwMode="auto">
          <a:xfrm>
            <a:off x="3209925" y="5410200"/>
            <a:ext cx="15017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CC0000"/>
                </a:solidFill>
              </a:rPr>
              <a:t>L.S = R.S.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AD7A6-1F58-4CB8-BC65-881507BAC1F0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5" dur="500"/>
                                        <p:tgtEl>
                                          <p:spTgt spid="16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7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16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6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6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16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16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16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16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8" dur="500"/>
                                        <p:tgtEl>
                                          <p:spTgt spid="16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3" dur="500"/>
                                        <p:tgtEl>
                                          <p:spTgt spid="16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5" presetID="15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63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63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63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63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8" grpId="0" autoUpdateAnimBg="0"/>
      <p:bldP spid="16389" grpId="0" autoUpdateAnimBg="0"/>
      <p:bldP spid="16391" grpId="0" animBg="1"/>
      <p:bldP spid="16392" grpId="0" animBg="1"/>
      <p:bldP spid="16399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381000" y="533400"/>
            <a:ext cx="1022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Prove </a:t>
            </a:r>
          </a:p>
        </p:txBody>
      </p:sp>
      <p:graphicFrame>
        <p:nvGraphicFramePr>
          <p:cNvPr id="21507" name="Object 3"/>
          <p:cNvGraphicFramePr>
            <a:graphicFrameLocks noChangeAspect="1"/>
          </p:cNvGraphicFramePr>
          <p:nvPr/>
        </p:nvGraphicFramePr>
        <p:xfrm>
          <a:off x="1600200" y="457200"/>
          <a:ext cx="3378200" cy="71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91" name="Equation" r:id="rId3" imgW="1689100" imgH="355600" progId="Equation.DSMT4">
                  <p:embed/>
                </p:oleObj>
              </mc:Choice>
              <mc:Fallback>
                <p:oleObj name="Equation" r:id="rId3" imgW="1689100" imgH="3556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457200"/>
                        <a:ext cx="3378200" cy="711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3810000" y="-15875"/>
            <a:ext cx="1403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u="sng">
                <a:solidFill>
                  <a:srgbClr val="CC0000"/>
                </a:solidFill>
              </a:rPr>
              <a:t>Identities</a:t>
            </a:r>
          </a:p>
        </p:txBody>
      </p:sp>
      <p:sp>
        <p:nvSpPr>
          <p:cNvPr id="21509" name="Line 5"/>
          <p:cNvSpPr>
            <a:spLocks noChangeShapeType="1"/>
          </p:cNvSpPr>
          <p:nvPr/>
        </p:nvSpPr>
        <p:spPr bwMode="auto">
          <a:xfrm>
            <a:off x="1530350" y="1219200"/>
            <a:ext cx="3886200" cy="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0" name="Line 6"/>
          <p:cNvSpPr>
            <a:spLocks noChangeShapeType="1"/>
          </p:cNvSpPr>
          <p:nvPr/>
        </p:nvSpPr>
        <p:spPr bwMode="auto">
          <a:xfrm>
            <a:off x="3816350" y="1219200"/>
            <a:ext cx="0" cy="434340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1511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93001296"/>
              </p:ext>
            </p:extLst>
          </p:nvPr>
        </p:nvGraphicFramePr>
        <p:xfrm>
          <a:off x="1428750" y="1409700"/>
          <a:ext cx="939800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92" name="Equation" r:id="rId5" imgW="469800" imgH="571320" progId="Equation.DSMT4">
                  <p:embed/>
                </p:oleObj>
              </mc:Choice>
              <mc:Fallback>
                <p:oleObj name="Equation" r:id="rId5" imgW="469800" imgH="57132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28750" y="1409700"/>
                        <a:ext cx="939800" cy="1143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12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3061516"/>
              </p:ext>
            </p:extLst>
          </p:nvPr>
        </p:nvGraphicFramePr>
        <p:xfrm>
          <a:off x="1428750" y="2641600"/>
          <a:ext cx="990600" cy="152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93" name="Equation" r:id="rId7" imgW="495000" imgH="761760" progId="Equation.DSMT4">
                  <p:embed/>
                </p:oleObj>
              </mc:Choice>
              <mc:Fallback>
                <p:oleObj name="Equation" r:id="rId7" imgW="495000" imgH="76176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28750" y="2641600"/>
                        <a:ext cx="990600" cy="1524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13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56011706"/>
              </p:ext>
            </p:extLst>
          </p:nvPr>
        </p:nvGraphicFramePr>
        <p:xfrm>
          <a:off x="1454150" y="4305300"/>
          <a:ext cx="20066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94" name="Equation" r:id="rId9" imgW="1002960" imgH="419040" progId="Equation.DSMT4">
                  <p:embed/>
                </p:oleObj>
              </mc:Choice>
              <mc:Fallback>
                <p:oleObj name="Equation" r:id="rId9" imgW="1002960" imgH="41904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54150" y="4305300"/>
                        <a:ext cx="2006600" cy="83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15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78788826"/>
              </p:ext>
            </p:extLst>
          </p:nvPr>
        </p:nvGraphicFramePr>
        <p:xfrm>
          <a:off x="1428750" y="5308600"/>
          <a:ext cx="147320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95" name="Equation" r:id="rId11" imgW="736560" imgH="177480" progId="Equation.DSMT4">
                  <p:embed/>
                </p:oleObj>
              </mc:Choice>
              <mc:Fallback>
                <p:oleObj name="Equation" r:id="rId11" imgW="736560" imgH="17748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28750" y="5308600"/>
                        <a:ext cx="1473200" cy="355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16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67466371"/>
              </p:ext>
            </p:extLst>
          </p:nvPr>
        </p:nvGraphicFramePr>
        <p:xfrm>
          <a:off x="4019550" y="1422400"/>
          <a:ext cx="147320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96" name="Equation" r:id="rId13" imgW="736560" imgH="177480" progId="Equation.DSMT4">
                  <p:embed/>
                </p:oleObj>
              </mc:Choice>
              <mc:Fallback>
                <p:oleObj name="Equation" r:id="rId13" imgW="736560" imgH="177480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19550" y="1422400"/>
                        <a:ext cx="1473200" cy="355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17" name="Text Box 13"/>
          <p:cNvSpPr txBox="1">
            <a:spLocks noChangeArrowheads="1"/>
          </p:cNvSpPr>
          <p:nvPr/>
        </p:nvSpPr>
        <p:spPr bwMode="auto">
          <a:xfrm>
            <a:off x="3019425" y="6003925"/>
            <a:ext cx="15779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CC0000"/>
                </a:solidFill>
              </a:rPr>
              <a:t>L.S. = R.S.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AD7A6-1F58-4CB8-BC65-881507BAC1F0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21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7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9" dur="500"/>
                                        <p:tgtEl>
                                          <p:spTgt spid="21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21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21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500"/>
                                        <p:tgtEl>
                                          <p:spTgt spid="215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9" dur="500"/>
                                        <p:tgtEl>
                                          <p:spTgt spid="215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4" dur="500"/>
                                        <p:tgtEl>
                                          <p:spTgt spid="21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6" presetID="15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15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15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15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15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 autoUpdateAnimBg="0"/>
      <p:bldP spid="21508" grpId="0" autoUpdateAnimBg="0"/>
      <p:bldP spid="21509" grpId="0" animBg="1"/>
      <p:bldP spid="21510" grpId="0" animBg="1"/>
      <p:bldP spid="21517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WordArt 2"/>
          <p:cNvSpPr>
            <a:spLocks noChangeArrowheads="1" noChangeShapeType="1" noTextEdit="1"/>
          </p:cNvSpPr>
          <p:nvPr/>
        </p:nvSpPr>
        <p:spPr bwMode="auto">
          <a:xfrm>
            <a:off x="1066800" y="457200"/>
            <a:ext cx="7162800" cy="2209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/>
                  </a:outerShdw>
                </a:effectLst>
                <a:latin typeface="Arial Black"/>
              </a:rPr>
              <a:t>Assignment</a:t>
            </a:r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2193925" y="3413125"/>
            <a:ext cx="56477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CC0000"/>
                </a:solidFill>
              </a:rPr>
              <a:t>Suggested Questions:</a:t>
            </a:r>
            <a:endParaRPr lang="en-US" dirty="0"/>
          </a:p>
          <a:p>
            <a:r>
              <a:rPr lang="en-US" dirty="0" smtClean="0"/>
              <a:t>Page 306</a:t>
            </a:r>
          </a:p>
          <a:p>
            <a:r>
              <a:rPr lang="en-US" dirty="0" smtClean="0"/>
              <a:t>1, 2, 4, 5, 7, 8a,b,e, 9, 12, 14, 16, 17, </a:t>
            </a:r>
            <a:r>
              <a:rPr lang="en-US" smtClean="0"/>
              <a:t>18, 20 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AD7A6-1F58-4CB8-BC65-881507BAC1F0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1219200" y="76200"/>
            <a:ext cx="619676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u="sng" dirty="0">
                <a:solidFill>
                  <a:srgbClr val="CC0000"/>
                </a:solidFill>
              </a:rPr>
              <a:t>Sum and Difference </a:t>
            </a:r>
            <a:r>
              <a:rPr lang="en-US" u="sng" dirty="0" smtClean="0">
                <a:solidFill>
                  <a:srgbClr val="CC0000"/>
                </a:solidFill>
              </a:rPr>
              <a:t>Identities  Formula Sheet</a:t>
            </a:r>
            <a:endParaRPr lang="en-US" u="sng" dirty="0">
              <a:solidFill>
                <a:srgbClr val="CC0000"/>
              </a:solidFill>
            </a:endParaRPr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1885950" y="698500"/>
            <a:ext cx="5049838" cy="2212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45000"/>
              </a:lnSpc>
            </a:pPr>
            <a:r>
              <a:rPr lang="en-US"/>
              <a:t>sin (</a:t>
            </a:r>
            <a:r>
              <a:rPr lang="en-US" i="1"/>
              <a:t>A</a:t>
            </a:r>
            <a:r>
              <a:rPr lang="en-US"/>
              <a:t> + </a:t>
            </a:r>
            <a:r>
              <a:rPr lang="en-US" i="1"/>
              <a:t>B</a:t>
            </a:r>
            <a:r>
              <a:rPr lang="en-US"/>
              <a:t>) = sin </a:t>
            </a:r>
            <a:r>
              <a:rPr lang="en-US" i="1"/>
              <a:t>A</a:t>
            </a:r>
            <a:r>
              <a:rPr lang="en-US"/>
              <a:t> cos </a:t>
            </a:r>
            <a:r>
              <a:rPr lang="en-US" i="1"/>
              <a:t>B</a:t>
            </a:r>
            <a:r>
              <a:rPr lang="en-US"/>
              <a:t> + cos </a:t>
            </a:r>
            <a:r>
              <a:rPr lang="en-US" i="1"/>
              <a:t>A</a:t>
            </a:r>
            <a:r>
              <a:rPr lang="en-US"/>
              <a:t> sin </a:t>
            </a:r>
            <a:r>
              <a:rPr lang="en-US" i="1"/>
              <a:t>B</a:t>
            </a:r>
            <a:endParaRPr lang="en-US"/>
          </a:p>
          <a:p>
            <a:pPr>
              <a:lnSpc>
                <a:spcPct val="145000"/>
              </a:lnSpc>
            </a:pPr>
            <a:r>
              <a:rPr lang="en-US"/>
              <a:t>sin (</a:t>
            </a:r>
            <a:r>
              <a:rPr lang="en-US" i="1"/>
              <a:t>A</a:t>
            </a:r>
            <a:r>
              <a:rPr lang="en-US"/>
              <a:t> - </a:t>
            </a:r>
            <a:r>
              <a:rPr lang="en-US" i="1"/>
              <a:t>B</a:t>
            </a:r>
            <a:r>
              <a:rPr lang="en-US"/>
              <a:t>) = sin </a:t>
            </a:r>
            <a:r>
              <a:rPr lang="en-US" i="1"/>
              <a:t>A</a:t>
            </a:r>
            <a:r>
              <a:rPr lang="en-US"/>
              <a:t> cos </a:t>
            </a:r>
            <a:r>
              <a:rPr lang="en-US" i="1"/>
              <a:t>B</a:t>
            </a:r>
            <a:r>
              <a:rPr lang="en-US"/>
              <a:t> - cos </a:t>
            </a:r>
            <a:r>
              <a:rPr lang="en-US" i="1"/>
              <a:t>A</a:t>
            </a:r>
            <a:r>
              <a:rPr lang="en-US"/>
              <a:t> sin </a:t>
            </a:r>
            <a:r>
              <a:rPr lang="en-US" i="1"/>
              <a:t>B</a:t>
            </a:r>
            <a:endParaRPr lang="en-US"/>
          </a:p>
          <a:p>
            <a:pPr>
              <a:lnSpc>
                <a:spcPct val="145000"/>
              </a:lnSpc>
            </a:pPr>
            <a:r>
              <a:rPr lang="en-US"/>
              <a:t>cos (</a:t>
            </a:r>
            <a:r>
              <a:rPr lang="en-US" i="1"/>
              <a:t>A</a:t>
            </a:r>
            <a:r>
              <a:rPr lang="en-US"/>
              <a:t> + </a:t>
            </a:r>
            <a:r>
              <a:rPr lang="en-US" i="1"/>
              <a:t>B</a:t>
            </a:r>
            <a:r>
              <a:rPr lang="en-US"/>
              <a:t>) = cos </a:t>
            </a:r>
            <a:r>
              <a:rPr lang="en-US" i="1"/>
              <a:t>A</a:t>
            </a:r>
            <a:r>
              <a:rPr lang="en-US"/>
              <a:t> cos </a:t>
            </a:r>
            <a:r>
              <a:rPr lang="en-US" i="1"/>
              <a:t>B</a:t>
            </a:r>
            <a:r>
              <a:rPr lang="en-US"/>
              <a:t> - sin </a:t>
            </a:r>
            <a:r>
              <a:rPr lang="en-US" i="1"/>
              <a:t>A</a:t>
            </a:r>
            <a:r>
              <a:rPr lang="en-US"/>
              <a:t> sin </a:t>
            </a:r>
            <a:r>
              <a:rPr lang="en-US" i="1"/>
              <a:t>B</a:t>
            </a:r>
            <a:endParaRPr lang="en-US"/>
          </a:p>
          <a:p>
            <a:pPr>
              <a:lnSpc>
                <a:spcPct val="145000"/>
              </a:lnSpc>
            </a:pPr>
            <a:r>
              <a:rPr lang="en-US"/>
              <a:t>cos (</a:t>
            </a:r>
            <a:r>
              <a:rPr lang="en-US" i="1"/>
              <a:t>A</a:t>
            </a:r>
            <a:r>
              <a:rPr lang="en-US"/>
              <a:t> - </a:t>
            </a:r>
            <a:r>
              <a:rPr lang="en-US" i="1"/>
              <a:t>B</a:t>
            </a:r>
            <a:r>
              <a:rPr lang="en-US"/>
              <a:t>) = cos </a:t>
            </a:r>
            <a:r>
              <a:rPr lang="en-US" i="1"/>
              <a:t>A</a:t>
            </a:r>
            <a:r>
              <a:rPr lang="en-US"/>
              <a:t> cos </a:t>
            </a:r>
            <a:r>
              <a:rPr lang="en-US" i="1"/>
              <a:t>B</a:t>
            </a:r>
            <a:r>
              <a:rPr lang="en-US"/>
              <a:t> + sin </a:t>
            </a:r>
            <a:r>
              <a:rPr lang="en-US" i="1"/>
              <a:t>A</a:t>
            </a:r>
            <a:r>
              <a:rPr lang="en-US"/>
              <a:t> sin </a:t>
            </a:r>
            <a:r>
              <a:rPr lang="en-US" i="1"/>
              <a:t>B</a:t>
            </a:r>
            <a:endParaRPr lang="en-US"/>
          </a:p>
        </p:txBody>
      </p:sp>
      <p:graphicFrame>
        <p:nvGraphicFramePr>
          <p:cNvPr id="4101" name="Object 5"/>
          <p:cNvGraphicFramePr>
            <a:graphicFrameLocks noChangeAspect="1"/>
          </p:cNvGraphicFramePr>
          <p:nvPr/>
        </p:nvGraphicFramePr>
        <p:xfrm>
          <a:off x="1978025" y="2971800"/>
          <a:ext cx="3733800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8" name="Equation" r:id="rId3" imgW="1803400" imgH="355600" progId="Equation.DSMT4">
                  <p:embed/>
                </p:oleObj>
              </mc:Choice>
              <mc:Fallback>
                <p:oleObj name="Equation" r:id="rId3" imgW="1803400" imgH="3556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8025" y="2971800"/>
                        <a:ext cx="3733800" cy="736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2" name="Object 6"/>
          <p:cNvGraphicFramePr>
            <a:graphicFrameLocks noChangeAspect="1"/>
          </p:cNvGraphicFramePr>
          <p:nvPr/>
        </p:nvGraphicFramePr>
        <p:xfrm>
          <a:off x="1978025" y="3987800"/>
          <a:ext cx="3733800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9" name="Equation" r:id="rId5" imgW="1803400" imgH="355600" progId="Equation.DSMT4">
                  <p:embed/>
                </p:oleObj>
              </mc:Choice>
              <mc:Fallback>
                <p:oleObj name="Equation" r:id="rId5" imgW="1803400" imgH="3556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8025" y="3987800"/>
                        <a:ext cx="3733800" cy="736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AD7A6-1F58-4CB8-BC65-881507BAC1F0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500"/>
                                        <p:tgtEl>
                                          <p:spTgt spid="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4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0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4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4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4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8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2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autoUpdateAnimBg="0"/>
      <p:bldP spid="4100" grpId="0" build="p" autoUpdateAnimBg="0" advAuto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1905000" y="-15875"/>
            <a:ext cx="52974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u="sng">
                <a:solidFill>
                  <a:srgbClr val="CC0000"/>
                </a:solidFill>
              </a:rPr>
              <a:t>Simplifying Trigonometric Expressions</a:t>
            </a: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1030288" y="669925"/>
            <a:ext cx="6272102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/>
              <a:t>Express </a:t>
            </a:r>
            <a:r>
              <a:rPr lang="en-US" dirty="0" err="1">
                <a:solidFill>
                  <a:schemeClr val="accent2"/>
                </a:solidFill>
              </a:rPr>
              <a:t>cos</a:t>
            </a:r>
            <a:r>
              <a:rPr lang="en-US" dirty="0">
                <a:solidFill>
                  <a:schemeClr val="accent2"/>
                </a:solidFill>
              </a:rPr>
              <a:t> 100</a:t>
            </a:r>
            <a:r>
              <a:rPr lang="en-US" baseline="30000" dirty="0">
                <a:solidFill>
                  <a:schemeClr val="accent2"/>
                </a:solidFill>
              </a:rPr>
              <a:t>0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 err="1">
                <a:solidFill>
                  <a:schemeClr val="accent2"/>
                </a:solidFill>
              </a:rPr>
              <a:t>cos</a:t>
            </a:r>
            <a:r>
              <a:rPr lang="en-US" dirty="0">
                <a:solidFill>
                  <a:schemeClr val="accent2"/>
                </a:solidFill>
              </a:rPr>
              <a:t> 80</a:t>
            </a:r>
            <a:r>
              <a:rPr lang="en-US" baseline="30000" dirty="0">
                <a:solidFill>
                  <a:schemeClr val="accent2"/>
                </a:solidFill>
              </a:rPr>
              <a:t>0</a:t>
            </a:r>
            <a:r>
              <a:rPr lang="en-US" dirty="0">
                <a:solidFill>
                  <a:schemeClr val="accent2"/>
                </a:solidFill>
              </a:rPr>
              <a:t> + sin 80</a:t>
            </a:r>
            <a:r>
              <a:rPr lang="en-US" baseline="30000" dirty="0">
                <a:solidFill>
                  <a:schemeClr val="accent2"/>
                </a:solidFill>
              </a:rPr>
              <a:t>0</a:t>
            </a:r>
            <a:r>
              <a:rPr lang="en-US" dirty="0">
                <a:solidFill>
                  <a:schemeClr val="accent2"/>
                </a:solidFill>
              </a:rPr>
              <a:t> sin 100</a:t>
            </a:r>
            <a:r>
              <a:rPr lang="en-US" baseline="30000" dirty="0">
                <a:solidFill>
                  <a:schemeClr val="accent2"/>
                </a:solidFill>
              </a:rPr>
              <a:t>0</a:t>
            </a:r>
            <a:r>
              <a:rPr lang="en-US" dirty="0"/>
              <a:t> as a </a:t>
            </a:r>
          </a:p>
          <a:p>
            <a:r>
              <a:rPr lang="en-US" dirty="0" smtClean="0"/>
              <a:t>trigonometric </a:t>
            </a:r>
            <a:r>
              <a:rPr lang="en-US" dirty="0"/>
              <a:t>function of a single angle.</a:t>
            </a: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1041400" y="1508125"/>
            <a:ext cx="6892464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/>
              <a:t>This </a:t>
            </a:r>
            <a:r>
              <a:rPr lang="en-US" dirty="0" smtClean="0"/>
              <a:t>expression</a:t>
            </a:r>
            <a:r>
              <a:rPr lang="en-US" dirty="0" smtClean="0"/>
              <a:t> </a:t>
            </a:r>
            <a:r>
              <a:rPr lang="en-US" dirty="0"/>
              <a:t>has the same pattern as </a:t>
            </a:r>
            <a:r>
              <a:rPr lang="en-US" dirty="0" err="1">
                <a:solidFill>
                  <a:srgbClr val="CC0000"/>
                </a:solidFill>
              </a:rPr>
              <a:t>cos</a:t>
            </a:r>
            <a:r>
              <a:rPr lang="en-US" dirty="0">
                <a:solidFill>
                  <a:srgbClr val="CC0000"/>
                </a:solidFill>
              </a:rPr>
              <a:t> (</a:t>
            </a:r>
            <a:r>
              <a:rPr lang="en-US" i="1" dirty="0">
                <a:solidFill>
                  <a:srgbClr val="CC0000"/>
                </a:solidFill>
              </a:rPr>
              <a:t>A</a:t>
            </a:r>
            <a:r>
              <a:rPr lang="en-US" dirty="0">
                <a:solidFill>
                  <a:srgbClr val="CC0000"/>
                </a:solidFill>
              </a:rPr>
              <a:t> - </a:t>
            </a:r>
            <a:r>
              <a:rPr lang="en-US" i="1" dirty="0">
                <a:solidFill>
                  <a:srgbClr val="CC0000"/>
                </a:solidFill>
              </a:rPr>
              <a:t>B</a:t>
            </a:r>
            <a:r>
              <a:rPr lang="en-US" dirty="0">
                <a:solidFill>
                  <a:srgbClr val="CC0000"/>
                </a:solidFill>
              </a:rPr>
              <a:t>),</a:t>
            </a:r>
            <a:endParaRPr lang="en-US" dirty="0"/>
          </a:p>
          <a:p>
            <a:r>
              <a:rPr lang="en-US" dirty="0"/>
              <a:t>with </a:t>
            </a:r>
            <a:r>
              <a:rPr lang="en-US" i="1" dirty="0"/>
              <a:t>A</a:t>
            </a:r>
            <a:r>
              <a:rPr lang="en-US" dirty="0"/>
              <a:t> = 100</a:t>
            </a:r>
            <a:r>
              <a:rPr lang="en-US" baseline="30000" dirty="0"/>
              <a:t>0</a:t>
            </a:r>
            <a:r>
              <a:rPr lang="en-US" dirty="0"/>
              <a:t> and </a:t>
            </a:r>
            <a:r>
              <a:rPr lang="en-US" i="1" dirty="0"/>
              <a:t>B</a:t>
            </a:r>
            <a:r>
              <a:rPr lang="en-US" dirty="0"/>
              <a:t> = 80</a:t>
            </a:r>
            <a:r>
              <a:rPr lang="en-US" baseline="30000" dirty="0"/>
              <a:t>0</a:t>
            </a:r>
            <a:r>
              <a:rPr lang="en-US" dirty="0"/>
              <a:t>.</a:t>
            </a:r>
          </a:p>
        </p:txBody>
      </p:sp>
      <p:sp>
        <p:nvSpPr>
          <p:cNvPr id="5127" name="Rectangle 7"/>
          <p:cNvSpPr>
            <a:spLocks noChangeArrowheads="1"/>
          </p:cNvSpPr>
          <p:nvPr/>
        </p:nvSpPr>
        <p:spPr bwMode="auto">
          <a:xfrm>
            <a:off x="1219200" y="2362200"/>
            <a:ext cx="620395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accent2"/>
                </a:solidFill>
              </a:rPr>
              <a:t>cos 100 cos 80 + sin 80 sin 100 </a:t>
            </a:r>
            <a:r>
              <a:rPr lang="en-US"/>
              <a:t>=</a:t>
            </a:r>
            <a:r>
              <a:rPr lang="en-US">
                <a:solidFill>
                  <a:schemeClr val="accent2"/>
                </a:solidFill>
              </a:rPr>
              <a:t> </a:t>
            </a:r>
            <a:r>
              <a:rPr lang="en-US"/>
              <a:t>cos(100</a:t>
            </a:r>
            <a:r>
              <a:rPr lang="en-US" baseline="30000"/>
              <a:t>0</a:t>
            </a:r>
            <a:r>
              <a:rPr lang="en-US"/>
              <a:t> - 80</a:t>
            </a:r>
            <a:r>
              <a:rPr lang="en-US" baseline="30000"/>
              <a:t>0</a:t>
            </a:r>
            <a:r>
              <a:rPr lang="en-US"/>
              <a:t>)</a:t>
            </a:r>
          </a:p>
          <a:p>
            <a:r>
              <a:rPr lang="en-US"/>
              <a:t>                                                    = cos 20</a:t>
            </a:r>
            <a:r>
              <a:rPr lang="en-US" baseline="30000"/>
              <a:t>0</a:t>
            </a:r>
            <a:endParaRPr lang="en-US">
              <a:solidFill>
                <a:schemeClr val="accent2"/>
              </a:solidFill>
            </a:endParaRPr>
          </a:p>
        </p:txBody>
      </p:sp>
      <p:graphicFrame>
        <p:nvGraphicFramePr>
          <p:cNvPr id="5128" name="Object 8"/>
          <p:cNvGraphicFramePr>
            <a:graphicFrameLocks noChangeAspect="1"/>
          </p:cNvGraphicFramePr>
          <p:nvPr/>
        </p:nvGraphicFramePr>
        <p:xfrm>
          <a:off x="2311400" y="3276600"/>
          <a:ext cx="2667000" cy="627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01" name="Equation" r:id="rId3" imgW="1511300" imgH="355600" progId="Equation.DSMT4">
                  <p:embed/>
                </p:oleObj>
              </mc:Choice>
              <mc:Fallback>
                <p:oleObj name="Equation" r:id="rId3" imgW="1511300" imgH="35560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11400" y="3276600"/>
                        <a:ext cx="2667000" cy="627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1017588" y="3362325"/>
            <a:ext cx="12176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Express</a:t>
            </a:r>
          </a:p>
        </p:txBody>
      </p:sp>
      <p:sp>
        <p:nvSpPr>
          <p:cNvPr id="5130" name="Text Box 10"/>
          <p:cNvSpPr txBox="1">
            <a:spLocks noChangeArrowheads="1"/>
          </p:cNvSpPr>
          <p:nvPr/>
        </p:nvSpPr>
        <p:spPr bwMode="auto">
          <a:xfrm>
            <a:off x="5038725" y="3349625"/>
            <a:ext cx="32908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as a single trig function.</a:t>
            </a:r>
          </a:p>
        </p:txBody>
      </p:sp>
      <p:sp>
        <p:nvSpPr>
          <p:cNvPr id="5131" name="Text Box 11"/>
          <p:cNvSpPr txBox="1">
            <a:spLocks noChangeArrowheads="1"/>
          </p:cNvSpPr>
          <p:nvPr/>
        </p:nvSpPr>
        <p:spPr bwMode="auto">
          <a:xfrm>
            <a:off x="1054100" y="4102100"/>
            <a:ext cx="71628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dirty="0"/>
              <a:t>This </a:t>
            </a:r>
            <a:r>
              <a:rPr lang="en-US" dirty="0" smtClean="0"/>
              <a:t>expression</a:t>
            </a:r>
            <a:r>
              <a:rPr lang="en-US" dirty="0" smtClean="0"/>
              <a:t> </a:t>
            </a:r>
            <a:r>
              <a:rPr lang="en-US" dirty="0"/>
              <a:t>has the same pattern as </a:t>
            </a:r>
            <a:r>
              <a:rPr lang="en-US" dirty="0">
                <a:solidFill>
                  <a:srgbClr val="CC0000"/>
                </a:solidFill>
              </a:rPr>
              <a:t>sin(</a:t>
            </a:r>
            <a:r>
              <a:rPr lang="en-US" i="1" dirty="0">
                <a:solidFill>
                  <a:srgbClr val="CC0000"/>
                </a:solidFill>
              </a:rPr>
              <a:t>A</a:t>
            </a:r>
            <a:r>
              <a:rPr lang="en-US" dirty="0">
                <a:solidFill>
                  <a:srgbClr val="CC0000"/>
                </a:solidFill>
              </a:rPr>
              <a:t> - </a:t>
            </a:r>
            <a:r>
              <a:rPr lang="en-US" i="1" dirty="0">
                <a:solidFill>
                  <a:srgbClr val="CC0000"/>
                </a:solidFill>
              </a:rPr>
              <a:t>B</a:t>
            </a:r>
            <a:r>
              <a:rPr lang="en-US" dirty="0">
                <a:solidFill>
                  <a:srgbClr val="CC0000"/>
                </a:solidFill>
              </a:rPr>
              <a:t>), </a:t>
            </a:r>
            <a:r>
              <a:rPr lang="en-US" dirty="0"/>
              <a:t>with  </a:t>
            </a:r>
          </a:p>
        </p:txBody>
      </p:sp>
      <p:graphicFrame>
        <p:nvGraphicFramePr>
          <p:cNvPr id="5132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04703078"/>
              </p:ext>
            </p:extLst>
          </p:nvPr>
        </p:nvGraphicFramePr>
        <p:xfrm>
          <a:off x="1905000" y="4419600"/>
          <a:ext cx="2209800" cy="665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02" name="Equation" r:id="rId5" imgW="1181100" imgH="355600" progId="Equation.DSMT4">
                  <p:embed/>
                </p:oleObj>
              </mc:Choice>
              <mc:Fallback>
                <p:oleObj name="Equation" r:id="rId5" imgW="1181100" imgH="355600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4419600"/>
                        <a:ext cx="2209800" cy="665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33" name="Object 13"/>
          <p:cNvGraphicFramePr>
            <a:graphicFrameLocks noChangeAspect="1"/>
          </p:cNvGraphicFramePr>
          <p:nvPr/>
        </p:nvGraphicFramePr>
        <p:xfrm>
          <a:off x="2286000" y="5321300"/>
          <a:ext cx="2667000" cy="627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03" name="Equation" r:id="rId7" imgW="1511300" imgH="355600" progId="Equation.DSMT4">
                  <p:embed/>
                </p:oleObj>
              </mc:Choice>
              <mc:Fallback>
                <p:oleObj name="Equation" r:id="rId7" imgW="1511300" imgH="355600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5321300"/>
                        <a:ext cx="2667000" cy="627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34" name="Object 14"/>
          <p:cNvGraphicFramePr>
            <a:graphicFrameLocks noChangeAspect="1"/>
          </p:cNvGraphicFramePr>
          <p:nvPr/>
        </p:nvGraphicFramePr>
        <p:xfrm>
          <a:off x="5029200" y="5295900"/>
          <a:ext cx="1524000" cy="671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04" name="Equation" r:id="rId8" imgW="863600" imgH="381000" progId="Equation.DSMT4">
                  <p:embed/>
                </p:oleObj>
              </mc:Choice>
              <mc:Fallback>
                <p:oleObj name="Equation" r:id="rId8" imgW="863600" imgH="381000" progId="Equation.DSMT4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29200" y="5295900"/>
                        <a:ext cx="1524000" cy="671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36" name="Object 16"/>
          <p:cNvGraphicFramePr>
            <a:graphicFrameLocks noChangeAspect="1"/>
          </p:cNvGraphicFramePr>
          <p:nvPr/>
        </p:nvGraphicFramePr>
        <p:xfrm>
          <a:off x="5041900" y="6019800"/>
          <a:ext cx="828675" cy="627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05" name="Equation" r:id="rId10" imgW="469900" imgH="355600" progId="Equation.DSMT4">
                  <p:embed/>
                </p:oleObj>
              </mc:Choice>
              <mc:Fallback>
                <p:oleObj name="Equation" r:id="rId10" imgW="469900" imgH="355600" progId="Equation.DSMT4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41900" y="6019800"/>
                        <a:ext cx="828675" cy="627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39" name="Text Box 19"/>
          <p:cNvSpPr txBox="1">
            <a:spLocks noChangeArrowheads="1"/>
          </p:cNvSpPr>
          <p:nvPr/>
        </p:nvSpPr>
        <p:spPr bwMode="auto">
          <a:xfrm>
            <a:off x="441325" y="682625"/>
            <a:ext cx="412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CC0000"/>
                </a:solidFill>
              </a:rPr>
              <a:t>1.</a:t>
            </a:r>
          </a:p>
        </p:txBody>
      </p:sp>
      <p:sp>
        <p:nvSpPr>
          <p:cNvPr id="5140" name="Text Box 20"/>
          <p:cNvSpPr txBox="1">
            <a:spLocks noChangeArrowheads="1"/>
          </p:cNvSpPr>
          <p:nvPr/>
        </p:nvSpPr>
        <p:spPr bwMode="auto">
          <a:xfrm>
            <a:off x="457200" y="3327400"/>
            <a:ext cx="412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CC0000"/>
                </a:solidFill>
              </a:rPr>
              <a:t>2.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AD7A6-1F58-4CB8-BC65-881507BAC1F0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1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1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1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1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5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5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4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5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3" dur="500"/>
                                        <p:tgtEl>
                                          <p:spTgt spid="5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5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51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51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5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5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4" grpId="0" autoUpdateAnimBg="0"/>
      <p:bldP spid="5125" grpId="0" autoUpdateAnimBg="0"/>
      <p:bldP spid="5126" grpId="0" autoUpdateAnimBg="0"/>
      <p:bldP spid="5127" grpId="0" autoUpdateAnimBg="0"/>
      <p:bldP spid="5129" grpId="0" autoUpdateAnimBg="0"/>
      <p:bldP spid="5130" grpId="0" autoUpdateAnimBg="0"/>
      <p:bldP spid="5131" grpId="0" autoUpdateAnimBg="0"/>
      <p:bldP spid="5139" grpId="0" autoUpdateAnimBg="0"/>
      <p:bldP spid="5140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718824" y="60325"/>
            <a:ext cx="789177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u="sng" dirty="0" smtClean="0">
                <a:solidFill>
                  <a:schemeClr val="accent2"/>
                </a:solidFill>
              </a:rPr>
              <a:t>Determine</a:t>
            </a:r>
            <a:r>
              <a:rPr lang="en-US" u="sng" dirty="0" smtClean="0">
                <a:solidFill>
                  <a:schemeClr val="accent2"/>
                </a:solidFill>
              </a:rPr>
              <a:t> </a:t>
            </a:r>
            <a:r>
              <a:rPr lang="en-US" u="sng" dirty="0">
                <a:solidFill>
                  <a:schemeClr val="accent2"/>
                </a:solidFill>
              </a:rPr>
              <a:t>Exact </a:t>
            </a:r>
            <a:r>
              <a:rPr lang="en-US" u="sng" dirty="0" smtClean="0">
                <a:solidFill>
                  <a:schemeClr val="accent2"/>
                </a:solidFill>
              </a:rPr>
              <a:t>Values using Sum or Difference Identities</a:t>
            </a:r>
            <a:endParaRPr lang="en-US" u="sng" dirty="0">
              <a:solidFill>
                <a:schemeClr val="accent2"/>
              </a:solidFill>
            </a:endParaRPr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746125" y="669925"/>
            <a:ext cx="553632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CC0000"/>
                </a:solidFill>
              </a:rPr>
              <a:t>1.</a:t>
            </a:r>
            <a:r>
              <a:rPr lang="en-US" dirty="0"/>
              <a:t>   </a:t>
            </a:r>
            <a:r>
              <a:rPr lang="en-US" dirty="0" smtClean="0"/>
              <a:t>Determine</a:t>
            </a:r>
            <a:r>
              <a:rPr lang="en-US" dirty="0" smtClean="0"/>
              <a:t> </a:t>
            </a:r>
            <a:r>
              <a:rPr lang="en-US" dirty="0"/>
              <a:t>the exact value for sin 75</a:t>
            </a:r>
            <a:r>
              <a:rPr lang="en-US" baseline="30000" dirty="0"/>
              <a:t>0</a:t>
            </a:r>
            <a:r>
              <a:rPr lang="en-US" dirty="0"/>
              <a:t>.</a:t>
            </a:r>
          </a:p>
        </p:txBody>
      </p:sp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1524000" y="1050925"/>
            <a:ext cx="734695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Think of the angle measures that produce exact values:</a:t>
            </a:r>
          </a:p>
          <a:p>
            <a:r>
              <a:rPr lang="en-US">
                <a:solidFill>
                  <a:srgbClr val="CC0000"/>
                </a:solidFill>
              </a:rPr>
              <a:t>30</a:t>
            </a:r>
            <a:r>
              <a:rPr lang="en-US" baseline="30000">
                <a:solidFill>
                  <a:srgbClr val="CC0000"/>
                </a:solidFill>
              </a:rPr>
              <a:t>0</a:t>
            </a:r>
            <a:r>
              <a:rPr lang="en-US">
                <a:solidFill>
                  <a:srgbClr val="CC0000"/>
                </a:solidFill>
              </a:rPr>
              <a:t>, 45</a:t>
            </a:r>
            <a:r>
              <a:rPr lang="en-US" baseline="30000">
                <a:solidFill>
                  <a:srgbClr val="CC0000"/>
                </a:solidFill>
              </a:rPr>
              <a:t>0</a:t>
            </a:r>
            <a:r>
              <a:rPr lang="en-US">
                <a:solidFill>
                  <a:srgbClr val="CC0000"/>
                </a:solidFill>
              </a:rPr>
              <a:t>, and 60</a:t>
            </a:r>
            <a:r>
              <a:rPr lang="en-US" baseline="30000">
                <a:solidFill>
                  <a:srgbClr val="CC0000"/>
                </a:solidFill>
              </a:rPr>
              <a:t>0</a:t>
            </a:r>
            <a:r>
              <a:rPr lang="en-US"/>
              <a:t>.</a:t>
            </a:r>
          </a:p>
        </p:txBody>
      </p:sp>
      <p:sp>
        <p:nvSpPr>
          <p:cNvPr id="6151" name="Text Box 7"/>
          <p:cNvSpPr txBox="1">
            <a:spLocks noChangeArrowheads="1"/>
          </p:cNvSpPr>
          <p:nvPr/>
        </p:nvSpPr>
        <p:spPr bwMode="auto">
          <a:xfrm>
            <a:off x="1584325" y="1736725"/>
            <a:ext cx="7178675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Use the </a:t>
            </a:r>
            <a:r>
              <a:rPr lang="en-US">
                <a:solidFill>
                  <a:srgbClr val="CC0000"/>
                </a:solidFill>
              </a:rPr>
              <a:t>sum and difference identities</a:t>
            </a:r>
            <a:r>
              <a:rPr lang="en-US"/>
              <a:t> - which angles,</a:t>
            </a:r>
          </a:p>
          <a:p>
            <a:r>
              <a:rPr lang="en-US"/>
              <a:t>used in combination of addition or subtraction, would</a:t>
            </a:r>
          </a:p>
          <a:p>
            <a:r>
              <a:rPr lang="en-US"/>
              <a:t>give a result of 75</a:t>
            </a:r>
            <a:r>
              <a:rPr lang="en-US" baseline="30000"/>
              <a:t>0</a:t>
            </a:r>
            <a:r>
              <a:rPr lang="en-US"/>
              <a:t>?</a:t>
            </a:r>
          </a:p>
        </p:txBody>
      </p:sp>
      <p:pic>
        <p:nvPicPr>
          <p:cNvPr id="6152" name="Picture 8">
            <a:hlinkClick r:id="" action="ppaction://media"/>
          </p:cNvPr>
          <p:cNvPicPr>
            <a:picLocks noChangeAspect="1" noChangeArrowheads="1"/>
          </p:cNvPicPr>
          <p:nvPr>
            <a:videoFile r:link="rId2"/>
            <p:extLst>
              <p:ext uri="{DAA4B4D4-6D71-4841-9C94-3DE7FCFB9230}">
                <p14:media xmlns:p14="http://schemas.microsoft.com/office/powerpoint/2010/main" r:link="rId3"/>
              </p:ext>
            </p:ext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1219200"/>
            <a:ext cx="127000" cy="139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3" name="Picture 9">
            <a:hlinkClick r:id="" action="ppaction://media"/>
          </p:cNvPr>
          <p:cNvPicPr>
            <a:picLocks noChangeAspect="1" noChangeArrowheads="1"/>
          </p:cNvPicPr>
          <p:nvPr>
            <a:videoFile r:link="rId2"/>
            <p:extLst>
              <p:ext uri="{DAA4B4D4-6D71-4841-9C94-3DE7FCFB9230}">
                <p14:media xmlns:p14="http://schemas.microsoft.com/office/powerpoint/2010/main" r:link="rId3"/>
              </p:ext>
            </p:ext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1905000"/>
            <a:ext cx="127000" cy="139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154" name="Text Box 10"/>
          <p:cNvSpPr txBox="1">
            <a:spLocks noChangeArrowheads="1"/>
          </p:cNvSpPr>
          <p:nvPr/>
        </p:nvSpPr>
        <p:spPr bwMode="auto">
          <a:xfrm>
            <a:off x="1355725" y="3108325"/>
            <a:ext cx="531495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sin 75</a:t>
            </a:r>
            <a:r>
              <a:rPr lang="en-US" baseline="30000"/>
              <a:t>0</a:t>
            </a:r>
            <a:r>
              <a:rPr lang="en-US"/>
              <a:t> = sin(30</a:t>
            </a:r>
            <a:r>
              <a:rPr lang="en-US" baseline="30000"/>
              <a:t>0</a:t>
            </a:r>
            <a:r>
              <a:rPr lang="en-US"/>
              <a:t> + 45</a:t>
            </a:r>
            <a:r>
              <a:rPr lang="en-US" baseline="30000"/>
              <a:t>0</a:t>
            </a:r>
            <a:r>
              <a:rPr lang="en-US"/>
              <a:t>)</a:t>
            </a:r>
          </a:p>
          <a:p>
            <a:r>
              <a:rPr lang="en-US"/>
              <a:t>            = sin 30</a:t>
            </a:r>
            <a:r>
              <a:rPr lang="en-US" baseline="30000"/>
              <a:t>0</a:t>
            </a:r>
            <a:r>
              <a:rPr lang="en-US"/>
              <a:t> cos 45</a:t>
            </a:r>
            <a:r>
              <a:rPr lang="en-US" baseline="30000"/>
              <a:t>0</a:t>
            </a:r>
            <a:r>
              <a:rPr lang="en-US"/>
              <a:t> + cos 30</a:t>
            </a:r>
            <a:r>
              <a:rPr lang="en-US" baseline="30000"/>
              <a:t>0</a:t>
            </a:r>
            <a:r>
              <a:rPr lang="en-US"/>
              <a:t> sin 45</a:t>
            </a:r>
            <a:r>
              <a:rPr lang="en-US" baseline="30000"/>
              <a:t>0</a:t>
            </a:r>
            <a:endParaRPr lang="en-US"/>
          </a:p>
        </p:txBody>
      </p:sp>
      <p:graphicFrame>
        <p:nvGraphicFramePr>
          <p:cNvPr id="6155" name="Object 11"/>
          <p:cNvGraphicFramePr>
            <a:graphicFrameLocks noChangeAspect="1"/>
          </p:cNvGraphicFramePr>
          <p:nvPr/>
        </p:nvGraphicFramePr>
        <p:xfrm>
          <a:off x="2438400" y="3975100"/>
          <a:ext cx="1322388" cy="682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21" name="Equation" r:id="rId6" imgW="736600" imgH="381000" progId="Equation.DSMT4">
                  <p:embed/>
                </p:oleObj>
              </mc:Choice>
              <mc:Fallback>
                <p:oleObj name="Equation" r:id="rId6" imgW="736600" imgH="38100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3975100"/>
                        <a:ext cx="1322388" cy="682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56" name="Object 12"/>
          <p:cNvGraphicFramePr>
            <a:graphicFrameLocks noChangeAspect="1"/>
          </p:cNvGraphicFramePr>
          <p:nvPr/>
        </p:nvGraphicFramePr>
        <p:xfrm>
          <a:off x="2387600" y="4792663"/>
          <a:ext cx="1298575" cy="706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22" name="Equation" r:id="rId8" imgW="723900" imgH="393700" progId="Equation.DSMT4">
                  <p:embed/>
                </p:oleObj>
              </mc:Choice>
              <mc:Fallback>
                <p:oleObj name="Equation" r:id="rId8" imgW="723900" imgH="393700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87600" y="4792663"/>
                        <a:ext cx="1298575" cy="7064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58" name="Object 14"/>
          <p:cNvGraphicFramePr>
            <a:graphicFrameLocks noChangeAspect="1"/>
          </p:cNvGraphicFramePr>
          <p:nvPr/>
        </p:nvGraphicFramePr>
        <p:xfrm>
          <a:off x="3033713" y="3921125"/>
          <a:ext cx="638175" cy="704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23" name="Equation" r:id="rId10" imgW="355600" imgH="393700" progId="Equation.DSMT4">
                  <p:embed/>
                </p:oleObj>
              </mc:Choice>
              <mc:Fallback>
                <p:oleObj name="Equation" r:id="rId10" imgW="355600" imgH="393700" progId="Equation.DSMT4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33713" y="3921125"/>
                        <a:ext cx="638175" cy="704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59" name="Object 15"/>
          <p:cNvGraphicFramePr>
            <a:graphicFrameLocks noChangeAspect="1"/>
          </p:cNvGraphicFramePr>
          <p:nvPr/>
        </p:nvGraphicFramePr>
        <p:xfrm>
          <a:off x="3816350" y="3941763"/>
          <a:ext cx="1639888" cy="819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24" name="Equation" r:id="rId12" imgW="914400" imgH="457200" progId="Equation.DSMT4">
                  <p:embed/>
                </p:oleObj>
              </mc:Choice>
              <mc:Fallback>
                <p:oleObj name="Equation" r:id="rId12" imgW="914400" imgH="457200" progId="Equation.DSMT4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6350" y="3941763"/>
                        <a:ext cx="1639888" cy="819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60" name="Object 16"/>
          <p:cNvGraphicFramePr>
            <a:graphicFrameLocks noChangeAspect="1"/>
          </p:cNvGraphicFramePr>
          <p:nvPr/>
        </p:nvGraphicFramePr>
        <p:xfrm>
          <a:off x="4676775" y="3941763"/>
          <a:ext cx="638175" cy="704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25" name="Equation" r:id="rId14" imgW="355600" imgH="393700" progId="Equation.DSMT4">
                  <p:embed/>
                </p:oleObj>
              </mc:Choice>
              <mc:Fallback>
                <p:oleObj name="Equation" r:id="rId14" imgW="355600" imgH="393700" progId="Equation.DSMT4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6775" y="3941763"/>
                        <a:ext cx="638175" cy="704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AD7A6-1F58-4CB8-BC65-881507BAC1F0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3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4" dur="1" fill="hold"/>
                                        <p:tgtEl>
                                          <p:spTgt spid="615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2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6" dur="1" fill="hold"/>
                                        <p:tgtEl>
                                          <p:spTgt spid="615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3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61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61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61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61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61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61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61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61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61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6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61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61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61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61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61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61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61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61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61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61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61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61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61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61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61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6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61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61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96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6152"/>
                </p:tgtEl>
              </p:cMediaNode>
            </p:video>
            <p:seq concurrent="1" nextAc="seek">
              <p:cTn id="97" restart="whenNotActive" fill="hold" evtFilter="cancelBubble" nodeType="interactiveSeq">
                <p:stCondLst>
                  <p:cond evt="onClick" delay="0">
                    <p:tgtEl>
                      <p:spTgt spid="61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8" fill="hold" nodeType="clickPar">
                      <p:stCondLst>
                        <p:cond delay="0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01" dur="1" fill="hold"/>
                                        <p:tgtEl>
                                          <p:spTgt spid="615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52"/>
                  </p:tgtEl>
                </p:cond>
              </p:nextCondLst>
            </p:seq>
            <p:video>
              <p:cMediaNode>
                <p:cTn id="102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6153"/>
                </p:tgtEl>
              </p:cMediaNode>
            </p:video>
            <p:seq concurrent="1" nextAc="seek">
              <p:cTn id="103" restart="whenNotActive" fill="hold" evtFilter="cancelBubble" nodeType="interactiveSeq">
                <p:stCondLst>
                  <p:cond evt="onClick" delay="0">
                    <p:tgtEl>
                      <p:spTgt spid="61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4" fill="hold" nodeType="clickPar">
                      <p:stCondLst>
                        <p:cond delay="0"/>
                      </p:stCondLst>
                      <p:childTnLst>
                        <p:par>
                          <p:cTn id="10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6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07" dur="1" fill="hold"/>
                                        <p:tgtEl>
                                          <p:spTgt spid="615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53"/>
                  </p:tgtEl>
                </p:cond>
              </p:nextCondLst>
            </p:seq>
          </p:childTnLst>
        </p:cTn>
      </p:par>
    </p:tnLst>
    <p:bldLst>
      <p:bldP spid="6147" grpId="0" autoUpdateAnimBg="0"/>
      <p:bldP spid="6149" grpId="0" autoUpdateAnimBg="0"/>
      <p:bldP spid="6150" grpId="0" autoUpdateAnimBg="0"/>
      <p:bldP spid="6151" grpId="0" autoUpdateAnimBg="0"/>
      <p:bldP spid="6154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0" y="60325"/>
            <a:ext cx="2978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chemeClr val="accent2"/>
                </a:solidFill>
              </a:rPr>
              <a:t>Finding </a:t>
            </a:r>
            <a:r>
              <a:rPr lang="en-US" dirty="0">
                <a:solidFill>
                  <a:schemeClr val="accent2"/>
                </a:solidFill>
              </a:rPr>
              <a:t>Exact Values</a:t>
            </a:r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746125" y="533400"/>
            <a:ext cx="556998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CC0000"/>
                </a:solidFill>
              </a:rPr>
              <a:t>2.</a:t>
            </a:r>
            <a:r>
              <a:rPr lang="en-US" dirty="0"/>
              <a:t>   </a:t>
            </a:r>
            <a:r>
              <a:rPr lang="en-US" dirty="0" smtClean="0"/>
              <a:t>Determine</a:t>
            </a:r>
            <a:r>
              <a:rPr lang="en-US" dirty="0" smtClean="0"/>
              <a:t> </a:t>
            </a:r>
            <a:r>
              <a:rPr lang="en-US" dirty="0"/>
              <a:t>the exact value for </a:t>
            </a:r>
            <a:r>
              <a:rPr lang="en-US" dirty="0" err="1"/>
              <a:t>cos</a:t>
            </a:r>
            <a:r>
              <a:rPr lang="en-US" dirty="0"/>
              <a:t> 15</a:t>
            </a:r>
            <a:r>
              <a:rPr lang="en-US" baseline="30000" dirty="0"/>
              <a:t>0</a:t>
            </a:r>
            <a:r>
              <a:rPr lang="en-US" dirty="0"/>
              <a:t>.</a:t>
            </a:r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2133600" y="914400"/>
            <a:ext cx="523875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cos 15</a:t>
            </a:r>
            <a:r>
              <a:rPr lang="en-US" baseline="30000"/>
              <a:t>0 </a:t>
            </a:r>
            <a:r>
              <a:rPr lang="en-US"/>
              <a:t>= cos(45</a:t>
            </a:r>
            <a:r>
              <a:rPr lang="en-US" baseline="30000"/>
              <a:t>0</a:t>
            </a:r>
            <a:r>
              <a:rPr lang="en-US"/>
              <a:t> - 30</a:t>
            </a:r>
            <a:r>
              <a:rPr lang="en-US" baseline="30000"/>
              <a:t>0</a:t>
            </a:r>
            <a:r>
              <a:rPr lang="en-US"/>
              <a:t>)</a:t>
            </a:r>
          </a:p>
          <a:p>
            <a:r>
              <a:rPr lang="en-US"/>
              <a:t>            = cos 45</a:t>
            </a:r>
            <a:r>
              <a:rPr lang="en-US" baseline="30000"/>
              <a:t>0</a:t>
            </a:r>
            <a:r>
              <a:rPr lang="en-US"/>
              <a:t> cos 30</a:t>
            </a:r>
            <a:r>
              <a:rPr lang="en-US" baseline="30000"/>
              <a:t>0</a:t>
            </a:r>
            <a:r>
              <a:rPr lang="en-US"/>
              <a:t> + sin 45</a:t>
            </a:r>
            <a:r>
              <a:rPr lang="en-US" baseline="30000"/>
              <a:t>0</a:t>
            </a:r>
            <a:r>
              <a:rPr lang="en-US"/>
              <a:t> sin30</a:t>
            </a:r>
            <a:r>
              <a:rPr lang="en-US" baseline="30000"/>
              <a:t>0</a:t>
            </a:r>
          </a:p>
        </p:txBody>
      </p:sp>
      <p:graphicFrame>
        <p:nvGraphicFramePr>
          <p:cNvPr id="7174" name="Object 6"/>
          <p:cNvGraphicFramePr>
            <a:graphicFrameLocks noChangeAspect="1"/>
          </p:cNvGraphicFramePr>
          <p:nvPr/>
        </p:nvGraphicFramePr>
        <p:xfrm>
          <a:off x="3159125" y="1770063"/>
          <a:ext cx="1595438" cy="820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85" name="Equation" r:id="rId3" imgW="889000" imgH="457200" progId="Equation.DSMT4">
                  <p:embed/>
                </p:oleObj>
              </mc:Choice>
              <mc:Fallback>
                <p:oleObj name="Equation" r:id="rId3" imgW="889000" imgH="4572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59125" y="1770063"/>
                        <a:ext cx="1595438" cy="8207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5" name="Object 7"/>
          <p:cNvGraphicFramePr>
            <a:graphicFrameLocks noChangeAspect="1"/>
          </p:cNvGraphicFramePr>
          <p:nvPr/>
        </p:nvGraphicFramePr>
        <p:xfrm>
          <a:off x="3136900" y="2665413"/>
          <a:ext cx="1298575" cy="706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86" name="Equation" r:id="rId5" imgW="723900" imgH="393700" progId="Equation.DSMT4">
                  <p:embed/>
                </p:oleObj>
              </mc:Choice>
              <mc:Fallback>
                <p:oleObj name="Equation" r:id="rId5" imgW="723900" imgH="3937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36900" y="2665413"/>
                        <a:ext cx="1298575" cy="7064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6" name="Object 8"/>
          <p:cNvGraphicFramePr>
            <a:graphicFrameLocks noChangeAspect="1"/>
          </p:cNvGraphicFramePr>
          <p:nvPr/>
        </p:nvGraphicFramePr>
        <p:xfrm>
          <a:off x="4619625" y="3429000"/>
          <a:ext cx="863600" cy="63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87" name="Equation" r:id="rId7" imgW="482600" imgH="355600" progId="Equation.DSMT4">
                  <p:embed/>
                </p:oleObj>
              </mc:Choice>
              <mc:Fallback>
                <p:oleObj name="Equation" r:id="rId7" imgW="482600" imgH="35560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19625" y="3429000"/>
                        <a:ext cx="863600" cy="635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7" name="Text Box 9"/>
          <p:cNvSpPr txBox="1">
            <a:spLocks noChangeArrowheads="1"/>
          </p:cNvSpPr>
          <p:nvPr/>
        </p:nvSpPr>
        <p:spPr bwMode="auto">
          <a:xfrm>
            <a:off x="923925" y="3492500"/>
            <a:ext cx="37226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CC0000"/>
                </a:solidFill>
              </a:rPr>
              <a:t>3.</a:t>
            </a:r>
            <a:r>
              <a:rPr lang="en-US"/>
              <a:t>   Find the exact value for</a:t>
            </a:r>
          </a:p>
        </p:txBody>
      </p:sp>
      <p:graphicFrame>
        <p:nvGraphicFramePr>
          <p:cNvPr id="7178" name="Object 10"/>
          <p:cNvGraphicFramePr>
            <a:graphicFrameLocks noChangeAspect="1"/>
          </p:cNvGraphicFramePr>
          <p:nvPr/>
        </p:nvGraphicFramePr>
        <p:xfrm>
          <a:off x="7239000" y="3657600"/>
          <a:ext cx="838200" cy="587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88" name="Equation" r:id="rId9" imgW="508000" imgH="355600" progId="Equation.DSMT4">
                  <p:embed/>
                </p:oleObj>
              </mc:Choice>
              <mc:Fallback>
                <p:oleObj name="Equation" r:id="rId9" imgW="508000" imgH="35560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39000" y="3657600"/>
                        <a:ext cx="838200" cy="587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9" name="Object 11"/>
          <p:cNvGraphicFramePr>
            <a:graphicFrameLocks noChangeAspect="1"/>
          </p:cNvGraphicFramePr>
          <p:nvPr/>
        </p:nvGraphicFramePr>
        <p:xfrm>
          <a:off x="7239000" y="4406900"/>
          <a:ext cx="838200" cy="587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89" name="Equation" r:id="rId11" imgW="508000" imgH="355600" progId="Equation.DSMT4">
                  <p:embed/>
                </p:oleObj>
              </mc:Choice>
              <mc:Fallback>
                <p:oleObj name="Equation" r:id="rId11" imgW="508000" imgH="35560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39000" y="4406900"/>
                        <a:ext cx="838200" cy="587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80" name="Object 12"/>
          <p:cNvGraphicFramePr>
            <a:graphicFrameLocks noChangeAspect="1"/>
          </p:cNvGraphicFramePr>
          <p:nvPr/>
        </p:nvGraphicFramePr>
        <p:xfrm>
          <a:off x="7239000" y="5127625"/>
          <a:ext cx="838200" cy="587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90" name="Equation" r:id="rId13" imgW="508000" imgH="355600" progId="Equation.DSMT4">
                  <p:embed/>
                </p:oleObj>
              </mc:Choice>
              <mc:Fallback>
                <p:oleObj name="Equation" r:id="rId13" imgW="508000" imgH="355600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39000" y="5127625"/>
                        <a:ext cx="838200" cy="587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81" name="Object 13"/>
          <p:cNvGraphicFramePr>
            <a:graphicFrameLocks noChangeAspect="1"/>
          </p:cNvGraphicFramePr>
          <p:nvPr/>
        </p:nvGraphicFramePr>
        <p:xfrm>
          <a:off x="1908175" y="3962400"/>
          <a:ext cx="2249488" cy="63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91" name="Equation" r:id="rId15" imgW="1257300" imgH="355600" progId="Equation.DSMT4">
                  <p:embed/>
                </p:oleObj>
              </mc:Choice>
              <mc:Fallback>
                <p:oleObj name="Equation" r:id="rId15" imgW="1257300" imgH="355600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8175" y="3962400"/>
                        <a:ext cx="2249488" cy="635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82" name="Object 14"/>
          <p:cNvGraphicFramePr>
            <a:graphicFrameLocks noChangeAspect="1"/>
          </p:cNvGraphicFramePr>
          <p:nvPr/>
        </p:nvGraphicFramePr>
        <p:xfrm>
          <a:off x="2678113" y="4622800"/>
          <a:ext cx="2932112" cy="63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92" name="Equation" r:id="rId17" imgW="1638300" imgH="355600" progId="Equation.DSMT4">
                  <p:embed/>
                </p:oleObj>
              </mc:Choice>
              <mc:Fallback>
                <p:oleObj name="Equation" r:id="rId17" imgW="1638300" imgH="355600" progId="Equation.DSMT4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78113" y="4622800"/>
                        <a:ext cx="2932112" cy="635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84" name="Object 16"/>
          <p:cNvGraphicFramePr>
            <a:graphicFrameLocks noChangeAspect="1"/>
          </p:cNvGraphicFramePr>
          <p:nvPr/>
        </p:nvGraphicFramePr>
        <p:xfrm>
          <a:off x="2676525" y="6151563"/>
          <a:ext cx="1298575" cy="706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93" name="Equation" r:id="rId19" imgW="723900" imgH="393700" progId="Equation.DSMT4">
                  <p:embed/>
                </p:oleObj>
              </mc:Choice>
              <mc:Fallback>
                <p:oleObj name="Equation" r:id="rId19" imgW="723900" imgH="393700" progId="Equation.DSMT4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76525" y="6151563"/>
                        <a:ext cx="1298575" cy="7064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86" name="Object 18"/>
          <p:cNvGraphicFramePr>
            <a:graphicFrameLocks noChangeAspect="1"/>
          </p:cNvGraphicFramePr>
          <p:nvPr/>
        </p:nvGraphicFramePr>
        <p:xfrm>
          <a:off x="3983038" y="1773238"/>
          <a:ext cx="638175" cy="706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94" name="Equation" r:id="rId20" imgW="355600" imgH="393700" progId="Equation.DSMT4">
                  <p:embed/>
                </p:oleObj>
              </mc:Choice>
              <mc:Fallback>
                <p:oleObj name="Equation" r:id="rId20" imgW="355600" imgH="393700" progId="Equation.DSMT4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83038" y="1773238"/>
                        <a:ext cx="638175" cy="7064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87" name="Object 19"/>
          <p:cNvGraphicFramePr>
            <a:graphicFrameLocks noChangeAspect="1"/>
          </p:cNvGraphicFramePr>
          <p:nvPr/>
        </p:nvGraphicFramePr>
        <p:xfrm>
          <a:off x="4868863" y="1752600"/>
          <a:ext cx="1573212" cy="820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95" name="Equation" r:id="rId22" imgW="876300" imgH="457200" progId="Equation.DSMT4">
                  <p:embed/>
                </p:oleObj>
              </mc:Choice>
              <mc:Fallback>
                <p:oleObj name="Equation" r:id="rId22" imgW="876300" imgH="457200" progId="Equation.DSMT4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68863" y="1752600"/>
                        <a:ext cx="1573212" cy="820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88" name="Object 20"/>
          <p:cNvGraphicFramePr>
            <a:graphicFrameLocks noChangeAspect="1"/>
          </p:cNvGraphicFramePr>
          <p:nvPr/>
        </p:nvGraphicFramePr>
        <p:xfrm>
          <a:off x="5724525" y="1839913"/>
          <a:ext cx="523875" cy="638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96" name="Equation" r:id="rId24" imgW="292100" imgH="355600" progId="Equation.DSMT4">
                  <p:embed/>
                </p:oleObj>
              </mc:Choice>
              <mc:Fallback>
                <p:oleObj name="Equation" r:id="rId24" imgW="292100" imgH="355600" progId="Equation.DSMT4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24525" y="1839913"/>
                        <a:ext cx="523875" cy="638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89" name="Object 21"/>
          <p:cNvGraphicFramePr>
            <a:graphicFrameLocks noChangeAspect="1"/>
          </p:cNvGraphicFramePr>
          <p:nvPr/>
        </p:nvGraphicFramePr>
        <p:xfrm>
          <a:off x="2716213" y="5330825"/>
          <a:ext cx="1595437" cy="820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97" name="Equation" r:id="rId26" imgW="889000" imgH="457200" progId="Equation.DSMT4">
                  <p:embed/>
                </p:oleObj>
              </mc:Choice>
              <mc:Fallback>
                <p:oleObj name="Equation" r:id="rId26" imgW="889000" imgH="457200" progId="Equation.DSMT4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16213" y="5330825"/>
                        <a:ext cx="1595437" cy="820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90" name="Object 22"/>
          <p:cNvGraphicFramePr>
            <a:graphicFrameLocks noChangeAspect="1"/>
          </p:cNvGraphicFramePr>
          <p:nvPr/>
        </p:nvGraphicFramePr>
        <p:xfrm>
          <a:off x="3540125" y="5334000"/>
          <a:ext cx="638175" cy="706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98" name="Equation" r:id="rId27" imgW="355600" imgH="393700" progId="Equation.DSMT4">
                  <p:embed/>
                </p:oleObj>
              </mc:Choice>
              <mc:Fallback>
                <p:oleObj name="Equation" r:id="rId27" imgW="355600" imgH="393700" progId="Equation.DSMT4">
                  <p:embed/>
                  <p:pic>
                    <p:nvPicPr>
                      <p:cNvPr id="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40125" y="5334000"/>
                        <a:ext cx="638175" cy="706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91" name="Object 23"/>
          <p:cNvGraphicFramePr>
            <a:graphicFrameLocks noChangeAspect="1"/>
          </p:cNvGraphicFramePr>
          <p:nvPr/>
        </p:nvGraphicFramePr>
        <p:xfrm>
          <a:off x="4425950" y="5313363"/>
          <a:ext cx="1573213" cy="820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99" name="Equation" r:id="rId28" imgW="876300" imgH="457200" progId="Equation.DSMT4">
                  <p:embed/>
                </p:oleObj>
              </mc:Choice>
              <mc:Fallback>
                <p:oleObj name="Equation" r:id="rId28" imgW="876300" imgH="457200" progId="Equation.DSMT4">
                  <p:embed/>
                  <p:pic>
                    <p:nvPicPr>
                      <p:cNvPr id="0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25950" y="5313363"/>
                        <a:ext cx="1573213" cy="8207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92" name="Object 24"/>
          <p:cNvGraphicFramePr>
            <a:graphicFrameLocks noChangeAspect="1"/>
          </p:cNvGraphicFramePr>
          <p:nvPr/>
        </p:nvGraphicFramePr>
        <p:xfrm>
          <a:off x="5281613" y="5400675"/>
          <a:ext cx="523875" cy="638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00" name="Equation" r:id="rId29" imgW="292100" imgH="355600" progId="Equation.DSMT4">
                  <p:embed/>
                </p:oleObj>
              </mc:Choice>
              <mc:Fallback>
                <p:oleObj name="Equation" r:id="rId29" imgW="292100" imgH="355600" progId="Equation.DSMT4">
                  <p:embed/>
                  <p:pic>
                    <p:nvPicPr>
                      <p:cNvPr id="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81613" y="5400675"/>
                        <a:ext cx="523875" cy="638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AD7A6-1F58-4CB8-BC65-881507BAC1F0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0" dur="500"/>
                                        <p:tgtEl>
                                          <p:spTgt spid="7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5" dur="500"/>
                                        <p:tgtEl>
                                          <p:spTgt spid="71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0" dur="5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5" dur="500"/>
                                        <p:tgtEl>
                                          <p:spTgt spid="7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40" dur="500"/>
                                        <p:tgtEl>
                                          <p:spTgt spid="7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45" dur="500"/>
                                        <p:tgtEl>
                                          <p:spTgt spid="7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50" dur="5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5" dur="500"/>
                                        <p:tgtEl>
                                          <p:spTgt spid="7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7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9" dur="500"/>
                                        <p:tgtEl>
                                          <p:spTgt spid="7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71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71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71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71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71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71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71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71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71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71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71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71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71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71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98" dur="500"/>
                                        <p:tgtEl>
                                          <p:spTgt spid="7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03" dur="500"/>
                                        <p:tgtEl>
                                          <p:spTgt spid="7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 nodeType="clickPar">
                      <p:stCondLst>
                        <p:cond delay="indefinite"/>
                      </p:stCondLst>
                      <p:childTnLst>
                        <p:par>
                          <p:cTn id="10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6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08" dur="500"/>
                                        <p:tgtEl>
                                          <p:spTgt spid="7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 nodeType="clickPar">
                      <p:stCondLst>
                        <p:cond delay="indefinite"/>
                      </p:stCondLst>
                      <p:childTnLst>
                        <p:par>
                          <p:cTn id="1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1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13" dur="500"/>
                                        <p:tgtEl>
                                          <p:spTgt spid="7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 nodeType="clickPar">
                      <p:stCondLst>
                        <p:cond delay="indefinite"/>
                      </p:stCondLst>
                      <p:childTnLst>
                        <p:par>
                          <p:cTn id="1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6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71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71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71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71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autoUpdateAnimBg="0"/>
      <p:bldP spid="7172" grpId="0" autoUpdateAnimBg="0"/>
      <p:bldP spid="7173" grpId="0" build="p" autoUpdateAnimBg="0"/>
      <p:bldP spid="7177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1676400" y="266997"/>
            <a:ext cx="4775200" cy="461665"/>
            <a:chOff x="609600" y="762000"/>
            <a:chExt cx="4775200" cy="461665"/>
          </a:xfrm>
        </p:grpSpPr>
        <p:sp>
          <p:nvSpPr>
            <p:cNvPr id="2" name="TextBox 1"/>
            <p:cNvSpPr txBox="1"/>
            <p:nvPr/>
          </p:nvSpPr>
          <p:spPr>
            <a:xfrm>
              <a:off x="609600" y="762000"/>
              <a:ext cx="400301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Determine the exact value of </a:t>
              </a:r>
              <a:endParaRPr lang="en-US" dirty="0"/>
            </a:p>
          </p:txBody>
        </p:sp>
        <p:graphicFrame>
          <p:nvGraphicFramePr>
            <p:cNvPr id="3" name="Object 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968801139"/>
                </p:ext>
              </p:extLst>
            </p:nvPr>
          </p:nvGraphicFramePr>
          <p:xfrm>
            <a:off x="4495800" y="815032"/>
            <a:ext cx="889000" cy="3556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5683" name="Equation" r:id="rId3" imgW="507960" imgH="203040" progId="Equation.DSMT4">
                    <p:embed/>
                  </p:oleObj>
                </mc:Choice>
                <mc:Fallback>
                  <p:oleObj name="Equation" r:id="rId3" imgW="507960" imgH="203040" progId="Equation.DSMT4">
                    <p:embed/>
                    <p:pic>
                      <p:nvPicPr>
                        <p:cNvPr id="0" name="Object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495800" y="815032"/>
                          <a:ext cx="889000" cy="3556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44219100"/>
              </p:ext>
            </p:extLst>
          </p:nvPr>
        </p:nvGraphicFramePr>
        <p:xfrm>
          <a:off x="447674" y="1154257"/>
          <a:ext cx="1091045" cy="4364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84" name="Equation" r:id="rId5" imgW="507960" imgH="203040" progId="Equation.DSMT4">
                  <p:embed/>
                </p:oleObj>
              </mc:Choice>
              <mc:Fallback>
                <p:oleObj name="Equation" r:id="rId5" imgW="507960" imgH="20304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7674" y="1154257"/>
                        <a:ext cx="1091045" cy="43641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20852781"/>
              </p:ext>
            </p:extLst>
          </p:nvPr>
        </p:nvGraphicFramePr>
        <p:xfrm>
          <a:off x="1447800" y="1143000"/>
          <a:ext cx="2345748" cy="600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85" name="Equation" r:id="rId7" imgW="1091880" imgH="279360" progId="Equation.DSMT4">
                  <p:embed/>
                </p:oleObj>
              </mc:Choice>
              <mc:Fallback>
                <p:oleObj name="Equation" r:id="rId7" imgW="1091880" imgH="279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1143000"/>
                        <a:ext cx="2345748" cy="600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35220456"/>
              </p:ext>
            </p:extLst>
          </p:nvPr>
        </p:nvGraphicFramePr>
        <p:xfrm>
          <a:off x="1471612" y="1719262"/>
          <a:ext cx="3133870" cy="1023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86" name="Equation" r:id="rId9" imgW="1282680" imgH="419040" progId="Equation.DSMT4">
                  <p:embed/>
                </p:oleObj>
              </mc:Choice>
              <mc:Fallback>
                <p:oleObj name="Equation" r:id="rId9" imgW="1282680" imgH="419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1612" y="1719262"/>
                        <a:ext cx="3133870" cy="1023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80842965"/>
              </p:ext>
            </p:extLst>
          </p:nvPr>
        </p:nvGraphicFramePr>
        <p:xfrm>
          <a:off x="1509355" y="2971800"/>
          <a:ext cx="2166938" cy="1666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87" name="Equation" r:id="rId11" imgW="1155600" imgH="888840" progId="Equation.DSMT4">
                  <p:embed/>
                </p:oleObj>
              </mc:Choice>
              <mc:Fallback>
                <p:oleObj name="Equation" r:id="rId11" imgW="1155600" imgH="8888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09355" y="2971800"/>
                        <a:ext cx="2166938" cy="1666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6543149"/>
              </p:ext>
            </p:extLst>
          </p:nvPr>
        </p:nvGraphicFramePr>
        <p:xfrm>
          <a:off x="3429000" y="5105400"/>
          <a:ext cx="928687" cy="952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88" name="Equation" r:id="rId13" imgW="495000" imgH="507960" progId="Equation.DSMT4">
                  <p:embed/>
                </p:oleObj>
              </mc:Choice>
              <mc:Fallback>
                <p:oleObj name="Equation" r:id="rId13" imgW="495000" imgH="5079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5105400"/>
                        <a:ext cx="928687" cy="952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73191323"/>
              </p:ext>
            </p:extLst>
          </p:nvPr>
        </p:nvGraphicFramePr>
        <p:xfrm>
          <a:off x="5181600" y="5105400"/>
          <a:ext cx="1309688" cy="952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89" name="Equation" r:id="rId15" imgW="698400" imgH="507960" progId="Equation.DSMT4">
                  <p:embed/>
                </p:oleObj>
              </mc:Choice>
              <mc:Fallback>
                <p:oleObj name="Equation" r:id="rId15" imgW="698400" imgH="5079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1600" y="5105400"/>
                        <a:ext cx="1309688" cy="952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98827732"/>
              </p:ext>
            </p:extLst>
          </p:nvPr>
        </p:nvGraphicFramePr>
        <p:xfrm>
          <a:off x="1833563" y="4781550"/>
          <a:ext cx="1547812" cy="1571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90" name="Equation" r:id="rId17" imgW="825480" imgH="838080" progId="Equation.DSMT4">
                  <p:embed/>
                </p:oleObj>
              </mc:Choice>
              <mc:Fallback>
                <p:oleObj name="Equation" r:id="rId17" imgW="825480" imgH="838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3563" y="4781550"/>
                        <a:ext cx="1547812" cy="1571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" name="Picture 5"/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5000" y="1932803"/>
            <a:ext cx="1042000" cy="1038997"/>
          </a:xfrm>
          <a:prstGeom prst="rect">
            <a:avLst/>
          </a:prstGeom>
        </p:spPr>
      </p:pic>
      <p:cxnSp>
        <p:nvCxnSpPr>
          <p:cNvPr id="17" name="Straight Arrow Connector 16"/>
          <p:cNvCxnSpPr/>
          <p:nvPr/>
        </p:nvCxnSpPr>
        <p:spPr bwMode="auto">
          <a:xfrm flipV="1">
            <a:off x="3677909" y="3352800"/>
            <a:ext cx="1213426" cy="152400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" name="TextBox 17"/>
          <p:cNvSpPr txBox="1"/>
          <p:nvPr/>
        </p:nvSpPr>
        <p:spPr>
          <a:xfrm>
            <a:off x="5029200" y="3093184"/>
            <a:ext cx="3886199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Determine a common denominator</a:t>
            </a:r>
          </a:p>
          <a:p>
            <a:r>
              <a:rPr lang="en-US" sz="2000" dirty="0" smtClean="0"/>
              <a:t>Combine terms in numerator</a:t>
            </a:r>
          </a:p>
          <a:p>
            <a:r>
              <a:rPr lang="en-US" sz="2000" dirty="0" smtClean="0"/>
              <a:t>Rationalize the denominator</a:t>
            </a:r>
          </a:p>
          <a:p>
            <a:r>
              <a:rPr lang="en-US" sz="2000" dirty="0" smtClean="0"/>
              <a:t>or…….</a:t>
            </a:r>
            <a:endParaRPr lang="en-US" sz="2000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AD7A6-1F58-4CB8-BC65-881507BAC1F0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367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8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3" dur="500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8" dur="500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3" dur="500"/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1905000" y="76200"/>
            <a:ext cx="53736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u="sng">
                <a:solidFill>
                  <a:srgbClr val="CC0000"/>
                </a:solidFill>
              </a:rPr>
              <a:t>Using the Sum and Difference Identities</a:t>
            </a: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669925" y="822325"/>
            <a:ext cx="946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Prove</a:t>
            </a:r>
          </a:p>
        </p:txBody>
      </p:sp>
      <p:graphicFrame>
        <p:nvGraphicFramePr>
          <p:cNvPr id="8197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58146957"/>
              </p:ext>
            </p:extLst>
          </p:nvPr>
        </p:nvGraphicFramePr>
        <p:xfrm>
          <a:off x="1625600" y="698500"/>
          <a:ext cx="2482850" cy="72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31" name="Equation" r:id="rId3" imgW="1308100" imgH="381000" progId="Equation.DSMT4">
                  <p:embed/>
                </p:oleObj>
              </mc:Choice>
              <mc:Fallback>
                <p:oleObj name="Equation" r:id="rId3" imgW="1308100" imgH="3810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25600" y="698500"/>
                        <a:ext cx="2482850" cy="723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8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29557969"/>
              </p:ext>
            </p:extLst>
          </p:nvPr>
        </p:nvGraphicFramePr>
        <p:xfrm>
          <a:off x="914400" y="1476375"/>
          <a:ext cx="3905250" cy="820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32" name="Equation" r:id="rId5" imgW="2057400" imgH="431640" progId="Equation.DSMT4">
                  <p:embed/>
                </p:oleObj>
              </mc:Choice>
              <mc:Fallback>
                <p:oleObj name="Equation" r:id="rId5" imgW="2057400" imgH="43164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476375"/>
                        <a:ext cx="3905250" cy="820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9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43985220"/>
              </p:ext>
            </p:extLst>
          </p:nvPr>
        </p:nvGraphicFramePr>
        <p:xfrm>
          <a:off x="776288" y="2325688"/>
          <a:ext cx="2797175" cy="747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33" name="Equation" r:id="rId7" imgW="1473120" imgH="393480" progId="Equation.DSMT4">
                  <p:embed/>
                </p:oleObj>
              </mc:Choice>
              <mc:Fallback>
                <p:oleObj name="Equation" r:id="rId7" imgW="1473120" imgH="39348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6288" y="2325688"/>
                        <a:ext cx="2797175" cy="7477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00" name="Line 8"/>
          <p:cNvSpPr>
            <a:spLocks noChangeShapeType="1"/>
          </p:cNvSpPr>
          <p:nvPr/>
        </p:nvSpPr>
        <p:spPr bwMode="auto">
          <a:xfrm>
            <a:off x="609600" y="2286000"/>
            <a:ext cx="4191000" cy="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1" name="Line 9"/>
          <p:cNvSpPr>
            <a:spLocks noChangeShapeType="1"/>
          </p:cNvSpPr>
          <p:nvPr/>
        </p:nvSpPr>
        <p:spPr bwMode="auto">
          <a:xfrm>
            <a:off x="3733800" y="2286000"/>
            <a:ext cx="0" cy="205740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8202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76679388"/>
              </p:ext>
            </p:extLst>
          </p:nvPr>
        </p:nvGraphicFramePr>
        <p:xfrm>
          <a:off x="793750" y="3127375"/>
          <a:ext cx="433388" cy="385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34" name="Equation" r:id="rId9" imgW="228600" imgH="203040" progId="Equation.DSMT4">
                  <p:embed/>
                </p:oleObj>
              </mc:Choice>
              <mc:Fallback>
                <p:oleObj name="Equation" r:id="rId9" imgW="228600" imgH="20304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3750" y="3127375"/>
                        <a:ext cx="433388" cy="385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03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84327050"/>
              </p:ext>
            </p:extLst>
          </p:nvPr>
        </p:nvGraphicFramePr>
        <p:xfrm>
          <a:off x="804863" y="3535363"/>
          <a:ext cx="1279525" cy="387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35" name="Equation" r:id="rId11" imgW="672840" imgH="203040" progId="Equation.DSMT4">
                  <p:embed/>
                </p:oleObj>
              </mc:Choice>
              <mc:Fallback>
                <p:oleObj name="Equation" r:id="rId11" imgW="672840" imgH="20304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4863" y="3535363"/>
                        <a:ext cx="1279525" cy="387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04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49245276"/>
              </p:ext>
            </p:extLst>
          </p:nvPr>
        </p:nvGraphicFramePr>
        <p:xfrm>
          <a:off x="793750" y="4025900"/>
          <a:ext cx="819150" cy="339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36" name="Equation" r:id="rId13" imgW="431640" imgH="177480" progId="Equation.DSMT4">
                  <p:embed/>
                </p:oleObj>
              </mc:Choice>
              <mc:Fallback>
                <p:oleObj name="Equation" r:id="rId13" imgW="431640" imgH="177480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3750" y="4025900"/>
                        <a:ext cx="819150" cy="339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05" name="Object 13"/>
          <p:cNvGraphicFramePr>
            <a:graphicFrameLocks noChangeAspect="1"/>
          </p:cNvGraphicFramePr>
          <p:nvPr/>
        </p:nvGraphicFramePr>
        <p:xfrm>
          <a:off x="4006850" y="2540000"/>
          <a:ext cx="795338" cy="290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37" name="Equation" r:id="rId15" imgW="419100" imgH="152400" progId="Equation.DSMT4">
                  <p:embed/>
                </p:oleObj>
              </mc:Choice>
              <mc:Fallback>
                <p:oleObj name="Equation" r:id="rId15" imgW="419100" imgH="152400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06850" y="2540000"/>
                        <a:ext cx="795338" cy="290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06" name="Text Box 14"/>
          <p:cNvSpPr txBox="1">
            <a:spLocks noChangeArrowheads="1"/>
          </p:cNvSpPr>
          <p:nvPr/>
        </p:nvSpPr>
        <p:spPr bwMode="auto">
          <a:xfrm>
            <a:off x="2971800" y="4648200"/>
            <a:ext cx="15779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CC0000"/>
                </a:solidFill>
              </a:rPr>
              <a:t>L.S. = R.S.</a:t>
            </a:r>
          </a:p>
        </p:txBody>
      </p:sp>
      <p:graphicFrame>
        <p:nvGraphicFramePr>
          <p:cNvPr id="8208" name="Object 16"/>
          <p:cNvGraphicFramePr>
            <a:graphicFrameLocks noChangeAspect="1"/>
          </p:cNvGraphicFramePr>
          <p:nvPr/>
        </p:nvGraphicFramePr>
        <p:xfrm>
          <a:off x="1276350" y="3149600"/>
          <a:ext cx="820738" cy="314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38" name="Equation" r:id="rId17" imgW="431800" imgH="165100" progId="Equation.DSMT4">
                  <p:embed/>
                </p:oleObj>
              </mc:Choice>
              <mc:Fallback>
                <p:oleObj name="Equation" r:id="rId17" imgW="431800" imgH="165100" progId="Equation.DSMT4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76350" y="3149600"/>
                        <a:ext cx="820738" cy="314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09" name="Object 17"/>
          <p:cNvGraphicFramePr>
            <a:graphicFrameLocks noChangeAspect="1"/>
          </p:cNvGraphicFramePr>
          <p:nvPr/>
        </p:nvGraphicFramePr>
        <p:xfrm>
          <a:off x="2085975" y="3165475"/>
          <a:ext cx="652463" cy="314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39" name="Equation" r:id="rId19" imgW="342900" imgH="165100" progId="Equation.DSMT4">
                  <p:embed/>
                </p:oleObj>
              </mc:Choice>
              <mc:Fallback>
                <p:oleObj name="Equation" r:id="rId19" imgW="342900" imgH="165100" progId="Equation.DSMT4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85975" y="3165475"/>
                        <a:ext cx="652463" cy="314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10" name="Object 18"/>
          <p:cNvGraphicFramePr>
            <a:graphicFrameLocks noChangeAspect="1"/>
          </p:cNvGraphicFramePr>
          <p:nvPr/>
        </p:nvGraphicFramePr>
        <p:xfrm>
          <a:off x="2667000" y="3162300"/>
          <a:ext cx="771525" cy="314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40" name="Equation" r:id="rId21" imgW="406400" imgH="165100" progId="Equation.DSMT4">
                  <p:embed/>
                </p:oleObj>
              </mc:Choice>
              <mc:Fallback>
                <p:oleObj name="Equation" r:id="rId21" imgW="406400" imgH="165100" progId="Equation.DSMT4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3162300"/>
                        <a:ext cx="771525" cy="314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AD7A6-1F58-4CB8-BC65-881507BAC1F0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7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8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0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2" dur="500"/>
                                        <p:tgtEl>
                                          <p:spTgt spid="8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82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82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82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82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82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82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82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82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82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82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82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82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82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82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82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82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82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82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82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82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82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82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82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82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82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82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82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82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autoUpdateAnimBg="0"/>
      <p:bldP spid="8196" grpId="0" autoUpdateAnimBg="0"/>
      <p:bldP spid="8200" grpId="0" animBg="1"/>
      <p:bldP spid="8201" grpId="0" animBg="1"/>
      <p:bldP spid="8206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76200" y="76200"/>
            <a:ext cx="53736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pitchFamily="2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itchFamily="2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itchFamily="2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itchFamily="2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itchFamily="2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8" charset="0"/>
              </a:defRPr>
            </a:lvl9pPr>
          </a:lstStyle>
          <a:p>
            <a:r>
              <a:rPr lang="en-US">
                <a:solidFill>
                  <a:srgbClr val="CC0000"/>
                </a:solidFill>
              </a:rPr>
              <a:t>Using the Sum and Difference Identities</a:t>
            </a:r>
          </a:p>
        </p:txBody>
      </p:sp>
      <p:graphicFrame>
        <p:nvGraphicFramePr>
          <p:cNvPr id="1024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6229049"/>
              </p:ext>
            </p:extLst>
          </p:nvPr>
        </p:nvGraphicFramePr>
        <p:xfrm>
          <a:off x="1206500" y="557213"/>
          <a:ext cx="6734175" cy="1296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89" name="Equation" r:id="rId3" imgW="3301920" imgH="634680" progId="Equation.DSMT4">
                  <p:embed/>
                </p:oleObj>
              </mc:Choice>
              <mc:Fallback>
                <p:oleObj name="Equation" r:id="rId3" imgW="3301920" imgH="6346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06500" y="557213"/>
                        <a:ext cx="6734175" cy="12969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5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41859504"/>
              </p:ext>
            </p:extLst>
          </p:nvPr>
        </p:nvGraphicFramePr>
        <p:xfrm>
          <a:off x="1081088" y="2108200"/>
          <a:ext cx="4870450" cy="415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90" name="Equation" r:id="rId5" imgW="2387520" imgH="203040" progId="Equation.DSMT4">
                  <p:embed/>
                </p:oleObj>
              </mc:Choice>
              <mc:Fallback>
                <p:oleObj name="Equation" r:id="rId5" imgW="238752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81088" y="2108200"/>
                        <a:ext cx="4870450" cy="415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6613525" y="2346325"/>
            <a:ext cx="33655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pitchFamily="2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itchFamily="2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itchFamily="2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itchFamily="2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itchFamily="2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8" charset="0"/>
              </a:defRPr>
            </a:lvl9pPr>
          </a:lstStyle>
          <a:p>
            <a:r>
              <a:rPr lang="en-US" i="1">
                <a:solidFill>
                  <a:srgbClr val="CC0000"/>
                </a:solidFill>
              </a:rPr>
              <a:t>x</a:t>
            </a:r>
          </a:p>
          <a:p>
            <a:r>
              <a:rPr lang="en-US" i="1">
                <a:solidFill>
                  <a:srgbClr val="CC0000"/>
                </a:solidFill>
              </a:rPr>
              <a:t>y</a:t>
            </a:r>
          </a:p>
          <a:p>
            <a:r>
              <a:rPr lang="en-US" i="1">
                <a:solidFill>
                  <a:srgbClr val="CC0000"/>
                </a:solidFill>
              </a:rPr>
              <a:t>r</a:t>
            </a:r>
          </a:p>
        </p:txBody>
      </p:sp>
      <p:sp>
        <p:nvSpPr>
          <p:cNvPr id="10247" name="Text Box 7"/>
          <p:cNvSpPr txBox="1">
            <a:spLocks noChangeArrowheads="1"/>
          </p:cNvSpPr>
          <p:nvPr/>
        </p:nvSpPr>
        <p:spPr bwMode="auto">
          <a:xfrm>
            <a:off x="7223125" y="1965325"/>
            <a:ext cx="14462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pitchFamily="2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itchFamily="2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itchFamily="2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itchFamily="2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itchFamily="2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8" charset="0"/>
              </a:defRPr>
            </a:lvl9pPr>
          </a:lstStyle>
          <a:p>
            <a:r>
              <a:rPr lang="en-US">
                <a:solidFill>
                  <a:srgbClr val="3333CC"/>
                </a:solidFill>
              </a:rPr>
              <a:t>A           B</a:t>
            </a:r>
          </a:p>
        </p:txBody>
      </p:sp>
      <p:graphicFrame>
        <p:nvGraphicFramePr>
          <p:cNvPr id="10248" name="Object 8"/>
          <p:cNvGraphicFramePr>
            <a:graphicFrameLocks noChangeAspect="1"/>
          </p:cNvGraphicFramePr>
          <p:nvPr/>
        </p:nvGraphicFramePr>
        <p:xfrm>
          <a:off x="7162800" y="2400300"/>
          <a:ext cx="419100" cy="349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91" name="Equation" r:id="rId7" imgW="228600" imgH="190500" progId="Equation.DSMT36">
                  <p:embed/>
                </p:oleObj>
              </mc:Choice>
              <mc:Fallback>
                <p:oleObj name="Equation" r:id="rId7" imgW="228600" imgH="190500" progId="Equation.DSMT36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62800" y="2400300"/>
                        <a:ext cx="419100" cy="349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49" name="Text Box 9"/>
          <p:cNvSpPr txBox="1">
            <a:spLocks noChangeArrowheads="1"/>
          </p:cNvSpPr>
          <p:nvPr/>
        </p:nvSpPr>
        <p:spPr bwMode="auto">
          <a:xfrm>
            <a:off x="7239000" y="2743200"/>
            <a:ext cx="33655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pitchFamily="2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itchFamily="2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itchFamily="2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itchFamily="2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itchFamily="2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8" charset="0"/>
              </a:defRPr>
            </a:lvl9pPr>
          </a:lstStyle>
          <a:p>
            <a:r>
              <a:rPr lang="en-US">
                <a:solidFill>
                  <a:srgbClr val="000000"/>
                </a:solidFill>
              </a:rPr>
              <a:t>2</a:t>
            </a:r>
          </a:p>
          <a:p>
            <a:r>
              <a:rPr lang="en-US">
                <a:solidFill>
                  <a:srgbClr val="000000"/>
                </a:solidFill>
              </a:rPr>
              <a:t>3</a:t>
            </a:r>
          </a:p>
        </p:txBody>
      </p:sp>
      <p:sp>
        <p:nvSpPr>
          <p:cNvPr id="10250" name="Text Box 10"/>
          <p:cNvSpPr txBox="1">
            <a:spLocks noChangeArrowheads="1"/>
          </p:cNvSpPr>
          <p:nvPr/>
        </p:nvSpPr>
        <p:spPr bwMode="auto">
          <a:xfrm>
            <a:off x="8305800" y="23368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pitchFamily="2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itchFamily="2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itchFamily="2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itchFamily="2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itchFamily="2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8" charset="0"/>
              </a:defRPr>
            </a:lvl9pPr>
          </a:lstStyle>
          <a:p>
            <a:r>
              <a:rPr lang="en-US">
                <a:solidFill>
                  <a:srgbClr val="000000"/>
                </a:solidFill>
              </a:rPr>
              <a:t>4</a:t>
            </a:r>
          </a:p>
        </p:txBody>
      </p:sp>
      <p:sp>
        <p:nvSpPr>
          <p:cNvPr id="10251" name="Text Box 11"/>
          <p:cNvSpPr txBox="1">
            <a:spLocks noChangeArrowheads="1"/>
          </p:cNvSpPr>
          <p:nvPr/>
        </p:nvSpPr>
        <p:spPr bwMode="auto">
          <a:xfrm>
            <a:off x="8343900" y="30734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pitchFamily="2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itchFamily="2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itchFamily="2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itchFamily="2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itchFamily="2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8" charset="0"/>
              </a:defRPr>
            </a:lvl9pPr>
          </a:lstStyle>
          <a:p>
            <a:r>
              <a:rPr lang="en-US">
                <a:solidFill>
                  <a:srgbClr val="000000"/>
                </a:solidFill>
              </a:rPr>
              <a:t>5</a:t>
            </a:r>
          </a:p>
        </p:txBody>
      </p:sp>
      <p:sp>
        <p:nvSpPr>
          <p:cNvPr id="10252" name="Text Box 12"/>
          <p:cNvSpPr txBox="1">
            <a:spLocks noChangeArrowheads="1"/>
          </p:cNvSpPr>
          <p:nvPr/>
        </p:nvSpPr>
        <p:spPr bwMode="auto">
          <a:xfrm>
            <a:off x="8318500" y="27051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pitchFamily="2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itchFamily="2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itchFamily="2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itchFamily="2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itchFamily="2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8" charset="0"/>
              </a:defRPr>
            </a:lvl9pPr>
          </a:lstStyle>
          <a:p>
            <a:r>
              <a:rPr lang="en-US">
                <a:solidFill>
                  <a:srgbClr val="000000"/>
                </a:solidFill>
              </a:rPr>
              <a:t>3</a:t>
            </a:r>
          </a:p>
        </p:txBody>
      </p:sp>
      <p:graphicFrame>
        <p:nvGraphicFramePr>
          <p:cNvPr id="10253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91678521"/>
              </p:ext>
            </p:extLst>
          </p:nvPr>
        </p:nvGraphicFramePr>
        <p:xfrm>
          <a:off x="2463800" y="2527300"/>
          <a:ext cx="854075" cy="882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92" name="Equation" r:id="rId9" imgW="419040" imgH="431640" progId="Equation.DSMT4">
                  <p:embed/>
                </p:oleObj>
              </mc:Choice>
              <mc:Fallback>
                <p:oleObj name="Equation" r:id="rId9" imgW="419040" imgH="431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63800" y="2527300"/>
                        <a:ext cx="854075" cy="882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54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47628205"/>
              </p:ext>
            </p:extLst>
          </p:nvPr>
        </p:nvGraphicFramePr>
        <p:xfrm>
          <a:off x="3240088" y="2532063"/>
          <a:ext cx="595312" cy="882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93" name="Equation" r:id="rId11" imgW="291960" imgH="431640" progId="Equation.DSMT4">
                  <p:embed/>
                </p:oleObj>
              </mc:Choice>
              <mc:Fallback>
                <p:oleObj name="Equation" r:id="rId11" imgW="291960" imgH="431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40088" y="2532063"/>
                        <a:ext cx="595312" cy="882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56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1825096"/>
              </p:ext>
            </p:extLst>
          </p:nvPr>
        </p:nvGraphicFramePr>
        <p:xfrm>
          <a:off x="3911600" y="2454275"/>
          <a:ext cx="1035050" cy="1039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94" name="Equation" r:id="rId13" imgW="507960" imgH="507960" progId="Equation.DSMT4">
                  <p:embed/>
                </p:oleObj>
              </mc:Choice>
              <mc:Fallback>
                <p:oleObj name="Equation" r:id="rId13" imgW="507960" imgH="5079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11600" y="2454275"/>
                        <a:ext cx="1035050" cy="1039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57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11952601"/>
              </p:ext>
            </p:extLst>
          </p:nvPr>
        </p:nvGraphicFramePr>
        <p:xfrm>
          <a:off x="4927600" y="2544763"/>
          <a:ext cx="596900" cy="882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95" name="Equation" r:id="rId15" imgW="291960" imgH="431640" progId="Equation.DSMT4">
                  <p:embed/>
                </p:oleObj>
              </mc:Choice>
              <mc:Fallback>
                <p:oleObj name="Equation" r:id="rId15" imgW="291960" imgH="431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27600" y="2544763"/>
                        <a:ext cx="596900" cy="882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59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80190198"/>
              </p:ext>
            </p:extLst>
          </p:nvPr>
        </p:nvGraphicFramePr>
        <p:xfrm>
          <a:off x="2565400" y="3454400"/>
          <a:ext cx="1217613" cy="882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96" name="Equation" r:id="rId17" imgW="596880" imgH="431640" progId="Equation.DSMT4">
                  <p:embed/>
                </p:oleObj>
              </mc:Choice>
              <mc:Fallback>
                <p:oleObj name="Equation" r:id="rId17" imgW="596880" imgH="431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65400" y="3454400"/>
                        <a:ext cx="1217613" cy="882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61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4695343"/>
              </p:ext>
            </p:extLst>
          </p:nvPr>
        </p:nvGraphicFramePr>
        <p:xfrm>
          <a:off x="1147763" y="4643438"/>
          <a:ext cx="3963987" cy="882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97" name="Equation" r:id="rId19" imgW="1942920" imgH="431640" progId="Equation.DSMT4">
                  <p:embed/>
                </p:oleObj>
              </mc:Choice>
              <mc:Fallback>
                <p:oleObj name="Equation" r:id="rId19" imgW="1942920" imgH="431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7763" y="4643438"/>
                        <a:ext cx="3963987" cy="882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Math 30-1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3989B5-27DC-4CF8-9B2D-AA64412A0868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8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5406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5" dur="5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0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0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02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02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02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02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02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02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02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02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10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500"/>
                                        <p:tgtEl>
                                          <p:spTgt spid="10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500"/>
                                        <p:tgtEl>
                                          <p:spTgt spid="10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6" dur="500"/>
                                        <p:tgtEl>
                                          <p:spTgt spid="10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autoUpdateAnimBg="0"/>
      <p:bldP spid="10246" grpId="0" autoUpdateAnimBg="0"/>
      <p:bldP spid="10247" grpId="0" autoUpdateAnimBg="0"/>
      <p:bldP spid="10249" grpId="0" build="p" autoUpdateAnimBg="0"/>
      <p:bldP spid="10250" grpId="0" autoUpdateAnimBg="0"/>
      <p:bldP spid="10251" grpId="0" autoUpdateAnimBg="0"/>
      <p:bldP spid="10252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22" name="Rectangle 10"/>
          <p:cNvSpPr>
            <a:spLocks noChangeArrowheads="1"/>
          </p:cNvSpPr>
          <p:nvPr/>
        </p:nvSpPr>
        <p:spPr bwMode="auto">
          <a:xfrm>
            <a:off x="609600" y="3733800"/>
            <a:ext cx="7543800" cy="2209800"/>
          </a:xfrm>
          <a:prstGeom prst="rect">
            <a:avLst/>
          </a:prstGeom>
          <a:solidFill>
            <a:schemeClr val="bg1"/>
          </a:solidFill>
          <a:ln w="76200" cmpd="tri">
            <a:solidFill>
              <a:srgbClr val="CC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2955925" y="60325"/>
            <a:ext cx="32496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u="sng">
                <a:solidFill>
                  <a:srgbClr val="CC0000"/>
                </a:solidFill>
              </a:rPr>
              <a:t>Double Angle Identities</a:t>
            </a: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152400" y="1828800"/>
            <a:ext cx="4427538" cy="1682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45000"/>
              </a:lnSpc>
            </a:pPr>
            <a:r>
              <a:rPr lang="en-US"/>
              <a:t>sin 2</a:t>
            </a:r>
            <a:r>
              <a:rPr lang="en-US" i="1"/>
              <a:t>A</a:t>
            </a:r>
            <a:r>
              <a:rPr lang="en-US"/>
              <a:t> = sin (</a:t>
            </a:r>
            <a:r>
              <a:rPr lang="en-US" i="1"/>
              <a:t>A</a:t>
            </a:r>
            <a:r>
              <a:rPr lang="en-US"/>
              <a:t> + </a:t>
            </a:r>
            <a:r>
              <a:rPr lang="en-US" i="1"/>
              <a:t>A</a:t>
            </a:r>
            <a:r>
              <a:rPr lang="en-US"/>
              <a:t>)</a:t>
            </a:r>
          </a:p>
          <a:p>
            <a:pPr>
              <a:lnSpc>
                <a:spcPct val="145000"/>
              </a:lnSpc>
            </a:pPr>
            <a:r>
              <a:rPr lang="en-US"/>
              <a:t>           = sin </a:t>
            </a:r>
            <a:r>
              <a:rPr lang="en-US" i="1"/>
              <a:t>A</a:t>
            </a:r>
            <a:r>
              <a:rPr lang="en-US"/>
              <a:t> cos </a:t>
            </a:r>
            <a:r>
              <a:rPr lang="en-US" i="1"/>
              <a:t>A</a:t>
            </a:r>
            <a:r>
              <a:rPr lang="en-US"/>
              <a:t> + cos </a:t>
            </a:r>
            <a:r>
              <a:rPr lang="en-US" i="1"/>
              <a:t>A</a:t>
            </a:r>
            <a:r>
              <a:rPr lang="en-US"/>
              <a:t> sin </a:t>
            </a:r>
            <a:r>
              <a:rPr lang="en-US" i="1"/>
              <a:t>A</a:t>
            </a:r>
          </a:p>
          <a:p>
            <a:pPr>
              <a:lnSpc>
                <a:spcPct val="145000"/>
              </a:lnSpc>
            </a:pPr>
            <a:r>
              <a:rPr lang="en-US" i="1"/>
              <a:t>           </a:t>
            </a:r>
            <a:r>
              <a:rPr lang="en-US"/>
              <a:t>= 2 sin </a:t>
            </a:r>
            <a:r>
              <a:rPr lang="en-US" i="1"/>
              <a:t>A</a:t>
            </a:r>
            <a:r>
              <a:rPr lang="en-US"/>
              <a:t> cos </a:t>
            </a:r>
            <a:r>
              <a:rPr lang="en-US" i="1"/>
              <a:t>A</a:t>
            </a:r>
          </a:p>
        </p:txBody>
      </p:sp>
      <p:sp>
        <p:nvSpPr>
          <p:cNvPr id="13317" name="Rectangle 5"/>
          <p:cNvSpPr>
            <a:spLocks noChangeArrowheads="1"/>
          </p:cNvSpPr>
          <p:nvPr/>
        </p:nvSpPr>
        <p:spPr bwMode="auto">
          <a:xfrm>
            <a:off x="4800600" y="1781175"/>
            <a:ext cx="4430713" cy="1682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45000"/>
              </a:lnSpc>
            </a:pPr>
            <a:r>
              <a:rPr lang="en-US"/>
              <a:t>cos 2</a:t>
            </a:r>
            <a:r>
              <a:rPr lang="en-US" i="1"/>
              <a:t>A</a:t>
            </a:r>
            <a:r>
              <a:rPr lang="en-US"/>
              <a:t> = cos (</a:t>
            </a:r>
            <a:r>
              <a:rPr lang="en-US" i="1"/>
              <a:t>A</a:t>
            </a:r>
            <a:r>
              <a:rPr lang="en-US"/>
              <a:t> + </a:t>
            </a:r>
            <a:r>
              <a:rPr lang="en-US" i="1"/>
              <a:t>A</a:t>
            </a:r>
            <a:r>
              <a:rPr lang="en-US"/>
              <a:t>)  </a:t>
            </a:r>
          </a:p>
          <a:p>
            <a:pPr>
              <a:lnSpc>
                <a:spcPct val="145000"/>
              </a:lnSpc>
            </a:pPr>
            <a:r>
              <a:rPr lang="en-US"/>
              <a:t>            = cos </a:t>
            </a:r>
            <a:r>
              <a:rPr lang="en-US" i="1"/>
              <a:t>A</a:t>
            </a:r>
            <a:r>
              <a:rPr lang="en-US"/>
              <a:t> cos </a:t>
            </a:r>
            <a:r>
              <a:rPr lang="en-US" i="1"/>
              <a:t>A</a:t>
            </a:r>
            <a:r>
              <a:rPr lang="en-US"/>
              <a:t> - sin </a:t>
            </a:r>
            <a:r>
              <a:rPr lang="en-US" i="1"/>
              <a:t>A</a:t>
            </a:r>
            <a:r>
              <a:rPr lang="en-US"/>
              <a:t> sin </a:t>
            </a:r>
            <a:r>
              <a:rPr lang="en-US" i="1"/>
              <a:t>A</a:t>
            </a:r>
          </a:p>
          <a:p>
            <a:pPr>
              <a:lnSpc>
                <a:spcPct val="145000"/>
              </a:lnSpc>
            </a:pPr>
            <a:r>
              <a:rPr lang="en-US" i="1"/>
              <a:t>            </a:t>
            </a:r>
            <a:r>
              <a:rPr lang="en-US"/>
              <a:t>= cos</a:t>
            </a:r>
            <a:r>
              <a:rPr lang="en-US" baseline="30000"/>
              <a:t>2</a:t>
            </a:r>
            <a:r>
              <a:rPr lang="en-US"/>
              <a:t> </a:t>
            </a:r>
            <a:r>
              <a:rPr lang="en-US" i="1"/>
              <a:t>A</a:t>
            </a:r>
            <a:r>
              <a:rPr lang="en-US"/>
              <a:t> - sin</a:t>
            </a:r>
            <a:r>
              <a:rPr lang="en-US" baseline="30000"/>
              <a:t>2</a:t>
            </a:r>
            <a:r>
              <a:rPr lang="en-US" i="1"/>
              <a:t>A</a:t>
            </a:r>
          </a:p>
        </p:txBody>
      </p:sp>
      <p:sp>
        <p:nvSpPr>
          <p:cNvPr id="13318" name="Text Box 6"/>
          <p:cNvSpPr txBox="1">
            <a:spLocks noChangeArrowheads="1"/>
          </p:cNvSpPr>
          <p:nvPr/>
        </p:nvSpPr>
        <p:spPr bwMode="auto">
          <a:xfrm>
            <a:off x="746125" y="517525"/>
            <a:ext cx="752475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The identities for the sine and cosine of the sum of two</a:t>
            </a:r>
          </a:p>
          <a:p>
            <a:r>
              <a:rPr lang="en-US"/>
              <a:t>numbers can be used, </a:t>
            </a:r>
            <a:r>
              <a:rPr lang="en-US">
                <a:solidFill>
                  <a:schemeClr val="accent2"/>
                </a:solidFill>
              </a:rPr>
              <a:t>when the two numbers </a:t>
            </a:r>
            <a:r>
              <a:rPr lang="en-US" i="1">
                <a:solidFill>
                  <a:schemeClr val="accent2"/>
                </a:solidFill>
              </a:rPr>
              <a:t>A</a:t>
            </a:r>
            <a:r>
              <a:rPr lang="en-US">
                <a:solidFill>
                  <a:schemeClr val="accent2"/>
                </a:solidFill>
              </a:rPr>
              <a:t> and </a:t>
            </a:r>
            <a:r>
              <a:rPr lang="en-US" i="1">
                <a:solidFill>
                  <a:schemeClr val="accent2"/>
                </a:solidFill>
              </a:rPr>
              <a:t>B</a:t>
            </a:r>
            <a:endParaRPr lang="en-US">
              <a:solidFill>
                <a:schemeClr val="accent2"/>
              </a:solidFill>
            </a:endParaRPr>
          </a:p>
          <a:p>
            <a:r>
              <a:rPr lang="en-US">
                <a:solidFill>
                  <a:schemeClr val="accent2"/>
                </a:solidFill>
              </a:rPr>
              <a:t>are equal</a:t>
            </a:r>
            <a:r>
              <a:rPr lang="en-US"/>
              <a:t>, to develop the identities for sin 2</a:t>
            </a:r>
            <a:r>
              <a:rPr lang="en-US" i="1"/>
              <a:t>A</a:t>
            </a:r>
            <a:r>
              <a:rPr lang="en-US"/>
              <a:t> and cos 2</a:t>
            </a:r>
            <a:r>
              <a:rPr lang="en-US" i="1"/>
              <a:t>A</a:t>
            </a:r>
            <a:r>
              <a:rPr lang="en-US"/>
              <a:t>.</a:t>
            </a:r>
          </a:p>
        </p:txBody>
      </p:sp>
      <p:sp>
        <p:nvSpPr>
          <p:cNvPr id="13319" name="Text Box 7"/>
          <p:cNvSpPr txBox="1">
            <a:spLocks noChangeArrowheads="1"/>
          </p:cNvSpPr>
          <p:nvPr/>
        </p:nvSpPr>
        <p:spPr bwMode="auto">
          <a:xfrm>
            <a:off x="647700" y="3810000"/>
            <a:ext cx="436933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Identities for sin </a:t>
            </a:r>
            <a:r>
              <a:rPr lang="en-US" dirty="0" smtClean="0">
                <a:solidFill>
                  <a:srgbClr val="C00000"/>
                </a:solidFill>
              </a:rPr>
              <a:t>2</a:t>
            </a:r>
            <a:r>
              <a:rPr lang="en-US" i="1" dirty="0" smtClean="0">
                <a:solidFill>
                  <a:srgbClr val="C00000"/>
                </a:solidFill>
              </a:rPr>
              <a:t>A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>
                <a:solidFill>
                  <a:srgbClr val="C00000"/>
                </a:solidFill>
              </a:rPr>
              <a:t>and </a:t>
            </a:r>
            <a:r>
              <a:rPr lang="en-US" dirty="0" err="1">
                <a:solidFill>
                  <a:srgbClr val="C00000"/>
                </a:solidFill>
              </a:rPr>
              <a:t>cos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smtClean="0">
                <a:solidFill>
                  <a:srgbClr val="C00000"/>
                </a:solidFill>
              </a:rPr>
              <a:t>2</a:t>
            </a:r>
            <a:r>
              <a:rPr lang="en-US" i="1" dirty="0" smtClean="0">
                <a:solidFill>
                  <a:srgbClr val="C00000"/>
                </a:solidFill>
              </a:rPr>
              <a:t>A</a:t>
            </a:r>
            <a:r>
              <a:rPr lang="en-US" dirty="0" smtClean="0">
                <a:solidFill>
                  <a:srgbClr val="C00000"/>
                </a:solidFill>
              </a:rPr>
              <a:t>: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3320" name="Text Box 8"/>
          <p:cNvSpPr txBox="1">
            <a:spLocks noChangeArrowheads="1"/>
          </p:cNvSpPr>
          <p:nvPr/>
        </p:nvSpPr>
        <p:spPr bwMode="auto">
          <a:xfrm>
            <a:off x="669925" y="4403725"/>
            <a:ext cx="289181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sin </a:t>
            </a:r>
            <a:r>
              <a:rPr lang="en-US" dirty="0" smtClean="0">
                <a:solidFill>
                  <a:srgbClr val="C00000"/>
                </a:solidFill>
              </a:rPr>
              <a:t>2</a:t>
            </a:r>
            <a:r>
              <a:rPr lang="en-US" i="1" dirty="0" smtClean="0">
                <a:solidFill>
                  <a:srgbClr val="C00000"/>
                </a:solidFill>
              </a:rPr>
              <a:t>A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>
                <a:solidFill>
                  <a:srgbClr val="C00000"/>
                </a:solidFill>
              </a:rPr>
              <a:t>= </a:t>
            </a:r>
            <a:r>
              <a:rPr lang="en-US" dirty="0" smtClean="0">
                <a:solidFill>
                  <a:srgbClr val="C00000"/>
                </a:solidFill>
              </a:rPr>
              <a:t>2sin A </a:t>
            </a:r>
            <a:r>
              <a:rPr lang="en-US" dirty="0" err="1">
                <a:solidFill>
                  <a:srgbClr val="C00000"/>
                </a:solidFill>
              </a:rPr>
              <a:t>cos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i="1" dirty="0" smtClean="0">
                <a:solidFill>
                  <a:srgbClr val="C00000"/>
                </a:solidFill>
              </a:rPr>
              <a:t>A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3321" name="Text Box 9"/>
          <p:cNvSpPr txBox="1">
            <a:spLocks noChangeArrowheads="1"/>
          </p:cNvSpPr>
          <p:nvPr/>
        </p:nvSpPr>
        <p:spPr bwMode="auto">
          <a:xfrm>
            <a:off x="4937125" y="4403725"/>
            <a:ext cx="3018775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 err="1">
                <a:solidFill>
                  <a:srgbClr val="C00000"/>
                </a:solidFill>
              </a:rPr>
              <a:t>cos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smtClean="0">
                <a:solidFill>
                  <a:srgbClr val="C00000"/>
                </a:solidFill>
              </a:rPr>
              <a:t>2</a:t>
            </a:r>
            <a:r>
              <a:rPr lang="en-US" i="1" dirty="0" smtClean="0">
                <a:solidFill>
                  <a:srgbClr val="C00000"/>
                </a:solidFill>
              </a:rPr>
              <a:t>A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>
                <a:solidFill>
                  <a:srgbClr val="C00000"/>
                </a:solidFill>
              </a:rPr>
              <a:t>= </a:t>
            </a:r>
            <a:r>
              <a:rPr lang="en-US" dirty="0" smtClean="0">
                <a:solidFill>
                  <a:srgbClr val="C00000"/>
                </a:solidFill>
              </a:rPr>
              <a:t>cos</a:t>
            </a:r>
            <a:r>
              <a:rPr lang="en-US" baseline="30000" dirty="0" smtClean="0">
                <a:solidFill>
                  <a:srgbClr val="C00000"/>
                </a:solidFill>
              </a:rPr>
              <a:t>2</a:t>
            </a:r>
            <a:r>
              <a:rPr lang="en-US" i="1" dirty="0" smtClean="0">
                <a:solidFill>
                  <a:srgbClr val="C00000"/>
                </a:solidFill>
              </a:rPr>
              <a:t>A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>
                <a:solidFill>
                  <a:srgbClr val="C00000"/>
                </a:solidFill>
              </a:rPr>
              <a:t>- </a:t>
            </a:r>
            <a:r>
              <a:rPr lang="en-US" dirty="0" smtClean="0">
                <a:solidFill>
                  <a:srgbClr val="C00000"/>
                </a:solidFill>
              </a:rPr>
              <a:t>sin</a:t>
            </a:r>
            <a:r>
              <a:rPr lang="en-US" baseline="30000" dirty="0" smtClean="0">
                <a:solidFill>
                  <a:srgbClr val="C00000"/>
                </a:solidFill>
              </a:rPr>
              <a:t>2</a:t>
            </a:r>
            <a:r>
              <a:rPr lang="en-US" i="1" dirty="0" smtClean="0">
                <a:solidFill>
                  <a:srgbClr val="C00000"/>
                </a:solidFill>
              </a:rPr>
              <a:t>A</a:t>
            </a:r>
            <a:endParaRPr lang="en-US" i="1" dirty="0">
              <a:solidFill>
                <a:srgbClr val="C00000"/>
              </a:solidFill>
            </a:endParaRPr>
          </a:p>
          <a:p>
            <a:r>
              <a:rPr lang="en-US" dirty="0" err="1">
                <a:solidFill>
                  <a:srgbClr val="C00000"/>
                </a:solidFill>
              </a:rPr>
              <a:t>cos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smtClean="0">
                <a:solidFill>
                  <a:srgbClr val="C00000"/>
                </a:solidFill>
              </a:rPr>
              <a:t>2</a:t>
            </a:r>
            <a:r>
              <a:rPr lang="en-US" i="1" dirty="0" smtClean="0">
                <a:solidFill>
                  <a:srgbClr val="C00000"/>
                </a:solidFill>
              </a:rPr>
              <a:t>A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>
                <a:solidFill>
                  <a:srgbClr val="C00000"/>
                </a:solidFill>
              </a:rPr>
              <a:t>= </a:t>
            </a:r>
            <a:r>
              <a:rPr lang="en-US" dirty="0" smtClean="0">
                <a:solidFill>
                  <a:srgbClr val="C00000"/>
                </a:solidFill>
              </a:rPr>
              <a:t>2cos</a:t>
            </a:r>
            <a:r>
              <a:rPr lang="en-US" baseline="30000" dirty="0" smtClean="0">
                <a:solidFill>
                  <a:srgbClr val="C00000"/>
                </a:solidFill>
              </a:rPr>
              <a:t>2</a:t>
            </a:r>
            <a:r>
              <a:rPr lang="en-US" i="1" dirty="0" smtClean="0">
                <a:solidFill>
                  <a:srgbClr val="C00000"/>
                </a:solidFill>
              </a:rPr>
              <a:t>A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>
                <a:solidFill>
                  <a:srgbClr val="C00000"/>
                </a:solidFill>
              </a:rPr>
              <a:t>- 1</a:t>
            </a:r>
          </a:p>
          <a:p>
            <a:r>
              <a:rPr lang="en-US" dirty="0" err="1">
                <a:solidFill>
                  <a:srgbClr val="C00000"/>
                </a:solidFill>
              </a:rPr>
              <a:t>cos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smtClean="0">
                <a:solidFill>
                  <a:srgbClr val="C00000"/>
                </a:solidFill>
              </a:rPr>
              <a:t>2</a:t>
            </a:r>
            <a:r>
              <a:rPr lang="en-US" i="1" dirty="0" smtClean="0">
                <a:solidFill>
                  <a:srgbClr val="C00000"/>
                </a:solidFill>
              </a:rPr>
              <a:t>A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>
                <a:solidFill>
                  <a:srgbClr val="C00000"/>
                </a:solidFill>
              </a:rPr>
              <a:t>= 1 - </a:t>
            </a:r>
            <a:r>
              <a:rPr lang="en-US" dirty="0" smtClean="0">
                <a:solidFill>
                  <a:srgbClr val="C00000"/>
                </a:solidFill>
              </a:rPr>
              <a:t>2sin</a:t>
            </a:r>
            <a:r>
              <a:rPr lang="en-US" baseline="30000" dirty="0" smtClean="0">
                <a:solidFill>
                  <a:srgbClr val="C00000"/>
                </a:solidFill>
              </a:rPr>
              <a:t>2</a:t>
            </a:r>
            <a:r>
              <a:rPr lang="en-US" i="1" dirty="0" smtClean="0">
                <a:solidFill>
                  <a:srgbClr val="C00000"/>
                </a:solidFill>
              </a:rPr>
              <a:t>A</a:t>
            </a:r>
            <a:endParaRPr lang="en-US" i="1" dirty="0">
              <a:solidFill>
                <a:srgbClr val="C00000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AD7A6-1F58-4CB8-BC65-881507BAC1F0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13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0" dur="500"/>
                                        <p:tgtEl>
                                          <p:spTgt spid="133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5" dur="500"/>
                                        <p:tgtEl>
                                          <p:spTgt spid="133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0" dur="500"/>
                                        <p:tgtEl>
                                          <p:spTgt spid="133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5" dur="500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13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13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33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33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33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33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33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33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22" grpId="0" animBg="1" autoUpdateAnimBg="0"/>
      <p:bldP spid="13315" grpId="0" autoUpdateAnimBg="0"/>
      <p:bldP spid="13316" grpId="0" build="p" autoUpdateAnimBg="0"/>
      <p:bldP spid="13317" grpId="0" autoUpdateAnimBg="0"/>
      <p:bldP spid="13318" grpId="0" autoUpdateAnimBg="0"/>
      <p:bldP spid="13319" grpId="0" autoUpdateAnimBg="0"/>
      <p:bldP spid="13320" grpId="0" autoUpdateAnimBg="0"/>
      <p:bldP spid="13321" grpId="0" build="p" autoUpdateAnimBg="0"/>
    </p:bld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2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2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2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2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Macintosh HD:Microsoft :Templates:Blank Presentation</Template>
  <TotalTime>1175</TotalTime>
  <Words>694</Words>
  <Application>Microsoft Office PowerPoint</Application>
  <PresentationFormat>On-screen Show (4:3)</PresentationFormat>
  <Paragraphs>123</Paragraphs>
  <Slides>14</Slides>
  <Notes>0</Notes>
  <HiddenSlides>0</HiddenSlides>
  <MMClips>2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Blank Presentation</vt:lpstr>
      <vt:lpstr>1_Blank Presentation</vt:lpstr>
      <vt:lpstr>Equation</vt:lpstr>
      <vt:lpstr>MathType 6.0 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Stephanie.MacKay@ecsd.net</dc:creator>
  <cp:lastModifiedBy>Stephanie MacKay</cp:lastModifiedBy>
  <cp:revision>55</cp:revision>
  <dcterms:created xsi:type="dcterms:W3CDTF">2000-03-03T20:01:22Z</dcterms:created>
  <dcterms:modified xsi:type="dcterms:W3CDTF">2012-10-31T13:57:56Z</dcterms:modified>
</cp:coreProperties>
</file>