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notesMasterIdLst>
    <p:notesMasterId r:id="rId14"/>
  </p:notesMasterIdLst>
  <p:sldIdLst>
    <p:sldId id="257" r:id="rId5"/>
    <p:sldId id="264" r:id="rId6"/>
    <p:sldId id="265" r:id="rId7"/>
    <p:sldId id="266" r:id="rId8"/>
    <p:sldId id="260" r:id="rId9"/>
    <p:sldId id="259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4B3AF-AF91-45FC-A80B-07943A6B04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80990-29CC-44A2-A6AB-AF2DAEDAE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1214909A-A832-4DE1-A0D3-E286B6978C06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BED82FA3-0B56-4876-9CB4-FD663A59233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0E1CCEA5-0D82-449A-B586-01F12E7B465D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1EECA172-8707-4903-A846-EAE6F1F1FB8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17FD3549-9C98-4762-8023-BBC27EC45D7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BED82FA3-0B56-4876-9CB4-FD663A59233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BED82FA3-0B56-4876-9CB4-FD663A59233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5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5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F6FF-1F1B-472F-A95A-56AF6A25DF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84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844F-B3C8-4303-9B23-B2D260420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4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CC83-8BC6-4CDE-ACD0-459F36742A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28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143-1E8A-4FA8-9DD2-B73F5B8FA0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7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9AB-C299-4550-BA06-8E639772EB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8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F697-1897-4C8C-9C8E-09554F7F7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6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A49-A7CD-4E73-9B5C-21453E23DC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80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2E13-E69F-41BE-8F74-998E35E4E0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2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03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440-A2CE-4BEA-B6D0-CDF25164A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22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5D83-3C09-48C5-BC0A-86CB18B41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73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C7-27C9-4506-8513-666609D2A9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8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F6FF-1F1B-472F-A95A-56AF6A25DF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09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844F-B3C8-4303-9B23-B2D260420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03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CC83-8BC6-4CDE-ACD0-459F36742A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11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143-1E8A-4FA8-9DD2-B73F5B8FA0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08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9AB-C299-4550-BA06-8E639772EB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06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F697-1897-4C8C-9C8E-09554F7F7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36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A49-A7CD-4E73-9B5C-21453E23DC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4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4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2E13-E69F-41BE-8F74-998E35E4E0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9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440-A2CE-4BEA-B6D0-CDF25164A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96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5D83-3C09-48C5-BC0A-86CB18B41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57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C7-27C9-4506-8513-666609D2A9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398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F6FF-1F1B-472F-A95A-56AF6A25DF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64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844F-B3C8-4303-9B23-B2D260420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694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CC83-8BC6-4CDE-ACD0-459F36742A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209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143-1E8A-4FA8-9DD2-B73F5B8FA0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7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9AB-C299-4550-BA06-8E639772EB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599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F697-1897-4C8C-9C8E-09554F7F7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975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A49-A7CD-4E73-9B5C-21453E23DC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86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2E13-E69F-41BE-8F74-998E35E4E0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444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440-A2CE-4BEA-B6D0-CDF25164A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817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5D83-3C09-48C5-BC0A-86CB18B41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1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C7-27C9-4506-8513-666609D2A9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5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5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A15E-2270-481E-A046-5F393F7D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4C47D2-4558-4F4E-8442-6D2E9122D50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4C47D2-4558-4F4E-8442-6D2E9122D50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2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4C47D2-4558-4F4E-8442-6D2E9122D50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3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40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"/>
            <a:ext cx="6273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6.3 Proving Identities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388" y="115193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Showing that two sides of a potential trigonometric identity are equal for a given value is not enough proof that it is true for all permissible values of the variable.</a:t>
            </a:r>
            <a:endParaRPr lang="en-US" sz="2400" b="1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38755" y="4796135"/>
            <a:ext cx="5771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Multiply, expand, factor, reduce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r>
              <a:rPr lang="en-US" dirty="0" smtClean="0">
                <a:solidFill>
                  <a:srgbClr val="000000"/>
                </a:solidFill>
              </a:rPr>
              <a:t>square.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76573" y="5329535"/>
            <a:ext cx="56814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Common denominator to add or subtract.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196864" y="2933095"/>
            <a:ext cx="5509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Substitute for familiar </a:t>
            </a:r>
            <a:r>
              <a:rPr lang="en-US" dirty="0">
                <a:solidFill>
                  <a:srgbClr val="000000"/>
                </a:solidFill>
              </a:rPr>
              <a:t>trig </a:t>
            </a:r>
            <a:r>
              <a:rPr lang="en-US" dirty="0" smtClean="0">
                <a:solidFill>
                  <a:srgbClr val="000000"/>
                </a:solidFill>
              </a:rPr>
              <a:t>relationships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34964" y="3896707"/>
            <a:ext cx="78126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If the expression contains squared </a:t>
            </a:r>
            <a:r>
              <a:rPr lang="en-US" dirty="0" smtClean="0">
                <a:solidFill>
                  <a:srgbClr val="000000"/>
                </a:solidFill>
              </a:rPr>
              <a:t>terms or 1, -1, </a:t>
            </a:r>
            <a:r>
              <a:rPr lang="en-US" dirty="0" smtClean="0">
                <a:solidFill>
                  <a:srgbClr val="000000"/>
                </a:solidFill>
              </a:rPr>
              <a:t>try using</a:t>
            </a:r>
            <a:endParaRPr lang="en-US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Pythagorean Identity.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34964" y="3329970"/>
            <a:ext cx="46266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Express in </a:t>
            </a:r>
            <a:r>
              <a:rPr lang="en-US" dirty="0" smtClean="0">
                <a:solidFill>
                  <a:srgbClr val="000000"/>
                </a:solidFill>
              </a:rPr>
              <a:t>terms of </a:t>
            </a:r>
            <a:r>
              <a:rPr lang="en-US" dirty="0">
                <a:solidFill>
                  <a:srgbClr val="000000"/>
                </a:solidFill>
              </a:rPr>
              <a:t>sine or </a:t>
            </a:r>
            <a:r>
              <a:rPr lang="en-US" dirty="0" smtClean="0">
                <a:solidFill>
                  <a:srgbClr val="000000"/>
                </a:solidFill>
              </a:rPr>
              <a:t>cosine.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0456" y="5939135"/>
            <a:ext cx="54585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Multiply by the conjugate of a binomial.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6624" y="2240597"/>
            <a:ext cx="31134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Algebraic Proof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15E-2270-481E-A046-5F393F7D83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utoUpdateAnimBg="0"/>
      <p:bldP spid="7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09800" y="-15875"/>
            <a:ext cx="4681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>
                <a:solidFill>
                  <a:srgbClr val="CC0000"/>
                </a:solidFill>
              </a:rPr>
              <a:t>Proving an Equation is an Identity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41325" y="517525"/>
            <a:ext cx="306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Consider the equation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530600" y="457200"/>
          <a:ext cx="3379788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4" imgW="1651000" imgH="381000" progId="Equation.DSMT4">
                  <p:embed/>
                </p:oleObj>
              </mc:Choice>
              <mc:Fallback>
                <p:oleObj name="Equation" r:id="rId4" imgW="1651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57200"/>
                        <a:ext cx="3379788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60363" y="1965325"/>
            <a:ext cx="691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>
                <a:solidFill>
                  <a:srgbClr val="000000"/>
                </a:solidFill>
              </a:rPr>
              <a:t>  Verify that this statement is true for 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 = 2.4 rad.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42900" y="1384300"/>
            <a:ext cx="744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</a:rPr>
              <a:t>a)  </a:t>
            </a:r>
            <a:r>
              <a:rPr lang="en-US">
                <a:solidFill>
                  <a:srgbClr val="000000"/>
                </a:solidFill>
              </a:rPr>
              <a:t>Use a graph to verify that the equation is an identity.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1800" y="2514600"/>
            <a:ext cx="824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</a:rPr>
              <a:t>c)</a:t>
            </a:r>
            <a:r>
              <a:rPr lang="en-US" sz="2400" b="1" dirty="0">
                <a:solidFill>
                  <a:srgbClr val="000000"/>
                </a:solidFill>
              </a:rPr>
              <a:t>  Use an algebraic approach to prove that the identity is true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in general.  State any restrictions.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43300"/>
            <a:ext cx="5905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43300"/>
            <a:ext cx="5905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6753225" y="3733800"/>
          <a:ext cx="23145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8" imgW="1130300" imgH="381000" progId="Equation.DSMT4">
                  <p:embed/>
                </p:oleObj>
              </mc:Choice>
              <mc:Fallback>
                <p:oleObj name="Equation" r:id="rId8" imgW="11303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3733800"/>
                        <a:ext cx="2314575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190094"/>
              </p:ext>
            </p:extLst>
          </p:nvPr>
        </p:nvGraphicFramePr>
        <p:xfrm>
          <a:off x="6880452" y="4760912"/>
          <a:ext cx="16906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825500" imgH="355600" progId="Equation.DSMT4">
                  <p:embed/>
                </p:oleObj>
              </mc:Choice>
              <mc:Fallback>
                <p:oleObj name="Equation" r:id="rId10" imgW="8255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452" y="4760912"/>
                        <a:ext cx="16906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36525" y="33369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</a:rPr>
              <a:t>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2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5" grpId="0" autoUpdateAnimBg="0"/>
      <p:bldP spid="15366" grpId="0" autoUpdateAnimBg="0"/>
      <p:bldP spid="15367" grpId="0" autoUpdateAnimBg="0"/>
      <p:bldP spid="1537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0363" y="533400"/>
            <a:ext cx="691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>
                <a:solidFill>
                  <a:srgbClr val="000000"/>
                </a:solidFill>
              </a:rPr>
              <a:t>  Verify that this statement is true for 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 = 2.4 rad.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09800" y="0"/>
            <a:ext cx="587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>
                <a:solidFill>
                  <a:srgbClr val="CC0000"/>
                </a:solidFill>
              </a:rPr>
              <a:t>Proving an Equation is an Identity [Cont’d]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552575" y="1125538"/>
          <a:ext cx="41338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" imgW="2019300" imgH="381000" progId="Equation.DSMT4">
                  <p:embed/>
                </p:oleObj>
              </mc:Choice>
              <mc:Fallback>
                <p:oleObj name="Equation" r:id="rId4" imgW="20193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1125538"/>
                        <a:ext cx="41338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243013" y="2108200"/>
          <a:ext cx="27320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6" imgW="1333500" imgH="406400" progId="Equation.DSMT4">
                  <p:embed/>
                </p:oleObj>
              </mc:Choice>
              <mc:Fallback>
                <p:oleObj name="Equation" r:id="rId6" imgW="13335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2108200"/>
                        <a:ext cx="2732087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03325" y="3124200"/>
            <a:ext cx="157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= 2.480466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066800" y="2057400"/>
            <a:ext cx="533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14800" y="2057400"/>
            <a:ext cx="0" cy="1905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276725" y="2133600"/>
          <a:ext cx="17430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8" imgW="850900" imgH="355600" progId="Equation.DSMT4">
                  <p:embed/>
                </p:oleObj>
              </mc:Choice>
              <mc:Fallback>
                <p:oleObj name="Equation" r:id="rId8" imgW="850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2133600"/>
                        <a:ext cx="174307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191000" y="3098800"/>
            <a:ext cx="157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= 2.480466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74725" y="4724400"/>
            <a:ext cx="616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Therefore, the equation is true for 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 = 2.4 rad.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327400" y="39624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L.S. = R.S.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90" grpId="0" autoUpdateAnimBg="0"/>
      <p:bldP spid="16391" grpId="0" animBg="1"/>
      <p:bldP spid="16392" grpId="0" animBg="1"/>
      <p:bldP spid="16394" grpId="0" autoUpdateAnimBg="0"/>
      <p:bldP spid="16395" grpId="0" autoUpdateAnimBg="0"/>
      <p:bldP spid="16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9800" y="76200"/>
            <a:ext cx="4681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>
                <a:solidFill>
                  <a:srgbClr val="CC0000"/>
                </a:solidFill>
              </a:rPr>
              <a:t>Proving an Equation is an Identity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63550" y="1524000"/>
          <a:ext cx="41322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4" imgW="2019300" imgH="381000" progId="Equation.DSMT4">
                  <p:embed/>
                </p:oleObj>
              </mc:Choice>
              <mc:Fallback>
                <p:oleObj name="Equation" r:id="rId4" imgW="20193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24000"/>
                        <a:ext cx="41322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" y="609600"/>
            <a:ext cx="824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0000"/>
                </a:solidFill>
              </a:rPr>
              <a:t>c)</a:t>
            </a:r>
            <a:r>
              <a:rPr lang="en-US" sz="2400" b="1">
                <a:solidFill>
                  <a:srgbClr val="000000"/>
                </a:solidFill>
              </a:rPr>
              <a:t>  Use an algebraic approach to prove that the identity is true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in general.  State any restrictions.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6200" y="2438400"/>
            <a:ext cx="533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124200" y="2438400"/>
            <a:ext cx="0" cy="3733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52400" y="2590800"/>
          <a:ext cx="29384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6" imgW="1435100" imgH="381000" progId="Equation.DSMT4">
                  <p:embed/>
                </p:oleObj>
              </mc:Choice>
              <mc:Fallback>
                <p:oleObj name="Equation" r:id="rId6" imgW="1435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29384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52400" y="3581400"/>
          <a:ext cx="16637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8" imgW="812800" imgH="355600" progId="Equation.DSMT4">
                  <p:embed/>
                </p:oleObj>
              </mc:Choice>
              <mc:Fallback>
                <p:oleObj name="Equation" r:id="rId8" imgW="812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81400"/>
                        <a:ext cx="16637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52400" y="4454525"/>
          <a:ext cx="20018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0" imgW="977900" imgH="355600" progId="Equation.DSMT4">
                  <p:embed/>
                </p:oleObj>
              </mc:Choice>
              <mc:Fallback>
                <p:oleObj name="Equation" r:id="rId10" imgW="977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54525"/>
                        <a:ext cx="20018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152400" y="5334000"/>
          <a:ext cx="14557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2" imgW="711200" imgH="355600" progId="Equation.DSMT4">
                  <p:embed/>
                </p:oleObj>
              </mc:Choice>
              <mc:Fallback>
                <p:oleObj name="Equation" r:id="rId12" imgW="711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0"/>
                        <a:ext cx="14557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365500" y="2514600"/>
          <a:ext cx="11953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4" imgW="584200" imgH="355600" progId="Equation.DSMT4">
                  <p:embed/>
                </p:oleObj>
              </mc:Choice>
              <mc:Fallback>
                <p:oleObj name="Equation" r:id="rId14" imgW="584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2514600"/>
                        <a:ext cx="11953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362200" y="63246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L.S. = R.S.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994400" y="1143000"/>
            <a:ext cx="315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Note the left side of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equation has the restriction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3333CC"/>
                </a:solidFill>
              </a:rPr>
              <a:t>sin</a:t>
            </a:r>
            <a:r>
              <a:rPr lang="en-US" sz="2000" baseline="30000">
                <a:solidFill>
                  <a:srgbClr val="3333CC"/>
                </a:solidFill>
              </a:rPr>
              <a:t>2</a:t>
            </a:r>
            <a:r>
              <a:rPr lang="en-US" sz="2000" i="1">
                <a:solidFill>
                  <a:srgbClr val="3333CC"/>
                </a:solidFill>
              </a:rPr>
              <a:t>A</a:t>
            </a:r>
            <a:r>
              <a:rPr lang="en-US" sz="2000">
                <a:solidFill>
                  <a:srgbClr val="3333CC"/>
                </a:solidFill>
              </a:rPr>
              <a:t> - sin </a:t>
            </a:r>
            <a:r>
              <a:rPr lang="en-US" sz="2000" i="1">
                <a:solidFill>
                  <a:srgbClr val="3333CC"/>
                </a:solidFill>
              </a:rPr>
              <a:t>A</a:t>
            </a:r>
            <a:r>
              <a:rPr lang="en-US" sz="2000">
                <a:solidFill>
                  <a:srgbClr val="3333CC"/>
                </a:solidFill>
              </a:rPr>
              <a:t> ≠ 0 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6021388" y="2667000"/>
          <a:ext cx="17891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6" imgW="1117600" imgH="355600" progId="Equation.DSMT4">
                  <p:embed/>
                </p:oleObj>
              </mc:Choice>
              <mc:Fallback>
                <p:oleObj name="Equation" r:id="rId16" imgW="1117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2667000"/>
                        <a:ext cx="17891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6019800" y="3336925"/>
          <a:ext cx="29718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8" imgW="1816100" imgH="1041400" progId="Equation.DSMT4">
                  <p:embed/>
                </p:oleObj>
              </mc:Choice>
              <mc:Fallback>
                <p:oleObj name="Equation" r:id="rId18" imgW="1816100" imgH="10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336925"/>
                        <a:ext cx="29718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943600" y="5010150"/>
            <a:ext cx="315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right side of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equation has the restriction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3333CC"/>
                </a:solidFill>
              </a:rPr>
              <a:t>sin </a:t>
            </a:r>
            <a:r>
              <a:rPr lang="en-US" sz="2000" i="1">
                <a:solidFill>
                  <a:srgbClr val="3333CC"/>
                </a:solidFill>
              </a:rPr>
              <a:t>A</a:t>
            </a:r>
            <a:r>
              <a:rPr lang="en-US" sz="2000">
                <a:solidFill>
                  <a:srgbClr val="3333CC"/>
                </a:solidFill>
              </a:rPr>
              <a:t> ≠ 0, or </a:t>
            </a:r>
            <a:r>
              <a:rPr lang="en-US" sz="2000" i="1">
                <a:solidFill>
                  <a:srgbClr val="3333CC"/>
                </a:solidFill>
              </a:rPr>
              <a:t>A</a:t>
            </a:r>
            <a:r>
              <a:rPr lang="en-US" sz="2000">
                <a:solidFill>
                  <a:srgbClr val="3333CC"/>
                </a:solidFill>
              </a:rPr>
              <a:t> ≠ 0.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5943600" y="5924550"/>
            <a:ext cx="308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Therefore, </a:t>
            </a:r>
            <a:r>
              <a:rPr lang="en-US" sz="2000" b="1" i="1">
                <a:solidFill>
                  <a:srgbClr val="CC0000"/>
                </a:solidFill>
              </a:rPr>
              <a:t>A</a:t>
            </a:r>
            <a:r>
              <a:rPr lang="en-US" sz="2000" b="1">
                <a:solidFill>
                  <a:srgbClr val="CC0000"/>
                </a:solidFill>
              </a:rPr>
              <a:t> ≠ 0, </a:t>
            </a:r>
            <a:r>
              <a:rPr lang="en-US" sz="2000" b="1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 sz="2000" b="1">
                <a:solidFill>
                  <a:srgbClr val="CC0000"/>
                </a:solidFill>
              </a:rPr>
              <a:t> + 2</a:t>
            </a:r>
            <a:r>
              <a:rPr lang="en-US" sz="2000" b="1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 sz="2000" b="1">
                <a:solidFill>
                  <a:srgbClr val="CC0000"/>
                </a:solidFill>
                <a:latin typeface="Symbol" pitchFamily="-96" charset="2"/>
              </a:rPr>
              <a:t>  </a:t>
            </a:r>
            <a:r>
              <a:rPr lang="en-US" sz="2000" b="1" i="1">
                <a:solidFill>
                  <a:srgbClr val="CC0000"/>
                </a:solidFill>
              </a:rPr>
              <a:t>n</a:t>
            </a:r>
            <a:r>
              <a:rPr lang="en-US" sz="2000" b="1">
                <a:solidFill>
                  <a:srgbClr val="000000"/>
                </a:solidFill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where </a:t>
            </a:r>
            <a:r>
              <a:rPr lang="en-US" sz="2000" b="1" i="1">
                <a:solidFill>
                  <a:srgbClr val="000000"/>
                </a:solidFill>
              </a:rPr>
              <a:t>n</a:t>
            </a:r>
            <a:r>
              <a:rPr lang="en-US" sz="2000" b="1">
                <a:solidFill>
                  <a:srgbClr val="000000"/>
                </a:solidFill>
              </a:rPr>
              <a:t> is any integer.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981700" y="2057400"/>
            <a:ext cx="252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3333CC"/>
                </a:solidFill>
              </a:rPr>
              <a:t>sin </a:t>
            </a:r>
            <a:r>
              <a:rPr lang="en-US" sz="2000" b="1" i="1">
                <a:solidFill>
                  <a:srgbClr val="3333CC"/>
                </a:solidFill>
              </a:rPr>
              <a:t>A</a:t>
            </a:r>
            <a:r>
              <a:rPr lang="en-US" sz="2000" b="1">
                <a:solidFill>
                  <a:srgbClr val="3333CC"/>
                </a:solidFill>
              </a:rPr>
              <a:t>(sin </a:t>
            </a:r>
            <a:r>
              <a:rPr lang="en-US" sz="2000" b="1" i="1">
                <a:solidFill>
                  <a:srgbClr val="3333CC"/>
                </a:solidFill>
              </a:rPr>
              <a:t>A</a:t>
            </a:r>
            <a:r>
              <a:rPr lang="en-US" sz="2000" b="1">
                <a:solidFill>
                  <a:srgbClr val="3333CC"/>
                </a:solidFill>
              </a:rPr>
              <a:t> - 1) ≠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3333CC"/>
                </a:solidFill>
              </a:rPr>
              <a:t>sin </a:t>
            </a:r>
            <a:r>
              <a:rPr lang="en-US" sz="2000" b="1" i="1">
                <a:solidFill>
                  <a:srgbClr val="3333CC"/>
                </a:solidFill>
              </a:rPr>
              <a:t>A</a:t>
            </a:r>
            <a:r>
              <a:rPr lang="en-US" sz="2000" b="1">
                <a:solidFill>
                  <a:srgbClr val="3333CC"/>
                </a:solidFill>
              </a:rPr>
              <a:t> ≠ 0 or sin </a:t>
            </a:r>
            <a:r>
              <a:rPr lang="en-US" sz="2000" b="1" i="1">
                <a:solidFill>
                  <a:srgbClr val="3333CC"/>
                </a:solidFill>
              </a:rPr>
              <a:t>A</a:t>
            </a:r>
            <a:r>
              <a:rPr lang="en-US" sz="2000" b="1">
                <a:solidFill>
                  <a:srgbClr val="3333CC"/>
                </a:solidFill>
              </a:rPr>
              <a:t> ≠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7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6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3" grpId="0" autoUpdateAnimBg="0"/>
      <p:bldP spid="17414" grpId="0" animBg="1"/>
      <p:bldP spid="17415" grpId="0" animBg="1"/>
      <p:bldP spid="17422" grpId="0" autoUpdateAnimBg="0"/>
      <p:bldP spid="17423" grpId="0" autoUpdateAnimBg="0"/>
      <p:bldP spid="17428" grpId="0" autoUpdateAnimBg="0"/>
      <p:bldP spid="17429" grpId="0" autoUpdateAnimBg="0"/>
      <p:bldP spid="174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09788" y="889000"/>
          <a:ext cx="38306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4" imgW="2006600" imgH="355600" progId="Equation.DSMT4">
                  <p:embed/>
                </p:oleObj>
              </mc:Choice>
              <mc:Fallback>
                <p:oleObj name="Equation" r:id="rId4" imgW="2006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889000"/>
                        <a:ext cx="38306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854753"/>
              </p:ext>
            </p:extLst>
          </p:nvPr>
        </p:nvGraphicFramePr>
        <p:xfrm>
          <a:off x="1935163" y="1736725"/>
          <a:ext cx="26924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6" imgW="1409400" imgH="419040" progId="Equation.DSMT4">
                  <p:embed/>
                </p:oleObj>
              </mc:Choice>
              <mc:Fallback>
                <p:oleObj name="Equation" r:id="rId6" imgW="1409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1736725"/>
                        <a:ext cx="26924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367038"/>
              </p:ext>
            </p:extLst>
          </p:nvPr>
        </p:nvGraphicFramePr>
        <p:xfrm>
          <a:off x="1947863" y="2487613"/>
          <a:ext cx="1381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8" imgW="723600" imgH="419040" progId="Equation.DSMT4">
                  <p:embed/>
                </p:oleObj>
              </mc:Choice>
              <mc:Fallback>
                <p:oleObj name="Equation" r:id="rId8" imgW="723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487613"/>
                        <a:ext cx="13811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265493"/>
              </p:ext>
            </p:extLst>
          </p:nvPr>
        </p:nvGraphicFramePr>
        <p:xfrm>
          <a:off x="1885950" y="3375025"/>
          <a:ext cx="8001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375025"/>
                        <a:ext cx="8001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648173"/>
              </p:ext>
            </p:extLst>
          </p:nvPr>
        </p:nvGraphicFramePr>
        <p:xfrm>
          <a:off x="1898650" y="4183063"/>
          <a:ext cx="946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4183063"/>
                        <a:ext cx="946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800600" y="1600200"/>
            <a:ext cx="0" cy="2819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981200" y="1600200"/>
            <a:ext cx="3657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005388" y="1803400"/>
          <a:ext cx="9461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14" imgW="495300" imgH="177800" progId="Equation.DSMT4">
                  <p:embed/>
                </p:oleObj>
              </mc:Choice>
              <mc:Fallback>
                <p:oleObj name="Equation" r:id="rId14" imgW="4953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1803400"/>
                        <a:ext cx="9461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14788" y="44704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L.S. = R.S.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6200" y="60325"/>
            <a:ext cx="59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</a:rPr>
              <a:t>Proving an </a:t>
            </a:r>
            <a:r>
              <a:rPr lang="en-US" dirty="0" smtClean="0">
                <a:solidFill>
                  <a:srgbClr val="CC0000"/>
                </a:solidFill>
              </a:rPr>
              <a:t>Identity    common denominator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057400" y="1752600"/>
          <a:ext cx="12604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16" imgW="660400" imgH="165100" progId="Equation.DSMT4">
                  <p:embed/>
                </p:oleObj>
              </mc:Choice>
              <mc:Fallback>
                <p:oleObj name="Equation" r:id="rId16" imgW="6604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12604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298825" y="1752600"/>
          <a:ext cx="1527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8" imgW="800100" imgH="165100" progId="Equation.DSMT4">
                  <p:embed/>
                </p:oleObj>
              </mc:Choice>
              <mc:Fallback>
                <p:oleObj name="Equation" r:id="rId18" imgW="8001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1752600"/>
                        <a:ext cx="1527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994344"/>
              </p:ext>
            </p:extLst>
          </p:nvPr>
        </p:nvGraphicFramePr>
        <p:xfrm>
          <a:off x="1751013" y="5457825"/>
          <a:ext cx="4603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20" imgW="241200" imgH="152280" progId="Equation.DSMT4">
                  <p:embed/>
                </p:oleObj>
              </mc:Choice>
              <mc:Fallback>
                <p:oleObj name="Equation" r:id="rId20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5457825"/>
                        <a:ext cx="4603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248779"/>
              </p:ext>
            </p:extLst>
          </p:nvPr>
        </p:nvGraphicFramePr>
        <p:xfrm>
          <a:off x="2341563" y="5421313"/>
          <a:ext cx="11398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22" imgW="596880" imgH="190440" progId="Equation.DSMT4">
                  <p:embed/>
                </p:oleObj>
              </mc:Choice>
              <mc:Fallback>
                <p:oleObj name="Equation" r:id="rId22" imgW="596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5421313"/>
                        <a:ext cx="11398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68698"/>
              </p:ext>
            </p:extLst>
          </p:nvPr>
        </p:nvGraphicFramePr>
        <p:xfrm>
          <a:off x="5459362" y="5534025"/>
          <a:ext cx="4603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24" imgW="241200" imgH="152280" progId="Equation.DSMT4">
                  <p:embed/>
                </p:oleObj>
              </mc:Choice>
              <mc:Fallback>
                <p:oleObj name="Equation" r:id="rId24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362" y="5534025"/>
                        <a:ext cx="4603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502013"/>
              </p:ext>
            </p:extLst>
          </p:nvPr>
        </p:nvGraphicFramePr>
        <p:xfrm>
          <a:off x="5881688" y="5462588"/>
          <a:ext cx="14779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26" imgW="774360" imgH="228600" progId="Equation.DSMT4">
                  <p:embed/>
                </p:oleObj>
              </mc:Choice>
              <mc:Fallback>
                <p:oleObj name="Equation" r:id="rId26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5462588"/>
                        <a:ext cx="14779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3" grpId="0" animBg="1"/>
      <p:bldP spid="21515" grpId="0" autoUpdateAnimBg="0"/>
      <p:bldP spid="215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7613" y="609600"/>
            <a:ext cx="6665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</a:t>
            </a:r>
            <a:r>
              <a:rPr lang="en-US" dirty="0">
                <a:solidFill>
                  <a:srgbClr val="000000"/>
                </a:solidFill>
              </a:rPr>
              <a:t>sin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- cos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           =              1 - 2cos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01888" y="1235075"/>
            <a:ext cx="399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= (sin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 - 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)(sin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 + 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= (sin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 - 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)(1)</a:t>
            </a:r>
            <a:endParaRPr lang="en-US" sz="2400" b="1" i="1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07050" y="3505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L.S. = R.S.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413500" y="12192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1 - 2cos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324600" y="1066800"/>
            <a:ext cx="0" cy="1752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6200" y="60325"/>
            <a:ext cx="4247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</a:rPr>
              <a:t>Proving an </a:t>
            </a:r>
            <a:r>
              <a:rPr lang="en-US" dirty="0" smtClean="0">
                <a:solidFill>
                  <a:srgbClr val="CC0000"/>
                </a:solidFill>
              </a:rPr>
              <a:t>Identity    factoring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514600" y="1066800"/>
            <a:ext cx="533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2424113" y="2057400"/>
            <a:ext cx="157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= 1 - 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endParaRPr lang="en-US" sz="2400" b="1" i="1">
              <a:solidFill>
                <a:srgbClr val="000000"/>
              </a:solidFill>
            </a:endParaRP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2667000" y="1600200"/>
            <a:ext cx="9144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3829050" y="20574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- 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424113" y="2452688"/>
            <a:ext cx="165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= 1 - 2cos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en-US" sz="2400" b="1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5" grpId="0" build="p" autoUpdateAnimBg="0"/>
      <p:bldP spid="10246" grpId="0" autoUpdateAnimBg="0"/>
      <p:bldP spid="10247" grpId="0" autoUpdateAnimBg="0"/>
      <p:bldP spid="10258" grpId="0" animBg="1"/>
      <p:bldP spid="10261" grpId="0" autoUpdateAnimBg="0"/>
      <p:bldP spid="10263" grpId="0" animBg="1"/>
      <p:bldP spid="10264" grpId="0" build="p" autoUpdateAnimBg="0"/>
      <p:bldP spid="10266" grpId="0" animBg="1"/>
      <p:bldP spid="10267" grpId="0" build="p" autoUpdateAnimBg="0"/>
      <p:bldP spid="102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0"/>
            <a:ext cx="6406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solidFill>
                  <a:srgbClr val="CC0000"/>
                </a:solidFill>
              </a:rPr>
              <a:t>Proving an Equation is an Identity </a:t>
            </a:r>
            <a:r>
              <a:rPr lang="en-US" u="sng" dirty="0" smtClean="0">
                <a:solidFill>
                  <a:srgbClr val="CC0000"/>
                </a:solidFill>
              </a:rPr>
              <a:t>Substitution</a:t>
            </a:r>
            <a:endParaRPr lang="en-US" u="sng" dirty="0">
              <a:solidFill>
                <a:srgbClr val="CC00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299757"/>
              </p:ext>
            </p:extLst>
          </p:nvPr>
        </p:nvGraphicFramePr>
        <p:xfrm>
          <a:off x="2292350" y="1112838"/>
          <a:ext cx="30416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4" imgW="1485720" imgH="393480" progId="Equation.DSMT4">
                  <p:embed/>
                </p:oleObj>
              </mc:Choice>
              <mc:Fallback>
                <p:oleObj name="Equation" r:id="rId4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1112838"/>
                        <a:ext cx="30416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55502"/>
              </p:ext>
            </p:extLst>
          </p:nvPr>
        </p:nvGraphicFramePr>
        <p:xfrm>
          <a:off x="1476375" y="2120900"/>
          <a:ext cx="22637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6" imgW="1104840" imgH="393480" progId="Equation.DSMT4">
                  <p:embed/>
                </p:oleObj>
              </mc:Choice>
              <mc:Fallback>
                <p:oleObj name="Equation" r:id="rId6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20900"/>
                        <a:ext cx="22637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066800" y="2057400"/>
            <a:ext cx="533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14799" y="2057400"/>
            <a:ext cx="1587" cy="3657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089233"/>
              </p:ext>
            </p:extLst>
          </p:nvPr>
        </p:nvGraphicFramePr>
        <p:xfrm>
          <a:off x="4757738" y="2095500"/>
          <a:ext cx="78105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8" imgW="380880" imgH="393480" progId="Equation.DSMT4">
                  <p:embed/>
                </p:oleObj>
              </mc:Choice>
              <mc:Fallback>
                <p:oleObj name="Equation" r:id="rId8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2095500"/>
                        <a:ext cx="78105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327400" y="6172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L.S. = R.S.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3804"/>
              </p:ext>
            </p:extLst>
          </p:nvPr>
        </p:nvGraphicFramePr>
        <p:xfrm>
          <a:off x="1447800" y="3082925"/>
          <a:ext cx="22637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0" imgW="1104840" imgH="393480" progId="Equation.DSMT4">
                  <p:embed/>
                </p:oleObj>
              </mc:Choice>
              <mc:Fallback>
                <p:oleObj name="Equation" r:id="rId10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82925"/>
                        <a:ext cx="22637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551647"/>
              </p:ext>
            </p:extLst>
          </p:nvPr>
        </p:nvGraphicFramePr>
        <p:xfrm>
          <a:off x="1757363" y="4044950"/>
          <a:ext cx="15859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2" imgW="774360" imgH="393480" progId="Equation.DSMT4">
                  <p:embed/>
                </p:oleObj>
              </mc:Choice>
              <mc:Fallback>
                <p:oleObj name="Equation" r:id="rId12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044950"/>
                        <a:ext cx="158591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105612"/>
              </p:ext>
            </p:extLst>
          </p:nvPr>
        </p:nvGraphicFramePr>
        <p:xfrm>
          <a:off x="2286000" y="5006975"/>
          <a:ext cx="7810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14" imgW="380880" imgH="393480" progId="Equation.DSMT4">
                  <p:embed/>
                </p:oleObj>
              </mc:Choice>
              <mc:Fallback>
                <p:oleObj name="Equation" r:id="rId14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6975"/>
                        <a:ext cx="7810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1" grpId="0" animBg="1"/>
      <p:bldP spid="16392" grpId="0" animBg="1"/>
      <p:bldP spid="163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47935"/>
            <a:ext cx="83207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solidFill>
                  <a:srgbClr val="CC0000"/>
                </a:solidFill>
              </a:rPr>
              <a:t>Proving an Equation is an Identity </a:t>
            </a:r>
            <a:r>
              <a:rPr lang="en-US" u="sng" dirty="0" smtClean="0">
                <a:solidFill>
                  <a:srgbClr val="CC0000"/>
                </a:solidFill>
              </a:rPr>
              <a:t>Multiplying by Conjugates</a:t>
            </a:r>
            <a:endParaRPr lang="en-US" u="sng" dirty="0">
              <a:solidFill>
                <a:srgbClr val="CC00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26265"/>
              </p:ext>
            </p:extLst>
          </p:nvPr>
        </p:nvGraphicFramePr>
        <p:xfrm>
          <a:off x="2201863" y="812800"/>
          <a:ext cx="32242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" imgW="1574640" imgH="419040" progId="Equation.DSMT4">
                  <p:embed/>
                </p:oleObj>
              </mc:Choice>
              <mc:Fallback>
                <p:oleObj name="Equation" r:id="rId4" imgW="1574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812800"/>
                        <a:ext cx="32242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314729"/>
              </p:ext>
            </p:extLst>
          </p:nvPr>
        </p:nvGraphicFramePr>
        <p:xfrm>
          <a:off x="3825875" y="1795463"/>
          <a:ext cx="14319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6" imgW="698400" imgH="419040" progId="Equation.DSMT4">
                  <p:embed/>
                </p:oleObj>
              </mc:Choice>
              <mc:Fallback>
                <p:oleObj name="Equation" r:id="rId6" imgW="698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1795463"/>
                        <a:ext cx="14319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344627"/>
              </p:ext>
            </p:extLst>
          </p:nvPr>
        </p:nvGraphicFramePr>
        <p:xfrm>
          <a:off x="5435600" y="1828800"/>
          <a:ext cx="13795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8" imgW="672840" imgH="419040" progId="Equation.DSMT4">
                  <p:embed/>
                </p:oleObj>
              </mc:Choice>
              <mc:Fallback>
                <p:oleObj name="Equation" r:id="rId8" imgW="672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828800"/>
                        <a:ext cx="137953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00525"/>
              </p:ext>
            </p:extLst>
          </p:nvPr>
        </p:nvGraphicFramePr>
        <p:xfrm>
          <a:off x="3829050" y="2824162"/>
          <a:ext cx="23431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0" imgW="1143000" imgH="444240" progId="Equation.DSMT4">
                  <p:embed/>
                </p:oleObj>
              </mc:Choice>
              <mc:Fallback>
                <p:oleObj name="Equation" r:id="rId10" imgW="1143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824162"/>
                        <a:ext cx="23431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560248"/>
              </p:ext>
            </p:extLst>
          </p:nvPr>
        </p:nvGraphicFramePr>
        <p:xfrm>
          <a:off x="3832225" y="3852861"/>
          <a:ext cx="23431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2" imgW="1143000" imgH="444240" progId="Equation.DSMT4">
                  <p:embed/>
                </p:oleObj>
              </mc:Choice>
              <mc:Fallback>
                <p:oleObj name="Equation" r:id="rId12" imgW="1143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852861"/>
                        <a:ext cx="23431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809612"/>
              </p:ext>
            </p:extLst>
          </p:nvPr>
        </p:nvGraphicFramePr>
        <p:xfrm>
          <a:off x="3886200" y="4906963"/>
          <a:ext cx="14319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4" imgW="698400" imgH="419040" progId="Equation.DSMT4">
                  <p:embed/>
                </p:oleObj>
              </mc:Choice>
              <mc:Fallback>
                <p:oleObj name="Equation" r:id="rId14" imgW="698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906963"/>
                        <a:ext cx="143192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6271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314</a:t>
            </a:r>
          </a:p>
          <a:p>
            <a:r>
              <a:rPr lang="en-US" sz="2400" b="1" dirty="0" smtClean="0"/>
              <a:t>1a,d, 2a,c, 3c, 4,5, 7, 8, 9, 10, 11a,c, 15 , C1, C2 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438</Words>
  <Application>Microsoft Office PowerPoint</Application>
  <PresentationFormat>On-screen Show (4:3)</PresentationFormat>
  <Paragraphs>79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Office Theme</vt:lpstr>
      <vt:lpstr>1_Blank Presentation</vt:lpstr>
      <vt:lpstr>2_Blank Presentation</vt:lpstr>
      <vt:lpstr>4_Blank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12</cp:revision>
  <dcterms:created xsi:type="dcterms:W3CDTF">2012-10-29T11:42:26Z</dcterms:created>
  <dcterms:modified xsi:type="dcterms:W3CDTF">2012-10-31T14:57:52Z</dcterms:modified>
</cp:coreProperties>
</file>