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2" r:id="rId2"/>
    <p:sldId id="256" r:id="rId3"/>
    <p:sldId id="261" r:id="rId4"/>
    <p:sldId id="277" r:id="rId5"/>
    <p:sldId id="281" r:id="rId6"/>
    <p:sldId id="280" r:id="rId7"/>
    <p:sldId id="268" r:id="rId8"/>
    <p:sldId id="263" r:id="rId9"/>
    <p:sldId id="283" r:id="rId10"/>
    <p:sldId id="284" r:id="rId11"/>
    <p:sldId id="285" r:id="rId12"/>
    <p:sldId id="28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8EC"/>
    <a:srgbClr val="DBE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355470-043F-4795-B43B-C14E2E506D46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4B66DC6-A935-47FF-A26E-3320F7E1E026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Exponential Functions</a:t>
          </a:r>
          <a:endParaRPr lang="en-US" sz="2800" b="1" dirty="0">
            <a:solidFill>
              <a:schemeClr val="tx1"/>
            </a:solidFill>
          </a:endParaRPr>
        </a:p>
      </dgm:t>
    </dgm:pt>
    <dgm:pt modelId="{47329618-7F10-46F1-A4D1-A861A9A9E677}" type="parTrans" cxnId="{DE94DC8D-CD89-4B5E-B731-BC55E29F3400}">
      <dgm:prSet/>
      <dgm:spPr/>
      <dgm:t>
        <a:bodyPr/>
        <a:lstStyle/>
        <a:p>
          <a:endParaRPr lang="en-US"/>
        </a:p>
      </dgm:t>
    </dgm:pt>
    <dgm:pt modelId="{3CDEEEF9-5F99-4793-8FC1-3016EC89214C}" type="sibTrans" cxnId="{DE94DC8D-CD89-4B5E-B731-BC55E29F3400}">
      <dgm:prSet/>
      <dgm:spPr/>
      <dgm:t>
        <a:bodyPr/>
        <a:lstStyle/>
        <a:p>
          <a:endParaRPr lang="en-US"/>
        </a:p>
      </dgm:t>
    </dgm:pt>
    <dgm:pt modelId="{7E52556C-AA85-4F4E-828E-E5B44186BFA0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Graphs</a:t>
          </a:r>
          <a:endParaRPr lang="en-US" sz="2800" b="1" dirty="0">
            <a:solidFill>
              <a:schemeClr val="tx1"/>
            </a:solidFill>
          </a:endParaRPr>
        </a:p>
      </dgm:t>
    </dgm:pt>
    <dgm:pt modelId="{8E7CD493-FA85-4B11-BF7D-5698EA9817BC}" type="parTrans" cxnId="{0102348F-B535-4829-8765-1463ACCD3191}">
      <dgm:prSet/>
      <dgm:spPr/>
      <dgm:t>
        <a:bodyPr/>
        <a:lstStyle/>
        <a:p>
          <a:endParaRPr lang="en-US"/>
        </a:p>
      </dgm:t>
    </dgm:pt>
    <dgm:pt modelId="{AAC520E9-045D-4CAF-B6BE-1C1FA79F5BFD}" type="sibTrans" cxnId="{0102348F-B535-4829-8765-1463ACCD3191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4ABE5DC8-D739-4D53-A58D-80093959C2B6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Characteristics</a:t>
          </a:r>
          <a:endParaRPr lang="en-US" sz="2400" b="1" dirty="0">
            <a:solidFill>
              <a:schemeClr val="tx1"/>
            </a:solidFill>
          </a:endParaRPr>
        </a:p>
      </dgm:t>
    </dgm:pt>
    <dgm:pt modelId="{AB536E00-CBA6-4E9B-91B2-F4A9002E5661}" type="parTrans" cxnId="{F915AFD7-D8B5-4ED9-8E59-01265142F2B4}">
      <dgm:prSet/>
      <dgm:spPr/>
      <dgm:t>
        <a:bodyPr/>
        <a:lstStyle/>
        <a:p>
          <a:endParaRPr lang="en-US"/>
        </a:p>
      </dgm:t>
    </dgm:pt>
    <dgm:pt modelId="{E4ED949D-FC11-48E9-88AC-AF09852B43F4}" type="sibTrans" cxnId="{F915AFD7-D8B5-4ED9-8E59-01265142F2B4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8C76175F-F2F5-4732-BCE8-ADC952753B54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Transformations</a:t>
          </a:r>
          <a:endParaRPr lang="en-US" sz="2800" b="1" dirty="0">
            <a:solidFill>
              <a:schemeClr val="tx1"/>
            </a:solidFill>
          </a:endParaRPr>
        </a:p>
      </dgm:t>
    </dgm:pt>
    <dgm:pt modelId="{512C0E11-ED5C-4C9F-B820-61F24960AD09}" type="parTrans" cxnId="{B4919EF6-4731-4340-9270-EAA5D7F1103C}">
      <dgm:prSet/>
      <dgm:spPr/>
      <dgm:t>
        <a:bodyPr/>
        <a:lstStyle/>
        <a:p>
          <a:endParaRPr lang="en-US"/>
        </a:p>
      </dgm:t>
    </dgm:pt>
    <dgm:pt modelId="{7564F19E-433C-4672-B13B-5047EFBFDC17}" type="sibTrans" cxnId="{B4919EF6-4731-4340-9270-EAA5D7F1103C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7CE04853-7419-416C-A1F2-4F1A168C95B9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Solving </a:t>
          </a:r>
        </a:p>
        <a:p>
          <a:r>
            <a:rPr lang="en-US" sz="2800" b="1" dirty="0" smtClean="0">
              <a:solidFill>
                <a:schemeClr val="tx1"/>
              </a:solidFill>
            </a:rPr>
            <a:t>Equations</a:t>
          </a:r>
          <a:endParaRPr lang="en-US" sz="2800" b="1" dirty="0">
            <a:solidFill>
              <a:schemeClr val="tx1"/>
            </a:solidFill>
          </a:endParaRPr>
        </a:p>
      </dgm:t>
    </dgm:pt>
    <dgm:pt modelId="{F9DE2487-DC9B-403C-A48C-0AC4CC4F94E2}" type="parTrans" cxnId="{2144BF43-D7A3-41C2-A565-0EB5FC3DE018}">
      <dgm:prSet/>
      <dgm:spPr/>
      <dgm:t>
        <a:bodyPr/>
        <a:lstStyle/>
        <a:p>
          <a:endParaRPr lang="en-US"/>
        </a:p>
      </dgm:t>
    </dgm:pt>
    <dgm:pt modelId="{8C870C18-7DC6-42AF-886D-7C077506F96D}" type="sibTrans" cxnId="{2144BF43-D7A3-41C2-A565-0EB5FC3DE018}">
      <dgm:prSet/>
      <dgm:spPr/>
      <dgm:t>
        <a:bodyPr/>
        <a:lstStyle/>
        <a:p>
          <a:endParaRPr lang="en-US" sz="2800" b="1">
            <a:solidFill>
              <a:schemeClr val="tx1"/>
            </a:solidFill>
          </a:endParaRPr>
        </a:p>
      </dgm:t>
    </dgm:pt>
    <dgm:pt modelId="{2D12FF6B-CF35-4A09-A5E5-2E7C470DE37C}" type="pres">
      <dgm:prSet presAssocID="{47355470-043F-4795-B43B-C14E2E506D4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CB1E61-6E31-42F8-B3DB-2A83E8E499B5}" type="pres">
      <dgm:prSet presAssocID="{14B66DC6-A935-47FF-A26E-3320F7E1E026}" presName="centerShape" presStyleLbl="node0" presStyleIdx="0" presStyleCnt="1" custScaleX="113294" custLinFactNeighborX="3024"/>
      <dgm:spPr/>
      <dgm:t>
        <a:bodyPr/>
        <a:lstStyle/>
        <a:p>
          <a:endParaRPr lang="en-US"/>
        </a:p>
      </dgm:t>
    </dgm:pt>
    <dgm:pt modelId="{88237C3D-E74A-4087-9F9E-264B43B89563}" type="pres">
      <dgm:prSet presAssocID="{7E52556C-AA85-4F4E-828E-E5B44186BFA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C1D2A2-3324-46AA-91EE-B134DB010195}" type="pres">
      <dgm:prSet presAssocID="{7E52556C-AA85-4F4E-828E-E5B44186BFA0}" presName="dummy" presStyleCnt="0"/>
      <dgm:spPr/>
    </dgm:pt>
    <dgm:pt modelId="{0ACD4D26-3EDF-401E-A6DF-330D3BCE398D}" type="pres">
      <dgm:prSet presAssocID="{AAC520E9-045D-4CAF-B6BE-1C1FA79F5BF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C0ABB551-0604-47D2-AECA-BC1303DD7DBC}" type="pres">
      <dgm:prSet presAssocID="{4ABE5DC8-D739-4D53-A58D-80093959C2B6}" presName="node" presStyleLbl="node1" presStyleIdx="1" presStyleCnt="4" custScaleX="172358" custScaleY="109917" custRadScaleRad="1238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A10EF-28C1-43CE-89FF-F9A2D76F8DB7}" type="pres">
      <dgm:prSet presAssocID="{4ABE5DC8-D739-4D53-A58D-80093959C2B6}" presName="dummy" presStyleCnt="0"/>
      <dgm:spPr/>
    </dgm:pt>
    <dgm:pt modelId="{1A27A020-0ECE-415C-B538-DB81F5DA29C8}" type="pres">
      <dgm:prSet presAssocID="{E4ED949D-FC11-48E9-88AC-AF09852B43F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8AF1636-C331-4BA5-8F84-7F3FA64D220B}" type="pres">
      <dgm:prSet presAssocID="{8C76175F-F2F5-4732-BCE8-ADC952753B54}" presName="node" presStyleLbl="node1" presStyleIdx="2" presStyleCnt="4" custScaleX="235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6812D-67A5-4929-89A4-6BF0E9272B00}" type="pres">
      <dgm:prSet presAssocID="{8C76175F-F2F5-4732-BCE8-ADC952753B54}" presName="dummy" presStyleCnt="0"/>
      <dgm:spPr/>
    </dgm:pt>
    <dgm:pt modelId="{3EAFD2C7-58DE-4848-B7F9-775EF8518A96}" type="pres">
      <dgm:prSet presAssocID="{7564F19E-433C-4672-B13B-5047EFBFDC17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5E46AAA-15BA-4D40-94DF-A4D1AD559F58}" type="pres">
      <dgm:prSet presAssocID="{7CE04853-7419-416C-A1F2-4F1A168C95B9}" presName="node" presStyleLbl="node1" presStyleIdx="3" presStyleCnt="4" custScaleX="1326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160A5-5C44-41E3-8575-3D1A93DB15C4}" type="pres">
      <dgm:prSet presAssocID="{7CE04853-7419-416C-A1F2-4F1A168C95B9}" presName="dummy" presStyleCnt="0"/>
      <dgm:spPr/>
    </dgm:pt>
    <dgm:pt modelId="{41E2F0E5-917A-477E-A6DF-CEC65FEDE10B}" type="pres">
      <dgm:prSet presAssocID="{8C870C18-7DC6-42AF-886D-7C077506F96D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83DD8F4D-AA92-46C9-BDD6-ED71AC09F942}" type="presOf" srcId="{8C870C18-7DC6-42AF-886D-7C077506F96D}" destId="{41E2F0E5-917A-477E-A6DF-CEC65FEDE10B}" srcOrd="0" destOrd="0" presId="urn:microsoft.com/office/officeart/2005/8/layout/radial6"/>
    <dgm:cxn modelId="{8972EB3E-CA30-4876-A672-F08DF6A7C78D}" type="presOf" srcId="{4ABE5DC8-D739-4D53-A58D-80093959C2B6}" destId="{C0ABB551-0604-47D2-AECA-BC1303DD7DBC}" srcOrd="0" destOrd="0" presId="urn:microsoft.com/office/officeart/2005/8/layout/radial6"/>
    <dgm:cxn modelId="{0102348F-B535-4829-8765-1463ACCD3191}" srcId="{14B66DC6-A935-47FF-A26E-3320F7E1E026}" destId="{7E52556C-AA85-4F4E-828E-E5B44186BFA0}" srcOrd="0" destOrd="0" parTransId="{8E7CD493-FA85-4B11-BF7D-5698EA9817BC}" sibTransId="{AAC520E9-045D-4CAF-B6BE-1C1FA79F5BFD}"/>
    <dgm:cxn modelId="{E0804CF1-BDA3-46D0-BAC2-4B4A723A8690}" type="presOf" srcId="{7CE04853-7419-416C-A1F2-4F1A168C95B9}" destId="{F5E46AAA-15BA-4D40-94DF-A4D1AD559F58}" srcOrd="0" destOrd="0" presId="urn:microsoft.com/office/officeart/2005/8/layout/radial6"/>
    <dgm:cxn modelId="{06691CA0-ED33-4442-A1DC-4E0A76CE3486}" type="presOf" srcId="{8C76175F-F2F5-4732-BCE8-ADC952753B54}" destId="{68AF1636-C331-4BA5-8F84-7F3FA64D220B}" srcOrd="0" destOrd="0" presId="urn:microsoft.com/office/officeart/2005/8/layout/radial6"/>
    <dgm:cxn modelId="{270E1C6C-BBA1-468B-836B-A64262F5E921}" type="presOf" srcId="{E4ED949D-FC11-48E9-88AC-AF09852B43F4}" destId="{1A27A020-0ECE-415C-B538-DB81F5DA29C8}" srcOrd="0" destOrd="0" presId="urn:microsoft.com/office/officeart/2005/8/layout/radial6"/>
    <dgm:cxn modelId="{0B9B4052-52F6-4EC1-B5F4-4988C7AC1B7D}" type="presOf" srcId="{7564F19E-433C-4672-B13B-5047EFBFDC17}" destId="{3EAFD2C7-58DE-4848-B7F9-775EF8518A96}" srcOrd="0" destOrd="0" presId="urn:microsoft.com/office/officeart/2005/8/layout/radial6"/>
    <dgm:cxn modelId="{DC622CD6-3963-40C8-8E9D-8CF7BB51FD78}" type="presOf" srcId="{47355470-043F-4795-B43B-C14E2E506D46}" destId="{2D12FF6B-CF35-4A09-A5E5-2E7C470DE37C}" srcOrd="0" destOrd="0" presId="urn:microsoft.com/office/officeart/2005/8/layout/radial6"/>
    <dgm:cxn modelId="{9B3753E7-309B-4EFF-87F4-8C08456B094A}" type="presOf" srcId="{7E52556C-AA85-4F4E-828E-E5B44186BFA0}" destId="{88237C3D-E74A-4087-9F9E-264B43B89563}" srcOrd="0" destOrd="0" presId="urn:microsoft.com/office/officeart/2005/8/layout/radial6"/>
    <dgm:cxn modelId="{F915AFD7-D8B5-4ED9-8E59-01265142F2B4}" srcId="{14B66DC6-A935-47FF-A26E-3320F7E1E026}" destId="{4ABE5DC8-D739-4D53-A58D-80093959C2B6}" srcOrd="1" destOrd="0" parTransId="{AB536E00-CBA6-4E9B-91B2-F4A9002E5661}" sibTransId="{E4ED949D-FC11-48E9-88AC-AF09852B43F4}"/>
    <dgm:cxn modelId="{742D88EA-5413-464C-9EAA-8ECBCEF42786}" type="presOf" srcId="{14B66DC6-A935-47FF-A26E-3320F7E1E026}" destId="{58CB1E61-6E31-42F8-B3DB-2A83E8E499B5}" srcOrd="0" destOrd="0" presId="urn:microsoft.com/office/officeart/2005/8/layout/radial6"/>
    <dgm:cxn modelId="{B4919EF6-4731-4340-9270-EAA5D7F1103C}" srcId="{14B66DC6-A935-47FF-A26E-3320F7E1E026}" destId="{8C76175F-F2F5-4732-BCE8-ADC952753B54}" srcOrd="2" destOrd="0" parTransId="{512C0E11-ED5C-4C9F-B820-61F24960AD09}" sibTransId="{7564F19E-433C-4672-B13B-5047EFBFDC17}"/>
    <dgm:cxn modelId="{2144BF43-D7A3-41C2-A565-0EB5FC3DE018}" srcId="{14B66DC6-A935-47FF-A26E-3320F7E1E026}" destId="{7CE04853-7419-416C-A1F2-4F1A168C95B9}" srcOrd="3" destOrd="0" parTransId="{F9DE2487-DC9B-403C-A48C-0AC4CC4F94E2}" sibTransId="{8C870C18-7DC6-42AF-886D-7C077506F96D}"/>
    <dgm:cxn modelId="{DE94DC8D-CD89-4B5E-B731-BC55E29F3400}" srcId="{47355470-043F-4795-B43B-C14E2E506D46}" destId="{14B66DC6-A935-47FF-A26E-3320F7E1E026}" srcOrd="0" destOrd="0" parTransId="{47329618-7F10-46F1-A4D1-A861A9A9E677}" sibTransId="{3CDEEEF9-5F99-4793-8FC1-3016EC89214C}"/>
    <dgm:cxn modelId="{551201C9-A326-49AD-91BC-2EC21B1B7E0A}" type="presOf" srcId="{AAC520E9-045D-4CAF-B6BE-1C1FA79F5BFD}" destId="{0ACD4D26-3EDF-401E-A6DF-330D3BCE398D}" srcOrd="0" destOrd="0" presId="urn:microsoft.com/office/officeart/2005/8/layout/radial6"/>
    <dgm:cxn modelId="{B359CCAB-95FD-40E5-B754-58EC936CF5E7}" type="presParOf" srcId="{2D12FF6B-CF35-4A09-A5E5-2E7C470DE37C}" destId="{58CB1E61-6E31-42F8-B3DB-2A83E8E499B5}" srcOrd="0" destOrd="0" presId="urn:microsoft.com/office/officeart/2005/8/layout/radial6"/>
    <dgm:cxn modelId="{2D13787F-5B70-43A2-8069-2600C6E4B77E}" type="presParOf" srcId="{2D12FF6B-CF35-4A09-A5E5-2E7C470DE37C}" destId="{88237C3D-E74A-4087-9F9E-264B43B89563}" srcOrd="1" destOrd="0" presId="urn:microsoft.com/office/officeart/2005/8/layout/radial6"/>
    <dgm:cxn modelId="{A44DC235-F82D-4343-B97E-BD36E1EE9556}" type="presParOf" srcId="{2D12FF6B-CF35-4A09-A5E5-2E7C470DE37C}" destId="{17C1D2A2-3324-46AA-91EE-B134DB010195}" srcOrd="2" destOrd="0" presId="urn:microsoft.com/office/officeart/2005/8/layout/radial6"/>
    <dgm:cxn modelId="{264F8FDC-F7F8-46EA-8B85-F20D7878E04F}" type="presParOf" srcId="{2D12FF6B-CF35-4A09-A5E5-2E7C470DE37C}" destId="{0ACD4D26-3EDF-401E-A6DF-330D3BCE398D}" srcOrd="3" destOrd="0" presId="urn:microsoft.com/office/officeart/2005/8/layout/radial6"/>
    <dgm:cxn modelId="{C0F407C0-0444-4C2E-894A-0FB9FDF7308C}" type="presParOf" srcId="{2D12FF6B-CF35-4A09-A5E5-2E7C470DE37C}" destId="{C0ABB551-0604-47D2-AECA-BC1303DD7DBC}" srcOrd="4" destOrd="0" presId="urn:microsoft.com/office/officeart/2005/8/layout/radial6"/>
    <dgm:cxn modelId="{94DAC9F2-868F-4FB3-BD11-81D45CF9AF54}" type="presParOf" srcId="{2D12FF6B-CF35-4A09-A5E5-2E7C470DE37C}" destId="{DD6A10EF-28C1-43CE-89FF-F9A2D76F8DB7}" srcOrd="5" destOrd="0" presId="urn:microsoft.com/office/officeart/2005/8/layout/radial6"/>
    <dgm:cxn modelId="{50DCC822-3C8A-4191-B15E-02175C0080C7}" type="presParOf" srcId="{2D12FF6B-CF35-4A09-A5E5-2E7C470DE37C}" destId="{1A27A020-0ECE-415C-B538-DB81F5DA29C8}" srcOrd="6" destOrd="0" presId="urn:microsoft.com/office/officeart/2005/8/layout/radial6"/>
    <dgm:cxn modelId="{9DD95D7C-E966-466F-B0DD-F65D61ABCE7E}" type="presParOf" srcId="{2D12FF6B-CF35-4A09-A5E5-2E7C470DE37C}" destId="{68AF1636-C331-4BA5-8F84-7F3FA64D220B}" srcOrd="7" destOrd="0" presId="urn:microsoft.com/office/officeart/2005/8/layout/radial6"/>
    <dgm:cxn modelId="{C3B5638D-661F-4945-B5A5-A9992134E81B}" type="presParOf" srcId="{2D12FF6B-CF35-4A09-A5E5-2E7C470DE37C}" destId="{9B36812D-67A5-4929-89A4-6BF0E9272B00}" srcOrd="8" destOrd="0" presId="urn:microsoft.com/office/officeart/2005/8/layout/radial6"/>
    <dgm:cxn modelId="{A4476EC4-34A0-421F-93EF-850831A29127}" type="presParOf" srcId="{2D12FF6B-CF35-4A09-A5E5-2E7C470DE37C}" destId="{3EAFD2C7-58DE-4848-B7F9-775EF8518A96}" srcOrd="9" destOrd="0" presId="urn:microsoft.com/office/officeart/2005/8/layout/radial6"/>
    <dgm:cxn modelId="{FAD6FF3C-B71B-4C65-9791-59EFB9715CC4}" type="presParOf" srcId="{2D12FF6B-CF35-4A09-A5E5-2E7C470DE37C}" destId="{F5E46AAA-15BA-4D40-94DF-A4D1AD559F58}" srcOrd="10" destOrd="0" presId="urn:microsoft.com/office/officeart/2005/8/layout/radial6"/>
    <dgm:cxn modelId="{67E1A962-2883-484D-9197-B9D048EE61A7}" type="presParOf" srcId="{2D12FF6B-CF35-4A09-A5E5-2E7C470DE37C}" destId="{358160A5-5C44-41E3-8575-3D1A93DB15C4}" srcOrd="11" destOrd="0" presId="urn:microsoft.com/office/officeart/2005/8/layout/radial6"/>
    <dgm:cxn modelId="{B605D8C7-0E0E-4D43-B497-CAEAD0A92B4C}" type="presParOf" srcId="{2D12FF6B-CF35-4A09-A5E5-2E7C470DE37C}" destId="{41E2F0E5-917A-477E-A6DF-CEC65FEDE10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2F0E5-917A-477E-A6DF-CEC65FEDE10B}">
      <dsp:nvSpPr>
        <dsp:cNvPr id="0" name=""/>
        <dsp:cNvSpPr/>
      </dsp:nvSpPr>
      <dsp:spPr>
        <a:xfrm>
          <a:off x="1712379" y="772795"/>
          <a:ext cx="5160009" cy="5160009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FD2C7-58DE-4848-B7F9-775EF8518A96}">
      <dsp:nvSpPr>
        <dsp:cNvPr id="0" name=""/>
        <dsp:cNvSpPr/>
      </dsp:nvSpPr>
      <dsp:spPr>
        <a:xfrm>
          <a:off x="1712379" y="772795"/>
          <a:ext cx="5160009" cy="5160009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7A020-0ECE-415C-B538-DB81F5DA29C8}">
      <dsp:nvSpPr>
        <dsp:cNvPr id="0" name=""/>
        <dsp:cNvSpPr/>
      </dsp:nvSpPr>
      <dsp:spPr>
        <a:xfrm>
          <a:off x="2313695" y="845585"/>
          <a:ext cx="5160009" cy="5160009"/>
        </a:xfrm>
        <a:prstGeom prst="blockArc">
          <a:avLst>
            <a:gd name="adj1" fmla="val 21500691"/>
            <a:gd name="adj2" fmla="val 6228261"/>
            <a:gd name="adj3" fmla="val 4643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D4D26-3EDF-401E-A6DF-330D3BCE398D}">
      <dsp:nvSpPr>
        <dsp:cNvPr id="0" name=""/>
        <dsp:cNvSpPr/>
      </dsp:nvSpPr>
      <dsp:spPr>
        <a:xfrm>
          <a:off x="2313695" y="700004"/>
          <a:ext cx="5160009" cy="5160009"/>
        </a:xfrm>
        <a:prstGeom prst="blockArc">
          <a:avLst>
            <a:gd name="adj1" fmla="val 15371739"/>
            <a:gd name="adj2" fmla="val 99309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CB1E61-6E31-42F8-B3DB-2A83E8E499B5}">
      <dsp:nvSpPr>
        <dsp:cNvPr id="0" name=""/>
        <dsp:cNvSpPr/>
      </dsp:nvSpPr>
      <dsp:spPr>
        <a:xfrm>
          <a:off x="3098381" y="2164370"/>
          <a:ext cx="2692839" cy="2376859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Exponential Functions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492738" y="2512453"/>
        <a:ext cx="1904125" cy="1680693"/>
      </dsp:txXfrm>
    </dsp:sp>
    <dsp:sp modelId="{88237C3D-E74A-4087-9F9E-264B43B89563}">
      <dsp:nvSpPr>
        <dsp:cNvPr id="0" name=""/>
        <dsp:cNvSpPr/>
      </dsp:nvSpPr>
      <dsp:spPr>
        <a:xfrm>
          <a:off x="3460483" y="791"/>
          <a:ext cx="1663801" cy="166380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Graphs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704141" y="244449"/>
        <a:ext cx="1176485" cy="1176485"/>
      </dsp:txXfrm>
    </dsp:sp>
    <dsp:sp modelId="{C0ABB551-0604-47D2-AECA-BC1303DD7DBC}">
      <dsp:nvSpPr>
        <dsp:cNvPr id="0" name=""/>
        <dsp:cNvSpPr/>
      </dsp:nvSpPr>
      <dsp:spPr>
        <a:xfrm>
          <a:off x="5978909" y="2438399"/>
          <a:ext cx="2867695" cy="1828800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Characteristics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6398873" y="2706221"/>
        <a:ext cx="2027767" cy="1293156"/>
      </dsp:txXfrm>
    </dsp:sp>
    <dsp:sp modelId="{68AF1636-C331-4BA5-8F84-7F3FA64D220B}">
      <dsp:nvSpPr>
        <dsp:cNvPr id="0" name=""/>
        <dsp:cNvSpPr/>
      </dsp:nvSpPr>
      <dsp:spPr>
        <a:xfrm>
          <a:off x="2336369" y="5041007"/>
          <a:ext cx="3912030" cy="1663801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Transformations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2909273" y="5284665"/>
        <a:ext cx="2766222" cy="1176485"/>
      </dsp:txXfrm>
    </dsp:sp>
    <dsp:sp modelId="{F5E46AAA-15BA-4D40-94DF-A4D1AD559F58}">
      <dsp:nvSpPr>
        <dsp:cNvPr id="0" name=""/>
        <dsp:cNvSpPr/>
      </dsp:nvSpPr>
      <dsp:spPr>
        <a:xfrm>
          <a:off x="669059" y="2520899"/>
          <a:ext cx="2206433" cy="1663801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Solving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Equations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992184" y="2764557"/>
        <a:ext cx="1560183" cy="1176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12" Type="http://schemas.openxmlformats.org/officeDocument/2006/relationships/image" Target="../media/image36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11" Type="http://schemas.openxmlformats.org/officeDocument/2006/relationships/image" Target="../media/image35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147EE-6F15-409E-B16B-3746F7104F59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D1A6C-F0CA-4DCD-935D-7DE4723FB0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4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051392-7556-4D13-BC1E-A85D867D12A8}" type="slidenum">
              <a:rPr lang="en-US"/>
              <a:pPr/>
              <a:t>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9pPr>
          </a:lstStyle>
          <a:p>
            <a:fld id="{DF472916-874C-4E7F-969F-CF8D783C61E0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-9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230E66-3879-488F-9F98-CDA830B6D2ED}" type="slidenum">
              <a:rPr lang="en-US"/>
              <a:pPr/>
              <a:t>8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1DC6-EE2C-4C32-B8A3-954A48425B04}" type="datetime1">
              <a:rPr lang="en-US" smtClean="0"/>
              <a:t>11/17/2012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BB59-9DA8-49AF-B184-768DC2B7A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23FC-C4D2-468E-B8AB-F8E8C0580200}" type="datetime1">
              <a:rPr lang="en-US" smtClean="0"/>
              <a:t>11/17/2012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BB59-9DA8-49AF-B184-768DC2B7A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2254-A573-4A0B-9BDA-AFC0582F6C83}" type="datetime1">
              <a:rPr lang="en-US" smtClean="0"/>
              <a:t>11/17/2012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BB59-9DA8-49AF-B184-768DC2B7A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41D5-FE6E-4636-BBD5-AD2924EF8B03}" type="datetime1">
              <a:rPr lang="en-US" smtClean="0"/>
              <a:t>11/17/2012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BB59-9DA8-49AF-B184-768DC2B7A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841E-1441-464C-8B93-1E17E91AEDD8}" type="datetime1">
              <a:rPr lang="en-US" smtClean="0"/>
              <a:t>11/17/2012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BB59-9DA8-49AF-B184-768DC2B7A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3CB7-9A51-4DC6-9FA1-E0436495D40F}" type="datetime1">
              <a:rPr lang="en-US" smtClean="0"/>
              <a:t>11/17/2012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BB59-9DA8-49AF-B184-768DC2B7A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C5B9-8F2D-4F5D-B585-89E944BF0D34}" type="datetime1">
              <a:rPr lang="en-US" smtClean="0"/>
              <a:t>11/17/2012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BB59-9DA8-49AF-B184-768DC2B7A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BB2A-1FD8-4385-B22A-1380CD3A613F}" type="datetime1">
              <a:rPr lang="en-US" smtClean="0"/>
              <a:t>11/17/2012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BB59-9DA8-49AF-B184-768DC2B7A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D181-603F-4687-B7B3-5C138C59BEBF}" type="datetime1">
              <a:rPr lang="en-US" smtClean="0"/>
              <a:t>11/17/2012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BB59-9DA8-49AF-B184-768DC2B7A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181B-0814-4CD6-BBFD-780910E103AD}" type="datetime1">
              <a:rPr lang="en-US" smtClean="0"/>
              <a:t>11/17/2012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BB59-9DA8-49AF-B184-768DC2B7A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94C1-0785-4C19-8B40-614B4E4E2573}" type="datetime1">
              <a:rPr lang="en-US" smtClean="0"/>
              <a:t>11/17/2012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BB59-9DA8-49AF-B184-768DC2B7A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40CB1-C158-4197-841B-448B111D4601}" type="datetime1">
              <a:rPr lang="en-US" smtClean="0"/>
              <a:t>11/17/2012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3BB59-9DA8-49AF-B184-768DC2B7AE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3.png"/><Relationship Id="rId3" Type="http://schemas.openxmlformats.org/officeDocument/2006/relationships/image" Target="../media/image41.jpeg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2.jpeg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37.wmf"/><Relationship Id="rId10" Type="http://schemas.openxmlformats.org/officeDocument/2006/relationships/image" Target="../media/image39.wmf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.pn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N04_7.1_338_IA_F.html" TargetMode="Externa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32.wmf"/><Relationship Id="rId26" Type="http://schemas.openxmlformats.org/officeDocument/2006/relationships/image" Target="../media/image36.wmf"/><Relationship Id="rId3" Type="http://schemas.openxmlformats.org/officeDocument/2006/relationships/oleObject" Target="../embeddings/oleObject7.bin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14.bin"/><Relationship Id="rId25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1.wmf"/><Relationship Id="rId20" Type="http://schemas.openxmlformats.org/officeDocument/2006/relationships/image" Target="../media/image3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1.bin"/><Relationship Id="rId24" Type="http://schemas.openxmlformats.org/officeDocument/2006/relationships/image" Target="../media/image35.wmf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17.bin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30.wmf"/><Relationship Id="rId22" Type="http://schemas.openxmlformats.org/officeDocument/2006/relationships/image" Target="../media/image3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6884250"/>
              </p:ext>
            </p:extLst>
          </p:nvPr>
        </p:nvGraphicFramePr>
        <p:xfrm>
          <a:off x="76200" y="0"/>
          <a:ext cx="89154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BB59-9DA8-49AF-B184-768DC2B7AE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6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CB1E61-6E31-42F8-B3DB-2A83E8E49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58CB1E61-6E31-42F8-B3DB-2A83E8E499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237C3D-E74A-4087-9F9E-264B43B89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88237C3D-E74A-4087-9F9E-264B43B895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CD4D26-3EDF-401E-A6DF-330D3BCE3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0ACD4D26-3EDF-401E-A6DF-330D3BCE3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ABB551-0604-47D2-AECA-BC1303DD7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C0ABB551-0604-47D2-AECA-BC1303DD7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27A020-0ECE-415C-B538-DB81F5DA2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1A27A020-0ECE-415C-B538-DB81F5DA29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AF1636-C331-4BA5-8F84-7F3FA64D2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68AF1636-C331-4BA5-8F84-7F3FA64D22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AFD2C7-58DE-4848-B7F9-775EF8518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3EAFD2C7-58DE-4848-B7F9-775EF8518A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E46AAA-15BA-4D40-94DF-A4D1AD559F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F5E46AAA-15BA-4D40-94DF-A4D1AD559F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E2F0E5-917A-477E-A6DF-CEC65FEDE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41E2F0E5-917A-477E-A6DF-CEC65FEDE1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C12 CH7 BLM2-5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20436"/>
            <a:ext cx="2638425" cy="264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58771"/>
            <a:ext cx="7904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Write the equation that models the graph in the form y = a</a:t>
            </a:r>
            <a:r>
              <a:rPr lang="en-US" sz="2400" b="1" baseline="30000" dirty="0" smtClean="0">
                <a:solidFill>
                  <a:srgbClr val="0070C0"/>
                </a:solidFill>
              </a:rPr>
              <a:t>x</a:t>
            </a:r>
            <a:r>
              <a:rPr lang="en-US" sz="2400" b="1" dirty="0" smtClean="0">
                <a:solidFill>
                  <a:srgbClr val="0070C0"/>
                </a:solidFill>
              </a:rPr>
              <a:t>.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542273"/>
              </p:ext>
            </p:extLst>
          </p:nvPr>
        </p:nvGraphicFramePr>
        <p:xfrm>
          <a:off x="3449348" y="1371600"/>
          <a:ext cx="914400" cy="498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8" name="Equation" r:id="rId4" imgW="419040" imgH="228600" progId="Equation.DSMT4">
                  <p:embed/>
                </p:oleObj>
              </mc:Choice>
              <mc:Fallback>
                <p:oleObj name="Equation" r:id="rId4" imgW="41904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9348" y="1371600"/>
                        <a:ext cx="914400" cy="498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0" name="Picture 4" descr="PC12 CH7 BLM2-5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48145"/>
            <a:ext cx="2667000" cy="267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013264"/>
              </p:ext>
            </p:extLst>
          </p:nvPr>
        </p:nvGraphicFramePr>
        <p:xfrm>
          <a:off x="7696200" y="1093986"/>
          <a:ext cx="1274762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9" name="Equation" r:id="rId7" imgW="583920" imgH="469800" progId="Equation.DSMT4">
                  <p:embed/>
                </p:oleObj>
              </mc:Choice>
              <mc:Fallback>
                <p:oleObj name="Equation" r:id="rId7" imgW="5839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1093986"/>
                        <a:ext cx="1274762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BB59-9DA8-49AF-B184-768DC2B7AE05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" y="3962400"/>
            <a:ext cx="4150752" cy="830997"/>
            <a:chOff x="609600" y="4648200"/>
            <a:chExt cx="4150752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609600" y="4648200"/>
              <a:ext cx="41507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</a:rPr>
                <a:t>The y-intercept on the graph of</a:t>
              </a:r>
            </a:p>
            <a:p>
              <a:r>
                <a:rPr lang="en-US" sz="2400" b="1" dirty="0" smtClean="0">
                  <a:solidFill>
                    <a:srgbClr val="0070C0"/>
                  </a:solidFill>
                </a:rPr>
                <a:t>                                   is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6998152"/>
                </p:ext>
              </p:extLst>
            </p:nvPr>
          </p:nvGraphicFramePr>
          <p:xfrm>
            <a:off x="731181" y="5009297"/>
            <a:ext cx="1953795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30" name="Equation" r:id="rId9" imgW="1002960" imgH="241200" progId="Equation.DSMT4">
                    <p:embed/>
                  </p:oleObj>
                </mc:Choice>
                <mc:Fallback>
                  <p:oleObj name="Equation" r:id="rId9" imgW="1002960" imgH="241200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181" y="5009297"/>
                          <a:ext cx="1953795" cy="469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764199"/>
              </p:ext>
            </p:extLst>
          </p:nvPr>
        </p:nvGraphicFramePr>
        <p:xfrm>
          <a:off x="821871" y="4927600"/>
          <a:ext cx="930729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1" name="Equation" r:id="rId11" imgW="342720" imgH="177480" progId="Equation.DSMT4">
                  <p:embed/>
                </p:oleObj>
              </mc:Choice>
              <mc:Fallback>
                <p:oleObj name="Equation" r:id="rId11" imgW="342720" imgH="1774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871" y="4927600"/>
                        <a:ext cx="930729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210" name="Picture 3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3008686" cy="249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211" name="Picture 3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314" y="3799659"/>
            <a:ext cx="3023926" cy="2506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06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 descr="http://img.etonals.com/doc/small/MC_PAR56P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2616"/>
            <a:ext cx="1371600" cy="122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http://altomusic.com/shop/images/product/cgs9a-65c1367af14c7d1701b9aae8886adaf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44590"/>
            <a:ext cx="1905000" cy="92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52400" y="1677412"/>
            <a:ext cx="8991600" cy="1964727"/>
            <a:chOff x="152400" y="1677412"/>
            <a:chExt cx="8991600" cy="1964727"/>
          </a:xfrm>
        </p:grpSpPr>
        <p:sp>
          <p:nvSpPr>
            <p:cNvPr id="5" name="TextBox 4"/>
            <p:cNvSpPr txBox="1"/>
            <p:nvPr/>
          </p:nvSpPr>
          <p:spPr>
            <a:xfrm>
              <a:off x="152400" y="1677412"/>
              <a:ext cx="8991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b="1" dirty="0">
                  <a:solidFill>
                    <a:srgbClr val="0070C0"/>
                  </a:solidFill>
                </a:rPr>
                <a:t>The intensity of light from a stage light decreases exponentially with the thickness of the coloured gels covering it. The intensity, </a:t>
              </a:r>
              <a:r>
                <a:rPr lang="en-CA" sz="2400" b="1" i="1" dirty="0">
                  <a:solidFill>
                    <a:srgbClr val="0070C0"/>
                  </a:solidFill>
                </a:rPr>
                <a:t>I</a:t>
              </a:r>
              <a:r>
                <a:rPr lang="en-CA" sz="2400" b="1" dirty="0">
                  <a:solidFill>
                    <a:srgbClr val="0070C0"/>
                  </a:solidFill>
                </a:rPr>
                <a:t>, in watts per square centimetre, can be calculated using the formula </a:t>
              </a:r>
              <a:r>
                <a:rPr lang="en-CA" sz="2400" b="1" dirty="0" smtClean="0">
                  <a:solidFill>
                    <a:srgbClr val="0070C0"/>
                  </a:solidFill>
                </a:rPr>
                <a:t>,</a:t>
              </a:r>
            </a:p>
            <a:p>
              <a:r>
                <a:rPr lang="en-CA" sz="2400" b="1" dirty="0" smtClean="0">
                  <a:solidFill>
                    <a:srgbClr val="0070C0"/>
                  </a:solidFill>
                </a:rPr>
                <a:t>                             where </a:t>
              </a:r>
              <a:r>
                <a:rPr lang="en-CA" sz="2400" b="1" i="1" dirty="0">
                  <a:solidFill>
                    <a:srgbClr val="0070C0"/>
                  </a:solidFill>
                </a:rPr>
                <a:t>n</a:t>
              </a:r>
              <a:r>
                <a:rPr lang="en-CA" sz="2400" b="1" dirty="0">
                  <a:solidFill>
                    <a:srgbClr val="0070C0"/>
                  </a:solidFill>
                </a:rPr>
                <a:t> is the number of coloured gels </a:t>
              </a:r>
              <a:r>
                <a:rPr lang="en-CA" sz="2400" b="1" dirty="0" smtClean="0">
                  <a:solidFill>
                    <a:srgbClr val="0070C0"/>
                  </a:solidFill>
                </a:rPr>
                <a:t>used</a:t>
              </a:r>
              <a:r>
                <a:rPr lang="en-CA" sz="2400" b="1" dirty="0">
                  <a:solidFill>
                    <a:srgbClr val="0070C0"/>
                  </a:solidFill>
                </a:rPr>
                <a:t>. 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3390457"/>
                </p:ext>
              </p:extLst>
            </p:nvPr>
          </p:nvGraphicFramePr>
          <p:xfrm>
            <a:off x="256309" y="2743200"/>
            <a:ext cx="1676400" cy="8989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3" name="Equation" r:id="rId5" imgW="876240" imgH="469800" progId="Equation.DSMT4">
                    <p:embed/>
                  </p:oleObj>
                </mc:Choice>
                <mc:Fallback>
                  <p:oleObj name="Equation" r:id="rId5" imgW="876240" imgH="4698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309" y="2743200"/>
                          <a:ext cx="1676400" cy="8989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7"/>
          <p:cNvSpPr/>
          <p:nvPr/>
        </p:nvSpPr>
        <p:spPr>
          <a:xfrm>
            <a:off x="152400" y="3886200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dirty="0" smtClean="0">
                <a:solidFill>
                  <a:schemeClr val="accent3">
                    <a:lumMod val="50000"/>
                  </a:schemeClr>
                </a:solidFill>
              </a:rPr>
              <a:t>What </a:t>
            </a:r>
            <a:r>
              <a:rPr lang="en-CA" sz="2400" b="1" dirty="0">
                <a:solidFill>
                  <a:schemeClr val="accent3">
                    <a:lumMod val="50000"/>
                  </a:schemeClr>
                </a:solidFill>
              </a:rPr>
              <a:t>is the intensity of light with the following number of gels?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6765" y="4419600"/>
            <a:ext cx="905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CA" sz="2400" b="1" dirty="0" smtClean="0">
                <a:solidFill>
                  <a:schemeClr val="accent3">
                    <a:lumMod val="50000"/>
                  </a:schemeClr>
                </a:solidFill>
              </a:rPr>
              <a:t> gels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5266311" y="4419600"/>
            <a:ext cx="905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r>
              <a:rPr lang="en-CA" sz="2400" b="1" dirty="0" smtClean="0">
                <a:solidFill>
                  <a:schemeClr val="accent3">
                    <a:lumMod val="50000"/>
                  </a:schemeClr>
                </a:solidFill>
              </a:rPr>
              <a:t> gels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28600" y="5791200"/>
            <a:ext cx="4909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 smtClean="0">
                <a:solidFill>
                  <a:schemeClr val="accent3">
                    <a:lumMod val="50000"/>
                  </a:schemeClr>
                </a:solidFill>
              </a:rPr>
              <a:t>What is the domain of this situation?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762000" y="5105400"/>
            <a:ext cx="2038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 smtClean="0">
                <a:solidFill>
                  <a:srgbClr val="FF0000"/>
                </a:solidFill>
              </a:rPr>
              <a:t>768 </a:t>
            </a:r>
            <a:r>
              <a:rPr lang="en-CA" sz="2400" b="1" dirty="0" smtClean="0">
                <a:solidFill>
                  <a:srgbClr val="FF0000"/>
                </a:solidFill>
              </a:rPr>
              <a:t>watts/cm</a:t>
            </a:r>
            <a:r>
              <a:rPr lang="en-CA" sz="2400" b="1" baseline="30000" dirty="0" smtClean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6800" y="5105400"/>
            <a:ext cx="2275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 smtClean="0">
                <a:solidFill>
                  <a:srgbClr val="FF0000"/>
                </a:solidFill>
              </a:rPr>
              <a:t>49</a:t>
            </a:r>
            <a:r>
              <a:rPr lang="en-CA" sz="2400" b="1" dirty="0" smtClean="0">
                <a:solidFill>
                  <a:srgbClr val="FF0000"/>
                </a:solidFill>
              </a:rPr>
              <a:t>1.5</a:t>
            </a:r>
            <a:r>
              <a:rPr lang="en-CA" sz="2400" b="1" dirty="0" smtClean="0">
                <a:solidFill>
                  <a:srgbClr val="FF0000"/>
                </a:solidFill>
              </a:rPr>
              <a:t> </a:t>
            </a:r>
            <a:r>
              <a:rPr lang="en-CA" sz="2400" b="1" dirty="0" smtClean="0">
                <a:solidFill>
                  <a:srgbClr val="FF0000"/>
                </a:solidFill>
              </a:rPr>
              <a:t>watts/cm</a:t>
            </a:r>
            <a:r>
              <a:rPr lang="en-CA" sz="2400" b="1" baseline="30000" dirty="0" smtClean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52471" y="5791199"/>
            <a:ext cx="3610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i="1" dirty="0" smtClean="0">
                <a:solidFill>
                  <a:srgbClr val="FF0000"/>
                </a:solidFill>
              </a:rPr>
              <a:t>n</a:t>
            </a:r>
            <a:r>
              <a:rPr lang="en-CA" sz="2400" b="1" dirty="0" smtClean="0">
                <a:solidFill>
                  <a:srgbClr val="FF0000"/>
                </a:solidFill>
              </a:rPr>
              <a:t> must be a whole number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BB59-9DA8-49AF-B184-768DC2B7AE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3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8400" y="533400"/>
            <a:ext cx="3607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Assignment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209800"/>
            <a:ext cx="3300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Page 342</a:t>
            </a:r>
          </a:p>
          <a:p>
            <a:r>
              <a:rPr lang="en-US" sz="2400" dirty="0" smtClean="0"/>
              <a:t>1, 2, 3, 4, 5, 6a,b, 7, 8, C2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BB59-9DA8-49AF-B184-768DC2B7AE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0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372" y="1066800"/>
            <a:ext cx="3850421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02586" y="0"/>
            <a:ext cx="7733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7.1 Exponential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Functions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29625" y="3276600"/>
            <a:ext cx="79383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/>
              <a:t>Multiplication is a notation for expressing repeated addition.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220173"/>
              </p:ext>
            </p:extLst>
          </p:nvPr>
        </p:nvGraphicFramePr>
        <p:xfrm>
          <a:off x="458200" y="3966865"/>
          <a:ext cx="3900396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4" name="Equation" r:id="rId4" imgW="1651000" imgH="152400" progId="Equation.DSMT4">
                  <p:embed/>
                </p:oleObj>
              </mc:Choice>
              <mc:Fallback>
                <p:oleObj name="Equation" r:id="rId4" imgW="1651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200" y="3966865"/>
                        <a:ext cx="3900396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282444"/>
              </p:ext>
            </p:extLst>
          </p:nvPr>
        </p:nvGraphicFramePr>
        <p:xfrm>
          <a:off x="4528133" y="3962400"/>
          <a:ext cx="84010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5" name="Equation" r:id="rId6" imgW="355600" imgH="152400" progId="Equation.DSMT4">
                  <p:embed/>
                </p:oleObj>
              </mc:Choice>
              <mc:Fallback>
                <p:oleObj name="Equation" r:id="rId6" imgW="355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8133" y="3962400"/>
                        <a:ext cx="84010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69325" y="4779963"/>
            <a:ext cx="79176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A Power is a notation for expressing repeated multiplication.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933369"/>
              </p:ext>
            </p:extLst>
          </p:nvPr>
        </p:nvGraphicFramePr>
        <p:xfrm>
          <a:off x="597900" y="5470228"/>
          <a:ext cx="3900396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6" name="Equation" r:id="rId8" imgW="1651000" imgH="152400" progId="Equation.DSMT4">
                  <p:embed/>
                </p:oleObj>
              </mc:Choice>
              <mc:Fallback>
                <p:oleObj name="Equation" r:id="rId8" imgW="1651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900" y="5470228"/>
                        <a:ext cx="3900396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112078"/>
              </p:ext>
            </p:extLst>
          </p:nvPr>
        </p:nvGraphicFramePr>
        <p:xfrm>
          <a:off x="4648200" y="5356046"/>
          <a:ext cx="450732" cy="450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7" name="Equation" r:id="rId10" imgW="190500" imgH="190500" progId="Equation.DSMT4">
                  <p:embed/>
                </p:oleObj>
              </mc:Choice>
              <mc:Fallback>
                <p:oleObj name="Equation" r:id="rId10" imgW="1905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356046"/>
                        <a:ext cx="450732" cy="4507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572000" y="5927428"/>
            <a:ext cx="5806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base</a:t>
            </a:r>
            <a:endParaRPr lang="en-US" b="1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334000" y="5241628"/>
            <a:ext cx="99225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CC0000"/>
                </a:solidFill>
              </a:rPr>
              <a:t>exponent</a:t>
            </a:r>
            <a:endParaRPr lang="en-US" b="1">
              <a:solidFill>
                <a:srgbClr val="CC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BB59-9DA8-49AF-B184-768DC2B7AE0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0"/>
            <a:ext cx="8307388" cy="534988"/>
          </a:xfrm>
          <a:noFill/>
          <a:ln/>
        </p:spPr>
        <p:txBody>
          <a:bodyPr lIns="92075" tIns="46038" rIns="92075" bIns="46038" anchor="t">
            <a:noAutofit/>
          </a:bodyPr>
          <a:lstStyle/>
          <a:p>
            <a:r>
              <a:rPr lang="en-US" sz="4800" dirty="0" smtClean="0">
                <a:solidFill>
                  <a:schemeClr val="tx2"/>
                </a:solidFill>
              </a:rPr>
              <a:t>Exponential Functions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33400" y="1066800"/>
            <a:ext cx="8004175" cy="1376363"/>
          </a:xfrm>
          <a:prstGeom prst="rect">
            <a:avLst/>
          </a:prstGeom>
          <a:solidFill>
            <a:srgbClr val="FFFFFF"/>
          </a:solidFill>
          <a:ln w="12700">
            <a:solidFill>
              <a:srgbClr val="5F5735"/>
            </a:solidFill>
            <a:miter lim="800000"/>
            <a:headEnd/>
            <a:tailEnd/>
          </a:ln>
          <a:effectLst>
            <a:outerShdw dist="45791" dir="3378596" algn="ctr" rotWithShape="0">
              <a:srgbClr val="5F5735"/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</a:rPr>
              <a:t>The exponential function </a:t>
            </a:r>
            <a:r>
              <a:rPr lang="en-US" sz="2000" i="1" dirty="0">
                <a:latin typeface="Times New Roman" pitchFamily="18" charset="0"/>
              </a:rPr>
              <a:t>f</a:t>
            </a:r>
            <a:r>
              <a:rPr lang="en-US" sz="2000" dirty="0">
                <a:latin typeface="Times New Roman" pitchFamily="18" charset="0"/>
              </a:rPr>
              <a:t> with base </a:t>
            </a:r>
            <a:r>
              <a:rPr lang="en-US" sz="2000" i="1" dirty="0" smtClean="0">
                <a:latin typeface="Times New Roman" pitchFamily="18" charset="0"/>
              </a:rPr>
              <a:t>c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is defined by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000" i="1" dirty="0">
                <a:latin typeface="Times New Roman" pitchFamily="18" charset="0"/>
              </a:rPr>
              <a:t>f</a:t>
            </a:r>
            <a:r>
              <a:rPr lang="en-US" sz="2000" dirty="0">
                <a:latin typeface="Times New Roman" pitchFamily="18" charset="0"/>
              </a:rPr>
              <a:t> (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) = </a:t>
            </a:r>
            <a:r>
              <a:rPr lang="en-US" sz="2000" i="1" dirty="0" smtClean="0">
                <a:latin typeface="Times New Roman" pitchFamily="18" charset="0"/>
              </a:rPr>
              <a:t>c</a:t>
            </a:r>
            <a:r>
              <a:rPr lang="en-US" sz="2000" b="1" i="1" baseline="30000" dirty="0" smtClean="0">
                <a:latin typeface="Times New Roman" pitchFamily="18" charset="0"/>
              </a:rPr>
              <a:t>x</a:t>
            </a:r>
            <a:r>
              <a:rPr lang="en-US" sz="2000" dirty="0" smtClean="0">
                <a:latin typeface="Times New Roman" pitchFamily="18" charset="0"/>
              </a:rPr>
              <a:t>   </a:t>
            </a:r>
            <a:r>
              <a:rPr lang="en-US" sz="2000" dirty="0">
                <a:latin typeface="Times New Roman" pitchFamily="18" charset="0"/>
              </a:rPr>
              <a:t>or   </a:t>
            </a:r>
            <a:r>
              <a:rPr lang="en-US" sz="2000" b="1" i="1" dirty="0">
                <a:latin typeface="Times New Roman" pitchFamily="18" charset="0"/>
              </a:rPr>
              <a:t>y</a:t>
            </a:r>
            <a:r>
              <a:rPr lang="en-US" sz="2000" dirty="0">
                <a:latin typeface="Times New Roman" pitchFamily="18" charset="0"/>
              </a:rPr>
              <a:t> = </a:t>
            </a:r>
            <a:r>
              <a:rPr lang="en-US" sz="2000" i="1" dirty="0" smtClean="0">
                <a:latin typeface="Times New Roman" pitchFamily="18" charset="0"/>
              </a:rPr>
              <a:t>c</a:t>
            </a:r>
            <a:r>
              <a:rPr lang="en-US" sz="2000" b="1" i="1" baseline="30000" dirty="0" smtClean="0">
                <a:latin typeface="Times New Roman" pitchFamily="18" charset="0"/>
              </a:rPr>
              <a:t>x</a:t>
            </a:r>
            <a:endParaRPr lang="en-US" sz="2000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</a:rPr>
              <a:t>Where </a:t>
            </a:r>
            <a:r>
              <a:rPr lang="en-US" sz="2000" i="1" dirty="0" smtClean="0">
                <a:latin typeface="Times New Roman" pitchFamily="18" charset="0"/>
              </a:rPr>
              <a:t>c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is a positive constant other than </a:t>
            </a:r>
            <a:r>
              <a:rPr lang="en-US" sz="2000" dirty="0" smtClean="0">
                <a:latin typeface="Times New Roman" pitchFamily="18" charset="0"/>
              </a:rPr>
              <a:t>1 </a:t>
            </a:r>
            <a:r>
              <a:rPr lang="en-US" sz="2000" dirty="0">
                <a:latin typeface="Times New Roman" pitchFamily="18" charset="0"/>
              </a:rPr>
              <a:t>and </a:t>
            </a:r>
            <a:r>
              <a:rPr lang="en-US" sz="2000" b="1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 is any real number</a:t>
            </a:r>
            <a:r>
              <a:rPr lang="en-US" sz="2000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i="1" dirty="0">
                <a:latin typeface="Times New Roman" pitchFamily="18" charset="0"/>
              </a:rPr>
              <a:t>c</a:t>
            </a:r>
            <a:r>
              <a:rPr lang="en-US" sz="2000" dirty="0" smtClean="0">
                <a:latin typeface="Times New Roman" pitchFamily="18" charset="0"/>
              </a:rPr>
              <a:t> &gt; 0, </a:t>
            </a:r>
            <a:r>
              <a:rPr lang="en-US" sz="2000" i="1" dirty="0">
                <a:latin typeface="Times New Roman" pitchFamily="18" charset="0"/>
              </a:rPr>
              <a:t>c</a:t>
            </a:r>
            <a:r>
              <a:rPr lang="en-US" sz="2000" dirty="0" smtClean="0">
                <a:latin typeface="Times New Roman" pitchFamily="18" charset="0"/>
              </a:rPr>
              <a:t> ≠ 1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57200" y="2819400"/>
            <a:ext cx="8154987" cy="101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</a:rPr>
              <a:t>Examples of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</a:rPr>
              <a:t>exponential functions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  <a:p>
            <a:endParaRPr lang="en-US" sz="2000" dirty="0">
              <a:latin typeface="Times New Roman" pitchFamily="18" charset="0"/>
            </a:endParaRPr>
          </a:p>
          <a:p>
            <a:pPr algn="ctr"/>
            <a:r>
              <a:rPr lang="en-US" sz="2000" i="1" dirty="0">
                <a:latin typeface="Times New Roman" pitchFamily="18" charset="0"/>
              </a:rPr>
              <a:t>f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b="1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) = 2</a:t>
            </a:r>
            <a:r>
              <a:rPr lang="en-US" sz="2000" b="1" i="1" baseline="30000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		</a:t>
            </a:r>
            <a:r>
              <a:rPr lang="en-US" sz="2000" i="1" dirty="0">
                <a:latin typeface="Times New Roman" pitchFamily="18" charset="0"/>
              </a:rPr>
              <a:t>g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b="1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) = 10</a:t>
            </a:r>
            <a:r>
              <a:rPr lang="en-US" sz="2000" b="1" i="1" baseline="30000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	</a:t>
            </a:r>
            <a:r>
              <a:rPr lang="en-US" sz="2000" i="1" dirty="0">
                <a:latin typeface="Times New Roman" pitchFamily="18" charset="0"/>
              </a:rPr>
              <a:t>h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b="1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) = 3</a:t>
            </a:r>
            <a:r>
              <a:rPr lang="en-US" sz="2000" b="1" i="1" baseline="30000" dirty="0">
                <a:latin typeface="Times New Roman" pitchFamily="18" charset="0"/>
              </a:rPr>
              <a:t>x</a:t>
            </a:r>
            <a:r>
              <a:rPr lang="en-US" sz="2000" baseline="30000" dirty="0">
                <a:latin typeface="Times New Roman" pitchFamily="18" charset="0"/>
              </a:rPr>
              <a:t>+1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057400" y="3763962"/>
            <a:ext cx="1068388" cy="579438"/>
            <a:chOff x="1296" y="2660"/>
            <a:chExt cx="673" cy="365"/>
          </a:xfrm>
        </p:grpSpPr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1296" y="2660"/>
              <a:ext cx="673" cy="365"/>
            </a:xfrm>
            <a:custGeom>
              <a:avLst/>
              <a:gdLst/>
              <a:ahLst/>
              <a:cxnLst>
                <a:cxn ang="0">
                  <a:pos x="0" y="172"/>
                </a:cxn>
                <a:cxn ang="0">
                  <a:pos x="0" y="204"/>
                </a:cxn>
                <a:cxn ang="0">
                  <a:pos x="0" y="204"/>
                </a:cxn>
                <a:cxn ang="0">
                  <a:pos x="0" y="252"/>
                </a:cxn>
                <a:cxn ang="0">
                  <a:pos x="0" y="364"/>
                </a:cxn>
                <a:cxn ang="0">
                  <a:pos x="392" y="364"/>
                </a:cxn>
                <a:cxn ang="0">
                  <a:pos x="392" y="364"/>
                </a:cxn>
                <a:cxn ang="0">
                  <a:pos x="560" y="364"/>
                </a:cxn>
                <a:cxn ang="0">
                  <a:pos x="672" y="364"/>
                </a:cxn>
                <a:cxn ang="0">
                  <a:pos x="672" y="252"/>
                </a:cxn>
                <a:cxn ang="0">
                  <a:pos x="672" y="204"/>
                </a:cxn>
                <a:cxn ang="0">
                  <a:pos x="672" y="204"/>
                </a:cxn>
                <a:cxn ang="0">
                  <a:pos x="672" y="172"/>
                </a:cxn>
                <a:cxn ang="0">
                  <a:pos x="560" y="172"/>
                </a:cxn>
                <a:cxn ang="0">
                  <a:pos x="539" y="0"/>
                </a:cxn>
                <a:cxn ang="0">
                  <a:pos x="392" y="172"/>
                </a:cxn>
                <a:cxn ang="0">
                  <a:pos x="0" y="172"/>
                </a:cxn>
              </a:cxnLst>
              <a:rect l="0" t="0" r="r" b="b"/>
              <a:pathLst>
                <a:path w="673" h="365">
                  <a:moveTo>
                    <a:pt x="0" y="172"/>
                  </a:moveTo>
                  <a:lnTo>
                    <a:pt x="0" y="204"/>
                  </a:lnTo>
                  <a:lnTo>
                    <a:pt x="0" y="204"/>
                  </a:lnTo>
                  <a:lnTo>
                    <a:pt x="0" y="252"/>
                  </a:lnTo>
                  <a:lnTo>
                    <a:pt x="0" y="364"/>
                  </a:lnTo>
                  <a:lnTo>
                    <a:pt x="392" y="364"/>
                  </a:lnTo>
                  <a:lnTo>
                    <a:pt x="392" y="364"/>
                  </a:lnTo>
                  <a:lnTo>
                    <a:pt x="560" y="364"/>
                  </a:lnTo>
                  <a:lnTo>
                    <a:pt x="672" y="364"/>
                  </a:lnTo>
                  <a:lnTo>
                    <a:pt x="672" y="252"/>
                  </a:lnTo>
                  <a:lnTo>
                    <a:pt x="672" y="204"/>
                  </a:lnTo>
                  <a:lnTo>
                    <a:pt x="672" y="204"/>
                  </a:lnTo>
                  <a:lnTo>
                    <a:pt x="672" y="172"/>
                  </a:lnTo>
                  <a:lnTo>
                    <a:pt x="560" y="172"/>
                  </a:lnTo>
                  <a:lnTo>
                    <a:pt x="539" y="0"/>
                  </a:lnTo>
                  <a:lnTo>
                    <a:pt x="392" y="172"/>
                  </a:lnTo>
                  <a:lnTo>
                    <a:pt x="0" y="172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1357" y="2864"/>
              <a:ext cx="55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/>
              <a:r>
                <a:rPr lang="en-US" sz="1400">
                  <a:latin typeface="Times New Roman" pitchFamily="18" charset="0"/>
                </a:rPr>
                <a:t>Base is 2.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962400" y="3763962"/>
            <a:ext cx="1068388" cy="579438"/>
            <a:chOff x="2496" y="2660"/>
            <a:chExt cx="673" cy="365"/>
          </a:xfrm>
        </p:grpSpPr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2496" y="2660"/>
              <a:ext cx="673" cy="365"/>
            </a:xfrm>
            <a:custGeom>
              <a:avLst/>
              <a:gdLst/>
              <a:ahLst/>
              <a:cxnLst>
                <a:cxn ang="0">
                  <a:pos x="0" y="172"/>
                </a:cxn>
                <a:cxn ang="0">
                  <a:pos x="0" y="204"/>
                </a:cxn>
                <a:cxn ang="0">
                  <a:pos x="0" y="204"/>
                </a:cxn>
                <a:cxn ang="0">
                  <a:pos x="0" y="252"/>
                </a:cxn>
                <a:cxn ang="0">
                  <a:pos x="0" y="364"/>
                </a:cxn>
                <a:cxn ang="0">
                  <a:pos x="392" y="364"/>
                </a:cxn>
                <a:cxn ang="0">
                  <a:pos x="392" y="364"/>
                </a:cxn>
                <a:cxn ang="0">
                  <a:pos x="560" y="364"/>
                </a:cxn>
                <a:cxn ang="0">
                  <a:pos x="672" y="364"/>
                </a:cxn>
                <a:cxn ang="0">
                  <a:pos x="672" y="252"/>
                </a:cxn>
                <a:cxn ang="0">
                  <a:pos x="672" y="204"/>
                </a:cxn>
                <a:cxn ang="0">
                  <a:pos x="672" y="204"/>
                </a:cxn>
                <a:cxn ang="0">
                  <a:pos x="672" y="172"/>
                </a:cxn>
                <a:cxn ang="0">
                  <a:pos x="560" y="172"/>
                </a:cxn>
                <a:cxn ang="0">
                  <a:pos x="539" y="0"/>
                </a:cxn>
                <a:cxn ang="0">
                  <a:pos x="392" y="172"/>
                </a:cxn>
                <a:cxn ang="0">
                  <a:pos x="0" y="172"/>
                </a:cxn>
              </a:cxnLst>
              <a:rect l="0" t="0" r="r" b="b"/>
              <a:pathLst>
                <a:path w="673" h="365">
                  <a:moveTo>
                    <a:pt x="0" y="172"/>
                  </a:moveTo>
                  <a:lnTo>
                    <a:pt x="0" y="204"/>
                  </a:lnTo>
                  <a:lnTo>
                    <a:pt x="0" y="204"/>
                  </a:lnTo>
                  <a:lnTo>
                    <a:pt x="0" y="252"/>
                  </a:lnTo>
                  <a:lnTo>
                    <a:pt x="0" y="364"/>
                  </a:lnTo>
                  <a:lnTo>
                    <a:pt x="392" y="364"/>
                  </a:lnTo>
                  <a:lnTo>
                    <a:pt x="392" y="364"/>
                  </a:lnTo>
                  <a:lnTo>
                    <a:pt x="560" y="364"/>
                  </a:lnTo>
                  <a:lnTo>
                    <a:pt x="672" y="364"/>
                  </a:lnTo>
                  <a:lnTo>
                    <a:pt x="672" y="252"/>
                  </a:lnTo>
                  <a:lnTo>
                    <a:pt x="672" y="204"/>
                  </a:lnTo>
                  <a:lnTo>
                    <a:pt x="672" y="204"/>
                  </a:lnTo>
                  <a:lnTo>
                    <a:pt x="672" y="172"/>
                  </a:lnTo>
                  <a:lnTo>
                    <a:pt x="560" y="172"/>
                  </a:lnTo>
                  <a:lnTo>
                    <a:pt x="539" y="0"/>
                  </a:lnTo>
                  <a:lnTo>
                    <a:pt x="392" y="172"/>
                  </a:lnTo>
                  <a:lnTo>
                    <a:pt x="0" y="172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557" y="2864"/>
              <a:ext cx="55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/>
              <a:r>
                <a:rPr lang="en-US" sz="1400">
                  <a:latin typeface="Times New Roman" pitchFamily="18" charset="0"/>
                </a:rPr>
                <a:t>Base is 10.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715000" y="3763962"/>
            <a:ext cx="1068388" cy="579438"/>
            <a:chOff x="3600" y="2660"/>
            <a:chExt cx="673" cy="365"/>
          </a:xfrm>
        </p:grpSpPr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3600" y="2660"/>
              <a:ext cx="673" cy="365"/>
            </a:xfrm>
            <a:custGeom>
              <a:avLst/>
              <a:gdLst/>
              <a:ahLst/>
              <a:cxnLst>
                <a:cxn ang="0">
                  <a:pos x="0" y="172"/>
                </a:cxn>
                <a:cxn ang="0">
                  <a:pos x="0" y="204"/>
                </a:cxn>
                <a:cxn ang="0">
                  <a:pos x="0" y="204"/>
                </a:cxn>
                <a:cxn ang="0">
                  <a:pos x="0" y="252"/>
                </a:cxn>
                <a:cxn ang="0">
                  <a:pos x="0" y="364"/>
                </a:cxn>
                <a:cxn ang="0">
                  <a:pos x="392" y="364"/>
                </a:cxn>
                <a:cxn ang="0">
                  <a:pos x="392" y="364"/>
                </a:cxn>
                <a:cxn ang="0">
                  <a:pos x="560" y="364"/>
                </a:cxn>
                <a:cxn ang="0">
                  <a:pos x="672" y="364"/>
                </a:cxn>
                <a:cxn ang="0">
                  <a:pos x="672" y="252"/>
                </a:cxn>
                <a:cxn ang="0">
                  <a:pos x="672" y="204"/>
                </a:cxn>
                <a:cxn ang="0">
                  <a:pos x="672" y="204"/>
                </a:cxn>
                <a:cxn ang="0">
                  <a:pos x="672" y="172"/>
                </a:cxn>
                <a:cxn ang="0">
                  <a:pos x="560" y="172"/>
                </a:cxn>
                <a:cxn ang="0">
                  <a:pos x="539" y="0"/>
                </a:cxn>
                <a:cxn ang="0">
                  <a:pos x="392" y="172"/>
                </a:cxn>
                <a:cxn ang="0">
                  <a:pos x="0" y="172"/>
                </a:cxn>
              </a:cxnLst>
              <a:rect l="0" t="0" r="r" b="b"/>
              <a:pathLst>
                <a:path w="673" h="365">
                  <a:moveTo>
                    <a:pt x="0" y="172"/>
                  </a:moveTo>
                  <a:lnTo>
                    <a:pt x="0" y="204"/>
                  </a:lnTo>
                  <a:lnTo>
                    <a:pt x="0" y="204"/>
                  </a:lnTo>
                  <a:lnTo>
                    <a:pt x="0" y="252"/>
                  </a:lnTo>
                  <a:lnTo>
                    <a:pt x="0" y="364"/>
                  </a:lnTo>
                  <a:lnTo>
                    <a:pt x="392" y="364"/>
                  </a:lnTo>
                  <a:lnTo>
                    <a:pt x="392" y="364"/>
                  </a:lnTo>
                  <a:lnTo>
                    <a:pt x="560" y="364"/>
                  </a:lnTo>
                  <a:lnTo>
                    <a:pt x="672" y="364"/>
                  </a:lnTo>
                  <a:lnTo>
                    <a:pt x="672" y="252"/>
                  </a:lnTo>
                  <a:lnTo>
                    <a:pt x="672" y="204"/>
                  </a:lnTo>
                  <a:lnTo>
                    <a:pt x="672" y="204"/>
                  </a:lnTo>
                  <a:lnTo>
                    <a:pt x="672" y="172"/>
                  </a:lnTo>
                  <a:lnTo>
                    <a:pt x="560" y="172"/>
                  </a:lnTo>
                  <a:lnTo>
                    <a:pt x="539" y="0"/>
                  </a:lnTo>
                  <a:lnTo>
                    <a:pt x="392" y="172"/>
                  </a:lnTo>
                  <a:lnTo>
                    <a:pt x="0" y="172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3661" y="2864"/>
              <a:ext cx="550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/>
              <a:r>
                <a:rPr lang="en-US" sz="1400" dirty="0">
                  <a:latin typeface="Times New Roman" pitchFamily="18" charset="0"/>
                </a:rPr>
                <a:t>Base is 3.</a:t>
              </a:r>
            </a:p>
          </p:txBody>
        </p:sp>
      </p:grpSp>
      <p:pic>
        <p:nvPicPr>
          <p:cNvPr id="16" name="Picture 15" descr="http://maths.nayland.school.nz/images/Animations/mushrooms%20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352800"/>
            <a:ext cx="1066800" cy="1375611"/>
          </a:xfrm>
          <a:prstGeom prst="rect">
            <a:avLst/>
          </a:prstGeom>
          <a:noFill/>
        </p:spPr>
      </p:pic>
      <p:pic>
        <p:nvPicPr>
          <p:cNvPr id="17" name="Picture 4" descr="http://maths.nayland.school.nz/images/Animations/mushrooms%20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3429000"/>
            <a:ext cx="1066800" cy="1441622"/>
          </a:xfrm>
          <a:prstGeom prst="rect">
            <a:avLst/>
          </a:prstGeom>
          <a:noFill/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09600" y="5181600"/>
            <a:ext cx="8154987" cy="101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</a:rPr>
              <a:t>Non- Examples of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</a:rPr>
              <a:t>exponential functions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  <a:p>
            <a:endParaRPr lang="en-US" sz="2000" dirty="0">
              <a:latin typeface="Times New Roman" pitchFamily="18" charset="0"/>
            </a:endParaRPr>
          </a:p>
          <a:p>
            <a:pPr algn="ctr"/>
            <a:r>
              <a:rPr lang="en-US" sz="2000" i="1" dirty="0">
                <a:latin typeface="Times New Roman" pitchFamily="18" charset="0"/>
              </a:rPr>
              <a:t>r</a:t>
            </a:r>
            <a:r>
              <a:rPr lang="en-US" sz="2000" i="1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b="1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) = </a:t>
            </a:r>
            <a:r>
              <a:rPr lang="en-US" sz="2000" i="1" dirty="0" smtClean="0">
                <a:latin typeface="Times New Roman" pitchFamily="18" charset="0"/>
              </a:rPr>
              <a:t>x</a:t>
            </a:r>
            <a:r>
              <a:rPr lang="en-US" sz="2000" i="1" baseline="30000" dirty="0" smtClean="0">
                <a:latin typeface="Times New Roman" pitchFamily="18" charset="0"/>
              </a:rPr>
              <a:t>2</a:t>
            </a:r>
            <a:r>
              <a:rPr lang="en-US" sz="2000" i="1" dirty="0" smtClean="0">
                <a:latin typeface="Times New Roman" pitchFamily="18" charset="0"/>
              </a:rPr>
              <a:t> 	s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b="1" i="1" dirty="0" smtClean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) = </a:t>
            </a:r>
            <a:r>
              <a:rPr lang="en-US" sz="2000" dirty="0" smtClean="0">
                <a:latin typeface="Times New Roman" pitchFamily="18" charset="0"/>
              </a:rPr>
              <a:t>2</a:t>
            </a:r>
            <a:r>
              <a:rPr lang="en-US" sz="2000" i="1" dirty="0" smtClean="0">
                <a:latin typeface="Times New Roman" pitchFamily="18" charset="0"/>
              </a:rPr>
              <a:t>x</a:t>
            </a:r>
            <a:r>
              <a:rPr lang="en-US" sz="2000" dirty="0" smtClean="0">
                <a:latin typeface="Times New Roman" pitchFamily="18" charset="0"/>
              </a:rPr>
              <a:t>+1</a:t>
            </a:r>
            <a:r>
              <a:rPr lang="en-US" sz="2000" dirty="0">
                <a:latin typeface="Times New Roman" pitchFamily="18" charset="0"/>
              </a:rPr>
              <a:t>	</a:t>
            </a:r>
            <a:endParaRPr lang="en-US" sz="2000" baseline="30000" dirty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BB59-9DA8-49AF-B184-768DC2B7AE0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1" build="allAtOnce"/>
      <p:bldP spid="1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5532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nl-BE" sz="2400" b="1" dirty="0" smtClean="0">
                <a:solidFill>
                  <a:schemeClr val="tx2"/>
                </a:solidFill>
                <a:ea typeface="ＭＳ Ｐゴシック" pitchFamily="-84" charset="-128"/>
              </a:rPr>
              <a:t>Analyse the Graph of an Exponential Function:  y=2</a:t>
            </a:r>
            <a:r>
              <a:rPr lang="nl-BE" sz="2400" b="1" baseline="30000" dirty="0" smtClean="0">
                <a:solidFill>
                  <a:schemeClr val="tx2"/>
                </a:solidFill>
                <a:ea typeface="ＭＳ Ｐゴシック" pitchFamily="-84" charset="-128"/>
              </a:rPr>
              <a:t>x</a:t>
            </a:r>
            <a:endParaRPr lang="nl-NL" sz="2400" b="1" baseline="30000" dirty="0" smtClean="0">
              <a:solidFill>
                <a:schemeClr val="tx2"/>
              </a:solidFill>
              <a:ea typeface="ＭＳ Ｐゴシック" pitchFamily="-84" charset="-128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268288" y="457200"/>
            <a:ext cx="11287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800" dirty="0" err="1">
                <a:latin typeface="+mn-lt"/>
                <a:ea typeface="+mn-ea"/>
              </a:rPr>
              <a:t>Table</a:t>
            </a:r>
            <a:endParaRPr lang="nl-NL" sz="2800" u="sng" dirty="0">
              <a:latin typeface="+mn-lt"/>
              <a:ea typeface="+mn-ea"/>
            </a:endParaRPr>
          </a:p>
        </p:txBody>
      </p:sp>
      <p:graphicFrame>
        <p:nvGraphicFramePr>
          <p:cNvPr id="26" name="Tabel 25"/>
          <p:cNvGraphicFramePr>
            <a:graphicFrameLocks noGrp="1"/>
          </p:cNvGraphicFramePr>
          <p:nvPr/>
        </p:nvGraphicFramePr>
        <p:xfrm>
          <a:off x="561975" y="1038225"/>
          <a:ext cx="3275013" cy="4829175"/>
        </p:xfrm>
        <a:graphic>
          <a:graphicData uri="http://schemas.openxmlformats.org/drawingml/2006/table">
            <a:tbl>
              <a:tblPr/>
              <a:tblGrid>
                <a:gridCol w="742950"/>
                <a:gridCol w="2532063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x</a:t>
                      </a:r>
                    </a:p>
                  </a:txBody>
                  <a:tcPr marL="91419" marR="9141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y</a:t>
                      </a:r>
                    </a:p>
                  </a:txBody>
                  <a:tcPr marL="91419" marR="9141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-4</a:t>
                      </a:r>
                    </a:p>
                  </a:txBody>
                  <a:tcPr marL="91419" marR="9141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2</a:t>
                      </a:r>
                      <a:r>
                        <a:rPr kumimoji="0" lang="nl-B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-4</a:t>
                      </a: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=1/16=0.0625</a:t>
                      </a:r>
                      <a:endParaRPr kumimoji="0" lang="nl-NL" sz="1800" b="0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ＭＳ Ｐゴシック" pitchFamily="-84" charset="-128"/>
                      </a:endParaRPr>
                    </a:p>
                  </a:txBody>
                  <a:tcPr marL="91419" marR="9141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-3</a:t>
                      </a:r>
                    </a:p>
                  </a:txBody>
                  <a:tcPr marL="91419" marR="9141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2</a:t>
                      </a:r>
                      <a:r>
                        <a:rPr kumimoji="0" lang="nl-B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-3</a:t>
                      </a: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=1/8=0.125</a:t>
                      </a:r>
                      <a:endParaRPr kumimoji="0" lang="nl-NL" sz="1800" b="0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ＭＳ Ｐゴシック" pitchFamily="-84" charset="-128"/>
                      </a:endParaRPr>
                    </a:p>
                  </a:txBody>
                  <a:tcPr marL="91419" marR="9141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-2</a:t>
                      </a:r>
                    </a:p>
                  </a:txBody>
                  <a:tcPr marL="91419" marR="9141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2</a:t>
                      </a:r>
                      <a:r>
                        <a:rPr kumimoji="0" lang="nl-B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-2</a:t>
                      </a: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=1/4=0.25</a:t>
                      </a:r>
                      <a:endParaRPr kumimoji="0" lang="nl-NL" sz="1800" b="0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ＭＳ Ｐゴシック" pitchFamily="-84" charset="-128"/>
                      </a:endParaRPr>
                    </a:p>
                  </a:txBody>
                  <a:tcPr marL="91419" marR="9141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-1</a:t>
                      </a:r>
                    </a:p>
                  </a:txBody>
                  <a:tcPr marL="91419" marR="9141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2</a:t>
                      </a:r>
                      <a:r>
                        <a:rPr kumimoji="0" lang="nl-B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-1</a:t>
                      </a: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=1/2=0.5</a:t>
                      </a:r>
                      <a:endParaRPr kumimoji="0" lang="nl-NL" sz="1800" b="0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ＭＳ Ｐゴシック" pitchFamily="-84" charset="-128"/>
                      </a:endParaRPr>
                    </a:p>
                  </a:txBody>
                  <a:tcPr marL="91419" marR="9141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0</a:t>
                      </a:r>
                    </a:p>
                  </a:txBody>
                  <a:tcPr marL="91419" marR="9141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2</a:t>
                      </a:r>
                      <a:r>
                        <a:rPr kumimoji="0" lang="nl-B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0</a:t>
                      </a: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=1</a:t>
                      </a:r>
                    </a:p>
                  </a:txBody>
                  <a:tcPr marL="91419" marR="9141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0.25</a:t>
                      </a:r>
                    </a:p>
                  </a:txBody>
                  <a:tcPr marL="91419" marR="9141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2</a:t>
                      </a:r>
                      <a:r>
                        <a:rPr kumimoji="0" lang="nl-B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0.25</a:t>
                      </a: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=1.1892…</a:t>
                      </a:r>
                    </a:p>
                  </a:txBody>
                  <a:tcPr marL="91419" marR="9141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0.5</a:t>
                      </a:r>
                    </a:p>
                  </a:txBody>
                  <a:tcPr marL="91419" marR="9141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2</a:t>
                      </a:r>
                      <a:r>
                        <a:rPr kumimoji="0" lang="nl-B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0.5</a:t>
                      </a: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=1.4142…</a:t>
                      </a:r>
                    </a:p>
                  </a:txBody>
                  <a:tcPr marL="91419" marR="9141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0.75</a:t>
                      </a:r>
                    </a:p>
                  </a:txBody>
                  <a:tcPr marL="91419" marR="9141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2</a:t>
                      </a:r>
                      <a:r>
                        <a:rPr kumimoji="0" lang="nl-B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0.75</a:t>
                      </a: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=1.6817…</a:t>
                      </a:r>
                    </a:p>
                  </a:txBody>
                  <a:tcPr marL="91419" marR="9141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1</a:t>
                      </a:r>
                    </a:p>
                  </a:txBody>
                  <a:tcPr marL="91419" marR="9141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2</a:t>
                      </a:r>
                      <a:r>
                        <a:rPr kumimoji="0" lang="nl-B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1</a:t>
                      </a: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=2</a:t>
                      </a:r>
                    </a:p>
                  </a:txBody>
                  <a:tcPr marL="91419" marR="9141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2</a:t>
                      </a:r>
                    </a:p>
                  </a:txBody>
                  <a:tcPr marL="91419" marR="9141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2</a:t>
                      </a:r>
                      <a:r>
                        <a:rPr kumimoji="0" lang="nl-B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2</a:t>
                      </a: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=4</a:t>
                      </a:r>
                    </a:p>
                  </a:txBody>
                  <a:tcPr marL="91419" marR="9141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3</a:t>
                      </a:r>
                    </a:p>
                  </a:txBody>
                  <a:tcPr marL="91419" marR="9141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2</a:t>
                      </a:r>
                      <a:r>
                        <a:rPr kumimoji="0" lang="nl-B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3</a:t>
                      </a: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=8</a:t>
                      </a:r>
                    </a:p>
                  </a:txBody>
                  <a:tcPr marL="91419" marR="9141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4</a:t>
                      </a:r>
                    </a:p>
                  </a:txBody>
                  <a:tcPr marL="91419" marR="9141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2</a:t>
                      </a:r>
                      <a:r>
                        <a:rPr kumimoji="0" lang="nl-BE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4</a:t>
                      </a:r>
                      <a:r>
                        <a:rPr kumimoji="0" lang="nl-B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-84" charset="-128"/>
                        </a:rPr>
                        <a:t>=16</a:t>
                      </a:r>
                    </a:p>
                  </a:txBody>
                  <a:tcPr marL="91419" marR="9141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1330325" y="1454150"/>
            <a:ext cx="2486025" cy="295275"/>
          </a:xfrm>
          <a:prstGeom prst="rect">
            <a:avLst/>
          </a:prstGeom>
          <a:solidFill>
            <a:srgbClr val="C3FD8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nl-BE" i="1">
              <a:latin typeface="Times New Roman" pitchFamily="18" charset="0"/>
            </a:endParaRP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1330325" y="1824038"/>
            <a:ext cx="2486025" cy="293687"/>
          </a:xfrm>
          <a:prstGeom prst="rect">
            <a:avLst/>
          </a:prstGeom>
          <a:solidFill>
            <a:srgbClr val="C3FD8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nl-BE" i="1">
              <a:latin typeface="Times New Roman" pitchFamily="18" charset="0"/>
            </a:endParaRP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1330325" y="2193925"/>
            <a:ext cx="2486025" cy="293688"/>
          </a:xfrm>
          <a:prstGeom prst="rect">
            <a:avLst/>
          </a:prstGeom>
          <a:solidFill>
            <a:srgbClr val="C3FD8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nl-BE" i="1">
              <a:latin typeface="Times New Roman" pitchFamily="18" charset="0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1330325" y="2563813"/>
            <a:ext cx="2486025" cy="293687"/>
          </a:xfrm>
          <a:prstGeom prst="rect">
            <a:avLst/>
          </a:prstGeom>
          <a:solidFill>
            <a:srgbClr val="C3FD8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nl-BE" i="1">
              <a:latin typeface="Times New Roman" pitchFamily="18" charset="0"/>
            </a:endParaRP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1330325" y="2933700"/>
            <a:ext cx="2486025" cy="293688"/>
          </a:xfrm>
          <a:prstGeom prst="rect">
            <a:avLst/>
          </a:prstGeom>
          <a:solidFill>
            <a:srgbClr val="C3FD8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nl-BE" i="1">
              <a:latin typeface="Times New Roman" pitchFamily="18" charset="0"/>
            </a:endParaRP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1330325" y="3303588"/>
            <a:ext cx="2486025" cy="293687"/>
          </a:xfrm>
          <a:prstGeom prst="rect">
            <a:avLst/>
          </a:prstGeom>
          <a:solidFill>
            <a:srgbClr val="C3FD8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nl-BE" i="1">
              <a:latin typeface="Times New Roman" pitchFamily="18" charset="0"/>
            </a:endParaRP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1330325" y="3673475"/>
            <a:ext cx="2486025" cy="293688"/>
          </a:xfrm>
          <a:prstGeom prst="rect">
            <a:avLst/>
          </a:prstGeom>
          <a:solidFill>
            <a:srgbClr val="C3FD8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nl-BE" i="1">
              <a:latin typeface="Times New Roman" pitchFamily="18" charset="0"/>
            </a:endParaRP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1330325" y="4043363"/>
            <a:ext cx="2486025" cy="293687"/>
          </a:xfrm>
          <a:prstGeom prst="rect">
            <a:avLst/>
          </a:prstGeom>
          <a:solidFill>
            <a:srgbClr val="C3FD8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nl-BE" i="1">
              <a:latin typeface="Times New Roman" pitchFamily="18" charset="0"/>
            </a:endParaRP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1330325" y="4413250"/>
            <a:ext cx="2486025" cy="293688"/>
          </a:xfrm>
          <a:prstGeom prst="rect">
            <a:avLst/>
          </a:prstGeom>
          <a:solidFill>
            <a:srgbClr val="C3FD8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nl-BE" i="1">
              <a:latin typeface="Times New Roman" pitchFamily="18" charset="0"/>
            </a:endParaRP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1330325" y="4783138"/>
            <a:ext cx="2486025" cy="293687"/>
          </a:xfrm>
          <a:prstGeom prst="rect">
            <a:avLst/>
          </a:prstGeom>
          <a:solidFill>
            <a:srgbClr val="C3FD8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nl-BE" i="1">
              <a:latin typeface="Times New Roman" pitchFamily="18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1330325" y="5153025"/>
            <a:ext cx="2486025" cy="293688"/>
          </a:xfrm>
          <a:prstGeom prst="rect">
            <a:avLst/>
          </a:prstGeom>
          <a:solidFill>
            <a:srgbClr val="C3FD8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nl-BE" i="1">
              <a:latin typeface="Times New Roman" pitchFamily="18" charset="0"/>
            </a:endParaRP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1330325" y="5522913"/>
            <a:ext cx="2486025" cy="293687"/>
          </a:xfrm>
          <a:prstGeom prst="rect">
            <a:avLst/>
          </a:prstGeom>
          <a:solidFill>
            <a:srgbClr val="C3FD8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nl-BE" i="1">
              <a:latin typeface="Times New Roman" pitchFamily="18" charset="0"/>
            </a:endParaRP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4097338" y="457200"/>
            <a:ext cx="13287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800" dirty="0" err="1">
                <a:latin typeface="+mn-lt"/>
                <a:ea typeface="+mn-ea"/>
              </a:rPr>
              <a:t>Graph</a:t>
            </a:r>
            <a:endParaRPr lang="nl-NL" sz="2800" u="sng" dirty="0">
              <a:latin typeface="+mn-lt"/>
              <a:ea typeface="+mn-ea"/>
            </a:endParaRPr>
          </a:p>
        </p:txBody>
      </p:sp>
      <p:pic>
        <p:nvPicPr>
          <p:cNvPr id="6204" name="Afbeelding 46" descr="figuur01A.gg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2975" y="1004888"/>
            <a:ext cx="3616325" cy="4859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48" name="Afbeelding 47" descr="figuur01B.gg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975" y="1004888"/>
            <a:ext cx="3616325" cy="4859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49" name="Afbeelding 48" descr="figuur01C.ggb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2975" y="1004888"/>
            <a:ext cx="3616325" cy="4859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0" name="Afbeelding 49" descr="figuur01D.ggb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2975" y="1004888"/>
            <a:ext cx="3616325" cy="4859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1" name="Afbeelding 50" descr="figuur01F.ggb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2975" y="1004888"/>
            <a:ext cx="3616325" cy="4859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2" name="Afbeelding 51" descr="figuur01G.ggb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52975" y="1004888"/>
            <a:ext cx="3616325" cy="4859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3" name="Afbeelding 52" descr="figuur01H.ggb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52975" y="1004888"/>
            <a:ext cx="3616325" cy="4859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7" name="Rounded Rectangular Callout 26"/>
          <p:cNvSpPr/>
          <p:nvPr/>
        </p:nvSpPr>
        <p:spPr>
          <a:xfrm>
            <a:off x="7620000" y="609600"/>
            <a:ext cx="1371600" cy="838200"/>
          </a:xfrm>
          <a:prstGeom prst="wedgeRoundRectCallout">
            <a:avLst>
              <a:gd name="adj1" fmla="val -78565"/>
              <a:gd name="adj2" fmla="val 85049"/>
              <a:gd name="adj3" fmla="val 16667"/>
            </a:avLst>
          </a:prstGeom>
          <a:solidFill>
            <a:srgbClr val="DBE5F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Notice the rapid increase in the graph as </a:t>
            </a:r>
            <a:r>
              <a:rPr lang="en-US" sz="1400" i="1" dirty="0" smtClean="0">
                <a:solidFill>
                  <a:schemeClr val="tx1"/>
                </a:solidFill>
              </a:rPr>
              <a:t>x</a:t>
            </a:r>
            <a:r>
              <a:rPr lang="en-US" sz="1400" dirty="0" smtClean="0">
                <a:solidFill>
                  <a:schemeClr val="tx1"/>
                </a:solidFill>
              </a:rPr>
              <a:t> increases.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7105454" y="4771534"/>
            <a:ext cx="1371600" cy="428135"/>
          </a:xfrm>
          <a:prstGeom prst="wedgeRoundRectCallout">
            <a:avLst>
              <a:gd name="adj1" fmla="val -119115"/>
              <a:gd name="adj2" fmla="val 96296"/>
              <a:gd name="adj3" fmla="val 16667"/>
            </a:avLst>
          </a:prstGeom>
          <a:solidFill>
            <a:srgbClr val="DBE5F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 smtClean="0">
                <a:solidFill>
                  <a:schemeClr val="tx1"/>
                </a:solidFill>
              </a:rPr>
              <a:t>y</a:t>
            </a:r>
            <a:r>
              <a:rPr lang="en-US" sz="1400" dirty="0" smtClean="0">
                <a:solidFill>
                  <a:schemeClr val="tx1"/>
                </a:solidFill>
              </a:rPr>
              <a:t>-intercept is </a:t>
            </a:r>
            <a:r>
              <a:rPr lang="en-US" sz="1400" dirty="0">
                <a:solidFill>
                  <a:schemeClr val="tx1"/>
                </a:solidFill>
              </a:rPr>
              <a:t>1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4114800" y="6248400"/>
            <a:ext cx="2362200" cy="428135"/>
          </a:xfrm>
          <a:prstGeom prst="wedgeRoundRectCallout">
            <a:avLst>
              <a:gd name="adj1" fmla="val 14268"/>
              <a:gd name="adj2" fmla="val -178933"/>
              <a:gd name="adj3" fmla="val 16667"/>
            </a:avLst>
          </a:prstGeom>
          <a:solidFill>
            <a:srgbClr val="DBE5F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Horizontal asymptote at </a:t>
            </a:r>
            <a:r>
              <a:rPr lang="en-US" sz="1400" i="1" dirty="0" smtClean="0">
                <a:solidFill>
                  <a:schemeClr val="tx1"/>
                </a:solidFill>
              </a:rPr>
              <a:t>y = 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4038600" y="4495800"/>
            <a:ext cx="1371600" cy="656735"/>
          </a:xfrm>
          <a:prstGeom prst="wedgeRoundRectCallout">
            <a:avLst>
              <a:gd name="adj1" fmla="val 47895"/>
              <a:gd name="adj2" fmla="val 122978"/>
              <a:gd name="adj3" fmla="val 16667"/>
            </a:avLst>
          </a:prstGeom>
          <a:solidFill>
            <a:srgbClr val="DBE5F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The graph increases slowly for </a:t>
            </a:r>
            <a:r>
              <a:rPr lang="en-US" sz="1400" i="1" dirty="0" smtClean="0">
                <a:solidFill>
                  <a:schemeClr val="tx1"/>
                </a:solidFill>
              </a:rPr>
              <a:t>x</a:t>
            </a:r>
            <a:r>
              <a:rPr lang="en-US" sz="1400" dirty="0" smtClean="0">
                <a:solidFill>
                  <a:schemeClr val="tx1"/>
                </a:solidFill>
              </a:rPr>
              <a:t> &lt; 0.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BB59-9DA8-49AF-B184-768DC2B7AE0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12725"/>
            <a:ext cx="8026400" cy="664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146925" y="441325"/>
            <a:ext cx="91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9pPr>
          </a:lstStyle>
          <a:p>
            <a:r>
              <a:rPr lang="en-US" b="1">
                <a:solidFill>
                  <a:srgbClr val="CC0000"/>
                </a:solidFill>
              </a:rPr>
              <a:t>y = 2</a:t>
            </a:r>
            <a:r>
              <a:rPr lang="en-US" b="1" baseline="30000">
                <a:solidFill>
                  <a:srgbClr val="CC0000"/>
                </a:solidFill>
              </a:rPr>
              <a:t>x</a:t>
            </a:r>
            <a:endParaRPr lang="en-US" b="1">
              <a:solidFill>
                <a:srgbClr val="CC000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15900"/>
            <a:ext cx="8026400" cy="664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667000" y="171271"/>
            <a:ext cx="19832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9pPr>
          </a:lstStyle>
          <a:p>
            <a:r>
              <a:rPr lang="en-US" b="1" dirty="0" smtClean="0">
                <a:solidFill>
                  <a:schemeClr val="accent2"/>
                </a:solidFill>
              </a:rPr>
              <a:t>Graph  </a:t>
            </a:r>
            <a:r>
              <a:rPr lang="en-US" b="1" i="1" dirty="0">
                <a:solidFill>
                  <a:schemeClr val="accent2"/>
                </a:solidFill>
              </a:rPr>
              <a:t>y</a:t>
            </a:r>
            <a:r>
              <a:rPr lang="en-US" b="1" dirty="0">
                <a:solidFill>
                  <a:schemeClr val="accent2"/>
                </a:solidFill>
              </a:rPr>
              <a:t> = </a:t>
            </a:r>
            <a:r>
              <a:rPr lang="en-US" b="1" dirty="0" smtClean="0">
                <a:solidFill>
                  <a:schemeClr val="accent2"/>
                </a:solidFill>
              </a:rPr>
              <a:t>2</a:t>
            </a:r>
            <a:r>
              <a:rPr lang="en-US" b="1" i="1" baseline="30000" dirty="0" smtClean="0">
                <a:solidFill>
                  <a:schemeClr val="accent2"/>
                </a:solidFill>
              </a:rPr>
              <a:t>x</a:t>
            </a:r>
          </a:p>
          <a:p>
            <a:r>
              <a:rPr lang="en-US" b="1" i="1" dirty="0" smtClean="0">
                <a:solidFill>
                  <a:schemeClr val="accent2"/>
                </a:solidFill>
              </a:rPr>
              <a:t>             y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= </a:t>
            </a:r>
            <a:r>
              <a:rPr lang="en-US" b="1" dirty="0" smtClean="0">
                <a:solidFill>
                  <a:schemeClr val="accent2"/>
                </a:solidFill>
              </a:rPr>
              <a:t>3</a:t>
            </a:r>
            <a:r>
              <a:rPr lang="en-US" b="1" i="1" baseline="30000" dirty="0" smtClean="0">
                <a:solidFill>
                  <a:schemeClr val="accent2"/>
                </a:solidFill>
              </a:rPr>
              <a:t>x</a:t>
            </a:r>
            <a:endParaRPr lang="en-US" b="1" dirty="0"/>
          </a:p>
          <a:p>
            <a:r>
              <a:rPr lang="en-US" b="1" i="1" dirty="0" smtClean="0">
                <a:solidFill>
                  <a:schemeClr val="accent2"/>
                </a:solidFill>
              </a:rPr>
              <a:t>             y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= 4</a:t>
            </a:r>
            <a:r>
              <a:rPr lang="en-US" b="1" i="1" baseline="30000" dirty="0" smtClean="0">
                <a:solidFill>
                  <a:schemeClr val="accent2"/>
                </a:solidFill>
              </a:rPr>
              <a:t>x</a:t>
            </a:r>
            <a:endParaRPr lang="en-US" b="1" dirty="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934200" y="457200"/>
            <a:ext cx="90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9pPr>
          </a:lstStyle>
          <a:p>
            <a:r>
              <a:rPr lang="en-US" b="1" i="1">
                <a:solidFill>
                  <a:srgbClr val="CC0000"/>
                </a:solidFill>
              </a:rPr>
              <a:t>y</a:t>
            </a:r>
            <a:r>
              <a:rPr lang="en-US" b="1">
                <a:solidFill>
                  <a:srgbClr val="CC0000"/>
                </a:solidFill>
              </a:rPr>
              <a:t> = 2</a:t>
            </a:r>
            <a:r>
              <a:rPr lang="en-US" b="1" i="1" baseline="30000">
                <a:solidFill>
                  <a:srgbClr val="CC0000"/>
                </a:solidFill>
              </a:rPr>
              <a:t>x</a:t>
            </a:r>
            <a:endParaRPr lang="en-US" b="1">
              <a:solidFill>
                <a:srgbClr val="CC0000"/>
              </a:solidFill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248400" y="1447800"/>
            <a:ext cx="90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9pPr>
          </a:lstStyle>
          <a:p>
            <a:r>
              <a:rPr lang="en-US" b="1" i="1">
                <a:solidFill>
                  <a:srgbClr val="990099"/>
                </a:solidFill>
              </a:rPr>
              <a:t>y</a:t>
            </a:r>
            <a:r>
              <a:rPr lang="en-US" b="1">
                <a:solidFill>
                  <a:srgbClr val="990099"/>
                </a:solidFill>
              </a:rPr>
              <a:t> = 3</a:t>
            </a:r>
            <a:r>
              <a:rPr lang="en-US" b="1" i="1" baseline="30000">
                <a:solidFill>
                  <a:srgbClr val="990099"/>
                </a:solidFill>
              </a:rPr>
              <a:t>x</a:t>
            </a:r>
            <a:endParaRPr lang="en-US" b="1">
              <a:solidFill>
                <a:srgbClr val="990099"/>
              </a:solidFill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257800" y="533400"/>
            <a:ext cx="90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9pPr>
          </a:lstStyle>
          <a:p>
            <a:r>
              <a:rPr lang="en-US" b="1" i="1">
                <a:solidFill>
                  <a:schemeClr val="accent2"/>
                </a:solidFill>
              </a:rPr>
              <a:t>y</a:t>
            </a:r>
            <a:r>
              <a:rPr lang="en-US" b="1">
                <a:solidFill>
                  <a:schemeClr val="accent2"/>
                </a:solidFill>
              </a:rPr>
              <a:t> = 4</a:t>
            </a:r>
            <a:r>
              <a:rPr lang="en-US" b="1" i="1" baseline="30000">
                <a:solidFill>
                  <a:schemeClr val="accent2"/>
                </a:solidFill>
              </a:rPr>
              <a:t>x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28600" y="3200400"/>
            <a:ext cx="275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9pPr>
          </a:lstStyle>
          <a:p>
            <a:r>
              <a:rPr lang="en-US" b="1" dirty="0"/>
              <a:t>The </a:t>
            </a:r>
            <a:r>
              <a:rPr lang="en-US" b="1" i="1" dirty="0"/>
              <a:t>y</a:t>
            </a:r>
            <a:r>
              <a:rPr lang="en-US" b="1" dirty="0"/>
              <a:t>-intercept is 1.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46062" y="3657600"/>
            <a:ext cx="321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9pPr>
          </a:lstStyle>
          <a:p>
            <a:r>
              <a:rPr lang="en-US" b="1"/>
              <a:t>There is no </a:t>
            </a:r>
            <a:r>
              <a:rPr lang="en-US" b="1" i="1"/>
              <a:t>x</a:t>
            </a:r>
            <a:r>
              <a:rPr lang="en-US" b="1"/>
              <a:t>-intercept.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58762" y="4030663"/>
            <a:ext cx="35686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9pPr>
          </a:lstStyle>
          <a:p>
            <a:r>
              <a:rPr lang="en-US" b="1" dirty="0"/>
              <a:t>The domain is </a:t>
            </a:r>
            <a:r>
              <a:rPr lang="en-US" b="1" dirty="0">
                <a:solidFill>
                  <a:schemeClr val="accent2"/>
                </a:solidFill>
              </a:rPr>
              <a:t>{</a:t>
            </a:r>
            <a:r>
              <a:rPr lang="en-US" b="1" i="1" dirty="0">
                <a:solidFill>
                  <a:schemeClr val="accent2"/>
                </a:solidFill>
              </a:rPr>
              <a:t>x</a:t>
            </a:r>
            <a:r>
              <a:rPr lang="en-US" b="1" dirty="0">
                <a:solidFill>
                  <a:schemeClr val="accent2"/>
                </a:solidFill>
              </a:rPr>
              <a:t>| </a:t>
            </a:r>
            <a:r>
              <a:rPr lang="en-US" b="1" i="1" dirty="0">
                <a:solidFill>
                  <a:schemeClr val="accent2"/>
                </a:solidFill>
              </a:rPr>
              <a:t>x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l-GR" sz="2800" b="1" dirty="0" smtClean="0">
                <a:solidFill>
                  <a:schemeClr val="accent2"/>
                </a:solidFill>
                <a:latin typeface="Arial"/>
                <a:cs typeface="Arial"/>
              </a:rPr>
              <a:t>ϵ</a:t>
            </a:r>
            <a:r>
              <a:rPr lang="en-US" b="1" dirty="0" smtClean="0">
                <a:solidFill>
                  <a:schemeClr val="accent2"/>
                </a:solidFill>
              </a:rPr>
              <a:t>  </a:t>
            </a:r>
            <a:r>
              <a:rPr lang="en-US" b="1" dirty="0">
                <a:solidFill>
                  <a:schemeClr val="accent2"/>
                </a:solidFill>
              </a:rPr>
              <a:t>R}.</a:t>
            </a:r>
            <a:endParaRPr lang="en-US" b="1" dirty="0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258762" y="4572000"/>
            <a:ext cx="3106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9pPr>
          </a:lstStyle>
          <a:p>
            <a:r>
              <a:rPr lang="en-US" b="1" dirty="0"/>
              <a:t>The range is </a:t>
            </a:r>
            <a:r>
              <a:rPr lang="en-US" b="1" dirty="0">
                <a:solidFill>
                  <a:schemeClr val="accent2"/>
                </a:solidFill>
              </a:rPr>
              <a:t>{</a:t>
            </a:r>
            <a:r>
              <a:rPr lang="en-US" b="1" i="1" dirty="0">
                <a:solidFill>
                  <a:schemeClr val="accent2"/>
                </a:solidFill>
              </a:rPr>
              <a:t>y</a:t>
            </a:r>
            <a:r>
              <a:rPr lang="en-US" b="1" dirty="0">
                <a:solidFill>
                  <a:schemeClr val="accent2"/>
                </a:solidFill>
              </a:rPr>
              <a:t>| </a:t>
            </a:r>
            <a:r>
              <a:rPr lang="en-US" b="1" i="1" dirty="0">
                <a:solidFill>
                  <a:schemeClr val="accent2"/>
                </a:solidFill>
              </a:rPr>
              <a:t>y</a:t>
            </a:r>
            <a:r>
              <a:rPr lang="en-US" b="1" dirty="0">
                <a:solidFill>
                  <a:schemeClr val="accent2"/>
                </a:solidFill>
              </a:rPr>
              <a:t> &gt; 0}.</a:t>
            </a:r>
            <a:endParaRPr lang="en-US" b="1" dirty="0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258762" y="5045075"/>
            <a:ext cx="4298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9pPr>
          </a:lstStyle>
          <a:p>
            <a:r>
              <a:rPr lang="en-US" b="1" dirty="0"/>
              <a:t>There is a horizontal asymptote</a:t>
            </a:r>
          </a:p>
          <a:p>
            <a:r>
              <a:rPr lang="en-US" b="1" dirty="0"/>
              <a:t>at </a:t>
            </a:r>
            <a:r>
              <a:rPr lang="en-US" b="1" i="1" dirty="0"/>
              <a:t>y</a:t>
            </a:r>
            <a:r>
              <a:rPr lang="en-US" b="1" dirty="0"/>
              <a:t> = 0.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161598" y="1371600"/>
            <a:ext cx="4054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9pPr>
          </a:lstStyle>
          <a:p>
            <a:r>
              <a:rPr lang="en-US" b="1" dirty="0">
                <a:solidFill>
                  <a:srgbClr val="0070C0"/>
                </a:solidFill>
              </a:rPr>
              <a:t>What is the effect on the graph as the base changes?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hlinkClick r:id="rId5" action="ppaction://hlinkfile"/>
          </p:cNvPr>
          <p:cNvSpPr txBox="1"/>
          <p:nvPr/>
        </p:nvSpPr>
        <p:spPr>
          <a:xfrm>
            <a:off x="103009" y="165020"/>
            <a:ext cx="2281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McGraw Hill Teachers Resource DVD</a:t>
            </a:r>
          </a:p>
          <a:p>
            <a:r>
              <a:rPr lang="en-US" sz="1100" dirty="0"/>
              <a:t>N04_7.1_338_IA_F 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212725" y="2217003"/>
            <a:ext cx="44375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96" charset="0"/>
                <a:ea typeface="ＭＳ Ｐゴシック" charset="-128"/>
              </a:defRPr>
            </a:lvl9pPr>
          </a:lstStyle>
          <a:p>
            <a:r>
              <a:rPr lang="en-US" b="1" dirty="0">
                <a:solidFill>
                  <a:srgbClr val="0070C0"/>
                </a:solidFill>
              </a:rPr>
              <a:t>What </a:t>
            </a:r>
            <a:r>
              <a:rPr lang="en-US" b="1" dirty="0" smtClean="0">
                <a:solidFill>
                  <a:srgbClr val="0070C0"/>
                </a:solidFill>
              </a:rPr>
              <a:t>characteristics remain the same as the base changes?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771435"/>
            <a:ext cx="3163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Exponential </a:t>
            </a:r>
            <a:r>
              <a:rPr lang="en-US" sz="2800" b="1" dirty="0" smtClean="0"/>
              <a:t>Growth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BB59-9DA8-49AF-B184-768DC2B7AE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7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3" grpId="0" autoUpdateAnimBg="0"/>
      <p:bldP spid="7174" grpId="0" autoUpdateAnimBg="0"/>
      <p:bldP spid="7175" grpId="0" autoUpdateAnimBg="0"/>
      <p:bldP spid="7176" grpId="0" autoUpdateAnimBg="0"/>
      <p:bldP spid="7177" grpId="0" autoUpdateAnimBg="0"/>
      <p:bldP spid="7178" grpId="0" autoUpdateAnimBg="0"/>
      <p:bldP spid="7179" grpId="0" autoUpdateAnimBg="0"/>
      <p:bldP spid="7180" grpId="0"/>
      <p:bldP spid="7185" grpId="0"/>
      <p:bldP spid="7190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590800"/>
            <a:ext cx="47625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848600" y="6400800"/>
            <a:ext cx="1295400" cy="457200"/>
          </a:xfrm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                         </a:t>
            </a:r>
            <a:fld id="{D4D494F6-1C04-46A4-9C77-936E0549AAAD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0"/>
            <a:ext cx="9067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 dirty="0"/>
              <a:t>The Graph of an Exponential Decay (Decline) Function</a:t>
            </a:r>
            <a:endParaRPr lang="en-US" sz="28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50938" y="1665288"/>
            <a:ext cx="7165975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en-US" sz="2000"/>
          </a:p>
          <a:p>
            <a:pPr marL="342900" indent="-342900">
              <a:spcBef>
                <a:spcPct val="50000"/>
              </a:spcBef>
            </a:pPr>
            <a:endParaRPr lang="en-US" sz="200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71550" y="1557338"/>
            <a:ext cx="76327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en-US" sz="200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2401" y="457200"/>
            <a:ext cx="8637586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dirty="0" smtClean="0"/>
              <a:t>The graph of an </a:t>
            </a:r>
            <a:r>
              <a:rPr lang="en-US" sz="2400" b="1" dirty="0" smtClean="0">
                <a:solidFill>
                  <a:srgbClr val="FF0000"/>
                </a:solidFill>
              </a:rPr>
              <a:t>exponential decay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function</a:t>
            </a:r>
            <a:r>
              <a:rPr lang="en-US" sz="2400" dirty="0" smtClean="0"/>
              <a:t> is an exponential function that decreases as </a:t>
            </a:r>
            <a:r>
              <a:rPr lang="en-US" sz="2400" i="1" dirty="0" smtClean="0"/>
              <a:t>x</a:t>
            </a:r>
            <a:r>
              <a:rPr lang="en-US" sz="2400" dirty="0" smtClean="0"/>
              <a:t> increases.</a:t>
            </a:r>
            <a:br>
              <a:rPr lang="en-US" sz="2400" dirty="0" smtClean="0"/>
            </a:br>
            <a:r>
              <a:rPr lang="en-US" sz="2400" dirty="0" smtClean="0"/>
              <a:t>It has the form 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088272"/>
              </p:ext>
            </p:extLst>
          </p:nvPr>
        </p:nvGraphicFramePr>
        <p:xfrm>
          <a:off x="2609057" y="1207621"/>
          <a:ext cx="3224212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6" name="Equation" r:id="rId4" imgW="1815840" imgH="228600" progId="Equation.DSMT4">
                  <p:embed/>
                </p:oleObj>
              </mc:Choice>
              <mc:Fallback>
                <p:oleObj name="Equation" r:id="rId4" imgW="181584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057" y="1207621"/>
                        <a:ext cx="3224212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Group 12"/>
          <p:cNvGraphicFramePr>
            <a:graphicFrameLocks noGrp="1"/>
          </p:cNvGraphicFramePr>
          <p:nvPr/>
        </p:nvGraphicFramePr>
        <p:xfrm>
          <a:off x="369887" y="2659062"/>
          <a:ext cx="1368425" cy="3113089"/>
        </p:xfrm>
        <a:graphic>
          <a:graphicData uri="http://schemas.openxmlformats.org/drawingml/2006/table">
            <a:tbl>
              <a:tblPr/>
              <a:tblGrid>
                <a:gridCol w="539750"/>
                <a:gridCol w="828675"/>
              </a:tblGrid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f(x)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Text Box 111"/>
          <p:cNvSpPr txBox="1">
            <a:spLocks noChangeArrowheads="1"/>
          </p:cNvSpPr>
          <p:nvPr/>
        </p:nvSpPr>
        <p:spPr bwMode="auto">
          <a:xfrm>
            <a:off x="4724400" y="1981200"/>
            <a:ext cx="1476375" cy="3365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i="1" dirty="0" smtClean="0">
                <a:solidFill>
                  <a:srgbClr val="003399"/>
                </a:solidFill>
              </a:rPr>
              <a:t>         g(x)=</a:t>
            </a:r>
            <a:r>
              <a:rPr lang="en-US" dirty="0" smtClean="0">
                <a:solidFill>
                  <a:srgbClr val="003399"/>
                </a:solidFill>
              </a:rPr>
              <a:t>2</a:t>
            </a:r>
            <a:r>
              <a:rPr lang="en-US" baseline="30000" dirty="0" smtClean="0">
                <a:solidFill>
                  <a:srgbClr val="003399"/>
                </a:solidFill>
              </a:rPr>
              <a:t>-</a:t>
            </a:r>
            <a:r>
              <a:rPr lang="en-US" i="1" baseline="30000" dirty="0" smtClean="0">
                <a:solidFill>
                  <a:srgbClr val="003399"/>
                </a:solidFill>
              </a:rPr>
              <a:t>x</a:t>
            </a:r>
            <a:endParaRPr lang="en-US" i="1" baseline="30000" dirty="0">
              <a:solidFill>
                <a:srgbClr val="003399"/>
              </a:solidFill>
            </a:endParaRPr>
          </a:p>
        </p:txBody>
      </p:sp>
      <p:graphicFrame>
        <p:nvGraphicFramePr>
          <p:cNvPr id="20" name="Group 12"/>
          <p:cNvGraphicFramePr>
            <a:graphicFrameLocks noGrp="1"/>
          </p:cNvGraphicFramePr>
          <p:nvPr/>
        </p:nvGraphicFramePr>
        <p:xfrm>
          <a:off x="371573" y="2658357"/>
          <a:ext cx="1368425" cy="3113089"/>
        </p:xfrm>
        <a:graphic>
          <a:graphicData uri="http://schemas.openxmlformats.org/drawingml/2006/table">
            <a:tbl>
              <a:tblPr/>
              <a:tblGrid>
                <a:gridCol w="539750"/>
                <a:gridCol w="828675"/>
              </a:tblGrid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f(x)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0.125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0.0625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0.03125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392" y="2590800"/>
            <a:ext cx="47625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7608" y="2600227"/>
            <a:ext cx="47625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1981200" y="2743200"/>
            <a:ext cx="2239963" cy="482600"/>
          </a:xfrm>
          <a:prstGeom prst="wedgeRectCallout">
            <a:avLst>
              <a:gd name="adj1" fmla="val 55986"/>
              <a:gd name="adj2" fmla="val 117863"/>
            </a:avLst>
          </a:prstGeom>
          <a:solidFill>
            <a:srgbClr val="9498EC">
              <a:alpha val="64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1200" b="1" dirty="0"/>
              <a:t>Notice the </a:t>
            </a:r>
            <a:r>
              <a:rPr lang="en-US" sz="1200" b="1" i="1" dirty="0"/>
              <a:t>rapid</a:t>
            </a:r>
            <a:r>
              <a:rPr lang="en-US" sz="1200" b="1" dirty="0"/>
              <a:t> decline in the graph for x &lt; 0.</a:t>
            </a: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6629400" y="3962400"/>
            <a:ext cx="2160587" cy="495300"/>
          </a:xfrm>
          <a:prstGeom prst="wedgeRectCallout">
            <a:avLst>
              <a:gd name="adj1" fmla="val -51468"/>
              <a:gd name="adj2" fmla="val 153528"/>
            </a:avLst>
          </a:prstGeom>
          <a:solidFill>
            <a:srgbClr val="9498EC">
              <a:alpha val="64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1200" b="1" dirty="0"/>
              <a:t>The graph decreases more </a:t>
            </a:r>
            <a:r>
              <a:rPr lang="en-US" sz="1200" b="1" i="1" dirty="0"/>
              <a:t>slowly</a:t>
            </a:r>
            <a:r>
              <a:rPr lang="en-US" sz="1200" b="1" dirty="0"/>
              <a:t> as x increases.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3496558" y="4429027"/>
            <a:ext cx="1170496" cy="304800"/>
          </a:xfrm>
          <a:prstGeom prst="wedgeRectCallout">
            <a:avLst>
              <a:gd name="adj1" fmla="val 122634"/>
              <a:gd name="adj2" fmla="val 55208"/>
            </a:avLst>
          </a:prstGeom>
          <a:solidFill>
            <a:srgbClr val="9498EC">
              <a:alpha val="64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1200" b="1" dirty="0"/>
              <a:t>y-intercept is 1</a:t>
            </a:r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auto">
          <a:xfrm>
            <a:off x="5527675" y="5801627"/>
            <a:ext cx="2244725" cy="360362"/>
          </a:xfrm>
          <a:prstGeom prst="wedgeRectCallout">
            <a:avLst>
              <a:gd name="adj1" fmla="val -35574"/>
              <a:gd name="adj2" fmla="val -261014"/>
            </a:avLst>
          </a:prstGeom>
          <a:solidFill>
            <a:srgbClr val="9498EC">
              <a:alpha val="64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1200" b="1" dirty="0"/>
              <a:t>Horizontal asymptote is y = 0.</a:t>
            </a:r>
          </a:p>
        </p:txBody>
      </p:sp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299490"/>
              </p:ext>
            </p:extLst>
          </p:nvPr>
        </p:nvGraphicFramePr>
        <p:xfrm>
          <a:off x="6113462" y="1219200"/>
          <a:ext cx="295433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7" name="Equation" r:id="rId8" imgW="1663560" imgH="228600" progId="Equation.DSMT4">
                  <p:embed/>
                </p:oleObj>
              </mc:Choice>
              <mc:Fallback>
                <p:oleObj name="Equation" r:id="rId8" imgW="1663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3462" y="1219200"/>
                        <a:ext cx="2954338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28600" y="1752600"/>
            <a:ext cx="317343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/>
              <a:t>Example</a:t>
            </a:r>
            <a:r>
              <a:rPr lang="en-US" sz="2800" dirty="0"/>
              <a:t>:  </a:t>
            </a:r>
            <a:r>
              <a:rPr lang="en-US" sz="2800" i="1" dirty="0">
                <a:solidFill>
                  <a:srgbClr val="003399"/>
                </a:solidFill>
              </a:rPr>
              <a:t>g(x) =</a:t>
            </a:r>
            <a:r>
              <a:rPr lang="en-US" sz="2800" dirty="0">
                <a:solidFill>
                  <a:srgbClr val="003399"/>
                </a:solidFill>
              </a:rPr>
              <a:t> (½)</a:t>
            </a:r>
            <a:r>
              <a:rPr lang="en-US" sz="2800" i="1" baseline="30000" dirty="0">
                <a:solidFill>
                  <a:srgbClr val="003399"/>
                </a:solidFill>
              </a:rPr>
              <a:t>x</a:t>
            </a:r>
            <a:endParaRPr lang="en-US" sz="2800" i="1" dirty="0">
              <a:solidFill>
                <a:srgbClr val="0033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  <p:bldP spid="12" grpId="0" animBg="1"/>
      <p:bldP spid="13" grpId="0" animBg="1"/>
      <p:bldP spid="14" grpId="0" animBg="1"/>
      <p:bldP spid="15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Graphing Exponential Functions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</a:t>
            </a:r>
            <a:r>
              <a:rPr lang="en-US" dirty="0" smtClean="0"/>
              <a:t>hen </a:t>
            </a:r>
            <a:r>
              <a:rPr lang="en-US" i="1" dirty="0" smtClean="0"/>
              <a:t>c</a:t>
            </a:r>
            <a:r>
              <a:rPr lang="en-US" dirty="0" smtClean="0"/>
              <a:t> </a:t>
            </a:r>
            <a:r>
              <a:rPr lang="en-US" dirty="0"/>
              <a:t>&gt; 1, f(</a:t>
            </a:r>
            <a:r>
              <a:rPr lang="en-US" i="1" dirty="0"/>
              <a:t>x</a:t>
            </a:r>
            <a:r>
              <a:rPr lang="en-US" dirty="0"/>
              <a:t>) has a graph that goes up to the right and is an increasing function.</a:t>
            </a:r>
          </a:p>
          <a:p>
            <a:pPr>
              <a:lnSpc>
                <a:spcPct val="90000"/>
              </a:lnSpc>
            </a:pPr>
            <a:r>
              <a:rPr lang="en-US" dirty="0"/>
              <a:t>When 0 &lt; </a:t>
            </a:r>
            <a:r>
              <a:rPr lang="en-US" i="1" dirty="0" smtClean="0"/>
              <a:t>c</a:t>
            </a:r>
            <a:r>
              <a:rPr lang="en-US" dirty="0" smtClean="0"/>
              <a:t> </a:t>
            </a:r>
            <a:r>
              <a:rPr lang="en-US" dirty="0"/>
              <a:t>&lt; 1, f(</a:t>
            </a:r>
            <a:r>
              <a:rPr lang="en-US" i="1" dirty="0"/>
              <a:t>x</a:t>
            </a:r>
            <a:r>
              <a:rPr lang="en-US" dirty="0"/>
              <a:t>) has a graph that goes down to the right and is a decreasing function.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752600"/>
            <a:ext cx="47625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3805" y="1752600"/>
            <a:ext cx="47625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4589" y="1752600"/>
            <a:ext cx="47625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BB59-9DA8-49AF-B184-768DC2B7AE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14800" y="5638800"/>
            <a:ext cx="46965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What happens when c = 0?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307388" cy="534988"/>
          </a:xfrm>
          <a:noFill/>
          <a:ln/>
        </p:spPr>
        <p:txBody>
          <a:bodyPr lIns="92075" tIns="46038" rIns="92075" bIns="46038" anchor="t">
            <a:normAutofit fontScale="90000"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Characteristics of Exponential Functions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33400" y="762000"/>
            <a:ext cx="8004175" cy="5791200"/>
          </a:xfrm>
          <a:prstGeom prst="rect">
            <a:avLst/>
          </a:prstGeom>
          <a:solidFill>
            <a:srgbClr val="FFFFFF"/>
          </a:solidFill>
          <a:ln w="12700">
            <a:solidFill>
              <a:srgbClr val="5F5735"/>
            </a:solidFill>
            <a:miter lim="800000"/>
            <a:headEnd/>
            <a:tailEnd/>
          </a:ln>
          <a:effectLst>
            <a:outerShdw dist="45791" dir="3378596" algn="ctr" rotWithShape="0">
              <a:srgbClr val="5F5735"/>
            </a:outerShdw>
          </a:effectLst>
        </p:spPr>
        <p:txBody>
          <a:bodyPr lIns="92075" tIns="46038" rIns="92075" bIns="46038" anchor="t"/>
          <a:lstStyle/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domain of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=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b="1" i="1" baseline="30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i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consists of all real numbers.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range of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=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b="1" i="1" baseline="30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i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consists of all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real numbers.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parent graph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all exponential functions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passes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through the point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0, 1) because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(0) =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= 1.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If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&gt; 1,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=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b="1" i="1" baseline="30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i="1" baseline="30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has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 graph that goes up to the right and is an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increasing function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If 0 &lt;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&lt; 1,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=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b="1" i="1" baseline="30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b="1" i="1" baseline="30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has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 graph that goes down to the right and is a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decreasing function.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graph of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= 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b="1" i="1" baseline="30000" dirty="0" smtClean="0">
                <a:latin typeface="Arial" pitchFamily="34" charset="0"/>
                <a:cs typeface="Arial" pitchFamily="34" charset="0"/>
              </a:rPr>
              <a:t>x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approaches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but does not cross the 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-axis.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line y = 0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is a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horizontal asymptote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spcBef>
                <a:spcPct val="20000"/>
              </a:spcBef>
            </a:pPr>
            <a:endParaRPr lang="en-US" sz="2000" dirty="0">
              <a:latin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000" dirty="0">
              <a:latin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000" dirty="0">
              <a:latin typeface="Times New Roman" pitchFamily="18" charset="0"/>
            </a:endParaRPr>
          </a:p>
          <a:p>
            <a:pPr marL="457200" indent="-457200">
              <a:spcBef>
                <a:spcPct val="20000"/>
              </a:spcBef>
            </a:pPr>
            <a:endParaRPr lang="en-US" sz="2000" dirty="0"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67527" y="4572000"/>
            <a:ext cx="2992047" cy="1676400"/>
            <a:chOff x="3513" y="3120"/>
            <a:chExt cx="1527" cy="76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888" y="3120"/>
              <a:ext cx="1152" cy="768"/>
              <a:chOff x="2401" y="3120"/>
              <a:chExt cx="1152" cy="768"/>
            </a:xfrm>
          </p:grpSpPr>
          <p:sp>
            <p:nvSpPr>
              <p:cNvPr id="9222" name="Line 6"/>
              <p:cNvSpPr>
                <a:spLocks noChangeShapeType="1"/>
              </p:cNvSpPr>
              <p:nvPr/>
            </p:nvSpPr>
            <p:spPr bwMode="auto">
              <a:xfrm flipV="1">
                <a:off x="2929" y="3120"/>
                <a:ext cx="0" cy="7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3" name="Line 7"/>
              <p:cNvSpPr>
                <a:spLocks noChangeShapeType="1"/>
              </p:cNvSpPr>
              <p:nvPr/>
            </p:nvSpPr>
            <p:spPr bwMode="auto">
              <a:xfrm>
                <a:off x="2401" y="3840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" name="Freeform 8"/>
              <p:cNvSpPr>
                <a:spLocks/>
              </p:cNvSpPr>
              <p:nvPr/>
            </p:nvSpPr>
            <p:spPr bwMode="auto">
              <a:xfrm>
                <a:off x="2497" y="3216"/>
                <a:ext cx="913" cy="577"/>
              </a:xfrm>
              <a:custGeom>
                <a:avLst/>
                <a:gdLst/>
                <a:ahLst/>
                <a:cxnLst>
                  <a:cxn ang="0">
                    <a:pos x="0" y="576"/>
                  </a:cxn>
                  <a:cxn ang="0">
                    <a:pos x="61" y="576"/>
                  </a:cxn>
                  <a:cxn ang="0">
                    <a:pos x="123" y="574"/>
                  </a:cxn>
                  <a:cxn ang="0">
                    <a:pos x="184" y="571"/>
                  </a:cxn>
                  <a:cxn ang="0">
                    <a:pos x="215" y="568"/>
                  </a:cxn>
                  <a:cxn ang="0">
                    <a:pos x="245" y="564"/>
                  </a:cxn>
                  <a:cxn ang="0">
                    <a:pos x="275" y="559"/>
                  </a:cxn>
                  <a:cxn ang="0">
                    <a:pos x="305" y="553"/>
                  </a:cxn>
                  <a:cxn ang="0">
                    <a:pos x="335" y="545"/>
                  </a:cxn>
                  <a:cxn ang="0">
                    <a:pos x="365" y="535"/>
                  </a:cxn>
                  <a:cxn ang="0">
                    <a:pos x="394" y="524"/>
                  </a:cxn>
                  <a:cxn ang="0">
                    <a:pos x="424" y="511"/>
                  </a:cxn>
                  <a:cxn ang="0">
                    <a:pos x="451" y="497"/>
                  </a:cxn>
                  <a:cxn ang="0">
                    <a:pos x="481" y="480"/>
                  </a:cxn>
                  <a:cxn ang="0">
                    <a:pos x="495" y="471"/>
                  </a:cxn>
                  <a:cxn ang="0">
                    <a:pos x="510" y="460"/>
                  </a:cxn>
                  <a:cxn ang="0">
                    <a:pos x="524" y="448"/>
                  </a:cxn>
                  <a:cxn ang="0">
                    <a:pos x="540" y="435"/>
                  </a:cxn>
                  <a:cxn ang="0">
                    <a:pos x="571" y="407"/>
                  </a:cxn>
                  <a:cxn ang="0">
                    <a:pos x="602" y="376"/>
                  </a:cxn>
                  <a:cxn ang="0">
                    <a:pos x="634" y="343"/>
                  </a:cxn>
                  <a:cxn ang="0">
                    <a:pos x="665" y="307"/>
                  </a:cxn>
                  <a:cxn ang="0">
                    <a:pos x="695" y="270"/>
                  </a:cxn>
                  <a:cxn ang="0">
                    <a:pos x="726" y="234"/>
                  </a:cxn>
                  <a:cxn ang="0">
                    <a:pos x="755" y="198"/>
                  </a:cxn>
                  <a:cxn ang="0">
                    <a:pos x="784" y="162"/>
                  </a:cxn>
                  <a:cxn ang="0">
                    <a:pos x="811" y="127"/>
                  </a:cxn>
                  <a:cxn ang="0">
                    <a:pos x="836" y="95"/>
                  </a:cxn>
                  <a:cxn ang="0">
                    <a:pos x="859" y="66"/>
                  </a:cxn>
                  <a:cxn ang="0">
                    <a:pos x="869" y="53"/>
                  </a:cxn>
                  <a:cxn ang="0">
                    <a:pos x="879" y="40"/>
                  </a:cxn>
                  <a:cxn ang="0">
                    <a:pos x="888" y="28"/>
                  </a:cxn>
                  <a:cxn ang="0">
                    <a:pos x="897" y="18"/>
                  </a:cxn>
                  <a:cxn ang="0">
                    <a:pos x="904" y="8"/>
                  </a:cxn>
                  <a:cxn ang="0">
                    <a:pos x="912" y="0"/>
                  </a:cxn>
                </a:cxnLst>
                <a:rect l="0" t="0" r="r" b="b"/>
                <a:pathLst>
                  <a:path w="913" h="577">
                    <a:moveTo>
                      <a:pt x="0" y="576"/>
                    </a:moveTo>
                    <a:lnTo>
                      <a:pt x="61" y="576"/>
                    </a:lnTo>
                    <a:lnTo>
                      <a:pt x="123" y="574"/>
                    </a:lnTo>
                    <a:lnTo>
                      <a:pt x="184" y="571"/>
                    </a:lnTo>
                    <a:lnTo>
                      <a:pt x="215" y="568"/>
                    </a:lnTo>
                    <a:lnTo>
                      <a:pt x="245" y="564"/>
                    </a:lnTo>
                    <a:lnTo>
                      <a:pt x="275" y="559"/>
                    </a:lnTo>
                    <a:lnTo>
                      <a:pt x="305" y="553"/>
                    </a:lnTo>
                    <a:lnTo>
                      <a:pt x="335" y="545"/>
                    </a:lnTo>
                    <a:lnTo>
                      <a:pt x="365" y="535"/>
                    </a:lnTo>
                    <a:lnTo>
                      <a:pt x="394" y="524"/>
                    </a:lnTo>
                    <a:lnTo>
                      <a:pt x="424" y="511"/>
                    </a:lnTo>
                    <a:lnTo>
                      <a:pt x="451" y="497"/>
                    </a:lnTo>
                    <a:lnTo>
                      <a:pt x="481" y="480"/>
                    </a:lnTo>
                    <a:lnTo>
                      <a:pt x="495" y="471"/>
                    </a:lnTo>
                    <a:lnTo>
                      <a:pt x="510" y="460"/>
                    </a:lnTo>
                    <a:lnTo>
                      <a:pt x="524" y="448"/>
                    </a:lnTo>
                    <a:lnTo>
                      <a:pt x="540" y="435"/>
                    </a:lnTo>
                    <a:lnTo>
                      <a:pt x="571" y="407"/>
                    </a:lnTo>
                    <a:lnTo>
                      <a:pt x="602" y="376"/>
                    </a:lnTo>
                    <a:lnTo>
                      <a:pt x="634" y="343"/>
                    </a:lnTo>
                    <a:lnTo>
                      <a:pt x="665" y="307"/>
                    </a:lnTo>
                    <a:lnTo>
                      <a:pt x="695" y="270"/>
                    </a:lnTo>
                    <a:lnTo>
                      <a:pt x="726" y="234"/>
                    </a:lnTo>
                    <a:lnTo>
                      <a:pt x="755" y="198"/>
                    </a:lnTo>
                    <a:lnTo>
                      <a:pt x="784" y="162"/>
                    </a:lnTo>
                    <a:lnTo>
                      <a:pt x="811" y="127"/>
                    </a:lnTo>
                    <a:lnTo>
                      <a:pt x="836" y="95"/>
                    </a:lnTo>
                    <a:lnTo>
                      <a:pt x="859" y="66"/>
                    </a:lnTo>
                    <a:lnTo>
                      <a:pt x="869" y="53"/>
                    </a:lnTo>
                    <a:lnTo>
                      <a:pt x="879" y="40"/>
                    </a:lnTo>
                    <a:lnTo>
                      <a:pt x="888" y="28"/>
                    </a:lnTo>
                    <a:lnTo>
                      <a:pt x="897" y="18"/>
                    </a:lnTo>
                    <a:lnTo>
                      <a:pt x="904" y="8"/>
                    </a:lnTo>
                    <a:lnTo>
                      <a:pt x="912" y="0"/>
                    </a:lnTo>
                  </a:path>
                </a:pathLst>
              </a:custGeom>
              <a:noFill/>
              <a:ln w="12700" cap="rnd" cmpd="sng">
                <a:solidFill>
                  <a:schemeClr val="accent2"/>
                </a:solidFill>
                <a:prstDash val="solid"/>
                <a:round/>
                <a:headEnd type="stealth" w="med" len="med"/>
                <a:tailEnd type="stealth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3513" y="3168"/>
              <a:ext cx="466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sz="1600" i="1" dirty="0">
                  <a:latin typeface="Times New Roman" pitchFamily="18" charset="0"/>
                </a:rPr>
                <a:t>f</a:t>
              </a:r>
              <a:r>
                <a:rPr lang="en-US" sz="1600" dirty="0">
                  <a:latin typeface="Times New Roman" pitchFamily="18" charset="0"/>
                </a:rPr>
                <a:t> (x) = </a:t>
              </a:r>
              <a:r>
                <a:rPr lang="en-US" sz="1600" i="1" dirty="0" err="1" smtClean="0">
                  <a:latin typeface="Times New Roman" pitchFamily="18" charset="0"/>
                </a:rPr>
                <a:t>c</a:t>
              </a:r>
              <a:r>
                <a:rPr lang="en-US" sz="1600" b="1" i="1" baseline="30000" dirty="0" err="1" smtClean="0">
                  <a:latin typeface="Times New Roman" pitchFamily="18" charset="0"/>
                </a:rPr>
                <a:t>x</a:t>
              </a:r>
              <a:endParaRPr lang="en-US" sz="1600" b="1" i="1" baseline="30000" dirty="0">
                <a:latin typeface="Times New Roman" pitchFamily="18" charset="0"/>
              </a:endParaRPr>
            </a:p>
            <a:p>
              <a:pPr algn="ctr"/>
              <a:r>
                <a:rPr lang="en-US" sz="1600" i="1" dirty="0" smtClean="0">
                  <a:latin typeface="Times New Roman" pitchFamily="18" charset="0"/>
                </a:rPr>
                <a:t>c</a:t>
              </a:r>
              <a:r>
                <a:rPr lang="en-US" sz="1600" dirty="0" smtClean="0">
                  <a:latin typeface="Times New Roman" pitchFamily="18" charset="0"/>
                </a:rPr>
                <a:t> </a:t>
              </a:r>
              <a:r>
                <a:rPr lang="en-US" sz="1600" dirty="0">
                  <a:latin typeface="Times New Roman" pitchFamily="18" charset="0"/>
                </a:rPr>
                <a:t>&gt; 1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43000" y="4572000"/>
            <a:ext cx="2623675" cy="1676400"/>
            <a:chOff x="1008" y="3120"/>
            <a:chExt cx="1339" cy="768"/>
          </a:xfrm>
        </p:grpSpPr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1837" y="3168"/>
              <a:ext cx="510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sz="1600" dirty="0">
                  <a:latin typeface="Times New Roman" pitchFamily="18" charset="0"/>
                </a:rPr>
                <a:t> </a:t>
              </a:r>
              <a:r>
                <a:rPr lang="en-US" sz="1600" i="1" dirty="0">
                  <a:latin typeface="Times New Roman" pitchFamily="18" charset="0"/>
                </a:rPr>
                <a:t>f</a:t>
              </a:r>
              <a:r>
                <a:rPr lang="en-US" sz="1600" dirty="0">
                  <a:latin typeface="Times New Roman" pitchFamily="18" charset="0"/>
                </a:rPr>
                <a:t> (x) = </a:t>
              </a:r>
              <a:r>
                <a:rPr lang="en-US" sz="1600" i="1" dirty="0" err="1" smtClean="0">
                  <a:latin typeface="Times New Roman" pitchFamily="18" charset="0"/>
                </a:rPr>
                <a:t>c</a:t>
              </a:r>
              <a:r>
                <a:rPr lang="en-US" sz="1600" b="1" i="1" baseline="30000" dirty="0" err="1" smtClean="0">
                  <a:latin typeface="Times New Roman" pitchFamily="18" charset="0"/>
                </a:rPr>
                <a:t>x</a:t>
              </a:r>
              <a:r>
                <a:rPr lang="en-US" sz="1600" b="1" i="1" baseline="30000" dirty="0" smtClean="0">
                  <a:latin typeface="Times New Roman" pitchFamily="18" charset="0"/>
                </a:rPr>
                <a:t> </a:t>
              </a:r>
              <a:endParaRPr lang="en-US" sz="1600" b="1" i="1" baseline="30000" dirty="0">
                <a:latin typeface="Times New Roman" pitchFamily="18" charset="0"/>
              </a:endParaRPr>
            </a:p>
            <a:p>
              <a:pPr algn="ctr"/>
              <a:r>
                <a:rPr lang="en-US" sz="1600" dirty="0">
                  <a:latin typeface="Times New Roman" pitchFamily="18" charset="0"/>
                </a:rPr>
                <a:t>0 &lt; </a:t>
              </a:r>
              <a:r>
                <a:rPr lang="en-US" sz="1600" i="1" dirty="0" smtClean="0">
                  <a:latin typeface="Times New Roman" pitchFamily="18" charset="0"/>
                </a:rPr>
                <a:t>c</a:t>
              </a:r>
              <a:r>
                <a:rPr lang="en-US" sz="1600" dirty="0" smtClean="0">
                  <a:latin typeface="Times New Roman" pitchFamily="18" charset="0"/>
                </a:rPr>
                <a:t> </a:t>
              </a:r>
              <a:r>
                <a:rPr lang="en-US" sz="1600" dirty="0">
                  <a:latin typeface="Times New Roman" pitchFamily="18" charset="0"/>
                </a:rPr>
                <a:t>&lt; 1</a:t>
              </a:r>
            </a:p>
          </p:txBody>
        </p: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008" y="3120"/>
              <a:ext cx="1152" cy="768"/>
              <a:chOff x="2496" y="3216"/>
              <a:chExt cx="1152" cy="768"/>
            </a:xfrm>
          </p:grpSpPr>
          <p:sp>
            <p:nvSpPr>
              <p:cNvPr id="9229" name="Line 13"/>
              <p:cNvSpPr>
                <a:spLocks noChangeShapeType="1"/>
              </p:cNvSpPr>
              <p:nvPr/>
            </p:nvSpPr>
            <p:spPr bwMode="auto">
              <a:xfrm flipV="1">
                <a:off x="3025" y="3216"/>
                <a:ext cx="0" cy="7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" name="Line 14"/>
              <p:cNvSpPr>
                <a:spLocks noChangeShapeType="1"/>
              </p:cNvSpPr>
              <p:nvPr/>
            </p:nvSpPr>
            <p:spPr bwMode="auto">
              <a:xfrm>
                <a:off x="2496" y="3936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" name="Freeform 15"/>
              <p:cNvSpPr>
                <a:spLocks/>
              </p:cNvSpPr>
              <p:nvPr/>
            </p:nvSpPr>
            <p:spPr bwMode="auto">
              <a:xfrm>
                <a:off x="2551" y="3312"/>
                <a:ext cx="913" cy="577"/>
              </a:xfrm>
              <a:custGeom>
                <a:avLst/>
                <a:gdLst/>
                <a:ahLst/>
                <a:cxnLst>
                  <a:cxn ang="0">
                    <a:pos x="912" y="576"/>
                  </a:cxn>
                  <a:cxn ang="0">
                    <a:pos x="850" y="576"/>
                  </a:cxn>
                  <a:cxn ang="0">
                    <a:pos x="789" y="574"/>
                  </a:cxn>
                  <a:cxn ang="0">
                    <a:pos x="727" y="571"/>
                  </a:cxn>
                  <a:cxn ang="0">
                    <a:pos x="698" y="568"/>
                  </a:cxn>
                  <a:cxn ang="0">
                    <a:pos x="668" y="564"/>
                  </a:cxn>
                  <a:cxn ang="0">
                    <a:pos x="637" y="559"/>
                  </a:cxn>
                  <a:cxn ang="0">
                    <a:pos x="608" y="553"/>
                  </a:cxn>
                  <a:cxn ang="0">
                    <a:pos x="578" y="545"/>
                  </a:cxn>
                  <a:cxn ang="0">
                    <a:pos x="548" y="535"/>
                  </a:cxn>
                  <a:cxn ang="0">
                    <a:pos x="519" y="524"/>
                  </a:cxn>
                  <a:cxn ang="0">
                    <a:pos x="489" y="511"/>
                  </a:cxn>
                  <a:cxn ang="0">
                    <a:pos x="462" y="497"/>
                  </a:cxn>
                  <a:cxn ang="0">
                    <a:pos x="432" y="480"/>
                  </a:cxn>
                  <a:cxn ang="0">
                    <a:pos x="418" y="471"/>
                  </a:cxn>
                  <a:cxn ang="0">
                    <a:pos x="403" y="460"/>
                  </a:cxn>
                  <a:cxn ang="0">
                    <a:pos x="389" y="448"/>
                  </a:cxn>
                  <a:cxn ang="0">
                    <a:pos x="373" y="435"/>
                  </a:cxn>
                  <a:cxn ang="0">
                    <a:pos x="342" y="407"/>
                  </a:cxn>
                  <a:cxn ang="0">
                    <a:pos x="311" y="376"/>
                  </a:cxn>
                  <a:cxn ang="0">
                    <a:pos x="279" y="343"/>
                  </a:cxn>
                  <a:cxn ang="0">
                    <a:pos x="248" y="307"/>
                  </a:cxn>
                  <a:cxn ang="0">
                    <a:pos x="216" y="270"/>
                  </a:cxn>
                  <a:cxn ang="0">
                    <a:pos x="186" y="234"/>
                  </a:cxn>
                  <a:cxn ang="0">
                    <a:pos x="156" y="198"/>
                  </a:cxn>
                  <a:cxn ang="0">
                    <a:pos x="129" y="162"/>
                  </a:cxn>
                  <a:cxn ang="0">
                    <a:pos x="101" y="127"/>
                  </a:cxn>
                  <a:cxn ang="0">
                    <a:pos x="76" y="95"/>
                  </a:cxn>
                  <a:cxn ang="0">
                    <a:pos x="54" y="66"/>
                  </a:cxn>
                  <a:cxn ang="0">
                    <a:pos x="42" y="53"/>
                  </a:cxn>
                  <a:cxn ang="0">
                    <a:pos x="34" y="40"/>
                  </a:cxn>
                  <a:cxn ang="0">
                    <a:pos x="23" y="28"/>
                  </a:cxn>
                  <a:cxn ang="0">
                    <a:pos x="15" y="18"/>
                  </a:cxn>
                  <a:cxn ang="0">
                    <a:pos x="7" y="8"/>
                  </a:cxn>
                  <a:cxn ang="0">
                    <a:pos x="0" y="0"/>
                  </a:cxn>
                </a:cxnLst>
                <a:rect l="0" t="0" r="r" b="b"/>
                <a:pathLst>
                  <a:path w="913" h="577">
                    <a:moveTo>
                      <a:pt x="912" y="576"/>
                    </a:moveTo>
                    <a:lnTo>
                      <a:pt x="850" y="576"/>
                    </a:lnTo>
                    <a:lnTo>
                      <a:pt x="789" y="574"/>
                    </a:lnTo>
                    <a:lnTo>
                      <a:pt x="727" y="571"/>
                    </a:lnTo>
                    <a:lnTo>
                      <a:pt x="698" y="568"/>
                    </a:lnTo>
                    <a:lnTo>
                      <a:pt x="668" y="564"/>
                    </a:lnTo>
                    <a:lnTo>
                      <a:pt x="637" y="559"/>
                    </a:lnTo>
                    <a:lnTo>
                      <a:pt x="608" y="553"/>
                    </a:lnTo>
                    <a:lnTo>
                      <a:pt x="578" y="545"/>
                    </a:lnTo>
                    <a:lnTo>
                      <a:pt x="548" y="535"/>
                    </a:lnTo>
                    <a:lnTo>
                      <a:pt x="519" y="524"/>
                    </a:lnTo>
                    <a:lnTo>
                      <a:pt x="489" y="511"/>
                    </a:lnTo>
                    <a:lnTo>
                      <a:pt x="462" y="497"/>
                    </a:lnTo>
                    <a:lnTo>
                      <a:pt x="432" y="480"/>
                    </a:lnTo>
                    <a:lnTo>
                      <a:pt x="418" y="471"/>
                    </a:lnTo>
                    <a:lnTo>
                      <a:pt x="403" y="460"/>
                    </a:lnTo>
                    <a:lnTo>
                      <a:pt x="389" y="448"/>
                    </a:lnTo>
                    <a:lnTo>
                      <a:pt x="373" y="435"/>
                    </a:lnTo>
                    <a:lnTo>
                      <a:pt x="342" y="407"/>
                    </a:lnTo>
                    <a:lnTo>
                      <a:pt x="311" y="376"/>
                    </a:lnTo>
                    <a:lnTo>
                      <a:pt x="279" y="343"/>
                    </a:lnTo>
                    <a:lnTo>
                      <a:pt x="248" y="307"/>
                    </a:lnTo>
                    <a:lnTo>
                      <a:pt x="216" y="270"/>
                    </a:lnTo>
                    <a:lnTo>
                      <a:pt x="186" y="234"/>
                    </a:lnTo>
                    <a:lnTo>
                      <a:pt x="156" y="198"/>
                    </a:lnTo>
                    <a:lnTo>
                      <a:pt x="129" y="162"/>
                    </a:lnTo>
                    <a:lnTo>
                      <a:pt x="101" y="127"/>
                    </a:lnTo>
                    <a:lnTo>
                      <a:pt x="76" y="95"/>
                    </a:lnTo>
                    <a:lnTo>
                      <a:pt x="54" y="66"/>
                    </a:lnTo>
                    <a:lnTo>
                      <a:pt x="42" y="53"/>
                    </a:lnTo>
                    <a:lnTo>
                      <a:pt x="34" y="40"/>
                    </a:lnTo>
                    <a:lnTo>
                      <a:pt x="23" y="28"/>
                    </a:lnTo>
                    <a:lnTo>
                      <a:pt x="15" y="18"/>
                    </a:lnTo>
                    <a:lnTo>
                      <a:pt x="7" y="8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CC3300"/>
                </a:solidFill>
                <a:prstDash val="solid"/>
                <a:round/>
                <a:headEnd type="stealth" w="med" len="med"/>
                <a:tailEnd type="stealth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BB59-9DA8-49AF-B184-768DC2B7AE0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841433"/>
              </p:ext>
            </p:extLst>
          </p:nvPr>
        </p:nvGraphicFramePr>
        <p:xfrm>
          <a:off x="228600" y="766465"/>
          <a:ext cx="8763000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500"/>
                <a:gridCol w="43815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400" dirty="0" smtClean="0"/>
                        <a:t>Consider</a:t>
                      </a:r>
                      <a:r>
                        <a:rPr lang="en-US" sz="2400" baseline="0" dirty="0" smtClean="0"/>
                        <a:t> numbered ordered pairs listed below.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8634" y="304800"/>
            <a:ext cx="6797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</a:rPr>
              <a:t>Use the following information for the next question.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193684"/>
              </p:ext>
            </p:extLst>
          </p:nvPr>
        </p:nvGraphicFramePr>
        <p:xfrm>
          <a:off x="898634" y="1295400"/>
          <a:ext cx="81438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5" name="Equation" r:id="rId3" imgW="431640" imgH="253800" progId="Equation.DSMT4">
                  <p:embed/>
                </p:oleObj>
              </mc:Choice>
              <mc:Fallback>
                <p:oleObj name="Equation" r:id="rId3" imgW="43164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634" y="1295400"/>
                        <a:ext cx="814387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148648"/>
              </p:ext>
            </p:extLst>
          </p:nvPr>
        </p:nvGraphicFramePr>
        <p:xfrm>
          <a:off x="5257800" y="1295400"/>
          <a:ext cx="81438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6" name="Equation" r:id="rId5" imgW="431640" imgH="253800" progId="Equation.DSMT4">
                  <p:embed/>
                </p:oleObj>
              </mc:Choice>
              <mc:Fallback>
                <p:oleObj name="Equation" r:id="rId5" imgW="431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295400"/>
                        <a:ext cx="814387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463215"/>
              </p:ext>
            </p:extLst>
          </p:nvPr>
        </p:nvGraphicFramePr>
        <p:xfrm>
          <a:off x="822325" y="1905000"/>
          <a:ext cx="9334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7" name="Equation" r:id="rId7" imgW="495000" imgH="253800" progId="Equation.DSMT4">
                  <p:embed/>
                </p:oleObj>
              </mc:Choice>
              <mc:Fallback>
                <p:oleObj name="Equation" r:id="rId7" imgW="495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1905000"/>
                        <a:ext cx="93345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621853"/>
              </p:ext>
            </p:extLst>
          </p:nvPr>
        </p:nvGraphicFramePr>
        <p:xfrm>
          <a:off x="5257800" y="1905000"/>
          <a:ext cx="81438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8" name="Equation" r:id="rId9" imgW="431640" imgH="253800" progId="Equation.DSMT4">
                  <p:embed/>
                </p:oleObj>
              </mc:Choice>
              <mc:Fallback>
                <p:oleObj name="Equation" r:id="rId9" imgW="431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905000"/>
                        <a:ext cx="814387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239985"/>
              </p:ext>
            </p:extLst>
          </p:nvPr>
        </p:nvGraphicFramePr>
        <p:xfrm>
          <a:off x="762000" y="4114801"/>
          <a:ext cx="79057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9" name="Equation" r:id="rId11" imgW="419040" imgH="228600" progId="Equation.DSMT4">
                  <p:embed/>
                </p:oleObj>
              </mc:Choice>
              <mc:Fallback>
                <p:oleObj name="Equation" r:id="rId11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114801"/>
                        <a:ext cx="790575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234704"/>
              </p:ext>
            </p:extLst>
          </p:nvPr>
        </p:nvGraphicFramePr>
        <p:xfrm>
          <a:off x="4642758" y="4114800"/>
          <a:ext cx="766762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0" name="Equation" r:id="rId13" imgW="406080" imgH="228600" progId="Equation.DSMT4">
                  <p:embed/>
                </p:oleObj>
              </mc:Choice>
              <mc:Fallback>
                <p:oleObj name="Equation" r:id="rId13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2758" y="4114800"/>
                        <a:ext cx="766762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13649"/>
              </p:ext>
            </p:extLst>
          </p:nvPr>
        </p:nvGraphicFramePr>
        <p:xfrm>
          <a:off x="733425" y="5056187"/>
          <a:ext cx="7905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1" name="Equation" r:id="rId15" imgW="419040" imgH="228600" progId="Equation.DSMT4">
                  <p:embed/>
                </p:oleObj>
              </mc:Choice>
              <mc:Fallback>
                <p:oleObj name="Equation" r:id="rId15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5056187"/>
                        <a:ext cx="79057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136167"/>
              </p:ext>
            </p:extLst>
          </p:nvPr>
        </p:nvGraphicFramePr>
        <p:xfrm>
          <a:off x="4648200" y="5056187"/>
          <a:ext cx="766762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2" name="Equation" r:id="rId17" imgW="406080" imgH="228600" progId="Equation.DSMT4">
                  <p:embed/>
                </p:oleObj>
              </mc:Choice>
              <mc:Fallback>
                <p:oleObj name="Equation" r:id="rId17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056187"/>
                        <a:ext cx="766762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1001" y="2971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Write the number of the ordered pair that would lie on the graph of each exponential equation.</a:t>
            </a:r>
            <a:endParaRPr lang="en-US" sz="2400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52600" y="4419600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86400" y="4419600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752600" y="5334000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486400" y="5334000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805743"/>
              </p:ext>
            </p:extLst>
          </p:nvPr>
        </p:nvGraphicFramePr>
        <p:xfrm>
          <a:off x="2038350" y="3924300"/>
          <a:ext cx="381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3" name="Equation" r:id="rId19" imgW="126720" imgH="164880" progId="Equation.DSMT4">
                  <p:embed/>
                </p:oleObj>
              </mc:Choice>
              <mc:Fallback>
                <p:oleObj name="Equation" r:id="rId19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3924300"/>
                        <a:ext cx="381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091856"/>
              </p:ext>
            </p:extLst>
          </p:nvPr>
        </p:nvGraphicFramePr>
        <p:xfrm>
          <a:off x="2114663" y="4762920"/>
          <a:ext cx="266474" cy="494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4" name="Equation" r:id="rId21" imgW="88560" imgH="164880" progId="Equation.DSMT4">
                  <p:embed/>
                </p:oleObj>
              </mc:Choice>
              <mc:Fallback>
                <p:oleObj name="Equation" r:id="rId21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663" y="4762920"/>
                        <a:ext cx="266474" cy="494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998294"/>
              </p:ext>
            </p:extLst>
          </p:nvPr>
        </p:nvGraphicFramePr>
        <p:xfrm>
          <a:off x="5684838" y="3935413"/>
          <a:ext cx="381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5" name="Equation" r:id="rId23" imgW="126720" imgH="164880" progId="Equation.DSMT4">
                  <p:embed/>
                </p:oleObj>
              </mc:Choice>
              <mc:Fallback>
                <p:oleObj name="Equation" r:id="rId23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4838" y="3935413"/>
                        <a:ext cx="381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667018"/>
              </p:ext>
            </p:extLst>
          </p:nvPr>
        </p:nvGraphicFramePr>
        <p:xfrm>
          <a:off x="5676900" y="4819650"/>
          <a:ext cx="342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6" name="Equation" r:id="rId25" imgW="114120" imgH="177480" progId="Equation.DSMT4">
                  <p:embed/>
                </p:oleObj>
              </mc:Choice>
              <mc:Fallback>
                <p:oleObj name="Equation" r:id="rId25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4819650"/>
                        <a:ext cx="3429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BB59-9DA8-49AF-B184-768DC2B7AE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1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808</Words>
  <Application>Microsoft Office PowerPoint</Application>
  <PresentationFormat>On-screen Show (4:3)</PresentationFormat>
  <Paragraphs>178</Paragraphs>
  <Slides>12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Equation</vt:lpstr>
      <vt:lpstr>MathType 6.0 Equation</vt:lpstr>
      <vt:lpstr>PowerPoint Presentation</vt:lpstr>
      <vt:lpstr>PowerPoint Presentation</vt:lpstr>
      <vt:lpstr>Exponential Functions</vt:lpstr>
      <vt:lpstr>Analyse the Graph of an Exponential Function:  y=2x</vt:lpstr>
      <vt:lpstr>PowerPoint Presentation</vt:lpstr>
      <vt:lpstr>PowerPoint Presentation</vt:lpstr>
      <vt:lpstr>Graphing Exponential Functions</vt:lpstr>
      <vt:lpstr>Characteristics of Exponential Functions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 Kennedy</dc:creator>
  <cp:lastModifiedBy>Stephanie MacKay</cp:lastModifiedBy>
  <cp:revision>52</cp:revision>
  <dcterms:created xsi:type="dcterms:W3CDTF">2012-10-29T17:15:36Z</dcterms:created>
  <dcterms:modified xsi:type="dcterms:W3CDTF">2012-11-17T23:09:43Z</dcterms:modified>
</cp:coreProperties>
</file>