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5" r:id="rId5"/>
    <p:sldId id="262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4E934-C932-42CE-9044-04AF1D2FEC2A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1CAF-842E-48CC-BBFD-2C59BC69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9D88D88-14AA-4104-A198-5AC60863079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A120-5EF0-443D-81B0-16E792A4FA53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D1C7-A018-4D1F-868B-C8E34315AD0C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5EA0-5F00-40FA-A417-AEF3C2A43865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F341-850A-4E48-848B-4AE380A46E86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115-6B36-43A7-9EF3-3D113B202EDE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68E6-4CEE-42AA-A2C5-B03BA7CE2D4D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4A2A-B5D3-4680-8FB3-E7D3BE9BA12D}" type="datetime1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B64B-9B4E-4CB1-B214-07CF6C1AF8CB}" type="datetime1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E9D7-EF53-400A-8A6C-DC36DAD82D41}" type="datetime1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C8B8-1D47-4A29-9018-A90E32200599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3B45-B23D-4118-AE53-FDD653458ACB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41DF-87B7-409B-A5FC-565231503E56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3.jpe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62442" y="635169"/>
            <a:ext cx="9206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exponential equation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is one in which a variable occurs in the exponent.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 exponential equation in which each side can be expressed in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terms of the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Arial" pitchFamily="34" charset="0"/>
                <a:cs typeface="Arial" pitchFamily="34" charset="0"/>
              </a:rPr>
              <a:t>same base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can be solved using the property: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2438400"/>
            <a:ext cx="8839200" cy="599420"/>
            <a:chOff x="2508095" y="2209800"/>
            <a:chExt cx="6712105" cy="599420"/>
          </a:xfrm>
        </p:grpSpPr>
        <p:sp>
          <p:nvSpPr>
            <p:cNvPr id="8" name="Rectangle 7"/>
            <p:cNvSpPr/>
            <p:nvPr/>
          </p:nvSpPr>
          <p:spPr>
            <a:xfrm>
              <a:off x="2514600" y="2209800"/>
              <a:ext cx="6705600" cy="533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08095" y="2286000"/>
              <a:ext cx="66294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0" lang="en-US" sz="280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  </a:t>
              </a: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If the bases are the same, then the exponents must be equal.</a:t>
              </a:r>
              <a:endParaRPr lang="en-US" sz="2400" b="1" dirty="0"/>
            </a:p>
          </p:txBody>
        </p:sp>
      </p:grp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57400" y="1752600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2400120" imgH="228600" progId="Equation.DSMT4">
                  <p:embed/>
                </p:oleObj>
              </mc:Choice>
              <mc:Fallback>
                <p:oleObj name="Equation" r:id="rId3" imgW="24001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4800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19800" y="3200400"/>
            <a:ext cx="274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If you can express both sides of the equation as powers of the </a:t>
            </a:r>
            <a:r>
              <a:rPr lang="en-US" b="1" dirty="0" smtClean="0"/>
              <a:t>same base</a:t>
            </a:r>
            <a:r>
              <a:rPr lang="en-US" b="1" dirty="0"/>
              <a:t>, you can set the exponents equal to solve for </a:t>
            </a:r>
            <a:r>
              <a:rPr lang="en-US" b="1" i="1" dirty="0"/>
              <a:t>x</a:t>
            </a:r>
            <a:r>
              <a:rPr lang="en-US" b="1" dirty="0"/>
              <a:t>.</a:t>
            </a:r>
          </a:p>
        </p:txBody>
      </p:sp>
      <p:pic>
        <p:nvPicPr>
          <p:cNvPr id="1031" name="Picture 7" descr="http://www.regentsprep.org/Regents/math/algtrig/ATE8/2173010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724400"/>
            <a:ext cx="1114425" cy="1485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22362" y="0"/>
            <a:ext cx="6404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7.3 Solving Exponential Equations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83593" y="3257746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/>
              <a:t>2</a:t>
            </a:r>
            <a:r>
              <a:rPr lang="en-US" sz="2800" i="1" baseline="30000" dirty="0"/>
              <a:t>x</a:t>
            </a:r>
            <a:r>
              <a:rPr lang="en-US" sz="2800" baseline="30000" dirty="0"/>
              <a:t> </a:t>
            </a:r>
            <a:r>
              <a:rPr lang="en-US" sz="2800" dirty="0"/>
              <a:t>= 2</a:t>
            </a:r>
            <a:r>
              <a:rPr lang="en-US" sz="2800" baseline="30000" dirty="0"/>
              <a:t>4</a:t>
            </a:r>
            <a:endParaRPr lang="en-US" sz="2800" dirty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98861" y="3719428"/>
            <a:ext cx="9877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x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= 4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00400" y="3276600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/>
              <a:t>5</a:t>
            </a:r>
            <a:r>
              <a:rPr lang="en-US" sz="2800" baseline="30000" dirty="0" smtClean="0"/>
              <a:t>2</a:t>
            </a:r>
            <a:r>
              <a:rPr lang="en-US" sz="2800" i="1" baseline="30000" dirty="0" smtClean="0"/>
              <a:t>x</a:t>
            </a:r>
            <a:r>
              <a:rPr lang="en-US" sz="2800" baseline="300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r>
              <a:rPr lang="en-US" sz="2800" baseline="30000" dirty="0"/>
              <a:t>6</a:t>
            </a:r>
            <a:endParaRPr lang="en-US" sz="2800" dirty="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162525" y="3738282"/>
            <a:ext cx="125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2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x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=  </a:t>
            </a:r>
            <a:r>
              <a:rPr lang="en-US" sz="2800" b="1" kern="0" dirty="0" smtClean="0">
                <a:solidFill>
                  <a:sysClr val="windowText" lastClr="000000"/>
                </a:solidFill>
                <a:latin typeface="Times" pitchFamily="18" charset="0"/>
                <a:cs typeface="Times" pitchFamily="18" charset="0"/>
              </a:rPr>
              <a:t>6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47431" y="4201180"/>
            <a:ext cx="10775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x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" pitchFamily="18" charset="0"/>
                <a:cs typeface="Times" pitchFamily="18" charset="0"/>
              </a:rPr>
              <a:t>=  </a:t>
            </a:r>
            <a:r>
              <a:rPr lang="en-US" sz="2800" b="1" kern="0" noProof="0" dirty="0">
                <a:solidFill>
                  <a:sysClr val="windowText" lastClr="000000"/>
                </a:solidFill>
                <a:latin typeface="Times" pitchFamily="18" charset="0"/>
                <a:cs typeface="Times" pitchFamily="18" charset="0"/>
              </a:rPr>
              <a:t>3</a:t>
            </a:r>
            <a:endParaRPr lang="en-US" sz="2800" b="1" kern="0" dirty="0" smtClean="0">
              <a:solidFill>
                <a:sysClr val="windowText" lastClr="00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" grpId="0"/>
      <p:bldP spid="12" grpId="0" build="p" autoUpdateAnimBg="0"/>
      <p:bldP spid="15" grpId="0"/>
      <p:bldP spid="13" grpId="0" build="p" autoUpdateAnimBg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Steps for Solving Exponential Equations with the Same Base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2400" b="1" dirty="0" smtClean="0"/>
              <a:t>Step 1:  Determine if the numbers can be written using the same base. If so, go to Step 2. If not,</a:t>
            </a:r>
          </a:p>
          <a:p>
            <a:r>
              <a:rPr lang="en-US" sz="2400" b="1" dirty="0" smtClean="0"/>
              <a:t>stop and use Steps for Solving an Exponential Equation with Different Bases.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Step 2:  Rewrite the problem using the same base.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Step 3:  Use the properties of exponents to simplify the problem.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Step 4:  Once the bases are the same, write a new equation involving  the exponents by setting exponents equal to each other.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Step 5:  Finish solving the problem by isolating the variable.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Exponential Equations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533400"/>
            <a:ext cx="91440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Solving exponential equations requires the base on the left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right side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the equals sign to be equal. </a:t>
            </a:r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1447800" y="1447800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16</a:t>
            </a:r>
            <a:r>
              <a:rPr lang="en-US" sz="2000" baseline="30000" dirty="0" smtClean="0">
                <a:latin typeface="Arial" charset="0"/>
              </a:rPr>
              <a:t>3</a:t>
            </a:r>
            <a:r>
              <a:rPr lang="en-US" sz="2000" i="1" baseline="30000" dirty="0" smtClean="0">
                <a:latin typeface="Arial" charset="0"/>
              </a:rPr>
              <a:t>x</a:t>
            </a:r>
            <a:r>
              <a:rPr lang="en-US" sz="2000" baseline="30000" dirty="0" smtClean="0">
                <a:latin typeface="Arial" charset="0"/>
              </a:rPr>
              <a:t> – 5 </a:t>
            </a:r>
            <a:r>
              <a:rPr lang="en-US" sz="2000" dirty="0" smtClean="0">
                <a:latin typeface="Arial" charset="0"/>
              </a:rPr>
              <a:t>=128</a:t>
            </a:r>
            <a:r>
              <a:rPr lang="en-US" sz="2000" baseline="30000" dirty="0" smtClean="0">
                <a:latin typeface="Arial" charset="0"/>
              </a:rPr>
              <a:t>2</a:t>
            </a:r>
            <a:r>
              <a:rPr lang="en-US" sz="2000" i="1" baseline="30000" dirty="0" smtClean="0">
                <a:latin typeface="Arial" charset="0"/>
              </a:rPr>
              <a:t>x</a:t>
            </a:r>
            <a:r>
              <a:rPr lang="en-US" sz="2000" baseline="30000" dirty="0" smtClean="0">
                <a:latin typeface="Arial" charset="0"/>
              </a:rPr>
              <a:t> - 4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419600" y="1371600"/>
            <a:ext cx="4191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Determine if the numbers can be written in the same base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4419600" y="2047973"/>
            <a:ext cx="4191000" cy="641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Both 16 </a:t>
            </a:r>
            <a:r>
              <a:rPr lang="en-US" sz="1800" b="1" dirty="0">
                <a:latin typeface="Arial" charset="0"/>
              </a:rPr>
              <a:t>and 128 can be written as a power of 2.</a:t>
            </a:r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800600" y="27432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16 = 2</a:t>
            </a:r>
            <a:r>
              <a:rPr lang="en-US" sz="2000" baseline="30000" dirty="0" smtClean="0">
                <a:latin typeface="Arial" charset="0"/>
              </a:rPr>
              <a:t>4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6096000" y="27432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128 = 2</a:t>
            </a:r>
            <a:r>
              <a:rPr lang="en-US" sz="2000" baseline="30000" dirty="0" smtClean="0">
                <a:latin typeface="Arial" charset="0"/>
              </a:rPr>
              <a:t>7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1362173" y="2057400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</a:t>
            </a:r>
            <a:r>
              <a:rPr lang="en-US" sz="2000" dirty="0" smtClean="0">
                <a:latin typeface="Arial" charset="0"/>
              </a:rPr>
              <a:t>2</a:t>
            </a:r>
            <a:r>
              <a:rPr lang="en-US" sz="2000" baseline="30000" dirty="0" smtClean="0">
                <a:latin typeface="Arial" charset="0"/>
              </a:rPr>
              <a:t>4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en-US" sz="2000" baseline="30000" dirty="0" smtClean="0">
                <a:latin typeface="Arial" charset="0"/>
              </a:rPr>
              <a:t>3</a:t>
            </a:r>
            <a:r>
              <a:rPr lang="en-US" sz="2000" i="1" baseline="30000" dirty="0" smtClean="0">
                <a:latin typeface="Arial" charset="0"/>
              </a:rPr>
              <a:t>x </a:t>
            </a:r>
            <a:r>
              <a:rPr lang="en-US" sz="2000" baseline="30000" dirty="0" smtClean="0">
                <a:latin typeface="Arial" charset="0"/>
              </a:rPr>
              <a:t>- 5 </a:t>
            </a:r>
            <a:r>
              <a:rPr lang="en-US" sz="2000" dirty="0" smtClean="0">
                <a:latin typeface="Arial" charset="0"/>
              </a:rPr>
              <a:t>= (2</a:t>
            </a:r>
            <a:r>
              <a:rPr lang="en-US" sz="2000" baseline="30000" dirty="0" smtClean="0">
                <a:latin typeface="Arial" charset="0"/>
              </a:rPr>
              <a:t>7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en-US" sz="2000" baseline="30000" dirty="0" smtClean="0">
                <a:latin typeface="Arial" charset="0"/>
              </a:rPr>
              <a:t>2</a:t>
            </a:r>
            <a:r>
              <a:rPr lang="en-US" sz="2000" i="1" baseline="30000" dirty="0" smtClean="0">
                <a:latin typeface="Arial" charset="0"/>
              </a:rPr>
              <a:t>x </a:t>
            </a:r>
            <a:r>
              <a:rPr lang="en-US" sz="2000" baseline="30000" dirty="0" smtClean="0">
                <a:latin typeface="Arial" charset="0"/>
              </a:rPr>
              <a:t>- 4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4419600" y="3212068"/>
            <a:ext cx="4191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Rewrite the equation using a base 2. 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4419600" y="3886200"/>
            <a:ext cx="4191000" cy="641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Simplify </a:t>
            </a:r>
            <a:r>
              <a:rPr lang="en-US" sz="1800" b="1" dirty="0">
                <a:latin typeface="Arial" charset="0"/>
              </a:rPr>
              <a:t>the exponents on each side to get a single power of </a:t>
            </a:r>
            <a:r>
              <a:rPr lang="en-US" sz="1800" b="1" dirty="0" smtClean="0">
                <a:latin typeface="Arial" charset="0"/>
              </a:rPr>
              <a:t>2.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1392022" y="2743200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2</a:t>
            </a:r>
            <a:r>
              <a:rPr lang="en-US" sz="2000" baseline="30000" dirty="0" smtClean="0">
                <a:latin typeface="Arial" charset="0"/>
              </a:rPr>
              <a:t>12</a:t>
            </a:r>
            <a:r>
              <a:rPr lang="en-US" sz="2000" i="1" baseline="30000" dirty="0" smtClean="0">
                <a:latin typeface="Arial" charset="0"/>
              </a:rPr>
              <a:t>x </a:t>
            </a:r>
            <a:r>
              <a:rPr lang="en-US" sz="2000" baseline="30000" dirty="0" smtClean="0">
                <a:latin typeface="Arial" charset="0"/>
              </a:rPr>
              <a:t>– 20 </a:t>
            </a:r>
            <a:r>
              <a:rPr lang="en-US" sz="2000" dirty="0" smtClean="0">
                <a:latin typeface="Arial" charset="0"/>
              </a:rPr>
              <a:t>= 2</a:t>
            </a:r>
            <a:r>
              <a:rPr lang="en-US" sz="2000" baseline="30000" dirty="0" smtClean="0">
                <a:latin typeface="Arial" charset="0"/>
              </a:rPr>
              <a:t>14</a:t>
            </a:r>
            <a:r>
              <a:rPr lang="en-US" sz="2000" i="1" baseline="30000" dirty="0" smtClean="0">
                <a:latin typeface="Arial" charset="0"/>
              </a:rPr>
              <a:t>x</a:t>
            </a:r>
            <a:r>
              <a:rPr lang="en-US" sz="2000" baseline="30000" dirty="0" smtClean="0">
                <a:latin typeface="Arial" charset="0"/>
              </a:rPr>
              <a:t> – 28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419600" y="4800600"/>
            <a:ext cx="4191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Since the bases are equal, the exponents must equal each other.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8" name="Text Box 56"/>
          <p:cNvSpPr txBox="1">
            <a:spLocks noChangeArrowheads="1"/>
          </p:cNvSpPr>
          <p:nvPr/>
        </p:nvSpPr>
        <p:spPr bwMode="auto">
          <a:xfrm>
            <a:off x="1180708" y="33528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12</a:t>
            </a:r>
            <a:r>
              <a:rPr lang="en-US" sz="2000" i="1" dirty="0">
                <a:latin typeface="Arial" charset="0"/>
              </a:rPr>
              <a:t>x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– 20 = 14</a:t>
            </a:r>
            <a:r>
              <a:rPr lang="en-US" sz="2000" i="1" dirty="0" smtClean="0">
                <a:latin typeface="Arial" charset="0"/>
              </a:rPr>
              <a:t>x</a:t>
            </a:r>
            <a:r>
              <a:rPr lang="en-US" sz="2000" dirty="0" smtClean="0">
                <a:latin typeface="Arial" charset="0"/>
              </a:rPr>
              <a:t> – </a:t>
            </a:r>
            <a:r>
              <a:rPr lang="en-US" sz="2000" dirty="0">
                <a:latin typeface="Arial" charset="0"/>
              </a:rPr>
              <a:t>28</a:t>
            </a:r>
            <a:endParaRPr lang="en-US" sz="2000" baseline="30000" dirty="0">
              <a:latin typeface="Arial" charset="0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2038546" y="38862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= 4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14478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505146" y="1447800"/>
            <a:ext cx="381000" cy="381000"/>
          </a:xfrm>
          <a:prstGeom prst="ellipse">
            <a:avLst/>
          </a:prstGeom>
          <a:solidFill>
            <a:srgbClr val="DDE9F7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457254" y="1428946"/>
            <a:ext cx="457200" cy="457200"/>
          </a:xfrm>
          <a:prstGeom prst="ellipse">
            <a:avLst/>
          </a:prstGeom>
          <a:solidFill>
            <a:srgbClr val="DDE9F7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nimBg="1" autoUpdateAnimBg="0"/>
      <p:bldP spid="13" grpId="0" animBg="1"/>
      <p:bldP spid="14" grpId="0"/>
      <p:bldP spid="15" grpId="0"/>
      <p:bldP spid="17" grpId="0"/>
      <p:bldP spid="22" grpId="0" animBg="1"/>
      <p:bldP spid="23" grpId="0" animBg="1" autoUpdateAnimBg="0"/>
      <p:bldP spid="24" grpId="0" autoUpdateAnimBg="0"/>
      <p:bldP spid="26" grpId="0" animBg="1" autoUpdateAnimBg="0"/>
      <p:bldP spid="28" grpId="0"/>
      <p:bldP spid="33" grpId="0" autoUpdateAnimBg="0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638800" y="685800"/>
            <a:ext cx="2965684" cy="46166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If </a:t>
            </a:r>
            <a:r>
              <a:rPr lang="en-US" i="1" dirty="0" err="1" smtClean="0">
                <a:solidFill>
                  <a:srgbClr val="CC0000"/>
                </a:solidFill>
              </a:rPr>
              <a:t>b</a:t>
            </a:r>
            <a:r>
              <a:rPr lang="en-US" i="1" baseline="30000" dirty="0" err="1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i="1" baseline="30000" dirty="0" smtClean="0">
                <a:solidFill>
                  <a:srgbClr val="CC0000"/>
                </a:solidFill>
              </a:rPr>
              <a:t>y</a:t>
            </a:r>
            <a:r>
              <a:rPr lang="en-US" dirty="0">
                <a:solidFill>
                  <a:srgbClr val="CC0000"/>
                </a:solidFill>
              </a:rPr>
              <a:t>,   then 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= </a:t>
            </a:r>
            <a:r>
              <a:rPr lang="en-US" i="1" dirty="0">
                <a:solidFill>
                  <a:srgbClr val="CC0000"/>
                </a:solidFill>
              </a:rPr>
              <a:t>y.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274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Solve the following: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226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  9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 i="1" baseline="30000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 - 3</a:t>
            </a:r>
            <a:r>
              <a:rPr lang="en-US">
                <a:solidFill>
                  <a:schemeClr val="accent2"/>
                </a:solidFill>
              </a:rPr>
              <a:t> = 27</a:t>
            </a:r>
            <a:r>
              <a:rPr lang="en-US" i="1" baseline="30000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 + 4</a:t>
            </a:r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30275" y="1981200"/>
            <a:ext cx="2293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(3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i="1" baseline="30000"/>
              <a:t>x</a:t>
            </a:r>
            <a:r>
              <a:rPr lang="en-US" baseline="30000"/>
              <a:t> - 3 </a:t>
            </a:r>
            <a:r>
              <a:rPr lang="en-US"/>
              <a:t>= (3</a:t>
            </a:r>
            <a:r>
              <a:rPr lang="en-US" baseline="30000"/>
              <a:t>3</a:t>
            </a:r>
            <a:r>
              <a:rPr lang="en-US"/>
              <a:t>)</a:t>
            </a:r>
            <a:r>
              <a:rPr lang="en-US" i="1" baseline="30000"/>
              <a:t>x</a:t>
            </a:r>
            <a:r>
              <a:rPr lang="en-US" baseline="30000"/>
              <a:t> + 4</a:t>
            </a:r>
          </a:p>
          <a:p>
            <a:r>
              <a:rPr lang="en-US"/>
              <a:t>    3</a:t>
            </a:r>
            <a:r>
              <a:rPr lang="en-US" baseline="30000"/>
              <a:t>4</a:t>
            </a:r>
            <a:r>
              <a:rPr lang="en-US" i="1" baseline="30000"/>
              <a:t>x</a:t>
            </a:r>
            <a:r>
              <a:rPr lang="en-US" baseline="30000"/>
              <a:t> - 6 </a:t>
            </a:r>
            <a:r>
              <a:rPr lang="en-US"/>
              <a:t>=  3</a:t>
            </a:r>
            <a:r>
              <a:rPr lang="en-US" baseline="30000"/>
              <a:t>3</a:t>
            </a:r>
            <a:r>
              <a:rPr lang="en-US" i="1" baseline="30000"/>
              <a:t>x</a:t>
            </a:r>
            <a:r>
              <a:rPr lang="en-US" baseline="30000"/>
              <a:t> + 12</a:t>
            </a:r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01675" y="2789238"/>
            <a:ext cx="34940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Since both sides have the same</a:t>
            </a:r>
          </a:p>
          <a:p>
            <a:r>
              <a:rPr lang="en-US" sz="2000">
                <a:solidFill>
                  <a:srgbClr val="CC0000"/>
                </a:solidFill>
              </a:rPr>
              <a:t>base, then the exponents must</a:t>
            </a:r>
          </a:p>
          <a:p>
            <a:r>
              <a:rPr lang="en-US" sz="2000">
                <a:solidFill>
                  <a:srgbClr val="CC0000"/>
                </a:solidFill>
              </a:rPr>
              <a:t>equal each other: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3810000"/>
            <a:ext cx="215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4</a:t>
            </a:r>
            <a:r>
              <a:rPr lang="en-US" i="1"/>
              <a:t>x</a:t>
            </a:r>
            <a:r>
              <a:rPr lang="en-US"/>
              <a:t> - 6 = 3</a:t>
            </a:r>
            <a:r>
              <a:rPr lang="en-US" i="1"/>
              <a:t>x</a:t>
            </a:r>
            <a:r>
              <a:rPr lang="en-US"/>
              <a:t> + 12</a:t>
            </a:r>
          </a:p>
          <a:p>
            <a:r>
              <a:rPr lang="en-US"/>
              <a:t>        </a:t>
            </a:r>
            <a:r>
              <a:rPr lang="en-US" i="1"/>
              <a:t>x</a:t>
            </a:r>
            <a:r>
              <a:rPr lang="en-US"/>
              <a:t> = 18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78538" y="1616075"/>
            <a:ext cx="201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  16</a:t>
            </a:r>
            <a:r>
              <a:rPr lang="en-US" baseline="30000">
                <a:solidFill>
                  <a:schemeClr val="accent2"/>
                </a:solidFill>
              </a:rPr>
              <a:t> 2</a:t>
            </a:r>
            <a:r>
              <a:rPr lang="en-US" i="1" baseline="30000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 + 4 </a:t>
            </a:r>
            <a:r>
              <a:rPr lang="en-US">
                <a:solidFill>
                  <a:schemeClr val="accent2"/>
                </a:solidFill>
              </a:rPr>
              <a:t> = 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530975" y="1997075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16</a:t>
            </a:r>
            <a:r>
              <a:rPr lang="en-US" sz="2400" baseline="30000" dirty="0">
                <a:solidFill>
                  <a:schemeClr val="accent2"/>
                </a:solidFill>
              </a:rPr>
              <a:t> 2</a:t>
            </a:r>
            <a:r>
              <a:rPr lang="en-US" sz="2400" i="1" baseline="30000" dirty="0">
                <a:solidFill>
                  <a:schemeClr val="accent2"/>
                </a:solidFill>
              </a:rPr>
              <a:t>x</a:t>
            </a:r>
            <a:r>
              <a:rPr lang="en-US" sz="2400" baseline="30000" dirty="0">
                <a:solidFill>
                  <a:schemeClr val="accent2"/>
                </a:solidFill>
              </a:rPr>
              <a:t> + 4</a:t>
            </a:r>
            <a:r>
              <a:rPr lang="en-US" sz="2400" dirty="0">
                <a:solidFill>
                  <a:schemeClr val="accent2"/>
                </a:solidFill>
              </a:rPr>
              <a:t> = 16</a:t>
            </a:r>
            <a:r>
              <a:rPr lang="en-US" sz="2400" baseline="30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705600" y="2514600"/>
            <a:ext cx="1525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+ 4 = 0 </a:t>
            </a:r>
          </a:p>
          <a:p>
            <a:r>
              <a:rPr lang="en-US"/>
              <a:t>      2</a:t>
            </a:r>
            <a:r>
              <a:rPr lang="en-US" i="1"/>
              <a:t>x</a:t>
            </a:r>
            <a:r>
              <a:rPr lang="en-US"/>
              <a:t> = -4</a:t>
            </a:r>
          </a:p>
          <a:p>
            <a:r>
              <a:rPr lang="en-US"/>
              <a:t>        </a:t>
            </a:r>
            <a:r>
              <a:rPr lang="en-US" i="1"/>
              <a:t>x</a:t>
            </a:r>
            <a:r>
              <a:rPr lang="en-US"/>
              <a:t> = -2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14400" y="152400"/>
            <a:ext cx="628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Solving Exponential Equations Common Bases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0" y="4038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c)  3</a:t>
            </a:r>
            <a:r>
              <a:rPr lang="en-US" baseline="30000">
                <a:solidFill>
                  <a:schemeClr val="accent2"/>
                </a:solidFill>
              </a:rPr>
              <a:t> </a:t>
            </a:r>
            <a:r>
              <a:rPr lang="en-US" i="1" baseline="30000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  </a:t>
            </a:r>
            <a:r>
              <a:rPr lang="en-US">
                <a:solidFill>
                  <a:schemeClr val="accent2"/>
                </a:solidFill>
              </a:rPr>
              <a:t> = 10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553200" y="4648200"/>
            <a:ext cx="150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= 2.0959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108811"/>
            <a:ext cx="495300" cy="107877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  <p:bldP spid="13317" grpId="0" autoUpdateAnimBg="0"/>
      <p:bldP spid="13318" grpId="0" autoUpdateAnimBg="0"/>
      <p:bldP spid="13319" grpId="0" build="p" autoUpdateAnimBg="0"/>
      <p:bldP spid="13320" grpId="0" autoUpdateAnimBg="0"/>
      <p:bldP spid="13321" grpId="0" build="p" autoUpdateAnimBg="0"/>
      <p:bldP spid="13322" grpId="0" autoUpdateAnimBg="0"/>
      <p:bldP spid="13323" grpId="0" autoUpdateAnimBg="0"/>
      <p:bldP spid="13324" grpId="0" build="p" autoUpdateAnimBg="0"/>
      <p:bldP spid="13326" grpId="0" autoUpdateAnimBg="0"/>
      <p:bldP spid="13327" grpId="0" autoUpdateAnimBg="0"/>
      <p:bldP spid="13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8D6B421B-49F0-411C-8C07-05B056D0D10E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844675" y="1828800"/>
          <a:ext cx="2803525" cy="108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3" imgW="1091880" imgH="393480" progId="Equation.DSMT4">
                  <p:embed/>
                </p:oleObj>
              </mc:Choice>
              <mc:Fallback>
                <p:oleObj name="Equation" r:id="rId3" imgW="10918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1828800"/>
                        <a:ext cx="2803525" cy="1087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1" y="685800"/>
          <a:ext cx="4495799" cy="97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5" imgW="1815840" imgH="393480" progId="Equation.DSMT4">
                  <p:embed/>
                </p:oleObj>
              </mc:Choice>
              <mc:Fallback>
                <p:oleObj name="Equation" r:id="rId5" imgW="18158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685800"/>
                        <a:ext cx="4495799" cy="974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486400" y="4267200"/>
            <a:ext cx="3311525" cy="12192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 dirty="0"/>
              <a:t>Equate the </a:t>
            </a:r>
            <a:r>
              <a:rPr lang="en-US" sz="2500" dirty="0" smtClean="0"/>
              <a:t>exponents</a:t>
            </a:r>
            <a:endParaRPr lang="en-US" sz="2500" dirty="0"/>
          </a:p>
        </p:txBody>
      </p:sp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2373313" y="3949700"/>
          <a:ext cx="2351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7" imgW="876240" imgH="203040" progId="Equation.3">
                  <p:embed/>
                </p:oleObj>
              </mc:Choice>
              <mc:Fallback>
                <p:oleObj name="Equation" r:id="rId7" imgW="87624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3949700"/>
                        <a:ext cx="235108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72044"/>
              </p:ext>
            </p:extLst>
          </p:nvPr>
        </p:nvGraphicFramePr>
        <p:xfrm>
          <a:off x="1819275" y="4724400"/>
          <a:ext cx="2857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9" imgW="1193760" imgH="203040" progId="Equation.DSMT4">
                  <p:embed/>
                </p:oleObj>
              </mc:Choice>
              <mc:Fallback>
                <p:oleObj name="Equation" r:id="rId9" imgW="119376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724400"/>
                        <a:ext cx="28575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2554995" cy="4001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Exponential Equations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2028335" y="3124200"/>
          <a:ext cx="2696065" cy="560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11" imgW="1054080" imgH="203040" progId="Equation.DSMT4">
                  <p:embed/>
                </p:oleObj>
              </mc:Choice>
              <mc:Fallback>
                <p:oleObj name="Equation" r:id="rId11" imgW="10540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335" y="3124200"/>
                        <a:ext cx="2696065" cy="560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18171"/>
              </p:ext>
            </p:extLst>
          </p:nvPr>
        </p:nvGraphicFramePr>
        <p:xfrm>
          <a:off x="3052763" y="5270500"/>
          <a:ext cx="167163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13" imgW="698400" imgH="406080" progId="Equation.DSMT4">
                  <p:embed/>
                </p:oleObj>
              </mc:Choice>
              <mc:Fallback>
                <p:oleObj name="Equation" r:id="rId13" imgW="698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5270500"/>
                        <a:ext cx="1671637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791200" y="609600"/>
            <a:ext cx="2189162" cy="1078778"/>
            <a:chOff x="5791200" y="609600"/>
            <a:chExt cx="2189162" cy="107877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609600"/>
              <a:ext cx="495300" cy="107877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303962" y="664191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Verify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E5A6649F-9144-4612-9CC4-2EE268D57C58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81200" y="1486292"/>
          <a:ext cx="26939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86292"/>
                        <a:ext cx="26939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838201"/>
          <a:ext cx="4038600" cy="56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5" imgW="1638000" imgH="228600" progId="Equation.DSMT4">
                  <p:embed/>
                </p:oleObj>
              </mc:Choice>
              <mc:Fallback>
                <p:oleObj name="Equation" r:id="rId5" imgW="1638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1"/>
                        <a:ext cx="4038600" cy="56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319462" y="2743200"/>
          <a:ext cx="17859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7" imgW="749160" imgH="228600" progId="Equation.3">
                  <p:embed/>
                </p:oleObj>
              </mc:Choice>
              <mc:Fallback>
                <p:oleObj name="Equation" r:id="rId7" imgW="7491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2" y="2743200"/>
                        <a:ext cx="17859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2554995" cy="4001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Exponential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Equations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0" y="3124200"/>
            <a:ext cx="2176463" cy="690562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0" b="1" dirty="0">
                <a:solidFill>
                  <a:srgbClr val="000000"/>
                </a:solidFill>
              </a:rPr>
              <a:t>Equate </a:t>
            </a:r>
            <a:r>
              <a:rPr lang="en-US" sz="1500" b="1" dirty="0" smtClean="0">
                <a:solidFill>
                  <a:srgbClr val="000000"/>
                </a:solidFill>
              </a:rPr>
              <a:t>Exponents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graphicFrame>
        <p:nvGraphicFramePr>
          <p:cNvPr id="15" name="Object 18"/>
          <p:cNvGraphicFramePr>
            <a:graphicFrameLocks noChangeAspect="1"/>
          </p:cNvGraphicFramePr>
          <p:nvPr/>
        </p:nvGraphicFramePr>
        <p:xfrm>
          <a:off x="2286000" y="3886200"/>
          <a:ext cx="222324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222324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5978525" y="1500188"/>
            <a:ext cx="2914650" cy="2216150"/>
            <a:chOff x="3766" y="945"/>
            <a:chExt cx="1836" cy="13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3766" y="945"/>
              <a:ext cx="1836" cy="1396"/>
            </a:xfrm>
            <a:prstGeom prst="ellipse">
              <a:avLst/>
            </a:prstGeom>
            <a:grp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Verify </a:t>
              </a:r>
              <a:r>
                <a:rPr lang="en-US" b="1" dirty="0"/>
                <a:t>your answer:</a:t>
              </a:r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graphicFrame>
          <p:nvGraphicFramePr>
            <p:cNvPr id="18" name="Object 23"/>
            <p:cNvGraphicFramePr>
              <a:graphicFrameLocks noChangeAspect="1"/>
            </p:cNvGraphicFramePr>
            <p:nvPr/>
          </p:nvGraphicFramePr>
          <p:xfrm>
            <a:off x="4391" y="1355"/>
            <a:ext cx="794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3" name="Equation" r:id="rId11" imgW="736560" imgH="914400" progId="Equation.3">
                    <p:embed/>
                  </p:oleObj>
                </mc:Choice>
                <mc:Fallback>
                  <p:oleObj name="Equation" r:id="rId11" imgW="736560" imgH="9144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1" y="1355"/>
                          <a:ext cx="794" cy="9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26"/>
          <p:cNvGrpSpPr>
            <a:grpSpLocks/>
          </p:cNvGrpSpPr>
          <p:nvPr/>
        </p:nvGrpSpPr>
        <p:grpSpPr bwMode="auto">
          <a:xfrm>
            <a:off x="5978525" y="4092575"/>
            <a:ext cx="2914650" cy="2216150"/>
            <a:chOff x="3766" y="2578"/>
            <a:chExt cx="1836" cy="139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3766" y="2578"/>
              <a:ext cx="1836" cy="1396"/>
            </a:xfrm>
            <a:prstGeom prst="ellipse">
              <a:avLst/>
            </a:prstGeom>
            <a:grp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Verify </a:t>
              </a:r>
              <a:r>
                <a:rPr lang="en-US" b="1" dirty="0"/>
                <a:t>your answer:</a:t>
              </a:r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graphicFrame>
          <p:nvGraphicFramePr>
            <p:cNvPr id="21" name="Object 25"/>
            <p:cNvGraphicFramePr>
              <a:graphicFrameLocks noChangeAspect="1"/>
            </p:cNvGraphicFramePr>
            <p:nvPr/>
          </p:nvGraphicFramePr>
          <p:xfrm>
            <a:off x="4357" y="2988"/>
            <a:ext cx="862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" name="Equation" r:id="rId13" imgW="799920" imgH="914400" progId="Equation.3">
                    <p:embed/>
                  </p:oleObj>
                </mc:Choice>
                <mc:Fallback>
                  <p:oleObj name="Equation" r:id="rId13" imgW="799920" imgH="9144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" y="2988"/>
                          <a:ext cx="862" cy="9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095108" y="2133600"/>
          <a:ext cx="25701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15" imgW="1054080" imgH="228600" progId="Equation.DSMT4">
                  <p:embed/>
                </p:oleObj>
              </mc:Choice>
              <mc:Fallback>
                <p:oleObj name="Equation" r:id="rId15" imgW="1054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108" y="2133600"/>
                        <a:ext cx="257016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1219200" y="4419600"/>
          <a:ext cx="460533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17" imgW="1930320" imgH="660240" progId="Equation.DSMT4">
                  <p:embed/>
                </p:oleObj>
              </mc:Choice>
              <mc:Fallback>
                <p:oleObj name="Equation" r:id="rId17" imgW="1930320" imgH="660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4605338" cy="157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066800" y="2667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Page 364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1, 2, 3d, 4, 5, 7, C2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330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31</cp:revision>
  <dcterms:created xsi:type="dcterms:W3CDTF">2012-11-02T17:04:30Z</dcterms:created>
  <dcterms:modified xsi:type="dcterms:W3CDTF">2012-11-17T23:14:24Z</dcterms:modified>
</cp:coreProperties>
</file>