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5" r:id="rId3"/>
    <p:sldId id="263" r:id="rId4"/>
    <p:sldId id="264" r:id="rId5"/>
    <p:sldId id="260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9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4E934-C932-42CE-9044-04AF1D2FEC2A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1CAF-842E-48CC-BBFD-2C59BC69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4F84657-E89E-45B0-B70F-C3A73934893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6DD9-5EB9-42D8-939D-31F327C108C6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FEC4-AEAD-4969-9EA4-BDB58C54AA17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F76C-36B7-448A-A4A9-4BDA80B57F2C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24A1-974C-4224-920E-8D0FC68F68A4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A5D6-4470-48D6-BDAD-A6BA8CF97E19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EAD-3D6D-4930-99B9-22E11CE0A6CA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180A-3A70-42AE-A542-26156BCFE7F1}" type="datetime1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6D53-4CF5-4D45-A1BC-E429C1BBFE36}" type="datetime1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B945-CCC0-49D0-8E23-A364B0EC7956}" type="datetime1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12-6FD9-4C34-9647-91C16915AF8B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4E52-09EB-4FC8-8E05-C4E3FED8C35B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ABFB-FC67-46BC-972B-B2A9BD64325D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B103-1F64-439B-A9C6-47B24DED2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3.wmf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3.wmf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9.wmf"/><Relationship Id="rId9" Type="http://schemas.openxmlformats.org/officeDocument/2006/relationships/image" Target="../media/image30.wmf"/><Relationship Id="rId14" Type="http://schemas.openxmlformats.org/officeDocument/2006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721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7.3B Applications of Solving Exponential 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53038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045928"/>
              </p:ext>
            </p:extLst>
          </p:nvPr>
        </p:nvGraphicFramePr>
        <p:xfrm>
          <a:off x="2895600" y="1451344"/>
          <a:ext cx="1447800" cy="60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4" imgW="545760" imgH="228600" progId="Equation.DSMT4">
                  <p:embed/>
                </p:oleObj>
              </mc:Choice>
              <mc:Fallback>
                <p:oleObj name="Equation" r:id="rId4" imgW="545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51344"/>
                        <a:ext cx="1447800" cy="606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956"/>
              </p:ext>
            </p:extLst>
          </p:nvPr>
        </p:nvGraphicFramePr>
        <p:xfrm>
          <a:off x="5191125" y="1114425"/>
          <a:ext cx="1514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6" imgW="571320" imgH="355320" progId="Equation.DSMT4">
                  <p:embed/>
                </p:oleObj>
              </mc:Choice>
              <mc:Fallback>
                <p:oleObj name="Equation" r:id="rId6" imgW="5713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114425"/>
                        <a:ext cx="15144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286000"/>
            <a:ext cx="47083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is the initial amount</a:t>
            </a:r>
          </a:p>
          <a:p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is the growth factor</a:t>
            </a:r>
          </a:p>
          <a:p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is time (years, months, days, hours)</a:t>
            </a:r>
          </a:p>
          <a:p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is the time for one 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1" y="1299895"/>
            <a:ext cx="2316219" cy="230954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28800" y="60325"/>
            <a:ext cx="4821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Application of Exponential </a:t>
            </a:r>
            <a:r>
              <a:rPr lang="en-US" dirty="0">
                <a:solidFill>
                  <a:schemeClr val="accent2"/>
                </a:solidFill>
              </a:rPr>
              <a:t>Growth</a:t>
            </a:r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69925" y="593725"/>
            <a:ext cx="7947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A cell doubles every 4 min.  If there are 500 cells originally, </a:t>
            </a:r>
          </a:p>
          <a:p>
            <a:r>
              <a:rPr lang="en-US"/>
              <a:t>how much time would pass when they reached 16 000 cells?</a:t>
            </a:r>
          </a:p>
        </p:txBody>
      </p:sp>
      <p:graphicFrame>
        <p:nvGraphicFramePr>
          <p:cNvPr id="6164" name="Object 2"/>
          <p:cNvGraphicFramePr>
            <a:graphicFrameLocks noChangeAspect="1"/>
          </p:cNvGraphicFramePr>
          <p:nvPr/>
        </p:nvGraphicFramePr>
        <p:xfrm>
          <a:off x="1676400" y="2819400"/>
          <a:ext cx="2625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4" imgW="1143000" imgH="279400" progId="Equation.DSMT36">
                  <p:embed/>
                </p:oleObj>
              </mc:Choice>
              <mc:Fallback>
                <p:oleObj name="Equation" r:id="rId4" imgW="1143000" imgH="279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9400"/>
                        <a:ext cx="26257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3"/>
          <p:cNvGraphicFramePr>
            <a:graphicFrameLocks noChangeAspect="1"/>
          </p:cNvGraphicFramePr>
          <p:nvPr/>
        </p:nvGraphicFramePr>
        <p:xfrm>
          <a:off x="2355850" y="3397250"/>
          <a:ext cx="11366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6" imgW="495300" imgH="279400" progId="Equation.DSMT36">
                  <p:embed/>
                </p:oleObj>
              </mc:Choice>
              <mc:Fallback>
                <p:oleObj name="Equation" r:id="rId6" imgW="495300" imgH="279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3397250"/>
                        <a:ext cx="11366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4"/>
          <p:cNvGraphicFramePr>
            <a:graphicFrameLocks noChangeAspect="1"/>
          </p:cNvGraphicFramePr>
          <p:nvPr/>
        </p:nvGraphicFramePr>
        <p:xfrm>
          <a:off x="2309813" y="3976688"/>
          <a:ext cx="11080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8" imgW="482600" imgH="266700" progId="Equation.DSMT36">
                  <p:embed/>
                </p:oleObj>
              </mc:Choice>
              <mc:Fallback>
                <p:oleObj name="Equation" r:id="rId8" imgW="482600" imgH="266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976688"/>
                        <a:ext cx="11080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5"/>
          <p:cNvGraphicFramePr>
            <a:graphicFrameLocks noChangeAspect="1"/>
          </p:cNvGraphicFramePr>
          <p:nvPr/>
        </p:nvGraphicFramePr>
        <p:xfrm>
          <a:off x="2362200" y="4876800"/>
          <a:ext cx="874713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10" imgW="381000" imgH="355600" progId="Equation.DSMT36">
                  <p:embed/>
                </p:oleObj>
              </mc:Choice>
              <mc:Fallback>
                <p:oleObj name="Equation" r:id="rId10" imgW="381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76800"/>
                        <a:ext cx="874713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332038" y="5724525"/>
            <a:ext cx="976312" cy="53340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t </a:t>
            </a:r>
            <a:r>
              <a:rPr lang="en-US">
                <a:solidFill>
                  <a:schemeClr val="accent2"/>
                </a:solidFill>
              </a:rPr>
              <a:t>= 20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410200" y="4267200"/>
            <a:ext cx="3333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Therefore, it would take</a:t>
            </a:r>
          </a:p>
          <a:p>
            <a:r>
              <a:rPr lang="en-US"/>
              <a:t>20 min for the cells to</a:t>
            </a:r>
          </a:p>
          <a:p>
            <a:r>
              <a:rPr lang="en-US"/>
              <a:t>reach 16 000.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2" y="1676400"/>
            <a:ext cx="53038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468831"/>
              </p:ext>
            </p:extLst>
          </p:nvPr>
        </p:nvGraphicFramePr>
        <p:xfrm>
          <a:off x="228600" y="1676400"/>
          <a:ext cx="1371469" cy="85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13" imgW="571320" imgH="355320" progId="Equation.DSMT4">
                  <p:embed/>
                </p:oleObj>
              </mc:Choice>
              <mc:Fallback>
                <p:oleObj name="Equation" r:id="rId13" imgW="57132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1371469" cy="853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70" grpId="0" animBg="1" autoUpdateAnimBg="0"/>
      <p:bldP spid="6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457200"/>
            <a:ext cx="8686800" cy="160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Radioactive materials decay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an exponential manner.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Radon has a half life of 25 days, how long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would it take a 200 mg sample to decay to 12.5 mg?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871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Applications of Exponential Equations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750273"/>
              </p:ext>
            </p:extLst>
          </p:nvPr>
        </p:nvGraphicFramePr>
        <p:xfrm>
          <a:off x="1849929" y="2590800"/>
          <a:ext cx="2417271" cy="110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2" name="Equation" r:id="rId3" imgW="1143000" imgH="520560" progId="Equation.DSMT4">
                  <p:embed/>
                </p:oleObj>
              </mc:Choice>
              <mc:Fallback>
                <p:oleObj name="Equation" r:id="rId3" imgW="114300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929" y="2590800"/>
                        <a:ext cx="2417271" cy="1101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34117"/>
              </p:ext>
            </p:extLst>
          </p:nvPr>
        </p:nvGraphicFramePr>
        <p:xfrm>
          <a:off x="1864235" y="3733800"/>
          <a:ext cx="1881023" cy="110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3" name="Equation" r:id="rId5" imgW="888840" imgH="520560" progId="Equation.DSMT4">
                  <p:embed/>
                </p:oleObj>
              </mc:Choice>
              <mc:Fallback>
                <p:oleObj name="Equation" r:id="rId5" imgW="888840" imgH="520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235" y="3733800"/>
                        <a:ext cx="1881023" cy="1101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261203"/>
              </p:ext>
            </p:extLst>
          </p:nvPr>
        </p:nvGraphicFramePr>
        <p:xfrm>
          <a:off x="2044700" y="4765806"/>
          <a:ext cx="1612900" cy="110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4" name="Equation" r:id="rId7" imgW="761760" imgH="520560" progId="Equation.DSMT4">
                  <p:embed/>
                </p:oleObj>
              </mc:Choice>
              <mc:Fallback>
                <p:oleObj name="Equation" r:id="rId7" imgW="761760" imgH="520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4765806"/>
                        <a:ext cx="1612900" cy="1101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791004" y="3810000"/>
          <a:ext cx="781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5" name="Equation" r:id="rId9" imgW="482400" imgH="393480" progId="Equation.DSMT4">
                  <p:embed/>
                </p:oleObj>
              </mc:Choice>
              <mc:Fallback>
                <p:oleObj name="Equation" r:id="rId9" imgW="4824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004" y="3810000"/>
                        <a:ext cx="7810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410200" y="3048000"/>
          <a:ext cx="11715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6" name="Equation" r:id="rId11" imgW="723600" imgH="469800" progId="Equation.DSMT4">
                  <p:embed/>
                </p:oleObj>
              </mc:Choice>
              <mc:Fallback>
                <p:oleObj name="Equation" r:id="rId11" imgW="723600" imgH="469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117157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867400" y="4592638"/>
          <a:ext cx="8223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" name="Equation" r:id="rId13" imgW="507960" imgH="177480" progId="Equation.DSMT4">
                  <p:embed/>
                </p:oleObj>
              </mc:Choice>
              <mc:Fallback>
                <p:oleObj name="Equation" r:id="rId13" imgW="50796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592638"/>
                        <a:ext cx="822325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24400" y="54102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It takes 100 days for the sample to decay to 12.5 mg.</a:t>
            </a:r>
          </a:p>
        </p:txBody>
      </p:sp>
      <p:pic>
        <p:nvPicPr>
          <p:cNvPr id="13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27200"/>
            <a:ext cx="53038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96126"/>
              </p:ext>
            </p:extLst>
          </p:nvPr>
        </p:nvGraphicFramePr>
        <p:xfrm>
          <a:off x="381000" y="1727200"/>
          <a:ext cx="1371469" cy="85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" name="Equation" r:id="rId16" imgW="571320" imgH="355320" progId="Equation.DSMT4">
                  <p:embed/>
                </p:oleObj>
              </mc:Choice>
              <mc:Fallback>
                <p:oleObj name="Equation" r:id="rId16" imgW="5713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27200"/>
                        <a:ext cx="1371469" cy="853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685800"/>
            <a:ext cx="8763000" cy="1524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A bacterial culture doubles in size every 25 minutes. If a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population starts with 100 bacteria, then how long will it</a:t>
            </a:r>
            <a:r>
              <a:rPr lang="en-US" sz="2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take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the population to reach 1 638 400?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871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Applications of Exponential Equations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36231"/>
              </p:ext>
            </p:extLst>
          </p:nvPr>
        </p:nvGraphicFramePr>
        <p:xfrm>
          <a:off x="455613" y="2895600"/>
          <a:ext cx="24368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1" name="Equation" r:id="rId3" imgW="1371600" imgH="342720" progId="Equation.DSMT4">
                  <p:embed/>
                </p:oleObj>
              </mc:Choice>
              <mc:Fallback>
                <p:oleObj name="Equation" r:id="rId3" imgW="137160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895600"/>
                        <a:ext cx="24368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315550"/>
              </p:ext>
            </p:extLst>
          </p:nvPr>
        </p:nvGraphicFramePr>
        <p:xfrm>
          <a:off x="782638" y="3562350"/>
          <a:ext cx="16716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2" name="Equation" r:id="rId5" imgW="939600" imgH="342720" progId="Equation.DSMT4">
                  <p:embed/>
                </p:oleObj>
              </mc:Choice>
              <mc:Fallback>
                <p:oleObj name="Equation" r:id="rId5" imgW="93960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562350"/>
                        <a:ext cx="16716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99859"/>
              </p:ext>
            </p:extLst>
          </p:nvPr>
        </p:nvGraphicFramePr>
        <p:xfrm>
          <a:off x="1171575" y="4191000"/>
          <a:ext cx="1266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3" name="Equation" r:id="rId7" imgW="711000" imgH="342720" progId="Equation.DSMT4">
                  <p:embed/>
                </p:oleObj>
              </mc:Choice>
              <mc:Fallback>
                <p:oleObj name="Equation" r:id="rId7" imgW="71100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4191000"/>
                        <a:ext cx="1266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487769"/>
              </p:ext>
            </p:extLst>
          </p:nvPr>
        </p:nvGraphicFramePr>
        <p:xfrm>
          <a:off x="1219200" y="4984750"/>
          <a:ext cx="9953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4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84750"/>
                        <a:ext cx="9953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10718"/>
              </p:ext>
            </p:extLst>
          </p:nvPr>
        </p:nvGraphicFramePr>
        <p:xfrm>
          <a:off x="1304925" y="5943600"/>
          <a:ext cx="90487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5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5943600"/>
                        <a:ext cx="904875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3400" y="32004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It would take the bacteria 350 minutes or approximately 5.83 hours to reach a population of 1 638 400.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212385"/>
              </p:ext>
            </p:extLst>
          </p:nvPr>
        </p:nvGraphicFramePr>
        <p:xfrm>
          <a:off x="1219200" y="1896897"/>
          <a:ext cx="1371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6" name="Equation" r:id="rId13" imgW="571252" imgH="355446" progId="Equation.DSMT4">
                  <p:embed/>
                </p:oleObj>
              </mc:Choice>
              <mc:Fallback>
                <p:oleObj name="Equation" r:id="rId13" imgW="571252" imgH="35544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96897"/>
                        <a:ext cx="1371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2" y="1803400"/>
            <a:ext cx="5303838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8291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Cobalt-60 which has a half-life of 5.3 years, is used extensively in medical radiology.  The amount left at any given time is given by: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846489"/>
              </p:ext>
            </p:extLst>
          </p:nvPr>
        </p:nvGraphicFramePr>
        <p:xfrm>
          <a:off x="4343400" y="1214935"/>
          <a:ext cx="1997075" cy="69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" name="Equation" r:id="rId3" imgW="774360" imgH="266400" progId="Equation.3">
                  <p:embed/>
                </p:oleObj>
              </mc:Choice>
              <mc:Fallback>
                <p:oleObj name="Equation" r:id="rId3" imgW="7743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14935"/>
                        <a:ext cx="1997075" cy="6900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3850" y="1989138"/>
            <a:ext cx="7561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a)  What fraction of the initial amount will be left after 15.9 years?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95288" y="3860800"/>
            <a:ext cx="7561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b)  How long will it take until there is only 6.25% of the original amount left?</a:t>
            </a: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02503"/>
              </p:ext>
            </p:extLst>
          </p:nvPr>
        </p:nvGraphicFramePr>
        <p:xfrm>
          <a:off x="429444" y="2514600"/>
          <a:ext cx="23137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" name="Equation" r:id="rId5" imgW="812520" imgH="266400" progId="Equation.3">
                  <p:embed/>
                </p:oleObj>
              </mc:Choice>
              <mc:Fallback>
                <p:oleObj name="Equation" r:id="rId5" imgW="81252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44" y="2514600"/>
                        <a:ext cx="2313756" cy="76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999617"/>
              </p:ext>
            </p:extLst>
          </p:nvPr>
        </p:nvGraphicFramePr>
        <p:xfrm>
          <a:off x="3276600" y="2539999"/>
          <a:ext cx="2061436" cy="72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0" name="Equation" r:id="rId7" imgW="723600" imgH="253800" progId="Equation.3">
                  <p:embed/>
                </p:oleObj>
              </mc:Choice>
              <mc:Fallback>
                <p:oleObj name="Equation" r:id="rId7" imgW="72360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39999"/>
                        <a:ext cx="2061436" cy="726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175374"/>
              </p:ext>
            </p:extLst>
          </p:nvPr>
        </p:nvGraphicFramePr>
        <p:xfrm>
          <a:off x="6051443" y="2590800"/>
          <a:ext cx="1917617" cy="65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" name="Equation" r:id="rId9" imgW="672840" imgH="228600" progId="Equation.3">
                  <p:embed/>
                </p:oleObj>
              </mc:Choice>
              <mc:Fallback>
                <p:oleObj name="Equation" r:id="rId9" imgW="67284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443" y="2590800"/>
                        <a:ext cx="1917617" cy="6535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250739"/>
              </p:ext>
            </p:extLst>
          </p:nvPr>
        </p:nvGraphicFramePr>
        <p:xfrm>
          <a:off x="504825" y="4616450"/>
          <a:ext cx="2452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2" name="Equation" r:id="rId11" imgW="965160" imgH="291960" progId="Equation.DSMT4">
                  <p:embed/>
                </p:oleObj>
              </mc:Choice>
              <mc:Fallback>
                <p:oleObj name="Equation" r:id="rId11" imgW="965160" imgH="2919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4616450"/>
                        <a:ext cx="2452688" cy="744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825113"/>
              </p:ext>
            </p:extLst>
          </p:nvPr>
        </p:nvGraphicFramePr>
        <p:xfrm>
          <a:off x="881442" y="5257800"/>
          <a:ext cx="1937958" cy="99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3" name="Equation" r:id="rId13" imgW="672840" imgH="342720" progId="Equation.DSMT4">
                  <p:embed/>
                </p:oleObj>
              </mc:Choice>
              <mc:Fallback>
                <p:oleObj name="Equation" r:id="rId13" imgW="672840" imgH="3427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42" y="5257800"/>
                        <a:ext cx="1937958" cy="9932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4831"/>
              </p:ext>
            </p:extLst>
          </p:nvPr>
        </p:nvGraphicFramePr>
        <p:xfrm>
          <a:off x="5154758" y="4469600"/>
          <a:ext cx="147464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4" name="Equation" r:id="rId15" imgW="482400" imgH="380880" progId="Equation.DSMT4">
                  <p:embed/>
                </p:oleObj>
              </mc:Choice>
              <mc:Fallback>
                <p:oleObj name="Equation" r:id="rId15" imgW="482400" imgH="380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758" y="4469600"/>
                        <a:ext cx="1474642" cy="1022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54350"/>
              </p:ext>
            </p:extLst>
          </p:nvPr>
        </p:nvGraphicFramePr>
        <p:xfrm>
          <a:off x="5334000" y="5791200"/>
          <a:ext cx="1236661" cy="380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5" name="Equation" r:id="rId17" imgW="507960" imgH="177480" progId="Equation.3">
                  <p:embed/>
                </p:oleObj>
              </mc:Choice>
              <mc:Fallback>
                <p:oleObj name="Equation" r:id="rId17" imgW="50796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791200"/>
                        <a:ext cx="1236661" cy="380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0"/>
            <a:ext cx="4477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Applications of Exponential Equations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If S4000 is invested in an account paying </a:t>
            </a:r>
            <a:r>
              <a:rPr lang="en-US" sz="2400" b="1" dirty="0" smtClean="0"/>
              <a:t>0.03%  daily </a:t>
            </a:r>
            <a:r>
              <a:rPr lang="en-US" sz="2400" b="1" dirty="0"/>
              <a:t>interest compounded daily, what </a:t>
            </a:r>
            <a:r>
              <a:rPr lang="en-US" sz="2400" b="1" dirty="0" smtClean="0"/>
              <a:t>is the </a:t>
            </a:r>
            <a:r>
              <a:rPr lang="en-US" sz="2400" b="1" dirty="0"/>
              <a:t>balance after 7 years?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10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Determine how long $1000 needs to be invested in an account that earns 8.3% per year, compounded semi-annually before it increases in value to $1490.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57130"/>
              </p:ext>
            </p:extLst>
          </p:nvPr>
        </p:nvGraphicFramePr>
        <p:xfrm>
          <a:off x="685800" y="1093954"/>
          <a:ext cx="1371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3" imgW="571252" imgH="355446" progId="Equation.DSMT4">
                  <p:embed/>
                </p:oleObj>
              </mc:Choice>
              <mc:Fallback>
                <p:oleObj name="Equation" r:id="rId3" imgW="571252" imgH="3554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93954"/>
                        <a:ext cx="1371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2" y="1270935"/>
            <a:ext cx="4008438" cy="71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679791"/>
              </p:ext>
            </p:extLst>
          </p:nvPr>
        </p:nvGraphicFramePr>
        <p:xfrm>
          <a:off x="2881312" y="2133600"/>
          <a:ext cx="32908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6" imgW="1371600" imgH="330120" progId="Equation.DSMT4">
                  <p:embed/>
                </p:oleObj>
              </mc:Choice>
              <mc:Fallback>
                <p:oleObj name="Equation" r:id="rId6" imgW="1371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2" y="2133600"/>
                        <a:ext cx="32908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495671"/>
              </p:ext>
            </p:extLst>
          </p:nvPr>
        </p:nvGraphicFramePr>
        <p:xfrm>
          <a:off x="2941637" y="3122613"/>
          <a:ext cx="18891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8" imgW="787320" imgH="177480" progId="Equation.DSMT4">
                  <p:embed/>
                </p:oleObj>
              </mc:Choice>
              <mc:Fallback>
                <p:oleObj name="Equation" r:id="rId8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7" y="3122613"/>
                        <a:ext cx="18891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78668"/>
              </p:ext>
            </p:extLst>
          </p:nvPr>
        </p:nvGraphicFramePr>
        <p:xfrm>
          <a:off x="125413" y="4954588"/>
          <a:ext cx="38385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10" imgW="1600200" imgH="520560" progId="Equation.DSMT4">
                  <p:embed/>
                </p:oleObj>
              </mc:Choice>
              <mc:Fallback>
                <p:oleObj name="Equation" r:id="rId10" imgW="16002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954588"/>
                        <a:ext cx="383857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64622"/>
              </p:ext>
            </p:extLst>
          </p:nvPr>
        </p:nvGraphicFramePr>
        <p:xfrm>
          <a:off x="5199063" y="4800600"/>
          <a:ext cx="25288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12" imgW="1054080" imgH="279360" progId="Equation.DSMT4">
                  <p:embed/>
                </p:oleObj>
              </mc:Choice>
              <mc:Fallback>
                <p:oleObj name="Equation" r:id="rId12" imgW="1054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4800600"/>
                        <a:ext cx="252888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885824"/>
            <a:ext cx="571500" cy="1244744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5109"/>
              </p:ext>
            </p:extLst>
          </p:nvPr>
        </p:nvGraphicFramePr>
        <p:xfrm>
          <a:off x="5781675" y="5668963"/>
          <a:ext cx="1914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15" imgW="799920" imgH="203040" progId="Equation.DSMT4">
                  <p:embed/>
                </p:oleObj>
              </mc:Choice>
              <mc:Fallback>
                <p:oleObj name="Equation" r:id="rId15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5668963"/>
                        <a:ext cx="191452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6142052"/>
            <a:ext cx="228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Must round to 5 years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858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2724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364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8, 9, 10, 11, 12, 13, 14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B103-1F64-439B-A9C6-47B24DED27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350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Stephanie MacKay</cp:lastModifiedBy>
  <cp:revision>45</cp:revision>
  <dcterms:created xsi:type="dcterms:W3CDTF">2012-11-02T17:04:30Z</dcterms:created>
  <dcterms:modified xsi:type="dcterms:W3CDTF">2012-11-17T23:07:19Z</dcterms:modified>
</cp:coreProperties>
</file>