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8" r:id="rId2"/>
    <p:sldId id="282" r:id="rId3"/>
    <p:sldId id="283" r:id="rId4"/>
    <p:sldId id="286" r:id="rId5"/>
    <p:sldId id="284" r:id="rId6"/>
    <p:sldId id="285" r:id="rId7"/>
    <p:sldId id="287" r:id="rId8"/>
    <p:sldId id="288" r:id="rId9"/>
    <p:sldId id="259" r:id="rId10"/>
    <p:sldId id="260" r:id="rId11"/>
    <p:sldId id="261" r:id="rId12"/>
    <p:sldId id="267" r:id="rId13"/>
    <p:sldId id="262" r:id="rId14"/>
    <p:sldId id="266" r:id="rId15"/>
    <p:sldId id="280" r:id="rId16"/>
    <p:sldId id="281" r:id="rId17"/>
    <p:sldId id="278" r:id="rId18"/>
    <p:sldId id="279" r:id="rId19"/>
    <p:sldId id="289" r:id="rId20"/>
    <p:sldId id="277" r:id="rId21"/>
    <p:sldId id="256" r:id="rId22"/>
    <p:sldId id="257" r:id="rId23"/>
    <p:sldId id="25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image" Target="../media/image105.wmf"/><Relationship Id="rId18" Type="http://schemas.openxmlformats.org/officeDocument/2006/relationships/image" Target="../media/image110.wmf"/><Relationship Id="rId3" Type="http://schemas.openxmlformats.org/officeDocument/2006/relationships/image" Target="../media/image95.wmf"/><Relationship Id="rId21" Type="http://schemas.openxmlformats.org/officeDocument/2006/relationships/image" Target="../media/image113.wmf"/><Relationship Id="rId7" Type="http://schemas.openxmlformats.org/officeDocument/2006/relationships/image" Target="../media/image99.wmf"/><Relationship Id="rId12" Type="http://schemas.openxmlformats.org/officeDocument/2006/relationships/image" Target="../media/image104.wmf"/><Relationship Id="rId17" Type="http://schemas.openxmlformats.org/officeDocument/2006/relationships/image" Target="../media/image109.wmf"/><Relationship Id="rId2" Type="http://schemas.openxmlformats.org/officeDocument/2006/relationships/image" Target="../media/image94.wmf"/><Relationship Id="rId16" Type="http://schemas.openxmlformats.org/officeDocument/2006/relationships/image" Target="../media/image108.wmf"/><Relationship Id="rId20" Type="http://schemas.openxmlformats.org/officeDocument/2006/relationships/image" Target="../media/image112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11" Type="http://schemas.openxmlformats.org/officeDocument/2006/relationships/image" Target="../media/image103.wmf"/><Relationship Id="rId24" Type="http://schemas.openxmlformats.org/officeDocument/2006/relationships/image" Target="../media/image116.wmf"/><Relationship Id="rId5" Type="http://schemas.openxmlformats.org/officeDocument/2006/relationships/image" Target="../media/image97.wmf"/><Relationship Id="rId15" Type="http://schemas.openxmlformats.org/officeDocument/2006/relationships/image" Target="../media/image107.wmf"/><Relationship Id="rId23" Type="http://schemas.openxmlformats.org/officeDocument/2006/relationships/image" Target="../media/image115.wmf"/><Relationship Id="rId10" Type="http://schemas.openxmlformats.org/officeDocument/2006/relationships/image" Target="../media/image102.wmf"/><Relationship Id="rId19" Type="http://schemas.openxmlformats.org/officeDocument/2006/relationships/image" Target="../media/image111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Relationship Id="rId14" Type="http://schemas.openxmlformats.org/officeDocument/2006/relationships/image" Target="../media/image106.wmf"/><Relationship Id="rId22" Type="http://schemas.openxmlformats.org/officeDocument/2006/relationships/image" Target="../media/image1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23.wmf"/><Relationship Id="rId7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00CB5-4CF3-4FB6-9A69-F7FAD8DCF9F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88F28-86B5-4EF5-8592-894B8AA7A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F593C8E-AF83-4577-ADC0-ED5D25DF73E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4727195-A878-4A2C-B52C-8F7C9AD846A8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06E57BF-DF27-4337-8CB3-68B12D3165E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AFA51-D3AA-46B2-B0E1-644E791F380D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BF8AA-90CC-4453-BCF3-8D06BEAE6AD1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4A00351-4397-4F21-986B-31EA20CDF9D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788F3-A3FB-40C3-9333-D43F9D552A13}" type="slidenum">
              <a:rPr lang="en-US"/>
              <a:pPr/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CFE11-6BF6-45E2-B5D0-E047BA7EDAA9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20B7-D950-4ED1-A04E-24FCAC3E3D65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8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2F29-F029-419F-8525-F141A33A6506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6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476B-DAF6-4808-A5CD-762B02B4517F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DE60-EEE0-444A-BE89-9CEBE2C5E57A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07F6-1D0D-48D9-B628-7F4AA70CC6CA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5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5148-B273-42BF-9610-BC58563F3B8A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3C47-8940-4CF5-BCBF-633C0587FEFE}" type="datetime1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DC50-F1C6-4EA2-96B6-5AE07FF3F88B}" type="datetime1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0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E28E-7802-433D-B440-FA5BE0D42CEF}" type="datetime1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34CA-64A9-46A3-9AEA-F00CC96AAF06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6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20DA-4ED3-4A60-9EAE-5D48E5DE3456}" type="datetime1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A8995-B3A2-4F25-8A44-3B46C600D4AF}" type="datetime1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55974-A7AA-443B-93DE-02ECE82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8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0.png"/><Relationship Id="rId21" Type="http://schemas.openxmlformats.org/officeDocument/2006/relationships/oleObject" Target="../embeddings/oleObject9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1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5" Type="http://schemas.openxmlformats.org/officeDocument/2006/relationships/image" Target="../media/image61.png"/><Relationship Id="rId4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image" Target="../media/image76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84.wmf"/><Relationship Id="rId3" Type="http://schemas.openxmlformats.org/officeDocument/2006/relationships/oleObject" Target="../embeddings/oleObject68.bin"/><Relationship Id="rId21" Type="http://schemas.openxmlformats.org/officeDocument/2006/relationships/hyperlink" Target="http://www.pinterest.com/pin/52706258111757940/" TargetMode="External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3.wmf"/><Relationship Id="rId20" Type="http://schemas.openxmlformats.org/officeDocument/2006/relationships/image" Target="../media/image8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8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2.jpeg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3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image" Target="../media/image91.wmf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2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9.bin"/><Relationship Id="rId18" Type="http://schemas.openxmlformats.org/officeDocument/2006/relationships/image" Target="../media/image100.wmf"/><Relationship Id="rId26" Type="http://schemas.openxmlformats.org/officeDocument/2006/relationships/image" Target="../media/image104.wmf"/><Relationship Id="rId39" Type="http://schemas.openxmlformats.org/officeDocument/2006/relationships/oleObject" Target="../embeddings/oleObject102.bin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34" Type="http://schemas.openxmlformats.org/officeDocument/2006/relationships/image" Target="../media/image108.wmf"/><Relationship Id="rId42" Type="http://schemas.openxmlformats.org/officeDocument/2006/relationships/image" Target="../media/image112.wmf"/><Relationship Id="rId47" Type="http://schemas.openxmlformats.org/officeDocument/2006/relationships/oleObject" Target="../embeddings/oleObject106.bin"/><Relationship Id="rId50" Type="http://schemas.openxmlformats.org/officeDocument/2006/relationships/image" Target="../media/image116.wmf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91.bin"/><Relationship Id="rId25" Type="http://schemas.openxmlformats.org/officeDocument/2006/relationships/oleObject" Target="../embeddings/oleObject95.bin"/><Relationship Id="rId33" Type="http://schemas.openxmlformats.org/officeDocument/2006/relationships/oleObject" Target="../embeddings/oleObject99.bin"/><Relationship Id="rId38" Type="http://schemas.openxmlformats.org/officeDocument/2006/relationships/image" Target="../media/image110.wmf"/><Relationship Id="rId46" Type="http://schemas.openxmlformats.org/officeDocument/2006/relationships/image" Target="../media/image1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9.wmf"/><Relationship Id="rId20" Type="http://schemas.openxmlformats.org/officeDocument/2006/relationships/image" Target="../media/image101.wmf"/><Relationship Id="rId29" Type="http://schemas.openxmlformats.org/officeDocument/2006/relationships/oleObject" Target="../embeddings/oleObject97.bin"/><Relationship Id="rId41" Type="http://schemas.openxmlformats.org/officeDocument/2006/relationships/oleObject" Target="../embeddings/oleObject103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88.bin"/><Relationship Id="rId24" Type="http://schemas.openxmlformats.org/officeDocument/2006/relationships/image" Target="../media/image103.wmf"/><Relationship Id="rId32" Type="http://schemas.openxmlformats.org/officeDocument/2006/relationships/image" Target="../media/image107.wmf"/><Relationship Id="rId37" Type="http://schemas.openxmlformats.org/officeDocument/2006/relationships/oleObject" Target="../embeddings/oleObject101.bin"/><Relationship Id="rId40" Type="http://schemas.openxmlformats.org/officeDocument/2006/relationships/image" Target="../media/image111.wmf"/><Relationship Id="rId45" Type="http://schemas.openxmlformats.org/officeDocument/2006/relationships/oleObject" Target="../embeddings/oleObject105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23" Type="http://schemas.openxmlformats.org/officeDocument/2006/relationships/oleObject" Target="../embeddings/oleObject94.bin"/><Relationship Id="rId28" Type="http://schemas.openxmlformats.org/officeDocument/2006/relationships/image" Target="../media/image105.wmf"/><Relationship Id="rId36" Type="http://schemas.openxmlformats.org/officeDocument/2006/relationships/image" Target="../media/image109.wmf"/><Relationship Id="rId49" Type="http://schemas.openxmlformats.org/officeDocument/2006/relationships/oleObject" Target="../embeddings/oleObject107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92.bin"/><Relationship Id="rId31" Type="http://schemas.openxmlformats.org/officeDocument/2006/relationships/oleObject" Target="../embeddings/oleObject98.bin"/><Relationship Id="rId44" Type="http://schemas.openxmlformats.org/officeDocument/2006/relationships/image" Target="../media/image113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8.wmf"/><Relationship Id="rId22" Type="http://schemas.openxmlformats.org/officeDocument/2006/relationships/image" Target="../media/image102.wmf"/><Relationship Id="rId27" Type="http://schemas.openxmlformats.org/officeDocument/2006/relationships/oleObject" Target="../embeddings/oleObject96.bin"/><Relationship Id="rId30" Type="http://schemas.openxmlformats.org/officeDocument/2006/relationships/image" Target="../media/image106.wmf"/><Relationship Id="rId35" Type="http://schemas.openxmlformats.org/officeDocument/2006/relationships/oleObject" Target="../embeddings/oleObject100.bin"/><Relationship Id="rId43" Type="http://schemas.openxmlformats.org/officeDocument/2006/relationships/oleObject" Target="../embeddings/oleObject104.bin"/><Relationship Id="rId48" Type="http://schemas.openxmlformats.org/officeDocument/2006/relationships/image" Target="../media/image115.wmf"/><Relationship Id="rId8" Type="http://schemas.openxmlformats.org/officeDocument/2006/relationships/image" Target="../media/image9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0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24" Type="http://schemas.openxmlformats.org/officeDocument/2006/relationships/hyperlink" Target="what_is_log/what_is_log.tns" TargetMode="External"/><Relationship Id="rId5" Type="http://schemas.openxmlformats.org/officeDocument/2006/relationships/image" Target="../media/image12.wmf"/><Relationship Id="rId15" Type="http://schemas.openxmlformats.org/officeDocument/2006/relationships/oleObject" Target="../embeddings/oleObject16.bin"/><Relationship Id="rId23" Type="http://schemas.openxmlformats.org/officeDocument/2006/relationships/image" Target="../media/image20.jpeg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9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5.bin"/><Relationship Id="rId22" Type="http://schemas.openxmlformats.org/officeDocument/2006/relationships/image" Target="../media/image19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jpeg"/><Relationship Id="rId7" Type="http://schemas.openxmlformats.org/officeDocument/2006/relationships/image" Target="../media/image125.jpeg"/><Relationship Id="rId2" Type="http://schemas.openxmlformats.org/officeDocument/2006/relationships/image" Target="../media/image1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4.jpeg"/><Relationship Id="rId5" Type="http://schemas.openxmlformats.org/officeDocument/2006/relationships/image" Target="../media/image123.jpeg"/><Relationship Id="rId4" Type="http://schemas.openxmlformats.org/officeDocument/2006/relationships/image" Target="../media/image12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28.bin"/><Relationship Id="rId34" Type="http://schemas.openxmlformats.org/officeDocument/2006/relationships/image" Target="../media/image34.wmf"/><Relationship Id="rId7" Type="http://schemas.openxmlformats.org/officeDocument/2006/relationships/image" Target="../media/image39.png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33" Type="http://schemas.openxmlformats.org/officeDocument/2006/relationships/oleObject" Target="../embeddings/oleObject34.bin"/><Relationship Id="rId38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8.png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29.wmf"/><Relationship Id="rId32" Type="http://schemas.openxmlformats.org/officeDocument/2006/relationships/image" Target="../media/image33.wmf"/><Relationship Id="rId37" Type="http://schemas.openxmlformats.org/officeDocument/2006/relationships/oleObject" Target="../embeddings/oleObject36.bin"/><Relationship Id="rId5" Type="http://schemas.openxmlformats.org/officeDocument/2006/relationships/image" Target="../media/image37.png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31.wmf"/><Relationship Id="rId36" Type="http://schemas.openxmlformats.org/officeDocument/2006/relationships/image" Target="../media/image35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3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32.wmf"/><Relationship Id="rId35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44.bin"/><Relationship Id="rId3" Type="http://schemas.openxmlformats.org/officeDocument/2006/relationships/oleObject" Target="../embeddings/oleObject38.bin"/><Relationship Id="rId21" Type="http://schemas.openxmlformats.org/officeDocument/2006/relationships/image" Target="../media/image51.wmf"/><Relationship Id="rId7" Type="http://schemas.openxmlformats.org/officeDocument/2006/relationships/image" Target="../media/image54.png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3.png"/><Relationship Id="rId11" Type="http://schemas.openxmlformats.org/officeDocument/2006/relationships/image" Target="../media/image23.wmf"/><Relationship Id="rId5" Type="http://schemas.openxmlformats.org/officeDocument/2006/relationships/image" Target="../media/image37.png"/><Relationship Id="rId15" Type="http://schemas.openxmlformats.org/officeDocument/2006/relationships/image" Target="../media/image25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50.wmf"/><Relationship Id="rId4" Type="http://schemas.openxmlformats.org/officeDocument/2006/relationships/image" Target="../media/image48.wmf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6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pload.wikimedia.org/wikibooks/en/f/fe/Fruit_function_and_inver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799"/>
            <a:ext cx="49530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633634"/>
            <a:ext cx="659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Recall the definition of an inverse function.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136747"/>
              </p:ext>
            </p:extLst>
          </p:nvPr>
        </p:nvGraphicFramePr>
        <p:xfrm>
          <a:off x="1866900" y="2926772"/>
          <a:ext cx="228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" name="Equation" r:id="rId4" imgW="761760" imgH="203040" progId="Equation.DSMT4">
                  <p:embed/>
                </p:oleObj>
              </mc:Choice>
              <mc:Fallback>
                <p:oleObj name="Equation" r:id="rId4" imgW="7617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926772"/>
                        <a:ext cx="2286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392367"/>
              </p:ext>
            </p:extLst>
          </p:nvPr>
        </p:nvGraphicFramePr>
        <p:xfrm>
          <a:off x="4572000" y="2667000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67000"/>
                        <a:ext cx="1752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5086" y="3776990"/>
            <a:ext cx="3028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Write the inverse 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137381"/>
              </p:ext>
            </p:extLst>
          </p:nvPr>
        </p:nvGraphicFramePr>
        <p:xfrm>
          <a:off x="895350" y="4572000"/>
          <a:ext cx="1535675" cy="50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" name="Equation" r:id="rId8" imgW="622080" imgH="203040" progId="Equation.DSMT4">
                  <p:embed/>
                </p:oleObj>
              </mc:Choice>
              <mc:Fallback>
                <p:oleObj name="Equation" r:id="rId8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4572000"/>
                        <a:ext cx="1535675" cy="5014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92641"/>
              </p:ext>
            </p:extLst>
          </p:nvPr>
        </p:nvGraphicFramePr>
        <p:xfrm>
          <a:off x="3193026" y="4572000"/>
          <a:ext cx="1535675" cy="50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"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026" y="4572000"/>
                        <a:ext cx="1535675" cy="5014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59926" y="3810000"/>
            <a:ext cx="2712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Isolate y variable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850438"/>
              </p:ext>
            </p:extLst>
          </p:nvPr>
        </p:nvGraphicFramePr>
        <p:xfrm>
          <a:off x="5715000" y="4286250"/>
          <a:ext cx="141031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8" name="Equation" r:id="rId12" imgW="571320" imgH="393480" progId="Equation.DSMT4">
                  <p:embed/>
                </p:oleObj>
              </mc:Choice>
              <mc:Fallback>
                <p:oleObj name="Equation" r:id="rId12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286250"/>
                        <a:ext cx="141031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101998"/>
              </p:ext>
            </p:extLst>
          </p:nvPr>
        </p:nvGraphicFramePr>
        <p:xfrm>
          <a:off x="1165225" y="5530850"/>
          <a:ext cx="10334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9" name="Equation" r:id="rId14" imgW="419040" imgH="228600" progId="Equation.DSMT4">
                  <p:embed/>
                </p:oleObj>
              </mc:Choice>
              <mc:Fallback>
                <p:oleObj name="Equation" r:id="rId14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5530850"/>
                        <a:ext cx="10334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231834"/>
              </p:ext>
            </p:extLst>
          </p:nvPr>
        </p:nvGraphicFramePr>
        <p:xfrm>
          <a:off x="3302000" y="5562600"/>
          <a:ext cx="1003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" name="Equation" r:id="rId16" imgW="406080" imgH="203040" progId="Equation.DSMT4">
                  <p:embed/>
                </p:oleObj>
              </mc:Choice>
              <mc:Fallback>
                <p:oleObj name="Equation" r:id="rId16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5562600"/>
                        <a:ext cx="10033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056230"/>
              </p:ext>
            </p:extLst>
          </p:nvPr>
        </p:nvGraphicFramePr>
        <p:xfrm>
          <a:off x="5640388" y="5480050"/>
          <a:ext cx="1597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1" name="Equation" r:id="rId18" imgW="647640" imgH="228600" progId="Equation.DSMT4">
                  <p:embed/>
                </p:oleObj>
              </mc:Choice>
              <mc:Fallback>
                <p:oleObj name="Equation" r:id="rId18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5480050"/>
                        <a:ext cx="1597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379" y="5334000"/>
            <a:ext cx="980726" cy="9779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" y="76200"/>
            <a:ext cx="5293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8.1 Understanding Logarithms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024137"/>
              </p:ext>
            </p:extLst>
          </p:nvPr>
        </p:nvGraphicFramePr>
        <p:xfrm>
          <a:off x="4495800" y="32004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2" name="Equation" r:id="rId21" imgW="685800" imgH="228600" progId="Equation.DSMT4">
                  <p:embed/>
                </p:oleObj>
              </mc:Choice>
              <mc:Fallback>
                <p:oleObj name="Equation" r:id="rId21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00400"/>
                        <a:ext cx="2057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79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0175" y="6350"/>
            <a:ext cx="16980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 u="sng" dirty="0" smtClean="0"/>
              <a:t>Notation</a:t>
            </a:r>
            <a:endParaRPr lang="en-US" sz="3200" b="1" u="sng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59113" y="2162175"/>
            <a:ext cx="2579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400" b="1"/>
              <a:t>10</a:t>
            </a:r>
            <a:r>
              <a:rPr lang="en-GB" sz="4400" b="1" baseline="30000"/>
              <a:t>2</a:t>
            </a:r>
            <a:r>
              <a:rPr lang="en-GB" sz="4400" b="1"/>
              <a:t> = 100</a:t>
            </a:r>
            <a:endParaRPr lang="en-US" sz="4400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79750" y="3025775"/>
            <a:ext cx="39397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“10 raised to the </a:t>
            </a:r>
            <a:r>
              <a:rPr lang="en-GB" b="1" dirty="0" smtClean="0">
                <a:solidFill>
                  <a:srgbClr val="FF0000"/>
                </a:solidFill>
              </a:rPr>
              <a:t>exponent </a:t>
            </a:r>
            <a:r>
              <a:rPr lang="en-GB" b="1" dirty="0">
                <a:solidFill>
                  <a:srgbClr val="FF0000"/>
                </a:solidFill>
              </a:rPr>
              <a:t>2 gives 100”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701800" y="2038350"/>
            <a:ext cx="1366838" cy="1008063"/>
          </a:xfrm>
          <a:prstGeom prst="rightArrow">
            <a:avLst>
              <a:gd name="adj1" fmla="val 50000"/>
              <a:gd name="adj2" fmla="val 33898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 b="1">
                <a:solidFill>
                  <a:srgbClr val="FFFF00"/>
                </a:solidFill>
              </a:rPr>
              <a:t>Base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873375" y="177800"/>
            <a:ext cx="2014538" cy="2090738"/>
          </a:xfrm>
          <a:prstGeom prst="downArrowCallout">
            <a:avLst>
              <a:gd name="adj1" fmla="val 25000"/>
              <a:gd name="adj2" fmla="val 25000"/>
              <a:gd name="adj3" fmla="val 17297"/>
              <a:gd name="adj4" fmla="val 6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FFFF00"/>
                </a:solidFill>
              </a:rPr>
              <a:t>Index</a:t>
            </a:r>
          </a:p>
          <a:p>
            <a:pPr algn="ctr"/>
            <a:r>
              <a:rPr lang="en-GB" sz="2000" b="1" dirty="0" smtClean="0">
                <a:solidFill>
                  <a:srgbClr val="FFFF00"/>
                </a:solidFill>
              </a:rPr>
              <a:t>Exponent</a:t>
            </a:r>
            <a:endParaRPr lang="en-GB" sz="2000" b="1" dirty="0">
              <a:solidFill>
                <a:srgbClr val="FFFF00"/>
              </a:solidFill>
            </a:endParaRPr>
          </a:p>
          <a:p>
            <a:pPr algn="ctr"/>
            <a:r>
              <a:rPr lang="en-GB" sz="2000" b="1" u="sng" dirty="0">
                <a:solidFill>
                  <a:srgbClr val="FFFF00"/>
                </a:solidFill>
              </a:rPr>
              <a:t>Lo</a:t>
            </a:r>
            <a:r>
              <a:rPr lang="en-GB" sz="2000" b="1" dirty="0">
                <a:solidFill>
                  <a:srgbClr val="FFFF00"/>
                </a:solidFill>
              </a:rPr>
              <a:t>g</a:t>
            </a:r>
            <a:r>
              <a:rPr lang="en-GB" sz="2000" b="1" u="sng" dirty="0">
                <a:solidFill>
                  <a:srgbClr val="FFFF00"/>
                </a:solidFill>
              </a:rPr>
              <a:t>arithm</a:t>
            </a:r>
            <a:endParaRPr lang="en-US" sz="2000" b="1" u="sng" dirty="0">
              <a:solidFill>
                <a:srgbClr val="FFFF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38200" y="3605213"/>
            <a:ext cx="7467600" cy="369332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“The </a:t>
            </a:r>
            <a:r>
              <a:rPr lang="en-GB" b="1" dirty="0" smtClean="0">
                <a:solidFill>
                  <a:srgbClr val="FF0000"/>
                </a:solidFill>
              </a:rPr>
              <a:t>exponent to </a:t>
            </a:r>
            <a:r>
              <a:rPr lang="en-GB" b="1" dirty="0">
                <a:solidFill>
                  <a:srgbClr val="FF0000"/>
                </a:solidFill>
              </a:rPr>
              <a:t>which the base 10 must be raised to give 100 is 2”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133600" y="4578350"/>
            <a:ext cx="4752975" cy="3984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“The logarithm to the base 10 of 100 is 2”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609056" y="5257800"/>
            <a:ext cx="39258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400" b="1" dirty="0"/>
              <a:t>Log</a:t>
            </a:r>
            <a:r>
              <a:rPr lang="en-GB" sz="4400" b="1" baseline="-25000" dirty="0"/>
              <a:t>10</a:t>
            </a:r>
            <a:r>
              <a:rPr lang="en-GB" sz="4400" b="1" dirty="0"/>
              <a:t>100</a:t>
            </a:r>
            <a:r>
              <a:rPr lang="en-GB" sz="4000" b="1" dirty="0"/>
              <a:t> = 2</a:t>
            </a:r>
            <a:endParaRPr lang="en-US" sz="4000" b="1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 flipH="1">
            <a:off x="5646738" y="2039938"/>
            <a:ext cx="1366837" cy="1008062"/>
          </a:xfrm>
          <a:prstGeom prst="rightArrow">
            <a:avLst>
              <a:gd name="adj1" fmla="val 50000"/>
              <a:gd name="adj2" fmla="val 33898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Result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90600" y="6172200"/>
            <a:ext cx="7467600" cy="369332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“To what exponent must 10 be raised to get 100? The exponent is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 animBg="1"/>
      <p:bldP spid="2056" grpId="0" animBg="1"/>
      <p:bldP spid="2057" grpId="0" animBg="1"/>
      <p:bldP spid="2058" grpId="0" animBg="1"/>
      <p:bldP spid="2059" grpId="0"/>
      <p:bldP spid="2061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0175" y="6350"/>
            <a:ext cx="22443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 u="sng" dirty="0" smtClean="0"/>
              <a:t>Conversions</a:t>
            </a:r>
            <a:endParaRPr lang="en-US" sz="3200" b="1" u="sng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85950" y="1873250"/>
            <a:ext cx="2579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400" b="1">
                <a:solidFill>
                  <a:srgbClr val="FF0000"/>
                </a:solidFill>
              </a:rPr>
              <a:t>10</a:t>
            </a:r>
            <a:r>
              <a:rPr lang="en-GB" sz="4400" b="1" baseline="30000">
                <a:solidFill>
                  <a:schemeClr val="accent2"/>
                </a:solidFill>
              </a:rPr>
              <a:t>2</a:t>
            </a:r>
            <a:r>
              <a:rPr lang="en-GB" sz="4400" b="1"/>
              <a:t> = </a:t>
            </a:r>
            <a:r>
              <a:rPr lang="en-GB" sz="4400" b="1">
                <a:solidFill>
                  <a:schemeClr val="folHlink"/>
                </a:solidFill>
              </a:rPr>
              <a:t>100</a:t>
            </a:r>
            <a:endParaRPr lang="en-US" sz="4400" b="1">
              <a:solidFill>
                <a:schemeClr val="folHlink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28638" y="1749425"/>
            <a:ext cx="1366837" cy="1008063"/>
          </a:xfrm>
          <a:prstGeom prst="rightArrow">
            <a:avLst>
              <a:gd name="adj1" fmla="val 50000"/>
              <a:gd name="adj2" fmla="val 3389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 b="1">
                <a:solidFill>
                  <a:srgbClr val="FFFF00"/>
                </a:solidFill>
              </a:rPr>
              <a:t>Base</a:t>
            </a:r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600200" y="908050"/>
            <a:ext cx="2014538" cy="1000125"/>
          </a:xfrm>
          <a:prstGeom prst="downArrowCallout">
            <a:avLst>
              <a:gd name="adj1" fmla="val 50357"/>
              <a:gd name="adj2" fmla="val 50357"/>
              <a:gd name="adj3" fmla="val 16667"/>
              <a:gd name="adj4" fmla="val 6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 b="1" u="sng" dirty="0">
                <a:solidFill>
                  <a:srgbClr val="FFFF00"/>
                </a:solidFill>
              </a:rPr>
              <a:t>Lo</a:t>
            </a:r>
            <a:r>
              <a:rPr lang="en-GB" sz="2400" b="1" dirty="0">
                <a:solidFill>
                  <a:srgbClr val="FFFF00"/>
                </a:solidFill>
              </a:rPr>
              <a:t>g</a:t>
            </a:r>
            <a:r>
              <a:rPr lang="en-GB" sz="2400" b="1" u="sng" dirty="0">
                <a:solidFill>
                  <a:srgbClr val="FFFF00"/>
                </a:solidFill>
              </a:rPr>
              <a:t>arithm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3850" y="4013200"/>
            <a:ext cx="3925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400" b="1"/>
              <a:t>Log</a:t>
            </a:r>
            <a:r>
              <a:rPr lang="en-GB" sz="4400" b="1" baseline="-25000">
                <a:solidFill>
                  <a:srgbClr val="FF0000"/>
                </a:solidFill>
              </a:rPr>
              <a:t>10</a:t>
            </a:r>
            <a:r>
              <a:rPr lang="en-GB" sz="4400" b="1">
                <a:solidFill>
                  <a:schemeClr val="folHlink"/>
                </a:solidFill>
              </a:rPr>
              <a:t>100</a:t>
            </a:r>
            <a:r>
              <a:rPr lang="en-GB" sz="4000" b="1"/>
              <a:t> = </a:t>
            </a:r>
            <a:r>
              <a:rPr lang="en-GB" sz="4000" b="1">
                <a:solidFill>
                  <a:schemeClr val="accent2"/>
                </a:solidFill>
              </a:rPr>
              <a:t>2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flipH="1">
            <a:off x="4343400" y="1751013"/>
            <a:ext cx="1366838" cy="1008062"/>
          </a:xfrm>
          <a:prstGeom prst="rightArrow">
            <a:avLst>
              <a:gd name="adj1" fmla="val 50000"/>
              <a:gd name="adj2" fmla="val 3389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Result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057400" y="3117850"/>
            <a:ext cx="2014538" cy="1000125"/>
          </a:xfrm>
          <a:prstGeom prst="downArrowCallout">
            <a:avLst>
              <a:gd name="adj1" fmla="val 50357"/>
              <a:gd name="adj2" fmla="val 50357"/>
              <a:gd name="adj3" fmla="val 16667"/>
              <a:gd name="adj4" fmla="val 6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 b="1" u="sng">
                <a:solidFill>
                  <a:srgbClr val="FFFF00"/>
                </a:solidFill>
              </a:rPr>
              <a:t>Lo</a:t>
            </a:r>
            <a:r>
              <a:rPr lang="en-GB" sz="2400" b="1">
                <a:solidFill>
                  <a:srgbClr val="FFFF00"/>
                </a:solidFill>
              </a:rPr>
              <a:t>g</a:t>
            </a:r>
            <a:r>
              <a:rPr lang="en-GB" sz="2400" b="1" u="sng">
                <a:solidFill>
                  <a:srgbClr val="FFFF00"/>
                </a:solidFill>
              </a:rPr>
              <a:t>arithm</a:t>
            </a:r>
            <a:endParaRPr lang="en-US" sz="2400" b="1" u="sng">
              <a:solidFill>
                <a:srgbClr val="FFFF00"/>
              </a:solidFill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5400000" flipH="1">
            <a:off x="1420813" y="4954587"/>
            <a:ext cx="1366838" cy="1008063"/>
          </a:xfrm>
          <a:prstGeom prst="rightArrow">
            <a:avLst>
              <a:gd name="adj1" fmla="val 50000"/>
              <a:gd name="adj2" fmla="val 3389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Result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5400000">
            <a:off x="735013" y="3151187"/>
            <a:ext cx="1366838" cy="1008063"/>
          </a:xfrm>
          <a:prstGeom prst="rightArrow">
            <a:avLst>
              <a:gd name="adj1" fmla="val 50000"/>
              <a:gd name="adj2" fmla="val 3389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</a:rPr>
              <a:t>Base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2" name="relatani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79493" y="3475037"/>
            <a:ext cx="3217069" cy="1838325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058083" y="5791200"/>
            <a:ext cx="435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b</a:t>
            </a:r>
            <a:r>
              <a:rPr lang="en-US" i="1" baseline="30000" dirty="0" smtClean="0"/>
              <a:t>y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 = </a:t>
            </a:r>
            <a:r>
              <a:rPr lang="en-US" i="1" dirty="0" smtClean="0"/>
              <a:t>x</a:t>
            </a:r>
            <a:r>
              <a:rPr lang="en-US" dirty="0" smtClean="0"/>
              <a:t> is </a:t>
            </a:r>
            <a:r>
              <a:rPr lang="en-US" dirty="0"/>
              <a:t>written as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err="1"/>
              <a:t>log</a:t>
            </a:r>
            <a:r>
              <a:rPr lang="en-US" baseline="-25000" dirty="0" err="1"/>
              <a:t>b</a:t>
            </a:r>
            <a:r>
              <a:rPr lang="en-US" i="1" dirty="0" err="1"/>
              <a:t>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10200" y="605413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/>
              <a:t>log</a:t>
            </a:r>
            <a:r>
              <a:rPr lang="en-US" sz="2400" b="1" baseline="-25000" dirty="0" err="1"/>
              <a:t>b</a:t>
            </a:r>
            <a:r>
              <a:rPr lang="en-US" sz="2400" b="1" dirty="0" err="1"/>
              <a:t>y</a:t>
            </a:r>
            <a:r>
              <a:rPr lang="en-US" sz="2400" b="1" dirty="0"/>
              <a:t> = x</a:t>
            </a:r>
          </a:p>
          <a:p>
            <a:pPr lvl="0" algn="ctr"/>
            <a:r>
              <a:rPr lang="en-US" sz="2400" b="1" dirty="0"/>
              <a:t>is the </a:t>
            </a:r>
            <a:r>
              <a:rPr lang="en-US" sz="2400" b="1" u="sng" dirty="0"/>
              <a:t>inverse</a:t>
            </a:r>
            <a:r>
              <a:rPr lang="en-US" sz="2400" b="1" dirty="0"/>
              <a:t> of</a:t>
            </a:r>
          </a:p>
          <a:p>
            <a:pPr lvl="0" algn="ctr"/>
            <a:r>
              <a:rPr lang="en-US" sz="2400" b="1" dirty="0"/>
              <a:t>y = </a:t>
            </a:r>
            <a:r>
              <a:rPr lang="en-US" sz="2400" b="1" dirty="0" err="1"/>
              <a:t>b</a:t>
            </a:r>
            <a:r>
              <a:rPr lang="en-US" sz="2400" b="1" baseline="30000" dirty="0" err="1"/>
              <a:t>x</a:t>
            </a:r>
            <a:endParaRPr lang="en-US" sz="2400" b="1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51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4101" grpId="0" animBg="1"/>
      <p:bldP spid="4102" grpId="0" animBg="1"/>
      <p:bldP spid="4106" grpId="0" animBg="1"/>
      <p:bldP spid="4107" grpId="0" animBg="1"/>
      <p:bldP spid="4108" grpId="0" animBg="1"/>
      <p:bldP spid="4109" grpId="0" animBg="1"/>
      <p:bldP spid="15" grpId="0" autoUpdateAnimBg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533400" y="3962400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The logarithm </a:t>
            </a:r>
            <a:r>
              <a:rPr lang="en-US" dirty="0" smtClean="0">
                <a:solidFill>
                  <a:srgbClr val="CC0000"/>
                </a:solidFill>
              </a:rPr>
              <a:t>answer tells </a:t>
            </a:r>
            <a:r>
              <a:rPr lang="en-US" dirty="0">
                <a:solidFill>
                  <a:srgbClr val="CC0000"/>
                </a:solidFill>
              </a:rPr>
              <a:t>us the exponent to which a given base must be raised to achieve a certain value. 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614363" y="4876800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If there is no base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>
                <a:solidFill>
                  <a:srgbClr val="0070C0"/>
                </a:solidFill>
              </a:rPr>
              <a:t> written in the log expression, the base is assumed to be 10, called a </a:t>
            </a:r>
            <a:r>
              <a:rPr lang="en-US" i="1" dirty="0">
                <a:solidFill>
                  <a:srgbClr val="0070C0"/>
                </a:solidFill>
              </a:rPr>
              <a:t>common log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</p:txBody>
      </p:sp>
      <p:graphicFrame>
        <p:nvGraphicFramePr>
          <p:cNvPr id="4150" name="Object 2"/>
          <p:cNvGraphicFramePr>
            <a:graphicFrameLocks noChangeAspect="1"/>
          </p:cNvGraphicFramePr>
          <p:nvPr/>
        </p:nvGraphicFramePr>
        <p:xfrm>
          <a:off x="914400" y="5943600"/>
          <a:ext cx="1905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4" imgW="889000" imgH="203200" progId="Equation.DSMT4">
                  <p:embed/>
                </p:oleObj>
              </mc:Choice>
              <mc:Fallback>
                <p:oleObj name="Equation" r:id="rId4" imgW="889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943600"/>
                        <a:ext cx="1905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14088"/>
              </p:ext>
            </p:extLst>
          </p:nvPr>
        </p:nvGraphicFramePr>
        <p:xfrm>
          <a:off x="3581400" y="5965825"/>
          <a:ext cx="1524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6" imgW="711200" imgH="203200" progId="Equation.DSMT4">
                  <p:embed/>
                </p:oleObj>
              </mc:Choice>
              <mc:Fallback>
                <p:oleObj name="Equation" r:id="rId6" imgW="7112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965825"/>
                        <a:ext cx="1524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93112"/>
              </p:ext>
            </p:extLst>
          </p:nvPr>
        </p:nvGraphicFramePr>
        <p:xfrm>
          <a:off x="2700337" y="1066800"/>
          <a:ext cx="4233863" cy="2592388"/>
        </p:xfrm>
        <a:graphic>
          <a:graphicData uri="http://schemas.openxmlformats.org/drawingml/2006/table">
            <a:tbl>
              <a:tblPr/>
              <a:tblGrid>
                <a:gridCol w="2117725"/>
                <a:gridCol w="211613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81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81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25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GB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GB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GB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en-GB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1/2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33401" y="381000"/>
            <a:ext cx="6336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Conversions     b</a:t>
            </a:r>
            <a:r>
              <a:rPr lang="en-US" i="1" baseline="30000" dirty="0" smtClean="0"/>
              <a:t>y</a:t>
            </a:r>
            <a:r>
              <a:rPr lang="en-US" baseline="30000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written </a:t>
            </a:r>
            <a:r>
              <a:rPr lang="en-US" dirty="0" smtClean="0"/>
              <a:t>as 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log</a:t>
            </a:r>
            <a:r>
              <a:rPr lang="en-US" baseline="-25000" dirty="0" err="1"/>
              <a:t>b</a:t>
            </a:r>
            <a:r>
              <a:rPr lang="en-US" i="1" dirty="0" err="1"/>
              <a:t>x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86337" y="1080655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10137" y="1738745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03212" y="2396835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10142" y="304107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81000" y="1188605"/>
            <a:ext cx="2057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dirty="0">
                <a:latin typeface="Times New Roman" pitchFamily="18" charset="0"/>
              </a:rPr>
              <a:t>2 to what </a:t>
            </a:r>
            <a:r>
              <a:rPr lang="en-US" sz="1600" b="1" dirty="0" smtClean="0">
                <a:latin typeface="Times New Roman" pitchFamily="18" charset="0"/>
              </a:rPr>
              <a:t>exponent is </a:t>
            </a:r>
            <a:r>
              <a:rPr lang="en-US" sz="1600" b="1" dirty="0">
                <a:latin typeface="Times New Roman" pitchFamily="18" charset="0"/>
              </a:rPr>
              <a:t>8</a:t>
            </a:r>
            <a:r>
              <a:rPr lang="en-US" sz="1600" b="1" dirty="0" smtClean="0">
                <a:latin typeface="Times New Roman" pitchFamily="18" charset="0"/>
              </a:rPr>
              <a:t>?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1752600"/>
            <a:ext cx="2286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dirty="0" smtClean="0">
                <a:latin typeface="Times New Roman" pitchFamily="18" charset="0"/>
              </a:rPr>
              <a:t>3 </a:t>
            </a:r>
            <a:r>
              <a:rPr lang="en-US" sz="1600" b="1" dirty="0">
                <a:latin typeface="Times New Roman" pitchFamily="18" charset="0"/>
              </a:rPr>
              <a:t>to what </a:t>
            </a:r>
            <a:r>
              <a:rPr lang="en-US" sz="1600" b="1" dirty="0" smtClean="0">
                <a:latin typeface="Times New Roman" pitchFamily="18" charset="0"/>
              </a:rPr>
              <a:t>exponent is 81?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6" grpId="0" autoUpdateAnimBg="0"/>
      <p:bldP spid="4147" grpId="0" autoUpdateAnimBg="0"/>
      <p:bldP spid="16" grpId="0" autoUpdateAnimBg="0"/>
      <p:bldP spid="2" grpId="0" animBg="1"/>
      <p:bldP spid="18" grpId="0" animBg="1"/>
      <p:bldP spid="19" grpId="0" animBg="1"/>
      <p:bldP spid="20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12" name="Group 92"/>
          <p:cNvGraphicFramePr>
            <a:graphicFrameLocks noGrp="1"/>
          </p:cNvGraphicFramePr>
          <p:nvPr/>
        </p:nvGraphicFramePr>
        <p:xfrm>
          <a:off x="179388" y="188913"/>
          <a:ext cx="4233862" cy="6478588"/>
        </p:xfrm>
        <a:graphic>
          <a:graphicData uri="http://schemas.openxmlformats.org/drawingml/2006/table">
            <a:tbl>
              <a:tblPr/>
              <a:tblGrid>
                <a:gridCol w="2117725"/>
                <a:gridCol w="211613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1000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1000 =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 = 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10,000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10000 = 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 =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 =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0.01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0.01 = -2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=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= 64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=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= 27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= 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36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1/2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= 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1= 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= 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13" name="Group 93"/>
          <p:cNvGraphicFramePr>
            <a:graphicFrameLocks noGrp="1"/>
          </p:cNvGraphicFramePr>
          <p:nvPr/>
        </p:nvGraphicFramePr>
        <p:xfrm>
          <a:off x="4752975" y="190500"/>
          <a:ext cx="4233863" cy="4533900"/>
        </p:xfrm>
        <a:graphic>
          <a:graphicData uri="http://schemas.openxmlformats.org/drawingml/2006/table">
            <a:tbl>
              <a:tblPr/>
              <a:tblGrid>
                <a:gridCol w="2117725"/>
                <a:gridCol w="211613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= q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 =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 = 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 = q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= z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= 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= 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= 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 = 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= q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= 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 = a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47509"/>
              </p:ext>
            </p:extLst>
          </p:nvPr>
        </p:nvGraphicFramePr>
        <p:xfrm>
          <a:off x="179388" y="188913"/>
          <a:ext cx="4233862" cy="6478588"/>
        </p:xfrm>
        <a:graphic>
          <a:graphicData uri="http://schemas.openxmlformats.org/drawingml/2006/table">
            <a:tbl>
              <a:tblPr/>
              <a:tblGrid>
                <a:gridCol w="2117725"/>
                <a:gridCol w="211613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1000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log1000 = 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 = 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10,000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log10000 = 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=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 =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0.01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log0.01 = -2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=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= 64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=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= 27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= 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36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1/2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= 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1= 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= 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81" name="Group 37"/>
          <p:cNvGraphicFramePr>
            <a:graphicFrameLocks noGrp="1"/>
          </p:cNvGraphicFramePr>
          <p:nvPr/>
        </p:nvGraphicFramePr>
        <p:xfrm>
          <a:off x="4752975" y="190500"/>
          <a:ext cx="4233863" cy="4533900"/>
        </p:xfrm>
        <a:graphic>
          <a:graphicData uri="http://schemas.openxmlformats.org/drawingml/2006/table">
            <a:tbl>
              <a:tblPr/>
              <a:tblGrid>
                <a:gridCol w="2117725"/>
                <a:gridCol w="211613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= q</a:t>
                      </a:r>
                      <a:r>
                        <a:rPr kumimoji="0" lang="en-GB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 = 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= 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 = q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= z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= 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= 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= 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 = 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= q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= log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 = a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438400" y="304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9144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16002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223058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288867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14600" y="35052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4163285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480752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38400" y="5451755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609599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58890" y="290945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10400" y="9144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61910" y="16002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010400" y="2209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58890" y="28956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86600" y="35052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039428" y="41910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228600"/>
            <a:ext cx="758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Convert to exponential form: more than one step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727827"/>
              </p:ext>
            </p:extLst>
          </p:nvPr>
        </p:nvGraphicFramePr>
        <p:xfrm>
          <a:off x="228600" y="1056620"/>
          <a:ext cx="18288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0" name="Equation" r:id="rId3" imgW="761760" imgH="228600" progId="Equation.DSMT4">
                  <p:embed/>
                </p:oleObj>
              </mc:Choice>
              <mc:Fallback>
                <p:oleObj name="Equation" r:id="rId3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56620"/>
                        <a:ext cx="18288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475413"/>
              </p:ext>
            </p:extLst>
          </p:nvPr>
        </p:nvGraphicFramePr>
        <p:xfrm>
          <a:off x="381000" y="1828800"/>
          <a:ext cx="1646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1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1646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715422"/>
              </p:ext>
            </p:extLst>
          </p:nvPr>
        </p:nvGraphicFramePr>
        <p:xfrm>
          <a:off x="2590800" y="1981200"/>
          <a:ext cx="10969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" name="Equation" r:id="rId7" imgW="457200" imgH="304560" progId="Equation.DSMT4">
                  <p:embed/>
                </p:oleObj>
              </mc:Choice>
              <mc:Fallback>
                <p:oleObj name="Equation" r:id="rId7" imgW="4572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1096962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979225"/>
              </p:ext>
            </p:extLst>
          </p:nvPr>
        </p:nvGraphicFramePr>
        <p:xfrm>
          <a:off x="5167312" y="1116512"/>
          <a:ext cx="17065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3" name="Equation" r:id="rId9" imgW="711000" imgH="228600" progId="Equation.DSMT4">
                  <p:embed/>
                </p:oleObj>
              </mc:Choice>
              <mc:Fallback>
                <p:oleObj name="Equation" r:id="rId9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2" y="1116512"/>
                        <a:ext cx="17065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367307"/>
              </p:ext>
            </p:extLst>
          </p:nvPr>
        </p:nvGraphicFramePr>
        <p:xfrm>
          <a:off x="5410200" y="1752600"/>
          <a:ext cx="15557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4" name="Equation" r:id="rId11" imgW="647640" imgH="393480" progId="Equation.DSMT4">
                  <p:embed/>
                </p:oleObj>
              </mc:Choice>
              <mc:Fallback>
                <p:oleObj name="Equation" r:id="rId11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15557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172255"/>
              </p:ext>
            </p:extLst>
          </p:nvPr>
        </p:nvGraphicFramePr>
        <p:xfrm>
          <a:off x="7696200" y="1752600"/>
          <a:ext cx="10064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5" name="Equation" r:id="rId13" imgW="419040" imgH="304560" progId="Equation.DSMT4">
                  <p:embed/>
                </p:oleObj>
              </mc:Choice>
              <mc:Fallback>
                <p:oleObj name="Equation" r:id="rId13" imgW="4190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752600"/>
                        <a:ext cx="100647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454120"/>
              </p:ext>
            </p:extLst>
          </p:nvPr>
        </p:nvGraphicFramePr>
        <p:xfrm>
          <a:off x="152400" y="3505200"/>
          <a:ext cx="18589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6" name="Equation" r:id="rId15" imgW="774360" imgH="228600" progId="Equation.DSMT4">
                  <p:embed/>
                </p:oleObj>
              </mc:Choice>
              <mc:Fallback>
                <p:oleObj name="Equation" r:id="rId15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05200"/>
                        <a:ext cx="18589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660238"/>
              </p:ext>
            </p:extLst>
          </p:nvPr>
        </p:nvGraphicFramePr>
        <p:xfrm>
          <a:off x="381000" y="4267200"/>
          <a:ext cx="179863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7" name="Equation" r:id="rId17" imgW="749160" imgH="228600" progId="Equation.DSMT4">
                  <p:embed/>
                </p:oleObj>
              </mc:Choice>
              <mc:Fallback>
                <p:oleObj name="Equation" r:id="rId17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179863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8896"/>
              </p:ext>
            </p:extLst>
          </p:nvPr>
        </p:nvGraphicFramePr>
        <p:xfrm>
          <a:off x="914400" y="5029200"/>
          <a:ext cx="1219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8" name="Equation" r:id="rId19" imgW="507960" imgH="203040" progId="Equation.DSMT4">
                  <p:embed/>
                </p:oleObj>
              </mc:Choice>
              <mc:Fallback>
                <p:oleObj name="Equation" r:id="rId19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2192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365503"/>
              </p:ext>
            </p:extLst>
          </p:nvPr>
        </p:nvGraphicFramePr>
        <p:xfrm>
          <a:off x="5029200" y="3352800"/>
          <a:ext cx="19812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" name="Equation" r:id="rId21" imgW="825480" imgH="393480" progId="Equation.DSMT4">
                  <p:embed/>
                </p:oleObj>
              </mc:Choice>
              <mc:Fallback>
                <p:oleObj name="Equation" r:id="rId21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352800"/>
                        <a:ext cx="19812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86137"/>
              </p:ext>
            </p:extLst>
          </p:nvPr>
        </p:nvGraphicFramePr>
        <p:xfrm>
          <a:off x="5105400" y="4267200"/>
          <a:ext cx="286543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0" name="Equation" r:id="rId23" imgW="1193760" imgH="431640" progId="Equation.DSMT4">
                  <p:embed/>
                </p:oleObj>
              </mc:Choice>
              <mc:Fallback>
                <p:oleObj name="Equation" r:id="rId23" imgW="1193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86543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658004"/>
              </p:ext>
            </p:extLst>
          </p:nvPr>
        </p:nvGraphicFramePr>
        <p:xfrm>
          <a:off x="5165725" y="5302250"/>
          <a:ext cx="18002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1" name="Equation" r:id="rId25" imgW="749160" imgH="393480" progId="Equation.DSMT4">
                  <p:embed/>
                </p:oleObj>
              </mc:Choice>
              <mc:Fallback>
                <p:oleObj name="Equation" r:id="rId25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5302250"/>
                        <a:ext cx="180022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076971"/>
              </p:ext>
            </p:extLst>
          </p:nvPr>
        </p:nvGraphicFramePr>
        <p:xfrm>
          <a:off x="7329488" y="5410200"/>
          <a:ext cx="112871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2" name="Equation" r:id="rId27" imgW="469800" imgH="291960" progId="Equation.DSMT4">
                  <p:embed/>
                </p:oleObj>
              </mc:Choice>
              <mc:Fallback>
                <p:oleObj name="Equation" r:id="rId27" imgW="4698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5410200"/>
                        <a:ext cx="1128712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0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05344"/>
            <a:ext cx="1984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Conversions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77588"/>
              </p:ext>
            </p:extLst>
          </p:nvPr>
        </p:nvGraphicFramePr>
        <p:xfrm>
          <a:off x="759856" y="1295400"/>
          <a:ext cx="2057400" cy="56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"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856" y="1295400"/>
                        <a:ext cx="2057400" cy="569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975424"/>
              </p:ext>
            </p:extLst>
          </p:nvPr>
        </p:nvGraphicFramePr>
        <p:xfrm>
          <a:off x="3205163" y="1318198"/>
          <a:ext cx="967674" cy="497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18198"/>
                        <a:ext cx="967674" cy="497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841715"/>
              </p:ext>
            </p:extLst>
          </p:nvPr>
        </p:nvGraphicFramePr>
        <p:xfrm>
          <a:off x="4415487" y="1219200"/>
          <a:ext cx="184111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7" name="Equation" r:id="rId7" imgW="749160" imgH="241200" progId="Equation.DSMT4">
                  <p:embed/>
                </p:oleObj>
              </mc:Choice>
              <mc:Fallback>
                <p:oleObj name="Equation" r:id="rId7" imgW="749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5487" y="1219200"/>
                        <a:ext cx="1841112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2133600"/>
            <a:ext cx="9154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For any </a:t>
            </a:r>
            <a:r>
              <a:rPr lang="en-US" dirty="0" smtClean="0"/>
              <a:t>sound </a:t>
            </a:r>
            <a:r>
              <a:rPr lang="en-US" dirty="0" smtClean="0">
                <a:solidFill>
                  <a:schemeClr val="accent2"/>
                </a:solidFill>
              </a:rPr>
              <a:t>intensity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>
                <a:solidFill>
                  <a:schemeClr val="accent2"/>
                </a:solidFill>
              </a:rPr>
              <a:t>I</a:t>
            </a:r>
            <a:r>
              <a:rPr lang="en-US" dirty="0"/>
              <a:t>, the </a:t>
            </a:r>
            <a:r>
              <a:rPr lang="en-US" dirty="0">
                <a:solidFill>
                  <a:schemeClr val="accent2"/>
                </a:solidFill>
              </a:rPr>
              <a:t>decibel level, </a:t>
            </a:r>
            <a:r>
              <a:rPr lang="en-US" i="1" dirty="0">
                <a:solidFill>
                  <a:schemeClr val="accent2"/>
                </a:solidFill>
              </a:rPr>
              <a:t>dB</a:t>
            </a:r>
            <a:r>
              <a:rPr lang="en-US" dirty="0"/>
              <a:t>,  is defined as follows: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298727"/>
              </p:ext>
            </p:extLst>
          </p:nvPr>
        </p:nvGraphicFramePr>
        <p:xfrm>
          <a:off x="730106" y="2576512"/>
          <a:ext cx="215741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" name="Equation" r:id="rId9" imgW="1092200" imgH="482600" progId="Equation.DSMT4">
                  <p:embed/>
                </p:oleObj>
              </mc:Choice>
              <mc:Fallback>
                <p:oleObj name="Equation" r:id="rId9" imgW="1092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06" y="2576512"/>
                        <a:ext cx="2157412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163743" y="2678112"/>
            <a:ext cx="4695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where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is the intensity of a barely</a:t>
            </a:r>
          </a:p>
          <a:p>
            <a:r>
              <a:rPr lang="en-US"/>
              <a:t>audible sound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41973" y="5029200"/>
            <a:ext cx="151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>
                <a:solidFill>
                  <a:srgbClr val="CC0000"/>
                </a:solidFill>
              </a:rPr>
              <a:t>I</a:t>
            </a:r>
            <a:r>
              <a:rPr lang="en-US" dirty="0">
                <a:solidFill>
                  <a:srgbClr val="CC0000"/>
                </a:solidFill>
              </a:rPr>
              <a:t> = </a:t>
            </a:r>
            <a:r>
              <a:rPr lang="en-US" i="1" dirty="0">
                <a:solidFill>
                  <a:srgbClr val="CC0000"/>
                </a:solidFill>
              </a:rPr>
              <a:t>I</a:t>
            </a:r>
            <a:r>
              <a:rPr lang="en-US" i="1" baseline="-25000" dirty="0">
                <a:solidFill>
                  <a:srgbClr val="CC0000"/>
                </a:solidFill>
              </a:rPr>
              <a:t>o</a:t>
            </a:r>
            <a:r>
              <a:rPr lang="en-US" dirty="0">
                <a:solidFill>
                  <a:srgbClr val="CC0000"/>
                </a:solidFill>
              </a:rPr>
              <a:t>(10)</a:t>
            </a:r>
            <a:r>
              <a:rPr lang="en-US" i="1" baseline="30000" dirty="0">
                <a:solidFill>
                  <a:srgbClr val="CC0000"/>
                </a:solidFill>
              </a:rPr>
              <a:t>m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70773" y="5029200"/>
            <a:ext cx="5744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where </a:t>
            </a:r>
            <a:r>
              <a:rPr lang="en-US" sz="1800" i="1" dirty="0">
                <a:solidFill>
                  <a:srgbClr val="CC0000"/>
                </a:solidFill>
              </a:rPr>
              <a:t>m</a:t>
            </a:r>
            <a:r>
              <a:rPr lang="en-US" sz="1800" dirty="0"/>
              <a:t> is the measure on the </a:t>
            </a:r>
            <a:r>
              <a:rPr lang="en-US" sz="1800" dirty="0" smtClean="0"/>
              <a:t>Richter scale </a:t>
            </a:r>
            <a:r>
              <a:rPr lang="en-US" sz="1800" dirty="0"/>
              <a:t>(magnitude)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683567"/>
            <a:ext cx="220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pH of a solution</a:t>
            </a:r>
            <a:endParaRPr lang="en-US" sz="24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955192"/>
              </p:ext>
            </p:extLst>
          </p:nvPr>
        </p:nvGraphicFramePr>
        <p:xfrm>
          <a:off x="708298" y="3528146"/>
          <a:ext cx="1630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9" name="Equation" r:id="rId11" imgW="939600" imgH="482400" progId="Equation.DSMT4">
                  <p:embed/>
                </p:oleObj>
              </mc:Choice>
              <mc:Fallback>
                <p:oleObj name="Equation" r:id="rId11" imgW="939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298" y="3528146"/>
                        <a:ext cx="16303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521161"/>
              </p:ext>
            </p:extLst>
          </p:nvPr>
        </p:nvGraphicFramePr>
        <p:xfrm>
          <a:off x="3040063" y="3702050"/>
          <a:ext cx="10810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0" name="Equation" r:id="rId13" imgW="622080" imgH="457200" progId="Equation.DSMT4">
                  <p:embed/>
                </p:oleObj>
              </mc:Choice>
              <mc:Fallback>
                <p:oleObj name="Equation" r:id="rId13" imgW="622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3702050"/>
                        <a:ext cx="108108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521905"/>
              </p:ext>
            </p:extLst>
          </p:nvPr>
        </p:nvGraphicFramePr>
        <p:xfrm>
          <a:off x="4938713" y="3756025"/>
          <a:ext cx="11461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1" name="Equation" r:id="rId15" imgW="660240" imgH="342720" progId="Equation.DSMT4">
                  <p:embed/>
                </p:oleObj>
              </mc:Choice>
              <mc:Fallback>
                <p:oleObj name="Equation" r:id="rId15" imgW="6602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3756025"/>
                        <a:ext cx="114617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017707"/>
              </p:ext>
            </p:extLst>
          </p:nvPr>
        </p:nvGraphicFramePr>
        <p:xfrm>
          <a:off x="771525" y="5681663"/>
          <a:ext cx="96996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2" name="Equation" r:id="rId17" imgW="558720" imgH="431640" progId="Equation.DSMT4">
                  <p:embed/>
                </p:oleObj>
              </mc:Choice>
              <mc:Fallback>
                <p:oleObj name="Equation" r:id="rId17" imgW="558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5681663"/>
                        <a:ext cx="969963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82306"/>
              </p:ext>
            </p:extLst>
          </p:nvPr>
        </p:nvGraphicFramePr>
        <p:xfrm>
          <a:off x="2257425" y="5638800"/>
          <a:ext cx="1608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3" name="Equation" r:id="rId19" imgW="927000" imgH="482400" progId="Equation.DSMT4">
                  <p:embed/>
                </p:oleObj>
              </mc:Choice>
              <mc:Fallback>
                <p:oleObj name="Equation" r:id="rId19" imgW="927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5638800"/>
                        <a:ext cx="16081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hlinkClick r:id="rId21"/>
          </p:cNvPr>
          <p:cNvSpPr/>
          <p:nvPr/>
        </p:nvSpPr>
        <p:spPr>
          <a:xfrm>
            <a:off x="4343400" y="24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http://www.pinterest.com/pin/52706258111757940/</a:t>
            </a:r>
          </a:p>
        </p:txBody>
      </p:sp>
    </p:spTree>
    <p:extLst>
      <p:ext uri="{BB962C8B-B14F-4D97-AF65-F5344CB8AC3E}">
        <p14:creationId xmlns:p14="http://schemas.microsoft.com/office/powerpoint/2010/main" val="8973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  <p:bldP spid="13" grpId="0" autoUpdateAnimBg="0"/>
      <p:bldP spid="14" grpId="0" autoUpdateAnimBg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294198"/>
            <a:ext cx="3395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Evaluating logarithms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788003"/>
              </p:ext>
            </p:extLst>
          </p:nvPr>
        </p:nvGraphicFramePr>
        <p:xfrm>
          <a:off x="609599" y="1660525"/>
          <a:ext cx="1127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0" name="Equation" r:id="rId3" imgW="469800" imgH="228600" progId="Equation.DSMT4">
                  <p:embed/>
                </p:oleObj>
              </mc:Choice>
              <mc:Fallback>
                <p:oleObj name="Equation" r:id="rId3" imgW="469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1660525"/>
                        <a:ext cx="11271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3546" y="762000"/>
            <a:ext cx="6771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Definition: 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to what exponent must the base be raised to get the number?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1514" y="1676400"/>
            <a:ext cx="482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 must be raised to the power of 2 to get 25</a:t>
            </a:r>
            <a:endParaRPr lang="en-US" sz="20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81431"/>
              </p:ext>
            </p:extLst>
          </p:nvPr>
        </p:nvGraphicFramePr>
        <p:xfrm>
          <a:off x="1828800" y="2362200"/>
          <a:ext cx="13398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1" name="Equation" r:id="rId5" imgW="558720" imgH="241200" progId="Equation.DSMT4">
                  <p:embed/>
                </p:oleObj>
              </mc:Choice>
              <mc:Fallback>
                <p:oleObj name="Equation" r:id="rId5" imgW="558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133985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895219"/>
              </p:ext>
            </p:extLst>
          </p:nvPr>
        </p:nvGraphicFramePr>
        <p:xfrm>
          <a:off x="1854621" y="3124200"/>
          <a:ext cx="5778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2" name="Equation" r:id="rId7" imgW="241200" imgH="164880" progId="Equation.DSMT4">
                  <p:embed/>
                </p:oleObj>
              </mc:Choice>
              <mc:Fallback>
                <p:oleObj name="Equation" r:id="rId7" imgW="241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621" y="3124200"/>
                        <a:ext cx="5778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903812"/>
              </p:ext>
            </p:extLst>
          </p:nvPr>
        </p:nvGraphicFramePr>
        <p:xfrm>
          <a:off x="2143546" y="4114944"/>
          <a:ext cx="11287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3" name="Equation" r:id="rId9" imgW="469800" imgH="241200" progId="Equation.DSMT4">
                  <p:embed/>
                </p:oleObj>
              </mc:Choice>
              <mc:Fallback>
                <p:oleObj name="Equation" r:id="rId9" imgW="469800" imgH="24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546" y="4114944"/>
                        <a:ext cx="11287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76446"/>
              </p:ext>
            </p:extLst>
          </p:nvPr>
        </p:nvGraphicFramePr>
        <p:xfrm>
          <a:off x="3548484" y="4292744"/>
          <a:ext cx="6699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4" name="Equation" r:id="rId11" imgW="279360" imgH="139680" progId="Equation.DSMT4">
                  <p:embed/>
                </p:oleObj>
              </mc:Choice>
              <mc:Fallback>
                <p:oleObj name="Equation" r:id="rId11" imgW="279360" imgH="1396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484" y="4292744"/>
                        <a:ext cx="6699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962400"/>
            <a:ext cx="886114" cy="886114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822369"/>
              </p:ext>
            </p:extLst>
          </p:nvPr>
        </p:nvGraphicFramePr>
        <p:xfrm>
          <a:off x="5410200" y="4105853"/>
          <a:ext cx="144194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" name="Equation" r:id="rId14" imgW="355320" imgH="203040" progId="Equation.DSMT4">
                  <p:embed/>
                </p:oleObj>
              </mc:Choice>
              <mc:Fallback>
                <p:oleObj name="Equation" r:id="rId14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105853"/>
                        <a:ext cx="144194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962295"/>
              </p:ext>
            </p:extLst>
          </p:nvPr>
        </p:nvGraphicFramePr>
        <p:xfrm>
          <a:off x="7119938" y="4431434"/>
          <a:ext cx="6699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6" name="Equation" r:id="rId16" imgW="279360" imgH="139680" progId="Equation.DSMT4">
                  <p:embed/>
                </p:oleObj>
              </mc:Choice>
              <mc:Fallback>
                <p:oleObj name="Equation" r:id="rId16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38" y="4431434"/>
                        <a:ext cx="6699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58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294198"/>
            <a:ext cx="7641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What is the value of each logarithm?  </a:t>
            </a:r>
            <a:r>
              <a:rPr lang="en-US" sz="2800" b="1" smtClean="0">
                <a:solidFill>
                  <a:srgbClr val="7030A0"/>
                </a:solidFill>
              </a:rPr>
              <a:t>Benchmarks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058962"/>
              </p:ext>
            </p:extLst>
          </p:nvPr>
        </p:nvGraphicFramePr>
        <p:xfrm>
          <a:off x="533400" y="1295400"/>
          <a:ext cx="1127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2" name="Equation" r:id="rId3" imgW="469800" imgH="228600" progId="Equation.DSMT4">
                  <p:embed/>
                </p:oleObj>
              </mc:Choice>
              <mc:Fallback>
                <p:oleObj name="Equation" r:id="rId3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11271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320468"/>
              </p:ext>
            </p:extLst>
          </p:nvPr>
        </p:nvGraphicFramePr>
        <p:xfrm>
          <a:off x="533400" y="1981201"/>
          <a:ext cx="814501" cy="455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3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1"/>
                        <a:ext cx="814501" cy="455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637194"/>
              </p:ext>
            </p:extLst>
          </p:nvPr>
        </p:nvGraphicFramePr>
        <p:xfrm>
          <a:off x="1995488" y="1295400"/>
          <a:ext cx="5492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4" name="Equation" r:id="rId7" imgW="228600" imgH="177480" progId="Equation.DSMT4">
                  <p:embed/>
                </p:oleObj>
              </mc:Choice>
              <mc:Fallback>
                <p:oleObj name="Equation" r:id="rId7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1295400"/>
                        <a:ext cx="54927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000908"/>
              </p:ext>
            </p:extLst>
          </p:nvPr>
        </p:nvGraphicFramePr>
        <p:xfrm>
          <a:off x="3886200" y="1371600"/>
          <a:ext cx="1127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5" name="Equation" r:id="rId9" imgW="469800" imgH="228600" progId="Equation.DSMT4">
                  <p:embed/>
                </p:oleObj>
              </mc:Choice>
              <mc:Fallback>
                <p:oleObj name="Equation" r:id="rId9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371600"/>
                        <a:ext cx="11271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614632"/>
              </p:ext>
            </p:extLst>
          </p:nvPr>
        </p:nvGraphicFramePr>
        <p:xfrm>
          <a:off x="3875088" y="2057400"/>
          <a:ext cx="8382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6" name="Equation" r:id="rId11" imgW="444240" imgH="241200" progId="Equation.DSMT4">
                  <p:embed/>
                </p:oleObj>
              </mc:Choice>
              <mc:Fallback>
                <p:oleObj name="Equation" r:id="rId11" imgW="444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2057400"/>
                        <a:ext cx="8382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986742"/>
              </p:ext>
            </p:extLst>
          </p:nvPr>
        </p:nvGraphicFramePr>
        <p:xfrm>
          <a:off x="5334000" y="1371600"/>
          <a:ext cx="5794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7" name="Equation" r:id="rId13" imgW="241200" imgH="177480" progId="Equation.DSMT4">
                  <p:embed/>
                </p:oleObj>
              </mc:Choice>
              <mc:Fallback>
                <p:oleObj name="Equation" r:id="rId13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371600"/>
                        <a:ext cx="57943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443122"/>
              </p:ext>
            </p:extLst>
          </p:nvPr>
        </p:nvGraphicFramePr>
        <p:xfrm>
          <a:off x="6629400" y="1371600"/>
          <a:ext cx="12795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8" name="Equation" r:id="rId15" imgW="533160" imgH="228600" progId="Equation.DSMT4">
                  <p:embed/>
                </p:oleObj>
              </mc:Choice>
              <mc:Fallback>
                <p:oleObj name="Equation" r:id="rId15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371600"/>
                        <a:ext cx="12795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120919"/>
              </p:ext>
            </p:extLst>
          </p:nvPr>
        </p:nvGraphicFramePr>
        <p:xfrm>
          <a:off x="8169275" y="1371600"/>
          <a:ext cx="5476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9" name="Equation" r:id="rId17" imgW="228600" imgH="177480" progId="Equation.DSMT4">
                  <p:embed/>
                </p:oleObj>
              </mc:Choice>
              <mc:Fallback>
                <p:oleObj name="Equation" r:id="rId17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1371600"/>
                        <a:ext cx="54768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349896"/>
              </p:ext>
            </p:extLst>
          </p:nvPr>
        </p:nvGraphicFramePr>
        <p:xfrm>
          <a:off x="457200" y="3262313"/>
          <a:ext cx="11271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0" name="Equation" r:id="rId19" imgW="469800" imgH="203040" progId="Equation.DSMT4">
                  <p:embed/>
                </p:oleObj>
              </mc:Choice>
              <mc:Fallback>
                <p:oleObj name="Equation" r:id="rId19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62313"/>
                        <a:ext cx="11271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364090"/>
              </p:ext>
            </p:extLst>
          </p:nvPr>
        </p:nvGraphicFramePr>
        <p:xfrm>
          <a:off x="1906588" y="3246438"/>
          <a:ext cx="5778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1" name="Equation" r:id="rId21" imgW="241200" imgH="164880" progId="Equation.DSMT4">
                  <p:embed/>
                </p:oleObj>
              </mc:Choice>
              <mc:Fallback>
                <p:oleObj name="Equation" r:id="rId21" imgW="241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3246438"/>
                        <a:ext cx="5778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059215"/>
              </p:ext>
            </p:extLst>
          </p:nvPr>
        </p:nvGraphicFramePr>
        <p:xfrm>
          <a:off x="3427412" y="3125788"/>
          <a:ext cx="88423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2" name="Equation" r:id="rId23" imgW="368280" imgH="228600" progId="Equation.DSMT4">
                  <p:embed/>
                </p:oleObj>
              </mc:Choice>
              <mc:Fallback>
                <p:oleObj name="Equation" r:id="rId23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2" y="3125788"/>
                        <a:ext cx="884238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324320"/>
              </p:ext>
            </p:extLst>
          </p:nvPr>
        </p:nvGraphicFramePr>
        <p:xfrm>
          <a:off x="4756150" y="3124200"/>
          <a:ext cx="5778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3" name="Equation" r:id="rId25" imgW="241200" imgH="177480" progId="Equation.DSMT4">
                  <p:embed/>
                </p:oleObj>
              </mc:Choice>
              <mc:Fallback>
                <p:oleObj name="Equation" r:id="rId25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3124200"/>
                        <a:ext cx="5778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752092"/>
              </p:ext>
            </p:extLst>
          </p:nvPr>
        </p:nvGraphicFramePr>
        <p:xfrm>
          <a:off x="6353175" y="3143250"/>
          <a:ext cx="11287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4" name="Equation" r:id="rId27" imgW="469800" imgH="241200" progId="Equation.DSMT4">
                  <p:embed/>
                </p:oleObj>
              </mc:Choice>
              <mc:Fallback>
                <p:oleObj name="Equation" r:id="rId27" imgW="469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3143250"/>
                        <a:ext cx="112871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24235"/>
              </p:ext>
            </p:extLst>
          </p:nvPr>
        </p:nvGraphicFramePr>
        <p:xfrm>
          <a:off x="7758113" y="3321050"/>
          <a:ext cx="6699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5" name="Equation" r:id="rId29" imgW="279360" imgH="139680" progId="Equation.DSMT4">
                  <p:embed/>
                </p:oleObj>
              </mc:Choice>
              <mc:Fallback>
                <p:oleObj name="Equation" r:id="rId29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8113" y="3321050"/>
                        <a:ext cx="6699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800229"/>
              </p:ext>
            </p:extLst>
          </p:nvPr>
        </p:nvGraphicFramePr>
        <p:xfrm>
          <a:off x="625475" y="4357688"/>
          <a:ext cx="94456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6" name="Equation" r:id="rId31" imgW="393480" imgH="228600" progId="Equation.DSMT4">
                  <p:embed/>
                </p:oleObj>
              </mc:Choice>
              <mc:Fallback>
                <p:oleObj name="Equation" r:id="rId31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4357688"/>
                        <a:ext cx="944563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486202"/>
              </p:ext>
            </p:extLst>
          </p:nvPr>
        </p:nvGraphicFramePr>
        <p:xfrm>
          <a:off x="1752600" y="4495800"/>
          <a:ext cx="1254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7" name="Equation" r:id="rId33" imgW="736560" imgH="177480" progId="Equation.DSMT4">
                  <p:embed/>
                </p:oleObj>
              </mc:Choice>
              <mc:Fallback>
                <p:oleObj name="Equation" r:id="rId33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95800"/>
                        <a:ext cx="1254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589332"/>
              </p:ext>
            </p:extLst>
          </p:nvPr>
        </p:nvGraphicFramePr>
        <p:xfrm>
          <a:off x="3429000" y="4441825"/>
          <a:ext cx="14351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8" name="Equation" r:id="rId35" imgW="596880" imgH="253800" progId="Equation.DSMT4">
                  <p:embed/>
                </p:oleObj>
              </mc:Choice>
              <mc:Fallback>
                <p:oleObj name="Equation" r:id="rId35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41825"/>
                        <a:ext cx="14351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24999"/>
              </p:ext>
            </p:extLst>
          </p:nvPr>
        </p:nvGraphicFramePr>
        <p:xfrm>
          <a:off x="3492500" y="3770313"/>
          <a:ext cx="7191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9" name="Equation" r:id="rId37" imgW="380880" imgH="203040" progId="Equation.DSMT4">
                  <p:embed/>
                </p:oleObj>
              </mc:Choice>
              <mc:Fallback>
                <p:oleObj name="Equation" r:id="rId37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770313"/>
                        <a:ext cx="7191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62833"/>
              </p:ext>
            </p:extLst>
          </p:nvPr>
        </p:nvGraphicFramePr>
        <p:xfrm>
          <a:off x="727075" y="5029200"/>
          <a:ext cx="7905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0" name="Equation" r:id="rId39" imgW="419040" imgH="203040" progId="Equation.DSMT4">
                  <p:embed/>
                </p:oleObj>
              </mc:Choice>
              <mc:Fallback>
                <p:oleObj name="Equation" r:id="rId39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5029200"/>
                        <a:ext cx="7905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56258"/>
              </p:ext>
            </p:extLst>
          </p:nvPr>
        </p:nvGraphicFramePr>
        <p:xfrm>
          <a:off x="3562350" y="5138738"/>
          <a:ext cx="9334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1" name="Equation" r:id="rId41" imgW="495000" imgH="190440" progId="Equation.DSMT4">
                  <p:embed/>
                </p:oleObj>
              </mc:Choice>
              <mc:Fallback>
                <p:oleObj name="Equation" r:id="rId41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5138738"/>
                        <a:ext cx="9334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061798"/>
              </p:ext>
            </p:extLst>
          </p:nvPr>
        </p:nvGraphicFramePr>
        <p:xfrm>
          <a:off x="3533775" y="5584825"/>
          <a:ext cx="10287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2" name="Equation" r:id="rId43" imgW="545760" imgH="190440" progId="Equation.DSMT4">
                  <p:embed/>
                </p:oleObj>
              </mc:Choice>
              <mc:Fallback>
                <p:oleObj name="Equation" r:id="rId43" imgW="5457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5584825"/>
                        <a:ext cx="10287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02002"/>
              </p:ext>
            </p:extLst>
          </p:nvPr>
        </p:nvGraphicFramePr>
        <p:xfrm>
          <a:off x="5021918" y="4594225"/>
          <a:ext cx="12541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3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918" y="4594225"/>
                        <a:ext cx="12541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651434"/>
              </p:ext>
            </p:extLst>
          </p:nvPr>
        </p:nvGraphicFramePr>
        <p:xfrm>
          <a:off x="7024688" y="4495800"/>
          <a:ext cx="12525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4" name="Equation" r:id="rId47" imgW="520560" imgH="253800" progId="Equation.DSMT4">
                  <p:embed/>
                </p:oleObj>
              </mc:Choice>
              <mc:Fallback>
                <p:oleObj name="Equation" r:id="rId47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4495800"/>
                        <a:ext cx="12525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71017"/>
              </p:ext>
            </p:extLst>
          </p:nvPr>
        </p:nvGraphicFramePr>
        <p:xfrm>
          <a:off x="7208838" y="5348288"/>
          <a:ext cx="8556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5" name="Equation" r:id="rId49" imgW="355320" imgH="177480" progId="Equation.DSMT4">
                  <p:embed/>
                </p:oleObj>
              </mc:Choice>
              <mc:Fallback>
                <p:oleObj name="Equation" r:id="rId49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838" y="5348288"/>
                        <a:ext cx="8556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58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19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72092"/>
            <a:ext cx="853453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6324600" cy="285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5029200"/>
            <a:ext cx="881307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43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57200" y="854075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logarithm function is the </a:t>
            </a:r>
            <a:r>
              <a:rPr lang="en-US" i="1" dirty="0">
                <a:solidFill>
                  <a:srgbClr val="CC0000"/>
                </a:solidFill>
              </a:rPr>
              <a:t>inverse</a:t>
            </a:r>
            <a:r>
              <a:rPr lang="en-US" dirty="0"/>
              <a:t> of an exponential function.   </a:t>
            </a:r>
          </a:p>
        </p:txBody>
      </p:sp>
      <p:graphicFrame>
        <p:nvGraphicFramePr>
          <p:cNvPr id="36873" name="Object 2"/>
          <p:cNvGraphicFramePr>
            <a:graphicFrameLocks noChangeAspect="1"/>
          </p:cNvGraphicFramePr>
          <p:nvPr/>
        </p:nvGraphicFramePr>
        <p:xfrm>
          <a:off x="2393950" y="2438400"/>
          <a:ext cx="541020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Document" r:id="rId4" imgW="6239933" imgH="1718733" progId="Word.Document.8">
                  <p:embed/>
                </p:oleObj>
              </mc:Choice>
              <mc:Fallback>
                <p:oleObj name="Document" r:id="rId4" imgW="6239933" imgH="17187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438400"/>
                        <a:ext cx="5410200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3"/>
          <p:cNvGraphicFramePr>
            <a:graphicFrameLocks noChangeAspect="1"/>
          </p:cNvGraphicFramePr>
          <p:nvPr/>
        </p:nvGraphicFramePr>
        <p:xfrm>
          <a:off x="3232150" y="3124200"/>
          <a:ext cx="190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MathType Equation 3.6+" r:id="rId6" imgW="127000" imgH="355600" progId="Equation.DSMT36">
                  <p:embed/>
                </p:oleObj>
              </mc:Choice>
              <mc:Fallback>
                <p:oleObj name="MathType Equation 3.6+" r:id="rId6" imgW="127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3124200"/>
                        <a:ext cx="190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4"/>
          <p:cNvGraphicFramePr>
            <a:graphicFrameLocks noChangeAspect="1"/>
          </p:cNvGraphicFramePr>
          <p:nvPr/>
        </p:nvGraphicFramePr>
        <p:xfrm>
          <a:off x="3832225" y="3124200"/>
          <a:ext cx="209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MathType Equation 3.6+" r:id="rId8" imgW="139700" imgH="355600" progId="Equation.DSMT36">
                  <p:embed/>
                </p:oleObj>
              </mc:Choice>
              <mc:Fallback>
                <p:oleObj name="MathType Equation 3.6+" r:id="rId8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3124200"/>
                        <a:ext cx="2095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5"/>
          <p:cNvGraphicFramePr>
            <a:graphicFrameLocks noChangeAspect="1"/>
          </p:cNvGraphicFramePr>
          <p:nvPr/>
        </p:nvGraphicFramePr>
        <p:xfrm>
          <a:off x="4441825" y="3124200"/>
          <a:ext cx="209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MathType Equation 3.6+" r:id="rId10" imgW="139700" imgH="355600" progId="Equation.DSMT36">
                  <p:embed/>
                </p:oleObj>
              </mc:Choice>
              <mc:Fallback>
                <p:oleObj name="MathType Equation 3.6+" r:id="rId10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3124200"/>
                        <a:ext cx="2095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953000" y="3124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1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502275" y="3108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2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096000" y="3108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4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680200" y="3108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8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7194550" y="3124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16</a:t>
            </a:r>
          </a:p>
        </p:txBody>
      </p:sp>
      <p:graphicFrame>
        <p:nvGraphicFramePr>
          <p:cNvPr id="36882" name="Object 6"/>
          <p:cNvGraphicFramePr>
            <a:graphicFrameLocks noChangeAspect="1"/>
          </p:cNvGraphicFramePr>
          <p:nvPr/>
        </p:nvGraphicFramePr>
        <p:xfrm>
          <a:off x="2393950" y="4038600"/>
          <a:ext cx="541020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Document" r:id="rId12" imgW="6239933" imgH="1718733" progId="Word.Document.8">
                  <p:embed/>
                </p:oleObj>
              </mc:Choice>
              <mc:Fallback>
                <p:oleObj name="Document" r:id="rId12" imgW="6239933" imgH="17187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4038600"/>
                        <a:ext cx="5410200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3" name="Object 7"/>
          <p:cNvGraphicFramePr>
            <a:graphicFrameLocks noChangeAspect="1"/>
          </p:cNvGraphicFramePr>
          <p:nvPr/>
        </p:nvGraphicFramePr>
        <p:xfrm>
          <a:off x="3232150" y="4081463"/>
          <a:ext cx="190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MathType Equation 3.6+" r:id="rId14" imgW="127000" imgH="355600" progId="Equation.DSMT36">
                  <p:embed/>
                </p:oleObj>
              </mc:Choice>
              <mc:Fallback>
                <p:oleObj name="MathType Equation 3.6+" r:id="rId14" imgW="127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081463"/>
                        <a:ext cx="190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4" name="Object 8"/>
          <p:cNvGraphicFramePr>
            <a:graphicFrameLocks noChangeAspect="1"/>
          </p:cNvGraphicFramePr>
          <p:nvPr/>
        </p:nvGraphicFramePr>
        <p:xfrm>
          <a:off x="3832225" y="4081463"/>
          <a:ext cx="209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name="MathType Equation 3.6+" r:id="rId15" imgW="139700" imgH="355600" progId="Equation.DSMT36">
                  <p:embed/>
                </p:oleObj>
              </mc:Choice>
              <mc:Fallback>
                <p:oleObj name="MathType Equation 3.6+" r:id="rId15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4081463"/>
                        <a:ext cx="2095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5" name="Object 9"/>
          <p:cNvGraphicFramePr>
            <a:graphicFrameLocks noChangeAspect="1"/>
          </p:cNvGraphicFramePr>
          <p:nvPr/>
        </p:nvGraphicFramePr>
        <p:xfrm>
          <a:off x="4441825" y="4081463"/>
          <a:ext cx="209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0" name="MathType Equation 3.6+" r:id="rId16" imgW="139700" imgH="355600" progId="Equation.DSMT36">
                  <p:embed/>
                </p:oleObj>
              </mc:Choice>
              <mc:Fallback>
                <p:oleObj name="MathType Equation 3.6+" r:id="rId16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4081463"/>
                        <a:ext cx="2095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4953000" y="4081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1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5502275" y="40655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2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6096000" y="40655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4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680200" y="40655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8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7194550" y="40814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16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869950" y="2938463"/>
            <a:ext cx="857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</a:rPr>
              <a:t>y</a:t>
            </a:r>
            <a:r>
              <a:rPr lang="en-US" sz="2400">
                <a:solidFill>
                  <a:srgbClr val="CC0000"/>
                </a:solidFill>
              </a:rPr>
              <a:t> = 2</a:t>
            </a:r>
            <a:r>
              <a:rPr lang="en-US" sz="2400" i="1" baseline="30000">
                <a:solidFill>
                  <a:srgbClr val="CC0000"/>
                </a:solidFill>
              </a:rPr>
              <a:t>x</a:t>
            </a:r>
            <a:endParaRPr lang="en-US" sz="2400" baseline="30000">
              <a:solidFill>
                <a:srgbClr val="CC0000"/>
              </a:solidFill>
            </a:endParaRP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717550" y="4567535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y</a:t>
            </a:r>
            <a:r>
              <a:rPr lang="en-US" sz="2400"/>
              <a:t> = log</a:t>
            </a:r>
            <a:r>
              <a:rPr lang="en-US" sz="2400" baseline="-25000"/>
              <a:t>2</a:t>
            </a:r>
            <a:r>
              <a:rPr lang="en-US" sz="2400" i="1"/>
              <a:t>x</a:t>
            </a:r>
            <a:endParaRPr lang="en-US" sz="2400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777776" y="4107169"/>
            <a:ext cx="1042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 = 2</a:t>
            </a:r>
            <a:r>
              <a:rPr lang="en-US" sz="2400" i="1" baseline="30000" dirty="0"/>
              <a:t>y</a:t>
            </a:r>
            <a:r>
              <a:rPr lang="en-US" sz="2400" dirty="0"/>
              <a:t>)</a:t>
            </a:r>
            <a:endParaRPr lang="en-US" sz="2400" baseline="30000" dirty="0"/>
          </a:p>
        </p:txBody>
      </p:sp>
      <p:graphicFrame>
        <p:nvGraphicFramePr>
          <p:cNvPr id="3689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23944"/>
              </p:ext>
            </p:extLst>
          </p:nvPr>
        </p:nvGraphicFramePr>
        <p:xfrm>
          <a:off x="2514600" y="1604962"/>
          <a:ext cx="23495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tion" r:id="rId17" imgW="889000" imgH="228600" progId="Equation.DSMT4">
                  <p:embed/>
                </p:oleObj>
              </mc:Choice>
              <mc:Fallback>
                <p:oleObj name="Equation" r:id="rId17" imgW="889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4962"/>
                        <a:ext cx="23495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6" name="Object 11"/>
          <p:cNvGraphicFramePr>
            <a:graphicFrameLocks noChangeAspect="1"/>
          </p:cNvGraphicFramePr>
          <p:nvPr/>
        </p:nvGraphicFramePr>
        <p:xfrm>
          <a:off x="685800" y="5257800"/>
          <a:ext cx="9842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tion" r:id="rId19" imgW="596900" imgH="419100" progId="Equation.DSMT4">
                  <p:embed/>
                </p:oleObj>
              </mc:Choice>
              <mc:Fallback>
                <p:oleObj name="Equation" r:id="rId19" imgW="5969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57800"/>
                        <a:ext cx="98425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2286000" y="5943600"/>
            <a:ext cx="3392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D60093"/>
                </a:solidFill>
              </a:rPr>
              <a:t>Change of base formula:</a:t>
            </a:r>
          </a:p>
        </p:txBody>
      </p:sp>
      <p:graphicFrame>
        <p:nvGraphicFramePr>
          <p:cNvPr id="3689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594203"/>
              </p:ext>
            </p:extLst>
          </p:nvPr>
        </p:nvGraphicFramePr>
        <p:xfrm>
          <a:off x="5954713" y="5740400"/>
          <a:ext cx="19065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Equation" r:id="rId21" imgW="939600" imgH="431640" progId="Equation.DSMT4">
                  <p:embed/>
                </p:oleObj>
              </mc:Choice>
              <mc:Fallback>
                <p:oleObj name="Equation" r:id="rId21" imgW="939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5740400"/>
                        <a:ext cx="1906587" cy="876300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302058" y="42863"/>
            <a:ext cx="64504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Graphing Logarithmic Functions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14686"/>
            <a:ext cx="495300" cy="1078778"/>
          </a:xfrm>
          <a:prstGeom prst="rect">
            <a:avLst/>
          </a:prstGeom>
        </p:spPr>
      </p:pic>
      <p:sp>
        <p:nvSpPr>
          <p:cNvPr id="6" name="TextBox 5">
            <a:hlinkClick r:id="rId24" action="ppaction://hlinkfile"/>
          </p:cNvPr>
          <p:cNvSpPr txBox="1"/>
          <p:nvPr/>
        </p:nvSpPr>
        <p:spPr>
          <a:xfrm>
            <a:off x="7620000" y="1524000"/>
            <a:ext cx="14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 is Log?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09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utoUpdateAnimBg="0"/>
      <p:bldP spid="36877" grpId="0" autoUpdateAnimBg="0"/>
      <p:bldP spid="36878" grpId="0" autoUpdateAnimBg="0"/>
      <p:bldP spid="36879" grpId="0" autoUpdateAnimBg="0"/>
      <p:bldP spid="36880" grpId="0" autoUpdateAnimBg="0"/>
      <p:bldP spid="36881" grpId="0" autoUpdateAnimBg="0"/>
      <p:bldP spid="36886" grpId="0" autoUpdateAnimBg="0"/>
      <p:bldP spid="36887" grpId="0" autoUpdateAnimBg="0"/>
      <p:bldP spid="36888" grpId="0" autoUpdateAnimBg="0"/>
      <p:bldP spid="36889" grpId="0" autoUpdateAnimBg="0"/>
      <p:bldP spid="36890" grpId="0" autoUpdateAnimBg="0"/>
      <p:bldP spid="36891" grpId="0" autoUpdateAnimBg="0"/>
      <p:bldP spid="36892" grpId="0" autoUpdateAnimBg="0"/>
      <p:bldP spid="36893" grpId="0" autoUpdateAnimBg="0"/>
      <p:bldP spid="3689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438400"/>
            <a:ext cx="2473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380</a:t>
            </a:r>
          </a:p>
          <a:p>
            <a:r>
              <a:rPr lang="en-US" dirty="0" smtClean="0"/>
              <a:t>1, 2, 3, 4, 7, 8, 10, 17, 20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913" y="76200"/>
            <a:ext cx="7471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Which came first exponents or logarithms?</a:t>
            </a:r>
            <a:endParaRPr lang="en-US" sz="3200" b="1" dirty="0">
              <a:solidFill>
                <a:srgbClr val="7030A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902430"/>
            <a:ext cx="3086100" cy="2134790"/>
            <a:chOff x="457200" y="902430"/>
            <a:chExt cx="3086100" cy="2134790"/>
          </a:xfrm>
        </p:grpSpPr>
        <p:pic>
          <p:nvPicPr>
            <p:cNvPr id="6" name="Picture 4" descr="Napi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902430"/>
              <a:ext cx="1676400" cy="213479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201266" y="987587"/>
              <a:ext cx="1342034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b="1" dirty="0"/>
                <a:t>John </a:t>
              </a:r>
              <a:r>
                <a:rPr lang="en-GB" b="1" dirty="0" smtClean="0"/>
                <a:t>Napier</a:t>
              </a:r>
            </a:p>
            <a:p>
              <a:r>
                <a:rPr lang="en-GB" b="1" dirty="0" smtClean="0"/>
                <a:t>1550 – 1617</a:t>
              </a:r>
            </a:p>
            <a:p>
              <a:r>
                <a:rPr lang="en-GB" b="1" dirty="0" smtClean="0"/>
                <a:t>Scotland</a:t>
              </a:r>
              <a:endParaRPr lang="en-US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4994" y="4747493"/>
            <a:ext cx="2263979" cy="1718684"/>
            <a:chOff x="584994" y="4747493"/>
            <a:chExt cx="2263979" cy="1718684"/>
          </a:xfrm>
        </p:grpSpPr>
        <p:pic>
          <p:nvPicPr>
            <p:cNvPr id="7" name="Picture 5" descr="Wallis_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994" y="4747493"/>
              <a:ext cx="1420812" cy="171868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089150" y="5678269"/>
              <a:ext cx="75982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b="1" dirty="0"/>
                <a:t>John </a:t>
              </a:r>
              <a:endParaRPr lang="en-GB" b="1" dirty="0" smtClean="0"/>
            </a:p>
            <a:p>
              <a:r>
                <a:rPr lang="en-GB" b="1" dirty="0" smtClean="0"/>
                <a:t>Wallis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92192" y="838200"/>
            <a:ext cx="3168254" cy="2194907"/>
            <a:chOff x="4492192" y="838200"/>
            <a:chExt cx="3458008" cy="2194907"/>
          </a:xfrm>
        </p:grpSpPr>
        <p:pic>
          <p:nvPicPr>
            <p:cNvPr id="8" name="Picture 6" descr="Burg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2192" y="838200"/>
              <a:ext cx="1804442" cy="219490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6608166" y="859414"/>
              <a:ext cx="1342034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b="1" dirty="0" err="1" smtClean="0"/>
                <a:t>Jobst</a:t>
              </a:r>
              <a:r>
                <a:rPr lang="en-GB" b="1" dirty="0" smtClean="0"/>
                <a:t> </a:t>
              </a:r>
              <a:r>
                <a:rPr lang="en-GB" b="1" dirty="0" err="1" smtClean="0"/>
                <a:t>Burgi</a:t>
              </a:r>
              <a:endParaRPr lang="en-GB" b="1" dirty="0" smtClean="0"/>
            </a:p>
            <a:p>
              <a:r>
                <a:rPr lang="en-GB" b="1" dirty="0" smtClean="0"/>
                <a:t>1552 – 1632</a:t>
              </a:r>
            </a:p>
            <a:p>
              <a:r>
                <a:rPr lang="en-US" b="1" dirty="0" smtClean="0"/>
                <a:t>Switzerland</a:t>
              </a:r>
              <a:endParaRPr lang="en-US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457555" y="4674131"/>
            <a:ext cx="3202891" cy="1907644"/>
            <a:chOff x="4457555" y="4674131"/>
            <a:chExt cx="3202891" cy="1907644"/>
          </a:xfrm>
        </p:grpSpPr>
        <p:pic>
          <p:nvPicPr>
            <p:cNvPr id="9" name="Picture 7" descr="Bernoulli_Johann_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7555" y="4674131"/>
              <a:ext cx="1562245" cy="190764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436484" y="5940425"/>
              <a:ext cx="1223962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b="1" dirty="0"/>
                <a:t>Johann Bernoulli</a:t>
              </a:r>
              <a:endParaRPr lang="en-US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477852" y="3037220"/>
            <a:ext cx="1538441" cy="2595229"/>
            <a:chOff x="2477852" y="3037220"/>
            <a:chExt cx="1538441" cy="2595229"/>
          </a:xfrm>
        </p:grpSpPr>
        <p:pic>
          <p:nvPicPr>
            <p:cNvPr id="2050" name="Picture 2" descr="http://t3.gstatic.com/images?q=tbn:ANd9GcRqa2nbcta0ANVrYVKy2ytM_H9pwN1BrUMwrne4EfjTAGpHJ5CcwOsLcHS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7852" y="3037220"/>
              <a:ext cx="1538441" cy="19384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2544942" y="4986118"/>
              <a:ext cx="144597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b="1" dirty="0" smtClean="0"/>
                <a:t>Henry  Briggs</a:t>
              </a:r>
            </a:p>
            <a:p>
              <a:r>
                <a:rPr lang="en-GB" b="1" dirty="0" smtClean="0"/>
                <a:t>English</a:t>
              </a:r>
              <a:endParaRPr lang="en-US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81800" y="2575356"/>
            <a:ext cx="1562100" cy="2557177"/>
            <a:chOff x="6781800" y="2575356"/>
            <a:chExt cx="1562100" cy="2557177"/>
          </a:xfrm>
        </p:grpSpPr>
        <p:pic>
          <p:nvPicPr>
            <p:cNvPr id="2052" name="Picture 4" descr="http://www.nndb.com/people/591/000087330/oughtred-3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575356"/>
              <a:ext cx="1562100" cy="1900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6781800" y="4486202"/>
              <a:ext cx="122396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b="1" dirty="0" smtClean="0"/>
                <a:t>William </a:t>
              </a:r>
              <a:r>
                <a:rPr lang="en-GB" b="1" dirty="0" err="1" smtClean="0"/>
                <a:t>Oughtred</a:t>
              </a:r>
              <a:endParaRPr lang="en-US" b="1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3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00065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dirty="0" smtClean="0">
                <a:solidFill>
                  <a:srgbClr val="000000"/>
                </a:solidFill>
              </a:rPr>
              <a:t>1550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John Napier </a:t>
            </a:r>
            <a:r>
              <a:rPr lang="en-US" sz="2000" dirty="0">
                <a:solidFill>
                  <a:srgbClr val="000000"/>
                </a:solidFill>
              </a:rPr>
              <a:t>was born in Edinburgh Scotland.</a:t>
            </a:r>
            <a:endParaRPr lang="en-US" sz="2000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sz="2000" dirty="0" smtClean="0">
                <a:solidFill>
                  <a:srgbClr val="000000"/>
                </a:solidFill>
              </a:rPr>
              <a:t>1552</a:t>
            </a:r>
            <a:r>
              <a:rPr lang="en-US" sz="2000" dirty="0">
                <a:latin typeface="Arial"/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Jobst </a:t>
            </a:r>
            <a:r>
              <a:rPr lang="de-DE" sz="2000" dirty="0">
                <a:solidFill>
                  <a:srgbClr val="000000"/>
                </a:solidFill>
              </a:rPr>
              <a:t>Bürgi was born in Switzerland.</a:t>
            </a:r>
            <a:endParaRPr lang="en-US" sz="2000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sz="2000" dirty="0" smtClean="0">
                <a:solidFill>
                  <a:srgbClr val="000000"/>
                </a:solidFill>
              </a:rPr>
              <a:t>1588 </a:t>
            </a:r>
            <a:r>
              <a:rPr lang="en-US" sz="2000" dirty="0" err="1" smtClean="0">
                <a:solidFill>
                  <a:srgbClr val="000000"/>
                </a:solidFill>
              </a:rPr>
              <a:t>Bürgi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began working on his </a:t>
            </a:r>
            <a:r>
              <a:rPr lang="en-US" sz="2000" dirty="0" smtClean="0">
                <a:solidFill>
                  <a:srgbClr val="000000"/>
                </a:solidFill>
              </a:rPr>
              <a:t>logarithms </a:t>
            </a:r>
            <a:r>
              <a:rPr lang="en-US" sz="2000" dirty="0">
                <a:solidFill>
                  <a:srgbClr val="000000"/>
                </a:solidFill>
              </a:rPr>
              <a:t>independent of Napier </a:t>
            </a:r>
            <a:endParaRPr lang="en-US" sz="2000" dirty="0" smtClean="0">
              <a:solidFill>
                <a:srgbClr val="000000"/>
              </a:solidFill>
            </a:endParaRPr>
          </a:p>
          <a:p>
            <a:pPr fontAlgn="ctr"/>
            <a:r>
              <a:rPr lang="en-US" sz="2000" dirty="0" smtClean="0">
                <a:solidFill>
                  <a:srgbClr val="000000"/>
                </a:solidFill>
              </a:rPr>
              <a:t>~1594 John </a:t>
            </a:r>
            <a:r>
              <a:rPr lang="en-US" sz="2000" dirty="0">
                <a:solidFill>
                  <a:srgbClr val="000000"/>
                </a:solidFill>
              </a:rPr>
              <a:t>Napier started work on his tables and spent the next twenty years completing. The tables were for trigonometric applications and gave the logarithms for the sine of angles 30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 to 90</a:t>
            </a:r>
            <a:r>
              <a:rPr lang="en-US" sz="2000" baseline="30000" dirty="0">
                <a:solidFill>
                  <a:srgbClr val="000000"/>
                </a:solidFill>
              </a:rPr>
              <a:t>o</a:t>
            </a:r>
            <a:r>
              <a:rPr lang="en-US" sz="2000" dirty="0">
                <a:solidFill>
                  <a:srgbClr val="000000"/>
                </a:solidFill>
              </a:rPr>
              <a:t>. Although Napier did not actually use in his logarithms it could be said his base was roughly 1/e.</a:t>
            </a:r>
            <a:endParaRPr lang="en-US" sz="2000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sz="2000" dirty="0" smtClean="0">
                <a:solidFill>
                  <a:srgbClr val="000000"/>
                </a:solidFill>
              </a:rPr>
              <a:t>1614 Napier </a:t>
            </a:r>
            <a:r>
              <a:rPr lang="en-US" sz="2000" dirty="0">
                <a:solidFill>
                  <a:srgbClr val="000000"/>
                </a:solidFill>
              </a:rPr>
              <a:t>published “</a:t>
            </a:r>
            <a:r>
              <a:rPr lang="en-US" sz="2000" dirty="0" err="1">
                <a:solidFill>
                  <a:srgbClr val="000000"/>
                </a:solidFill>
              </a:rPr>
              <a:t>Mirifici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logarithmorum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canonis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descriptio</a:t>
            </a:r>
            <a:r>
              <a:rPr lang="en-US" sz="2000" dirty="0">
                <a:solidFill>
                  <a:srgbClr val="000000"/>
                </a:solidFill>
              </a:rPr>
              <a:t>” in which he discusses his logarithms.</a:t>
            </a:r>
            <a:endParaRPr lang="en-US" sz="2000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sz="2000" dirty="0">
                <a:solidFill>
                  <a:srgbClr val="000000"/>
                </a:solidFill>
              </a:rPr>
              <a:t>10 March </a:t>
            </a:r>
            <a:r>
              <a:rPr lang="en-US" sz="2000" dirty="0" smtClean="0">
                <a:solidFill>
                  <a:srgbClr val="000000"/>
                </a:solidFill>
              </a:rPr>
              <a:t>1615 Henry </a:t>
            </a:r>
            <a:r>
              <a:rPr lang="en-US" sz="2000" dirty="0">
                <a:solidFill>
                  <a:srgbClr val="000000"/>
                </a:solidFill>
              </a:rPr>
              <a:t>Briggs wrote a letter </a:t>
            </a:r>
            <a:r>
              <a:rPr lang="en-US" sz="2000" dirty="0" smtClean="0">
                <a:solidFill>
                  <a:srgbClr val="000000"/>
                </a:solidFill>
              </a:rPr>
              <a:t>questioning </a:t>
            </a:r>
            <a:r>
              <a:rPr lang="en-US" sz="2000" dirty="0">
                <a:solidFill>
                  <a:srgbClr val="000000"/>
                </a:solidFill>
              </a:rPr>
              <a:t>Napier’s use of his base (1/e) and why he did not use base 10 </a:t>
            </a:r>
            <a:r>
              <a:rPr lang="en-US" sz="2000" dirty="0" smtClean="0">
                <a:solidFill>
                  <a:srgbClr val="000000"/>
                </a:solidFill>
              </a:rPr>
              <a:t>or why log </a:t>
            </a:r>
            <a:r>
              <a:rPr lang="en-US" sz="2000" dirty="0">
                <a:solidFill>
                  <a:srgbClr val="000000"/>
                </a:solidFill>
              </a:rPr>
              <a:t>1 = 0. Napier replied that he too had the idea but could not create the </a:t>
            </a:r>
            <a:r>
              <a:rPr lang="en-US" sz="2000" dirty="0" smtClean="0">
                <a:solidFill>
                  <a:srgbClr val="000000"/>
                </a:solidFill>
              </a:rPr>
              <a:t>tables </a:t>
            </a:r>
            <a:r>
              <a:rPr lang="en-US" sz="2000" dirty="0">
                <a:solidFill>
                  <a:srgbClr val="000000"/>
                </a:solidFill>
              </a:rPr>
              <a:t>due to an illness.</a:t>
            </a:r>
            <a:endParaRPr lang="en-US" sz="2000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sz="2000" dirty="0">
                <a:solidFill>
                  <a:srgbClr val="000000"/>
                </a:solidFill>
              </a:rPr>
              <a:t>Summer </a:t>
            </a:r>
            <a:r>
              <a:rPr lang="en-US" sz="2000" dirty="0" smtClean="0">
                <a:solidFill>
                  <a:srgbClr val="000000"/>
                </a:solidFill>
              </a:rPr>
              <a:t>1615 Henry </a:t>
            </a:r>
            <a:r>
              <a:rPr lang="en-US" sz="2000" dirty="0">
                <a:solidFill>
                  <a:srgbClr val="000000"/>
                </a:solidFill>
              </a:rPr>
              <a:t>Briggs visited John Napier and they spent a month working on </a:t>
            </a:r>
            <a:r>
              <a:rPr lang="en-US" sz="2000" dirty="0" smtClean="0">
                <a:solidFill>
                  <a:srgbClr val="000000"/>
                </a:solidFill>
              </a:rPr>
              <a:t>the tables </a:t>
            </a:r>
            <a:r>
              <a:rPr lang="en-US" sz="2000" dirty="0">
                <a:solidFill>
                  <a:srgbClr val="000000"/>
                </a:solidFill>
              </a:rPr>
              <a:t>for the logarithms to base 10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b="0" i="0" u="none" strike="noStrike" dirty="0" smtClean="0">
              <a:effectLst/>
              <a:latin typeface="Arial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348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Arial" pitchFamily="34" charset="0"/>
                <a:cs typeface="Arial" pitchFamily="34" charset="0"/>
              </a:rPr>
              <a:t>Timeline of Logarithms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by Anthony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Fogleman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2857" y="533400"/>
            <a:ext cx="5934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Logarithms were invented to make calculations easier.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1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dirty="0" smtClean="0">
                <a:solidFill>
                  <a:srgbClr val="000000"/>
                </a:solidFill>
              </a:rPr>
              <a:t>4 April 1617 John Napier passed away.</a:t>
            </a:r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1617 Briggs published his “</a:t>
            </a:r>
            <a:r>
              <a:rPr lang="en-US" dirty="0" err="1" smtClean="0">
                <a:solidFill>
                  <a:srgbClr val="000000"/>
                </a:solidFill>
              </a:rPr>
              <a:t>Logarithmorum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Chilias</a:t>
            </a:r>
            <a:r>
              <a:rPr lang="en-US" dirty="0" smtClean="0">
                <a:solidFill>
                  <a:srgbClr val="000000"/>
                </a:solidFill>
              </a:rPr>
              <a:t> Prima” which contained his tables for logarithms to base 10.</a:t>
            </a:r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1619 “</a:t>
            </a:r>
            <a:r>
              <a:rPr lang="en-US" dirty="0" err="1" smtClean="0">
                <a:solidFill>
                  <a:srgbClr val="000000"/>
                </a:solidFill>
              </a:rPr>
              <a:t>Mirifici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logarithmorum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canonis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constructio</a:t>
            </a:r>
            <a:r>
              <a:rPr lang="en-US" dirty="0" smtClean="0">
                <a:solidFill>
                  <a:srgbClr val="000000"/>
                </a:solidFill>
              </a:rPr>
              <a:t>” is published in which the method Napier used for constructing his logarithms is discussed.</a:t>
            </a:r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1620 </a:t>
            </a:r>
            <a:r>
              <a:rPr lang="en-US" dirty="0" err="1" smtClean="0">
                <a:solidFill>
                  <a:srgbClr val="000000"/>
                </a:solidFill>
              </a:rPr>
              <a:t>Bürgis</a:t>
            </a:r>
            <a:r>
              <a:rPr lang="en-US" dirty="0" smtClean="0">
                <a:solidFill>
                  <a:srgbClr val="000000"/>
                </a:solidFill>
              </a:rPr>
              <a:t>’ work published in his “</a:t>
            </a:r>
            <a:r>
              <a:rPr lang="en-US" dirty="0" err="1" smtClean="0">
                <a:solidFill>
                  <a:srgbClr val="000000"/>
                </a:solidFill>
              </a:rPr>
              <a:t>Arithmetische</a:t>
            </a:r>
            <a:r>
              <a:rPr lang="en-US" dirty="0" smtClean="0">
                <a:solidFill>
                  <a:srgbClr val="000000"/>
                </a:solidFill>
              </a:rPr>
              <a:t> und </a:t>
            </a:r>
            <a:r>
              <a:rPr lang="en-US" dirty="0" err="1" smtClean="0">
                <a:solidFill>
                  <a:srgbClr val="000000"/>
                </a:solidFill>
              </a:rPr>
              <a:t>Geometrische</a:t>
            </a:r>
            <a:r>
              <a:rPr lang="en-US" dirty="0" smtClean="0">
                <a:solidFill>
                  <a:srgbClr val="000000"/>
                </a:solidFill>
              </a:rPr>
              <a:t> Progress-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Tabulen</a:t>
            </a:r>
            <a:r>
              <a:rPr lang="en-US" dirty="0" smtClean="0">
                <a:solidFill>
                  <a:srgbClr val="000000"/>
                </a:solidFill>
              </a:rPr>
              <a:t>.” </a:t>
            </a:r>
            <a:r>
              <a:rPr lang="en-US" dirty="0" err="1" smtClean="0">
                <a:solidFill>
                  <a:srgbClr val="000000"/>
                </a:solidFill>
              </a:rPr>
              <a:t>Bürgi’s</a:t>
            </a:r>
            <a:r>
              <a:rPr lang="en-US" dirty="0" smtClean="0">
                <a:solidFill>
                  <a:srgbClr val="000000"/>
                </a:solidFill>
              </a:rPr>
              <a:t> work went unnoticed due to the beginning of the Thirty Years’ War.</a:t>
            </a:r>
          </a:p>
          <a:p>
            <a:pPr fontAlgn="ctr"/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1622 William </a:t>
            </a:r>
            <a:r>
              <a:rPr lang="en-US" dirty="0" err="1" smtClean="0">
                <a:solidFill>
                  <a:srgbClr val="000000"/>
                </a:solidFill>
              </a:rPr>
              <a:t>Oughtred</a:t>
            </a:r>
            <a:r>
              <a:rPr lang="en-US" dirty="0" smtClean="0">
                <a:solidFill>
                  <a:srgbClr val="000000"/>
                </a:solidFill>
              </a:rPr>
              <a:t> invented the slide rule, which offered an even quicker way of calculating logarithms.</a:t>
            </a:r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1632 </a:t>
            </a:r>
            <a:r>
              <a:rPr lang="en-US" dirty="0" err="1" smtClean="0">
                <a:solidFill>
                  <a:srgbClr val="000000"/>
                </a:solidFill>
              </a:rPr>
              <a:t>Jobst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Bürgi</a:t>
            </a:r>
            <a:r>
              <a:rPr lang="en-US" dirty="0" smtClean="0">
                <a:solidFill>
                  <a:srgbClr val="000000"/>
                </a:solidFill>
              </a:rPr>
              <a:t> passed away.</a:t>
            </a:r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1675 Newton discovers the fact that the d/dx </a:t>
            </a:r>
            <a:r>
              <a:rPr lang="en-US" dirty="0" err="1" smtClean="0">
                <a:solidFill>
                  <a:srgbClr val="000000"/>
                </a:solidFill>
              </a:rPr>
              <a:t>ln</a:t>
            </a:r>
            <a:r>
              <a:rPr lang="en-US" dirty="0" smtClean="0">
                <a:solidFill>
                  <a:srgbClr val="000000"/>
                </a:solidFill>
              </a:rPr>
              <a:t> x = 1/x.</a:t>
            </a:r>
          </a:p>
          <a:p>
            <a:pPr fontAlgn="ctr"/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1685 John Wallis realized that logarithms could be defined as exponents.</a:t>
            </a:r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1694 Johann Bernoulli also realized that logarithms could be defined as exponents.</a:t>
            </a:r>
          </a:p>
          <a:p>
            <a:pPr fontAlgn="ctr"/>
            <a:endParaRPr lang="en-US" b="0" i="0" u="none" strike="noStrike" dirty="0" smtClean="0">
              <a:effectLst/>
              <a:latin typeface="Arial"/>
            </a:endParaRPr>
          </a:p>
          <a:p>
            <a:pPr fontAlgn="ctr"/>
            <a:r>
              <a:rPr lang="en-US" dirty="0" smtClean="0">
                <a:solidFill>
                  <a:srgbClr val="000000"/>
                </a:solidFill>
              </a:rPr>
              <a:t>1694 to present Logarithms had reached their full potential and most of what was done after 1694 was calculating logarithms to different bases.</a:t>
            </a:r>
            <a:endParaRPr lang="en-US" b="0" i="0" u="none" strike="noStrike" dirty="0" smtClean="0">
              <a:effectLst/>
              <a:latin typeface="Arial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087183"/>
              </p:ext>
            </p:extLst>
          </p:nvPr>
        </p:nvGraphicFramePr>
        <p:xfrm>
          <a:off x="1665432" y="152400"/>
          <a:ext cx="111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2" name="Equation" r:id="rId3" imgW="419040" imgH="228600" progId="Equation.DSMT4">
                  <p:embed/>
                </p:oleObj>
              </mc:Choice>
              <mc:Fallback>
                <p:oleObj name="Equation" r:id="rId3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432" y="152400"/>
                        <a:ext cx="1117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74434"/>
            <a:ext cx="5114925" cy="468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974435"/>
            <a:ext cx="5114925" cy="468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39" y="974435"/>
            <a:ext cx="5114924" cy="468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11" y="990025"/>
            <a:ext cx="5121851" cy="468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3167062" y="300412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29001" y="277552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77085" y="229753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6734" y="136929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83506"/>
              </p:ext>
            </p:extLst>
          </p:nvPr>
        </p:nvGraphicFramePr>
        <p:xfrm>
          <a:off x="6197600" y="152400"/>
          <a:ext cx="172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152400"/>
                        <a:ext cx="172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435925" y="323965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90933" y="3031835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97925" y="2782455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23160" y="2560785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091583"/>
              </p:ext>
            </p:extLst>
          </p:nvPr>
        </p:nvGraphicFramePr>
        <p:xfrm>
          <a:off x="6248400" y="914400"/>
          <a:ext cx="2319333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111"/>
                <a:gridCol w="773111"/>
                <a:gridCol w="77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649965"/>
              </p:ext>
            </p:extLst>
          </p:nvPr>
        </p:nvGraphicFramePr>
        <p:xfrm>
          <a:off x="8001000" y="1265381"/>
          <a:ext cx="23812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265381"/>
                        <a:ext cx="23812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158810"/>
              </p:ext>
            </p:extLst>
          </p:nvPr>
        </p:nvGraphicFramePr>
        <p:xfrm>
          <a:off x="7988301" y="1625101"/>
          <a:ext cx="241300" cy="416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8301" y="1625101"/>
                        <a:ext cx="241300" cy="416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459474"/>
              </p:ext>
            </p:extLst>
          </p:nvPr>
        </p:nvGraphicFramePr>
        <p:xfrm>
          <a:off x="8026400" y="1980910"/>
          <a:ext cx="1857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6400" y="1980910"/>
                        <a:ext cx="1857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278978"/>
              </p:ext>
            </p:extLst>
          </p:nvPr>
        </p:nvGraphicFramePr>
        <p:xfrm>
          <a:off x="7988300" y="2361910"/>
          <a:ext cx="2651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7" name="Equation" r:id="rId17" imgW="126720" imgH="164880" progId="Equation.DSMT4">
                  <p:embed/>
                </p:oleObj>
              </mc:Choice>
              <mc:Fallback>
                <p:oleObj name="Equation" r:id="rId17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8300" y="2361910"/>
                        <a:ext cx="2651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955007"/>
              </p:ext>
            </p:extLst>
          </p:nvPr>
        </p:nvGraphicFramePr>
        <p:xfrm>
          <a:off x="6210300" y="3392198"/>
          <a:ext cx="11811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8" name="Equation" r:id="rId19" imgW="596880" imgH="228600" progId="Equation.DSMT4">
                  <p:embed/>
                </p:oleObj>
              </mc:Choice>
              <mc:Fallback>
                <p:oleObj name="Equation" r:id="rId19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3392198"/>
                        <a:ext cx="11811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683180"/>
              </p:ext>
            </p:extLst>
          </p:nvPr>
        </p:nvGraphicFramePr>
        <p:xfrm>
          <a:off x="6172200" y="3950998"/>
          <a:ext cx="11811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9" name="Equation" r:id="rId21" imgW="596880" imgH="228600" progId="Equation.DSMT4">
                  <p:embed/>
                </p:oleObj>
              </mc:Choice>
              <mc:Fallback>
                <p:oleObj name="Equation" r:id="rId21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950998"/>
                        <a:ext cx="11811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76992"/>
              </p:ext>
            </p:extLst>
          </p:nvPr>
        </p:nvGraphicFramePr>
        <p:xfrm>
          <a:off x="6135688" y="4560598"/>
          <a:ext cx="12557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0" name="Equation" r:id="rId23" imgW="634680" imgH="228600" progId="Equation.DSMT4">
                  <p:embed/>
                </p:oleObj>
              </mc:Choice>
              <mc:Fallback>
                <p:oleObj name="Equation" r:id="rId23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4560598"/>
                        <a:ext cx="1255712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308792"/>
              </p:ext>
            </p:extLst>
          </p:nvPr>
        </p:nvGraphicFramePr>
        <p:xfrm>
          <a:off x="8001000" y="2727035"/>
          <a:ext cx="238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1" name="Equation" r:id="rId25" imgW="114120" imgH="177480" progId="Equation.DSMT4">
                  <p:embed/>
                </p:oleObj>
              </mc:Choice>
              <mc:Fallback>
                <p:oleObj name="Equation" r:id="rId25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727035"/>
                        <a:ext cx="238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66598"/>
              </p:ext>
            </p:extLst>
          </p:nvPr>
        </p:nvGraphicFramePr>
        <p:xfrm>
          <a:off x="6119813" y="5093998"/>
          <a:ext cx="12065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2" name="Equation" r:id="rId27" imgW="609480" imgH="228600" progId="Equation.DSMT4">
                  <p:embed/>
                </p:oleObj>
              </mc:Choice>
              <mc:Fallback>
                <p:oleObj name="Equation" r:id="rId27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5093998"/>
                        <a:ext cx="12065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763405"/>
              </p:ext>
            </p:extLst>
          </p:nvPr>
        </p:nvGraphicFramePr>
        <p:xfrm>
          <a:off x="7818438" y="3351213"/>
          <a:ext cx="9064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3" name="Equation" r:id="rId29" imgW="457200" imgH="241200" progId="Equation.DSMT4">
                  <p:embed/>
                </p:oleObj>
              </mc:Choice>
              <mc:Fallback>
                <p:oleObj name="Equation" r:id="rId29" imgW="457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38" y="3351213"/>
                        <a:ext cx="906462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368917"/>
              </p:ext>
            </p:extLst>
          </p:nvPr>
        </p:nvGraphicFramePr>
        <p:xfrm>
          <a:off x="7785100" y="4010025"/>
          <a:ext cx="8540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4" name="Equation" r:id="rId31" imgW="431640" imgH="241200" progId="Equation.DSMT4">
                  <p:embed/>
                </p:oleObj>
              </mc:Choice>
              <mc:Fallback>
                <p:oleObj name="Equation" r:id="rId31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100" y="4010025"/>
                        <a:ext cx="8540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996297"/>
              </p:ext>
            </p:extLst>
          </p:nvPr>
        </p:nvGraphicFramePr>
        <p:xfrm>
          <a:off x="7796213" y="4619625"/>
          <a:ext cx="9048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5" name="Equation" r:id="rId33" imgW="457200" imgH="241200" progId="Equation.DSMT4">
                  <p:embed/>
                </p:oleObj>
              </mc:Choice>
              <mc:Fallback>
                <p:oleObj name="Equation" r:id="rId33" imgW="457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6213" y="4619625"/>
                        <a:ext cx="9048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502185"/>
              </p:ext>
            </p:extLst>
          </p:nvPr>
        </p:nvGraphicFramePr>
        <p:xfrm>
          <a:off x="7707313" y="5191125"/>
          <a:ext cx="8794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6" name="Equation" r:id="rId35" imgW="444240" imgH="241200" progId="Equation.DSMT4">
                  <p:embed/>
                </p:oleObj>
              </mc:Choice>
              <mc:Fallback>
                <p:oleObj name="Equation" r:id="rId35" imgW="444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7313" y="5191125"/>
                        <a:ext cx="8794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18663"/>
              </p:ext>
            </p:extLst>
          </p:nvPr>
        </p:nvGraphicFramePr>
        <p:xfrm>
          <a:off x="6172200" y="5705530"/>
          <a:ext cx="2344737" cy="75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7" name="Equation" r:id="rId37" imgW="749160" imgH="241200" progId="Equation.DSMT4">
                  <p:embed/>
                </p:oleObj>
              </mc:Choice>
              <mc:Fallback>
                <p:oleObj name="Equation" r:id="rId37" imgW="749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705530"/>
                        <a:ext cx="2344737" cy="754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3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66800" y="6172200"/>
            <a:ext cx="3028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Vertical Asymptote at 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 = 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2392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3038" y="1828800"/>
            <a:ext cx="275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</a:t>
            </a:r>
            <a:r>
              <a:rPr lang="en-US" i="1" dirty="0"/>
              <a:t>y</a:t>
            </a:r>
            <a:r>
              <a:rPr lang="en-US" dirty="0"/>
              <a:t>-intercept is 1.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0500" y="2286000"/>
            <a:ext cx="321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There is no </a:t>
            </a:r>
            <a:r>
              <a:rPr lang="en-US" i="1" dirty="0"/>
              <a:t>x</a:t>
            </a:r>
            <a:r>
              <a:rPr lang="en-US" dirty="0"/>
              <a:t>-intercept.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3200" y="2659063"/>
            <a:ext cx="3762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domain is </a:t>
            </a:r>
            <a:r>
              <a:rPr lang="en-US" dirty="0">
                <a:solidFill>
                  <a:schemeClr val="accent2"/>
                </a:solidFill>
              </a:rPr>
              <a:t>{</a:t>
            </a:r>
            <a:r>
              <a:rPr lang="en-US" i="1" dirty="0">
                <a:solidFill>
                  <a:schemeClr val="accent2"/>
                </a:solidFill>
              </a:rPr>
              <a:t>x </a:t>
            </a:r>
            <a:r>
              <a:rPr lang="en-US" dirty="0">
                <a:solidFill>
                  <a:schemeClr val="accent2"/>
                </a:solidFill>
              </a:rPr>
              <a:t>| 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Symbol" charset="2"/>
                <a:sym typeface="Symbol" charset="2"/>
              </a:rPr>
              <a:t></a:t>
            </a:r>
            <a:r>
              <a:rPr lang="en-US" dirty="0">
                <a:solidFill>
                  <a:schemeClr val="accent2"/>
                </a:solidFill>
              </a:rPr>
              <a:t>  R}.</a:t>
            </a:r>
            <a:endParaRPr lang="en-US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3200" y="3200400"/>
            <a:ext cx="323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range is </a:t>
            </a:r>
            <a:r>
              <a:rPr lang="en-US" dirty="0">
                <a:solidFill>
                  <a:schemeClr val="accent2"/>
                </a:solidFill>
              </a:rPr>
              <a:t>{</a:t>
            </a:r>
            <a:r>
              <a:rPr lang="en-US" i="1" dirty="0">
                <a:solidFill>
                  <a:schemeClr val="accent2"/>
                </a:solidFill>
              </a:rPr>
              <a:t>y </a:t>
            </a:r>
            <a:r>
              <a:rPr lang="en-US" dirty="0">
                <a:solidFill>
                  <a:schemeClr val="accent2"/>
                </a:solidFill>
              </a:rPr>
              <a:t>| 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&gt; 0}.</a:t>
            </a:r>
            <a:endParaRPr lang="en-US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" y="3673475"/>
            <a:ext cx="4298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There is a horizontal asymptote</a:t>
            </a:r>
          </a:p>
          <a:p>
            <a:r>
              <a:rPr lang="en-US" dirty="0"/>
              <a:t>at </a:t>
            </a:r>
            <a:r>
              <a:rPr lang="en-US" i="1" dirty="0"/>
              <a:t>y</a:t>
            </a:r>
            <a:r>
              <a:rPr lang="en-US" dirty="0"/>
              <a:t> = 0.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173663" y="1844675"/>
            <a:ext cx="319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There is no </a:t>
            </a:r>
            <a:r>
              <a:rPr lang="en-US" i="1" dirty="0"/>
              <a:t>y</a:t>
            </a:r>
            <a:r>
              <a:rPr lang="en-US" dirty="0"/>
              <a:t>-intercept.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191125" y="2301875"/>
            <a:ext cx="277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</a:t>
            </a:r>
            <a:r>
              <a:rPr lang="en-US" i="1" dirty="0"/>
              <a:t>x</a:t>
            </a:r>
            <a:r>
              <a:rPr lang="en-US" dirty="0"/>
              <a:t>-intercept is 1.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203825" y="2674938"/>
            <a:ext cx="3559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domain is </a:t>
            </a:r>
            <a:r>
              <a:rPr lang="en-US" dirty="0">
                <a:solidFill>
                  <a:schemeClr val="accent2"/>
                </a:solidFill>
              </a:rPr>
              <a:t>{</a:t>
            </a:r>
            <a:r>
              <a:rPr lang="en-US" i="1" dirty="0">
                <a:solidFill>
                  <a:schemeClr val="accent2"/>
                </a:solidFill>
              </a:rPr>
              <a:t>x </a:t>
            </a:r>
            <a:r>
              <a:rPr lang="en-US" dirty="0">
                <a:solidFill>
                  <a:schemeClr val="accent2"/>
                </a:solidFill>
              </a:rPr>
              <a:t>| 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Symbol" charset="2"/>
              </a:rPr>
              <a:t>&gt;  0</a:t>
            </a:r>
            <a:r>
              <a:rPr lang="en-US" dirty="0">
                <a:solidFill>
                  <a:schemeClr val="accent2"/>
                </a:solidFill>
              </a:rPr>
              <a:t>}.</a:t>
            </a:r>
            <a:endParaRPr lang="en-US" dirty="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203825" y="3132138"/>
            <a:ext cx="3373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range is </a:t>
            </a:r>
            <a:r>
              <a:rPr lang="en-US" dirty="0">
                <a:solidFill>
                  <a:schemeClr val="accent2"/>
                </a:solidFill>
              </a:rPr>
              <a:t>{</a:t>
            </a:r>
            <a:r>
              <a:rPr lang="en-US" i="1" dirty="0">
                <a:solidFill>
                  <a:schemeClr val="accent2"/>
                </a:solidFill>
              </a:rPr>
              <a:t>y </a:t>
            </a:r>
            <a:r>
              <a:rPr lang="en-US" dirty="0">
                <a:solidFill>
                  <a:schemeClr val="accent2"/>
                </a:solidFill>
              </a:rPr>
              <a:t>|  </a:t>
            </a:r>
            <a:r>
              <a:rPr lang="en-US" i="1" dirty="0">
                <a:solidFill>
                  <a:schemeClr val="accent2"/>
                </a:solidFill>
              </a:rPr>
              <a:t>y </a:t>
            </a:r>
            <a:r>
              <a:rPr lang="en-US" dirty="0">
                <a:solidFill>
                  <a:schemeClr val="accent2"/>
                </a:solidFill>
                <a:latin typeface="Symbol" charset="2"/>
                <a:sym typeface="Symbol" charset="2"/>
              </a:rPr>
              <a:t></a:t>
            </a:r>
            <a:r>
              <a:rPr lang="en-US" dirty="0">
                <a:solidFill>
                  <a:schemeClr val="accent2"/>
                </a:solidFill>
              </a:rPr>
              <a:t> R}.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203825" y="3689350"/>
            <a:ext cx="3941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There is a vertical asymptote</a:t>
            </a:r>
          </a:p>
          <a:p>
            <a:r>
              <a:rPr lang="en-US" dirty="0"/>
              <a:t>at </a:t>
            </a:r>
            <a:r>
              <a:rPr lang="en-US" i="1" dirty="0"/>
              <a:t>x</a:t>
            </a:r>
            <a:r>
              <a:rPr lang="en-US" dirty="0"/>
              <a:t> = 0.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065213" y="838200"/>
            <a:ext cx="976312" cy="53340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2</a:t>
            </a:r>
            <a:r>
              <a:rPr lang="en-US" i="1" baseline="30000">
                <a:solidFill>
                  <a:srgbClr val="CC0000"/>
                </a:solidFill>
              </a:rPr>
              <a:t>x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010275" y="873125"/>
            <a:ext cx="1365250" cy="533400"/>
          </a:xfrm>
          <a:prstGeom prst="rect">
            <a:avLst/>
          </a:prstGeom>
          <a:noFill/>
          <a:ln w="76200" cmpd="tri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= log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65125" y="5502275"/>
            <a:ext cx="7600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The graph of </a:t>
            </a:r>
            <a:r>
              <a:rPr lang="en-US" i="1" dirty="0">
                <a:solidFill>
                  <a:srgbClr val="CC0000"/>
                </a:solidFill>
              </a:rPr>
              <a:t>y</a:t>
            </a:r>
            <a:r>
              <a:rPr lang="en-US" dirty="0">
                <a:solidFill>
                  <a:srgbClr val="CC0000"/>
                </a:solidFill>
              </a:rPr>
              <a:t> = 2</a:t>
            </a:r>
            <a:r>
              <a:rPr lang="en-US" i="1" baseline="30000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has been reflected in the line of </a:t>
            </a:r>
            <a:r>
              <a:rPr lang="en-US" i="1" dirty="0">
                <a:solidFill>
                  <a:srgbClr val="CC0000"/>
                </a:solidFill>
              </a:rPr>
              <a:t>y</a:t>
            </a:r>
            <a:r>
              <a:rPr lang="en-US" dirty="0">
                <a:solidFill>
                  <a:srgbClr val="CC0000"/>
                </a:solidFill>
              </a:rPr>
              <a:t> = 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, </a:t>
            </a:r>
          </a:p>
          <a:p>
            <a:r>
              <a:rPr lang="en-US" dirty="0">
                <a:solidFill>
                  <a:srgbClr val="CC0000"/>
                </a:solidFill>
              </a:rPr>
              <a:t>to give the graph of </a:t>
            </a:r>
            <a:r>
              <a:rPr lang="en-US" i="1" dirty="0">
                <a:solidFill>
                  <a:srgbClr val="CC0000"/>
                </a:solidFill>
              </a:rPr>
              <a:t>y</a:t>
            </a:r>
            <a:r>
              <a:rPr lang="en-US" dirty="0">
                <a:solidFill>
                  <a:srgbClr val="CC0000"/>
                </a:solidFill>
              </a:rPr>
              <a:t> = log</a:t>
            </a:r>
            <a:r>
              <a:rPr lang="en-US" baseline="-25000" dirty="0">
                <a:solidFill>
                  <a:srgbClr val="CC0000"/>
                </a:solidFill>
              </a:rPr>
              <a:t>2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09600" y="-15875"/>
            <a:ext cx="789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rgbClr val="CC0000"/>
                </a:solidFill>
              </a:rPr>
              <a:t>Comparing Exponential and Logarithmic Function Graphs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280" y="564128"/>
            <a:ext cx="2085975" cy="1909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9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 autoUpdateAnimBg="0"/>
      <p:bldP spid="6149" grpId="0" autoUpdateAnimBg="0"/>
      <p:bldP spid="6154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4" grpId="0" autoUpdateAnimBg="0"/>
      <p:bldP spid="6166" grpId="0" animBg="1" autoUpdateAnimBg="0"/>
      <p:bldP spid="6167" grpId="0" animBg="1" autoUpdateAnimBg="0"/>
      <p:bldP spid="61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610600" cy="625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36925" y="669925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>
                <a:solidFill>
                  <a:schemeClr val="accent2"/>
                </a:solidFill>
              </a:rPr>
              <a:t>y</a:t>
            </a:r>
            <a:r>
              <a:rPr lang="en-US" sz="2000">
                <a:solidFill>
                  <a:schemeClr val="accent2"/>
                </a:solidFill>
              </a:rPr>
              <a:t> = 2</a:t>
            </a:r>
            <a:r>
              <a:rPr lang="en-US" sz="2000" i="1" baseline="30000">
                <a:solidFill>
                  <a:schemeClr val="accent2"/>
                </a:solidFill>
              </a:rPr>
              <a:t>x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619875" y="381000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>
                <a:solidFill>
                  <a:srgbClr val="CC0000"/>
                </a:solidFill>
              </a:rPr>
              <a:t>y</a:t>
            </a:r>
            <a:r>
              <a:rPr lang="en-US" sz="2000">
                <a:solidFill>
                  <a:srgbClr val="CC0000"/>
                </a:solidFill>
              </a:rPr>
              <a:t> = </a:t>
            </a:r>
            <a:r>
              <a:rPr lang="en-US" sz="2000" i="1">
                <a:solidFill>
                  <a:srgbClr val="CC0000"/>
                </a:solidFill>
              </a:rPr>
              <a:t>x</a:t>
            </a:r>
            <a:endParaRPr lang="en-US" sz="2000">
              <a:solidFill>
                <a:srgbClr val="CC00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765925" y="2422525"/>
            <a:ext cx="1103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>
                <a:solidFill>
                  <a:srgbClr val="D60093"/>
                </a:solidFill>
              </a:rPr>
              <a:t>y</a:t>
            </a:r>
            <a:r>
              <a:rPr lang="en-US" sz="2000">
                <a:solidFill>
                  <a:srgbClr val="D60093"/>
                </a:solidFill>
              </a:rPr>
              <a:t> = log</a:t>
            </a:r>
            <a:r>
              <a:rPr lang="en-US" sz="2000" baseline="-25000">
                <a:solidFill>
                  <a:srgbClr val="D60093"/>
                </a:solidFill>
              </a:rPr>
              <a:t>2</a:t>
            </a:r>
            <a:r>
              <a:rPr lang="en-US" sz="2000" i="1">
                <a:solidFill>
                  <a:srgbClr val="D60093"/>
                </a:solidFill>
              </a:rPr>
              <a:t>x</a:t>
            </a:r>
            <a:endParaRPr lang="en-US" sz="2000">
              <a:solidFill>
                <a:srgbClr val="D60093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33600" y="-76200"/>
            <a:ext cx="488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Graphing the Logarithmic Function</a:t>
            </a:r>
          </a:p>
        </p:txBody>
      </p:sp>
      <p:graphicFrame>
        <p:nvGraphicFramePr>
          <p:cNvPr id="5128" name="Object 2"/>
          <p:cNvGraphicFramePr>
            <a:graphicFrameLocks noChangeAspect="1"/>
          </p:cNvGraphicFramePr>
          <p:nvPr/>
        </p:nvGraphicFramePr>
        <p:xfrm>
          <a:off x="6705600" y="3886200"/>
          <a:ext cx="13652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5" imgW="596900" imgH="419100" progId="Equation.DSMT4">
                  <p:embed/>
                </p:oleObj>
              </mc:Choice>
              <mc:Fallback>
                <p:oleObj name="Equation" r:id="rId5" imgW="5969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86200"/>
                        <a:ext cx="136525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417642" cy="90963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3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6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1"/>
            <a:ext cx="5902546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1"/>
            <a:ext cx="5902546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5902546" cy="396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152400"/>
            <a:ext cx="17219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Base is ½</a:t>
            </a:r>
          </a:p>
          <a:p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0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325779"/>
              </p:ext>
            </p:extLst>
          </p:nvPr>
        </p:nvGraphicFramePr>
        <p:xfrm>
          <a:off x="1681163" y="457200"/>
          <a:ext cx="1084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9" name="Equation" r:id="rId3" imgW="406080" imgH="228600" progId="Equation.DSMT4">
                  <p:embed/>
                </p:oleObj>
              </mc:Choice>
              <mc:Fallback>
                <p:oleObj name="Equation" r:id="rId3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457200"/>
                        <a:ext cx="10842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3999"/>
            <a:ext cx="5114925" cy="468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523998"/>
            <a:ext cx="5114925" cy="4681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3998"/>
            <a:ext cx="5114924" cy="468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3167062" y="355369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42856" y="310342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77085" y="169025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063451"/>
              </p:ext>
            </p:extLst>
          </p:nvPr>
        </p:nvGraphicFramePr>
        <p:xfrm>
          <a:off x="6213475" y="457200"/>
          <a:ext cx="1693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8" imgW="634680" imgH="228600" progId="Equation.DSMT4">
                  <p:embed/>
                </p:oleObj>
              </mc:Choice>
              <mc:Fallback>
                <p:oleObj name="Equation" r:id="rId8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457200"/>
                        <a:ext cx="1693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3435925" y="3789215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34690" y="3581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72545" y="333202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21203"/>
              </p:ext>
            </p:extLst>
          </p:nvPr>
        </p:nvGraphicFramePr>
        <p:xfrm>
          <a:off x="6248400" y="1463965"/>
          <a:ext cx="2319333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111"/>
                <a:gridCol w="773111"/>
                <a:gridCol w="773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log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594768"/>
              </p:ext>
            </p:extLst>
          </p:nvPr>
        </p:nvGraphicFramePr>
        <p:xfrm>
          <a:off x="8001000" y="1814946"/>
          <a:ext cx="23812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814946"/>
                        <a:ext cx="23812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214320"/>
              </p:ext>
            </p:extLst>
          </p:nvPr>
        </p:nvGraphicFramePr>
        <p:xfrm>
          <a:off x="7988301" y="2174666"/>
          <a:ext cx="241300" cy="416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8301" y="2174666"/>
                        <a:ext cx="241300" cy="416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682376"/>
              </p:ext>
            </p:extLst>
          </p:nvPr>
        </p:nvGraphicFramePr>
        <p:xfrm>
          <a:off x="8026400" y="2530475"/>
          <a:ext cx="1857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6400" y="2530475"/>
                        <a:ext cx="1857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212096"/>
              </p:ext>
            </p:extLst>
          </p:nvPr>
        </p:nvGraphicFramePr>
        <p:xfrm>
          <a:off x="7988300" y="2911475"/>
          <a:ext cx="2651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8300" y="2911475"/>
                        <a:ext cx="2651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441506"/>
              </p:ext>
            </p:extLst>
          </p:nvPr>
        </p:nvGraphicFramePr>
        <p:xfrm>
          <a:off x="6238875" y="3798888"/>
          <a:ext cx="2746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5" name="Equation" r:id="rId18" imgW="1028520" imgH="253800" progId="Equation.DSMT4">
                  <p:embed/>
                </p:oleObj>
              </mc:Choice>
              <mc:Fallback>
                <p:oleObj name="Equation" r:id="rId18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3798888"/>
                        <a:ext cx="27463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934333"/>
              </p:ext>
            </p:extLst>
          </p:nvPr>
        </p:nvGraphicFramePr>
        <p:xfrm>
          <a:off x="6248400" y="4495800"/>
          <a:ext cx="18303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6" name="Equation" r:id="rId20" imgW="685800" imgH="253800" progId="Equation.DSMT4">
                  <p:embed/>
                </p:oleObj>
              </mc:Choice>
              <mc:Fallback>
                <p:oleObj name="Equation" r:id="rId20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495800"/>
                        <a:ext cx="18303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248400" y="5410200"/>
            <a:ext cx="2245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Vertical Asymptote at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982649"/>
              </p:ext>
            </p:extLst>
          </p:nvPr>
        </p:nvGraphicFramePr>
        <p:xfrm>
          <a:off x="6764338" y="5826125"/>
          <a:ext cx="9493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7" name="Equation" r:id="rId22" imgW="355320" imgH="177480" progId="Equation.DSMT4">
                  <p:embed/>
                </p:oleObj>
              </mc:Choice>
              <mc:Fallback>
                <p:oleObj name="Equation" r:id="rId22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5826125"/>
                        <a:ext cx="9493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1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Characteristics of the Graphs of Logarithmic Functions of the Form </a:t>
            </a:r>
            <a:r>
              <a:rPr lang="en-US" sz="3200" i="1"/>
              <a:t>f</a:t>
            </a:r>
            <a:r>
              <a:rPr lang="en-US" sz="3200"/>
              <a:t>(x) = log</a:t>
            </a:r>
            <a:r>
              <a:rPr lang="en-US" sz="3200" baseline="-25000"/>
              <a:t>b</a:t>
            </a:r>
            <a:r>
              <a:rPr lang="en-US" sz="3200"/>
              <a:t>x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11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x-intercept is 1. There is no y-intercept.</a:t>
            </a:r>
          </a:p>
          <a:p>
            <a:pPr>
              <a:lnSpc>
                <a:spcPct val="90000"/>
              </a:lnSpc>
            </a:pPr>
            <a:r>
              <a:rPr lang="en-US" sz="2000"/>
              <a:t>The y-axis is a vertical asymptote. (x = 0)</a:t>
            </a:r>
          </a:p>
          <a:p>
            <a:pPr>
              <a:lnSpc>
                <a:spcPct val="90000"/>
              </a:lnSpc>
            </a:pPr>
            <a:r>
              <a:rPr lang="en-US" sz="2000"/>
              <a:t>If 0 &lt; b &lt; 1, the function is decreasing. If b &gt; 1, the function is increasing. </a:t>
            </a:r>
          </a:p>
          <a:p>
            <a:pPr>
              <a:lnSpc>
                <a:spcPct val="90000"/>
              </a:lnSpc>
            </a:pPr>
            <a:r>
              <a:rPr lang="en-US" sz="2000"/>
              <a:t>The graph is smooth and continuous. It has no sharp corners or edges.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799013" y="3886200"/>
            <a:ext cx="3430587" cy="1838325"/>
            <a:chOff x="3023" y="2448"/>
            <a:chExt cx="2161" cy="1158"/>
          </a:xfrm>
        </p:grpSpPr>
        <p:sp>
          <p:nvSpPr>
            <p:cNvPr id="19461" name="Freeform 5"/>
            <p:cNvSpPr>
              <a:spLocks/>
            </p:cNvSpPr>
            <p:nvPr/>
          </p:nvSpPr>
          <p:spPr bwMode="auto">
            <a:xfrm>
              <a:off x="3450" y="2915"/>
              <a:ext cx="811" cy="691"/>
            </a:xfrm>
            <a:custGeom>
              <a:avLst/>
              <a:gdLst>
                <a:gd name="T0" fmla="*/ 0 w 811"/>
                <a:gd name="T1" fmla="*/ 690 h 691"/>
                <a:gd name="T2" fmla="*/ 3 w 811"/>
                <a:gd name="T3" fmla="*/ 677 h 691"/>
                <a:gd name="T4" fmla="*/ 6 w 811"/>
                <a:gd name="T5" fmla="*/ 661 h 691"/>
                <a:gd name="T6" fmla="*/ 9 w 811"/>
                <a:gd name="T7" fmla="*/ 642 h 691"/>
                <a:gd name="T8" fmla="*/ 13 w 811"/>
                <a:gd name="T9" fmla="*/ 620 h 691"/>
                <a:gd name="T10" fmla="*/ 17 w 811"/>
                <a:gd name="T11" fmla="*/ 597 h 691"/>
                <a:gd name="T12" fmla="*/ 21 w 811"/>
                <a:gd name="T13" fmla="*/ 573 h 691"/>
                <a:gd name="T14" fmla="*/ 26 w 811"/>
                <a:gd name="T15" fmla="*/ 547 h 691"/>
                <a:gd name="T16" fmla="*/ 30 w 811"/>
                <a:gd name="T17" fmla="*/ 520 h 691"/>
                <a:gd name="T18" fmla="*/ 42 w 811"/>
                <a:gd name="T19" fmla="*/ 467 h 691"/>
                <a:gd name="T20" fmla="*/ 47 w 811"/>
                <a:gd name="T21" fmla="*/ 440 h 691"/>
                <a:gd name="T22" fmla="*/ 53 w 811"/>
                <a:gd name="T23" fmla="*/ 415 h 691"/>
                <a:gd name="T24" fmla="*/ 60 w 811"/>
                <a:gd name="T25" fmla="*/ 390 h 691"/>
                <a:gd name="T26" fmla="*/ 67 w 811"/>
                <a:gd name="T27" fmla="*/ 368 h 691"/>
                <a:gd name="T28" fmla="*/ 75 w 811"/>
                <a:gd name="T29" fmla="*/ 347 h 691"/>
                <a:gd name="T30" fmla="*/ 83 w 811"/>
                <a:gd name="T31" fmla="*/ 329 h 691"/>
                <a:gd name="T32" fmla="*/ 91 w 811"/>
                <a:gd name="T33" fmla="*/ 314 h 691"/>
                <a:gd name="T34" fmla="*/ 99 w 811"/>
                <a:gd name="T35" fmla="*/ 301 h 691"/>
                <a:gd name="T36" fmla="*/ 106 w 811"/>
                <a:gd name="T37" fmla="*/ 287 h 691"/>
                <a:gd name="T38" fmla="*/ 114 w 811"/>
                <a:gd name="T39" fmla="*/ 276 h 691"/>
                <a:gd name="T40" fmla="*/ 131 w 811"/>
                <a:gd name="T41" fmla="*/ 255 h 691"/>
                <a:gd name="T42" fmla="*/ 149 w 811"/>
                <a:gd name="T43" fmla="*/ 239 h 691"/>
                <a:gd name="T44" fmla="*/ 171 w 811"/>
                <a:gd name="T45" fmla="*/ 222 h 691"/>
                <a:gd name="T46" fmla="*/ 183 w 811"/>
                <a:gd name="T47" fmla="*/ 214 h 691"/>
                <a:gd name="T48" fmla="*/ 197 w 811"/>
                <a:gd name="T49" fmla="*/ 207 h 691"/>
                <a:gd name="T50" fmla="*/ 213 w 811"/>
                <a:gd name="T51" fmla="*/ 198 h 691"/>
                <a:gd name="T52" fmla="*/ 231 w 811"/>
                <a:gd name="T53" fmla="*/ 189 h 691"/>
                <a:gd name="T54" fmla="*/ 249 w 811"/>
                <a:gd name="T55" fmla="*/ 180 h 691"/>
                <a:gd name="T56" fmla="*/ 271 w 811"/>
                <a:gd name="T57" fmla="*/ 170 h 691"/>
                <a:gd name="T58" fmla="*/ 296 w 811"/>
                <a:gd name="T59" fmla="*/ 159 h 691"/>
                <a:gd name="T60" fmla="*/ 324 w 811"/>
                <a:gd name="T61" fmla="*/ 148 h 691"/>
                <a:gd name="T62" fmla="*/ 356 w 811"/>
                <a:gd name="T63" fmla="*/ 137 h 691"/>
                <a:gd name="T64" fmla="*/ 391 w 811"/>
                <a:gd name="T65" fmla="*/ 125 h 691"/>
                <a:gd name="T66" fmla="*/ 427 w 811"/>
                <a:gd name="T67" fmla="*/ 114 h 691"/>
                <a:gd name="T68" fmla="*/ 466 w 811"/>
                <a:gd name="T69" fmla="*/ 102 h 691"/>
                <a:gd name="T70" fmla="*/ 544 w 811"/>
                <a:gd name="T71" fmla="*/ 77 h 691"/>
                <a:gd name="T72" fmla="*/ 622 w 811"/>
                <a:gd name="T73" fmla="*/ 55 h 691"/>
                <a:gd name="T74" fmla="*/ 659 w 811"/>
                <a:gd name="T75" fmla="*/ 44 h 691"/>
                <a:gd name="T76" fmla="*/ 696 w 811"/>
                <a:gd name="T77" fmla="*/ 34 h 691"/>
                <a:gd name="T78" fmla="*/ 729 w 811"/>
                <a:gd name="T79" fmla="*/ 24 h 691"/>
                <a:gd name="T80" fmla="*/ 759 w 811"/>
                <a:gd name="T81" fmla="*/ 15 h 691"/>
                <a:gd name="T82" fmla="*/ 786 w 811"/>
                <a:gd name="T83" fmla="*/ 7 h 691"/>
                <a:gd name="T84" fmla="*/ 810 w 811"/>
                <a:gd name="T85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1" h="691">
                  <a:moveTo>
                    <a:pt x="0" y="690"/>
                  </a:moveTo>
                  <a:lnTo>
                    <a:pt x="3" y="677"/>
                  </a:lnTo>
                  <a:lnTo>
                    <a:pt x="6" y="661"/>
                  </a:lnTo>
                  <a:lnTo>
                    <a:pt x="9" y="642"/>
                  </a:lnTo>
                  <a:lnTo>
                    <a:pt x="13" y="620"/>
                  </a:lnTo>
                  <a:lnTo>
                    <a:pt x="17" y="597"/>
                  </a:lnTo>
                  <a:lnTo>
                    <a:pt x="21" y="573"/>
                  </a:lnTo>
                  <a:lnTo>
                    <a:pt x="26" y="547"/>
                  </a:lnTo>
                  <a:lnTo>
                    <a:pt x="30" y="520"/>
                  </a:lnTo>
                  <a:lnTo>
                    <a:pt x="42" y="467"/>
                  </a:lnTo>
                  <a:lnTo>
                    <a:pt x="47" y="440"/>
                  </a:lnTo>
                  <a:lnTo>
                    <a:pt x="53" y="415"/>
                  </a:lnTo>
                  <a:lnTo>
                    <a:pt x="60" y="390"/>
                  </a:lnTo>
                  <a:lnTo>
                    <a:pt x="67" y="368"/>
                  </a:lnTo>
                  <a:lnTo>
                    <a:pt x="75" y="347"/>
                  </a:lnTo>
                  <a:lnTo>
                    <a:pt x="83" y="329"/>
                  </a:lnTo>
                  <a:lnTo>
                    <a:pt x="91" y="314"/>
                  </a:lnTo>
                  <a:lnTo>
                    <a:pt x="99" y="301"/>
                  </a:lnTo>
                  <a:lnTo>
                    <a:pt x="106" y="287"/>
                  </a:lnTo>
                  <a:lnTo>
                    <a:pt x="114" y="276"/>
                  </a:lnTo>
                  <a:lnTo>
                    <a:pt x="131" y="255"/>
                  </a:lnTo>
                  <a:lnTo>
                    <a:pt x="149" y="239"/>
                  </a:lnTo>
                  <a:lnTo>
                    <a:pt x="171" y="222"/>
                  </a:lnTo>
                  <a:lnTo>
                    <a:pt x="183" y="214"/>
                  </a:lnTo>
                  <a:lnTo>
                    <a:pt x="197" y="207"/>
                  </a:lnTo>
                  <a:lnTo>
                    <a:pt x="213" y="198"/>
                  </a:lnTo>
                  <a:lnTo>
                    <a:pt x="231" y="189"/>
                  </a:lnTo>
                  <a:lnTo>
                    <a:pt x="249" y="180"/>
                  </a:lnTo>
                  <a:lnTo>
                    <a:pt x="271" y="170"/>
                  </a:lnTo>
                  <a:lnTo>
                    <a:pt x="296" y="159"/>
                  </a:lnTo>
                  <a:lnTo>
                    <a:pt x="324" y="148"/>
                  </a:lnTo>
                  <a:lnTo>
                    <a:pt x="356" y="137"/>
                  </a:lnTo>
                  <a:lnTo>
                    <a:pt x="391" y="125"/>
                  </a:lnTo>
                  <a:lnTo>
                    <a:pt x="427" y="114"/>
                  </a:lnTo>
                  <a:lnTo>
                    <a:pt x="466" y="102"/>
                  </a:lnTo>
                  <a:lnTo>
                    <a:pt x="544" y="77"/>
                  </a:lnTo>
                  <a:lnTo>
                    <a:pt x="622" y="55"/>
                  </a:lnTo>
                  <a:lnTo>
                    <a:pt x="659" y="44"/>
                  </a:lnTo>
                  <a:lnTo>
                    <a:pt x="696" y="34"/>
                  </a:lnTo>
                  <a:lnTo>
                    <a:pt x="729" y="24"/>
                  </a:lnTo>
                  <a:lnTo>
                    <a:pt x="759" y="15"/>
                  </a:lnTo>
                  <a:lnTo>
                    <a:pt x="786" y="7"/>
                  </a:lnTo>
                  <a:lnTo>
                    <a:pt x="810" y="0"/>
                  </a:lnTo>
                </a:path>
              </a:pathLst>
            </a:custGeom>
            <a:noFill/>
            <a:ln w="12700" cap="rnd" cmpd="sng">
              <a:solidFill>
                <a:srgbClr val="CC3300"/>
              </a:solidFill>
              <a:prstDash val="solid"/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3023" y="2448"/>
              <a:ext cx="2161" cy="1151"/>
              <a:chOff x="3023" y="2448"/>
              <a:chExt cx="2161" cy="1151"/>
            </a:xfrm>
          </p:grpSpPr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3024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>
                <a:off x="3128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>
                <a:off x="3232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3336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3440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>
                <a:off x="3544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>
                <a:off x="3438" y="2448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Line 14"/>
              <p:cNvSpPr>
                <a:spLocks noChangeShapeType="1"/>
              </p:cNvSpPr>
              <p:nvPr/>
            </p:nvSpPr>
            <p:spPr bwMode="auto">
              <a:xfrm>
                <a:off x="3752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>
                <a:off x="3856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Line 16"/>
              <p:cNvSpPr>
                <a:spLocks noChangeShapeType="1"/>
              </p:cNvSpPr>
              <p:nvPr/>
            </p:nvSpPr>
            <p:spPr bwMode="auto">
              <a:xfrm>
                <a:off x="3960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3" name="Line 17"/>
              <p:cNvSpPr>
                <a:spLocks noChangeShapeType="1"/>
              </p:cNvSpPr>
              <p:nvPr/>
            </p:nvSpPr>
            <p:spPr bwMode="auto">
              <a:xfrm>
                <a:off x="4064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Line 18"/>
              <p:cNvSpPr>
                <a:spLocks noChangeShapeType="1"/>
              </p:cNvSpPr>
              <p:nvPr/>
            </p:nvSpPr>
            <p:spPr bwMode="auto">
              <a:xfrm>
                <a:off x="4168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>
                <a:off x="4272" y="2453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 flipH="1">
                <a:off x="3023" y="2448"/>
                <a:ext cx="124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 flipH="1">
                <a:off x="3024" y="2540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 flipH="1">
                <a:off x="3023" y="2637"/>
                <a:ext cx="124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 flipH="1">
                <a:off x="3024" y="2733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 flipH="1">
                <a:off x="3023" y="2830"/>
                <a:ext cx="124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Line 25"/>
              <p:cNvSpPr>
                <a:spLocks noChangeShapeType="1"/>
              </p:cNvSpPr>
              <p:nvPr/>
            </p:nvSpPr>
            <p:spPr bwMode="auto">
              <a:xfrm flipH="1">
                <a:off x="3024" y="2926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26"/>
              <p:cNvSpPr>
                <a:spLocks noChangeShapeType="1"/>
              </p:cNvSpPr>
              <p:nvPr/>
            </p:nvSpPr>
            <p:spPr bwMode="auto">
              <a:xfrm flipH="1">
                <a:off x="3024" y="3215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Line 27"/>
              <p:cNvSpPr>
                <a:spLocks noChangeShapeType="1"/>
              </p:cNvSpPr>
              <p:nvPr/>
            </p:nvSpPr>
            <p:spPr bwMode="auto">
              <a:xfrm flipH="1">
                <a:off x="3024" y="3119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8"/>
              <p:cNvSpPr>
                <a:spLocks noChangeShapeType="1"/>
              </p:cNvSpPr>
              <p:nvPr/>
            </p:nvSpPr>
            <p:spPr bwMode="auto">
              <a:xfrm flipH="1">
                <a:off x="3023" y="3216"/>
                <a:ext cx="124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29"/>
              <p:cNvSpPr>
                <a:spLocks noChangeShapeType="1"/>
              </p:cNvSpPr>
              <p:nvPr/>
            </p:nvSpPr>
            <p:spPr bwMode="auto">
              <a:xfrm flipH="1">
                <a:off x="3024" y="3312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Line 30"/>
              <p:cNvSpPr>
                <a:spLocks noChangeShapeType="1"/>
              </p:cNvSpPr>
              <p:nvPr/>
            </p:nvSpPr>
            <p:spPr bwMode="auto">
              <a:xfrm flipH="1">
                <a:off x="3023" y="3409"/>
                <a:ext cx="124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Line 31"/>
              <p:cNvSpPr>
                <a:spLocks noChangeShapeType="1"/>
              </p:cNvSpPr>
              <p:nvPr/>
            </p:nvSpPr>
            <p:spPr bwMode="auto">
              <a:xfrm flipH="1">
                <a:off x="3024" y="3505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Line 32"/>
              <p:cNvSpPr>
                <a:spLocks noChangeShapeType="1"/>
              </p:cNvSpPr>
              <p:nvPr/>
            </p:nvSpPr>
            <p:spPr bwMode="auto">
              <a:xfrm flipH="1">
                <a:off x="3023" y="3598"/>
                <a:ext cx="1247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Rectangle 33"/>
              <p:cNvSpPr>
                <a:spLocks noChangeArrowheads="1"/>
              </p:cNvSpPr>
              <p:nvPr/>
            </p:nvSpPr>
            <p:spPr bwMode="auto">
              <a:xfrm>
                <a:off x="3120" y="3198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-2</a:t>
                </a:r>
              </a:p>
            </p:txBody>
          </p:sp>
          <p:sp>
            <p:nvSpPr>
              <p:cNvPr id="19490" name="Rectangle 34"/>
              <p:cNvSpPr>
                <a:spLocks noChangeArrowheads="1"/>
              </p:cNvSpPr>
              <p:nvPr/>
            </p:nvSpPr>
            <p:spPr bwMode="auto">
              <a:xfrm>
                <a:off x="3239" y="3198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-1</a:t>
                </a:r>
              </a:p>
            </p:txBody>
          </p:sp>
          <p:sp>
            <p:nvSpPr>
              <p:cNvPr id="19491" name="Rectangle 35"/>
              <p:cNvSpPr>
                <a:spLocks noChangeArrowheads="1"/>
              </p:cNvSpPr>
              <p:nvPr/>
            </p:nvSpPr>
            <p:spPr bwMode="auto">
              <a:xfrm>
                <a:off x="3305" y="2568"/>
                <a:ext cx="187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9492" name="Rectangle 36"/>
              <p:cNvSpPr>
                <a:spLocks noChangeArrowheads="1"/>
              </p:cNvSpPr>
              <p:nvPr/>
            </p:nvSpPr>
            <p:spPr bwMode="auto">
              <a:xfrm>
                <a:off x="3568" y="3198"/>
                <a:ext cx="187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9493" name="Rectangle 37"/>
              <p:cNvSpPr>
                <a:spLocks noChangeArrowheads="1"/>
              </p:cNvSpPr>
              <p:nvPr/>
            </p:nvSpPr>
            <p:spPr bwMode="auto">
              <a:xfrm>
                <a:off x="3669" y="3198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9494" name="Rectangle 38"/>
              <p:cNvSpPr>
                <a:spLocks noChangeArrowheads="1"/>
              </p:cNvSpPr>
              <p:nvPr/>
            </p:nvSpPr>
            <p:spPr bwMode="auto">
              <a:xfrm>
                <a:off x="3764" y="3198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9495" name="Rectangle 39"/>
              <p:cNvSpPr>
                <a:spLocks noChangeArrowheads="1"/>
              </p:cNvSpPr>
              <p:nvPr/>
            </p:nvSpPr>
            <p:spPr bwMode="auto">
              <a:xfrm>
                <a:off x="3876" y="3198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9496" name="Rectangle 40"/>
              <p:cNvSpPr>
                <a:spLocks noChangeArrowheads="1"/>
              </p:cNvSpPr>
              <p:nvPr/>
            </p:nvSpPr>
            <p:spPr bwMode="auto">
              <a:xfrm>
                <a:off x="3300" y="2662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9497" name="Rectangle 41"/>
              <p:cNvSpPr>
                <a:spLocks noChangeArrowheads="1"/>
              </p:cNvSpPr>
              <p:nvPr/>
            </p:nvSpPr>
            <p:spPr bwMode="auto">
              <a:xfrm>
                <a:off x="3300" y="2761"/>
                <a:ext cx="18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9498" name="Rectangle 42"/>
              <p:cNvSpPr>
                <a:spLocks noChangeArrowheads="1"/>
              </p:cNvSpPr>
              <p:nvPr/>
            </p:nvSpPr>
            <p:spPr bwMode="auto">
              <a:xfrm>
                <a:off x="3300" y="2858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9499" name="Rectangle 43"/>
              <p:cNvSpPr>
                <a:spLocks noChangeArrowheads="1"/>
              </p:cNvSpPr>
              <p:nvPr/>
            </p:nvSpPr>
            <p:spPr bwMode="auto">
              <a:xfrm>
                <a:off x="3300" y="2962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3300" y="3248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-1</a:t>
                </a:r>
              </a:p>
            </p:txBody>
          </p:sp>
          <p:sp>
            <p:nvSpPr>
              <p:cNvPr id="19501" name="Rectangle 45"/>
              <p:cNvSpPr>
                <a:spLocks noChangeArrowheads="1"/>
              </p:cNvSpPr>
              <p:nvPr/>
            </p:nvSpPr>
            <p:spPr bwMode="auto">
              <a:xfrm>
                <a:off x="3300" y="3334"/>
                <a:ext cx="186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-2</a:t>
                </a:r>
              </a:p>
            </p:txBody>
          </p:sp>
          <p:sp>
            <p:nvSpPr>
              <p:cNvPr id="19502" name="Line 46"/>
              <p:cNvSpPr>
                <a:spLocks noChangeShapeType="1"/>
              </p:cNvSpPr>
              <p:nvPr/>
            </p:nvSpPr>
            <p:spPr bwMode="auto">
              <a:xfrm>
                <a:off x="3648" y="2448"/>
                <a:ext cx="0" cy="114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Line 47"/>
              <p:cNvSpPr>
                <a:spLocks noChangeShapeType="1"/>
              </p:cNvSpPr>
              <p:nvPr/>
            </p:nvSpPr>
            <p:spPr bwMode="auto">
              <a:xfrm flipH="1">
                <a:off x="3024" y="3022"/>
                <a:ext cx="12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Rectangle 48"/>
              <p:cNvSpPr>
                <a:spLocks noChangeArrowheads="1"/>
              </p:cNvSpPr>
              <p:nvPr/>
            </p:nvSpPr>
            <p:spPr bwMode="auto">
              <a:xfrm>
                <a:off x="3978" y="3198"/>
                <a:ext cx="187" cy="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>
                  <a:spcBef>
                    <a:spcPct val="20000"/>
                  </a:spcBef>
                </a:pPr>
                <a:r>
                  <a:rPr lang="en-US" sz="800" b="1">
                    <a:latin typeface="Times New Roman" pitchFamily="18" charset="0"/>
                  </a:rPr>
                  <a:t>6</a:t>
                </a:r>
              </a:p>
            </p:txBody>
          </p:sp>
          <p:grpSp>
            <p:nvGrpSpPr>
              <p:cNvPr id="19505" name="Group 49"/>
              <p:cNvGrpSpPr>
                <a:grpSpLocks/>
              </p:cNvGrpSpPr>
              <p:nvPr/>
            </p:nvGrpSpPr>
            <p:grpSpPr bwMode="auto">
              <a:xfrm>
                <a:off x="4272" y="2928"/>
                <a:ext cx="912" cy="336"/>
                <a:chOff x="4281" y="3264"/>
                <a:chExt cx="904" cy="193"/>
              </a:xfrm>
            </p:grpSpPr>
            <p:sp>
              <p:nvSpPr>
                <p:cNvPr id="19506" name="Freeform 50"/>
                <p:cNvSpPr>
                  <a:spLocks/>
                </p:cNvSpPr>
                <p:nvPr/>
              </p:nvSpPr>
              <p:spPr bwMode="auto">
                <a:xfrm>
                  <a:off x="4281" y="3264"/>
                  <a:ext cx="904" cy="193"/>
                </a:xfrm>
                <a:custGeom>
                  <a:avLst/>
                  <a:gdLst>
                    <a:gd name="T0" fmla="*/ 135 w 904"/>
                    <a:gd name="T1" fmla="*/ 0 h 193"/>
                    <a:gd name="T2" fmla="*/ 135 w 904"/>
                    <a:gd name="T3" fmla="*/ 32 h 193"/>
                    <a:gd name="T4" fmla="*/ 0 w 904"/>
                    <a:gd name="T5" fmla="*/ 20 h 193"/>
                    <a:gd name="T6" fmla="*/ 135 w 904"/>
                    <a:gd name="T7" fmla="*/ 80 h 193"/>
                    <a:gd name="T8" fmla="*/ 135 w 904"/>
                    <a:gd name="T9" fmla="*/ 192 h 193"/>
                    <a:gd name="T10" fmla="*/ 263 w 904"/>
                    <a:gd name="T11" fmla="*/ 192 h 193"/>
                    <a:gd name="T12" fmla="*/ 263 w 904"/>
                    <a:gd name="T13" fmla="*/ 192 h 193"/>
                    <a:gd name="T14" fmla="*/ 455 w 904"/>
                    <a:gd name="T15" fmla="*/ 192 h 193"/>
                    <a:gd name="T16" fmla="*/ 903 w 904"/>
                    <a:gd name="T17" fmla="*/ 192 h 193"/>
                    <a:gd name="T18" fmla="*/ 903 w 904"/>
                    <a:gd name="T19" fmla="*/ 80 h 193"/>
                    <a:gd name="T20" fmla="*/ 903 w 904"/>
                    <a:gd name="T21" fmla="*/ 32 h 193"/>
                    <a:gd name="T22" fmla="*/ 903 w 904"/>
                    <a:gd name="T23" fmla="*/ 32 h 193"/>
                    <a:gd name="T24" fmla="*/ 903 w 904"/>
                    <a:gd name="T25" fmla="*/ 0 h 193"/>
                    <a:gd name="T26" fmla="*/ 455 w 904"/>
                    <a:gd name="T27" fmla="*/ 0 h 193"/>
                    <a:gd name="T28" fmla="*/ 263 w 904"/>
                    <a:gd name="T29" fmla="*/ 0 h 193"/>
                    <a:gd name="T30" fmla="*/ 263 w 904"/>
                    <a:gd name="T31" fmla="*/ 0 h 193"/>
                    <a:gd name="T32" fmla="*/ 135 w 904"/>
                    <a:gd name="T33" fmla="*/ 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04" h="193">
                      <a:moveTo>
                        <a:pt x="135" y="0"/>
                      </a:moveTo>
                      <a:lnTo>
                        <a:pt x="135" y="32"/>
                      </a:lnTo>
                      <a:lnTo>
                        <a:pt x="0" y="20"/>
                      </a:lnTo>
                      <a:lnTo>
                        <a:pt x="135" y="80"/>
                      </a:lnTo>
                      <a:lnTo>
                        <a:pt x="135" y="192"/>
                      </a:lnTo>
                      <a:lnTo>
                        <a:pt x="263" y="192"/>
                      </a:lnTo>
                      <a:lnTo>
                        <a:pt x="263" y="192"/>
                      </a:lnTo>
                      <a:lnTo>
                        <a:pt x="455" y="192"/>
                      </a:lnTo>
                      <a:lnTo>
                        <a:pt x="903" y="192"/>
                      </a:lnTo>
                      <a:lnTo>
                        <a:pt x="903" y="80"/>
                      </a:lnTo>
                      <a:lnTo>
                        <a:pt x="903" y="32"/>
                      </a:lnTo>
                      <a:lnTo>
                        <a:pt x="903" y="32"/>
                      </a:lnTo>
                      <a:lnTo>
                        <a:pt x="903" y="0"/>
                      </a:lnTo>
                      <a:lnTo>
                        <a:pt x="455" y="0"/>
                      </a:lnTo>
                      <a:lnTo>
                        <a:pt x="263" y="0"/>
                      </a:lnTo>
                      <a:lnTo>
                        <a:pt x="263" y="0"/>
                      </a:lnTo>
                      <a:lnTo>
                        <a:pt x="135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07" name="Rectangle 51"/>
                <p:cNvSpPr>
                  <a:spLocks noChangeArrowheads="1"/>
                </p:cNvSpPr>
                <p:nvPr/>
              </p:nvSpPr>
              <p:spPr bwMode="auto">
                <a:xfrm>
                  <a:off x="4477" y="3296"/>
                  <a:ext cx="646" cy="1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en-US" sz="1400" i="1">
                      <a:latin typeface="Times New Roman" pitchFamily="18" charset="0"/>
                    </a:rPr>
                    <a:t>f</a:t>
                  </a:r>
                  <a:r>
                    <a:rPr lang="en-US" sz="1400">
                      <a:latin typeface="Times New Roman" pitchFamily="18" charset="0"/>
                    </a:rPr>
                    <a:t> (</a:t>
                  </a:r>
                  <a:r>
                    <a:rPr lang="en-US" sz="1400" b="1" i="1">
                      <a:latin typeface="Times New Roman" pitchFamily="18" charset="0"/>
                    </a:rPr>
                    <a:t>x</a:t>
                  </a:r>
                  <a:r>
                    <a:rPr lang="en-US" sz="1400">
                      <a:latin typeface="Times New Roman" pitchFamily="18" charset="0"/>
                    </a:rPr>
                    <a:t>) = log</a:t>
                  </a:r>
                  <a:r>
                    <a:rPr lang="en-US" sz="1400" baseline="-25000">
                      <a:latin typeface="Times New Roman" pitchFamily="18" charset="0"/>
                    </a:rPr>
                    <a:t>b</a:t>
                  </a:r>
                  <a:r>
                    <a:rPr lang="en-US" sz="1400">
                      <a:latin typeface="Times New Roman" pitchFamily="18" charset="0"/>
                    </a:rPr>
                    <a:t> </a:t>
                  </a:r>
                  <a:r>
                    <a:rPr lang="en-US" sz="1400" b="1" i="1">
                      <a:latin typeface="Times New Roman" pitchFamily="18" charset="0"/>
                    </a:rPr>
                    <a:t>x</a:t>
                  </a:r>
                </a:p>
                <a:p>
                  <a:pPr algn="ctr"/>
                  <a:r>
                    <a:rPr lang="en-US" sz="1400" b="1" i="1">
                      <a:latin typeface="Times New Roman" pitchFamily="18" charset="0"/>
                    </a:rPr>
                    <a:t>b&gt;1</a:t>
                  </a:r>
                  <a:r>
                    <a:rPr lang="en-US" sz="1400">
                      <a:latin typeface="Times New Roman" pitchFamily="18" charset="0"/>
                    </a:rPr>
                    <a:t> </a:t>
                  </a:r>
                </a:p>
              </p:txBody>
            </p:sp>
          </p:grpSp>
        </p:grpSp>
      </p:grpSp>
      <p:grpSp>
        <p:nvGrpSpPr>
          <p:cNvPr id="19508" name="Group 52"/>
          <p:cNvGrpSpPr>
            <a:grpSpLocks/>
          </p:cNvGrpSpPr>
          <p:nvPr/>
        </p:nvGrpSpPr>
        <p:grpSpPr bwMode="auto">
          <a:xfrm>
            <a:off x="1233921" y="3886200"/>
            <a:ext cx="3430588" cy="1827213"/>
            <a:chOff x="768" y="2448"/>
            <a:chExt cx="2161" cy="1151"/>
          </a:xfrm>
        </p:grpSpPr>
        <p:sp>
          <p:nvSpPr>
            <p:cNvPr id="19509" name="Line 53"/>
            <p:cNvSpPr>
              <a:spLocks noChangeShapeType="1"/>
            </p:cNvSpPr>
            <p:nvPr/>
          </p:nvSpPr>
          <p:spPr bwMode="auto">
            <a:xfrm>
              <a:off x="769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873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55"/>
            <p:cNvSpPr>
              <a:spLocks noChangeShapeType="1"/>
            </p:cNvSpPr>
            <p:nvPr/>
          </p:nvSpPr>
          <p:spPr bwMode="auto">
            <a:xfrm>
              <a:off x="977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Line 56"/>
            <p:cNvSpPr>
              <a:spLocks noChangeShapeType="1"/>
            </p:cNvSpPr>
            <p:nvPr/>
          </p:nvSpPr>
          <p:spPr bwMode="auto">
            <a:xfrm>
              <a:off x="1081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Line 57"/>
            <p:cNvSpPr>
              <a:spLocks noChangeShapeType="1"/>
            </p:cNvSpPr>
            <p:nvPr/>
          </p:nvSpPr>
          <p:spPr bwMode="auto">
            <a:xfrm>
              <a:off x="1185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>
              <a:off x="1289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5" name="Line 59"/>
            <p:cNvSpPr>
              <a:spLocks noChangeShapeType="1"/>
            </p:cNvSpPr>
            <p:nvPr/>
          </p:nvSpPr>
          <p:spPr bwMode="auto">
            <a:xfrm>
              <a:off x="1183" y="2448"/>
              <a:ext cx="0" cy="1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Line 60"/>
            <p:cNvSpPr>
              <a:spLocks noChangeShapeType="1"/>
            </p:cNvSpPr>
            <p:nvPr/>
          </p:nvSpPr>
          <p:spPr bwMode="auto">
            <a:xfrm>
              <a:off x="1497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Line 61"/>
            <p:cNvSpPr>
              <a:spLocks noChangeShapeType="1"/>
            </p:cNvSpPr>
            <p:nvPr/>
          </p:nvSpPr>
          <p:spPr bwMode="auto">
            <a:xfrm>
              <a:off x="1601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>
              <a:off x="1705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>
              <a:off x="1809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64"/>
            <p:cNvSpPr>
              <a:spLocks noChangeShapeType="1"/>
            </p:cNvSpPr>
            <p:nvPr/>
          </p:nvSpPr>
          <p:spPr bwMode="auto">
            <a:xfrm>
              <a:off x="1913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65"/>
            <p:cNvSpPr>
              <a:spLocks noChangeShapeType="1"/>
            </p:cNvSpPr>
            <p:nvPr/>
          </p:nvSpPr>
          <p:spPr bwMode="auto">
            <a:xfrm>
              <a:off x="2017" y="2453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66"/>
            <p:cNvSpPr>
              <a:spLocks noChangeShapeType="1"/>
            </p:cNvSpPr>
            <p:nvPr/>
          </p:nvSpPr>
          <p:spPr bwMode="auto">
            <a:xfrm flipH="1">
              <a:off x="768" y="2448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Line 67"/>
            <p:cNvSpPr>
              <a:spLocks noChangeShapeType="1"/>
            </p:cNvSpPr>
            <p:nvPr/>
          </p:nvSpPr>
          <p:spPr bwMode="auto">
            <a:xfrm flipH="1">
              <a:off x="769" y="2540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Line 68"/>
            <p:cNvSpPr>
              <a:spLocks noChangeShapeType="1"/>
            </p:cNvSpPr>
            <p:nvPr/>
          </p:nvSpPr>
          <p:spPr bwMode="auto">
            <a:xfrm flipH="1">
              <a:off x="768" y="2637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Line 69"/>
            <p:cNvSpPr>
              <a:spLocks noChangeShapeType="1"/>
            </p:cNvSpPr>
            <p:nvPr/>
          </p:nvSpPr>
          <p:spPr bwMode="auto">
            <a:xfrm flipH="1">
              <a:off x="769" y="2733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70"/>
            <p:cNvSpPr>
              <a:spLocks noChangeShapeType="1"/>
            </p:cNvSpPr>
            <p:nvPr/>
          </p:nvSpPr>
          <p:spPr bwMode="auto">
            <a:xfrm flipH="1">
              <a:off x="768" y="2830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Line 71"/>
            <p:cNvSpPr>
              <a:spLocks noChangeShapeType="1"/>
            </p:cNvSpPr>
            <p:nvPr/>
          </p:nvSpPr>
          <p:spPr bwMode="auto">
            <a:xfrm flipH="1">
              <a:off x="769" y="2926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Line 72"/>
            <p:cNvSpPr>
              <a:spLocks noChangeShapeType="1"/>
            </p:cNvSpPr>
            <p:nvPr/>
          </p:nvSpPr>
          <p:spPr bwMode="auto">
            <a:xfrm flipH="1">
              <a:off x="769" y="3215"/>
              <a:ext cx="12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Line 73"/>
            <p:cNvSpPr>
              <a:spLocks noChangeShapeType="1"/>
            </p:cNvSpPr>
            <p:nvPr/>
          </p:nvSpPr>
          <p:spPr bwMode="auto">
            <a:xfrm flipH="1">
              <a:off x="769" y="3119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Line 74"/>
            <p:cNvSpPr>
              <a:spLocks noChangeShapeType="1"/>
            </p:cNvSpPr>
            <p:nvPr/>
          </p:nvSpPr>
          <p:spPr bwMode="auto">
            <a:xfrm flipH="1">
              <a:off x="768" y="3216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Line 75"/>
            <p:cNvSpPr>
              <a:spLocks noChangeShapeType="1"/>
            </p:cNvSpPr>
            <p:nvPr/>
          </p:nvSpPr>
          <p:spPr bwMode="auto">
            <a:xfrm flipH="1">
              <a:off x="769" y="3312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Line 76"/>
            <p:cNvSpPr>
              <a:spLocks noChangeShapeType="1"/>
            </p:cNvSpPr>
            <p:nvPr/>
          </p:nvSpPr>
          <p:spPr bwMode="auto">
            <a:xfrm flipH="1">
              <a:off x="768" y="3409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Line 77"/>
            <p:cNvSpPr>
              <a:spLocks noChangeShapeType="1"/>
            </p:cNvSpPr>
            <p:nvPr/>
          </p:nvSpPr>
          <p:spPr bwMode="auto">
            <a:xfrm flipH="1">
              <a:off x="769" y="3505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Line 78"/>
            <p:cNvSpPr>
              <a:spLocks noChangeShapeType="1"/>
            </p:cNvSpPr>
            <p:nvPr/>
          </p:nvSpPr>
          <p:spPr bwMode="auto">
            <a:xfrm flipH="1">
              <a:off x="768" y="3598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5" name="Rectangle 79"/>
            <p:cNvSpPr>
              <a:spLocks noChangeArrowheads="1"/>
            </p:cNvSpPr>
            <p:nvPr/>
          </p:nvSpPr>
          <p:spPr bwMode="auto">
            <a:xfrm>
              <a:off x="865" y="3198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9536" name="Rectangle 80"/>
            <p:cNvSpPr>
              <a:spLocks noChangeArrowheads="1"/>
            </p:cNvSpPr>
            <p:nvPr/>
          </p:nvSpPr>
          <p:spPr bwMode="auto">
            <a:xfrm>
              <a:off x="984" y="3198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537" name="Rectangle 81"/>
            <p:cNvSpPr>
              <a:spLocks noChangeArrowheads="1"/>
            </p:cNvSpPr>
            <p:nvPr/>
          </p:nvSpPr>
          <p:spPr bwMode="auto">
            <a:xfrm>
              <a:off x="1050" y="2568"/>
              <a:ext cx="187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9538" name="Rectangle 82"/>
            <p:cNvSpPr>
              <a:spLocks noChangeArrowheads="1"/>
            </p:cNvSpPr>
            <p:nvPr/>
          </p:nvSpPr>
          <p:spPr bwMode="auto">
            <a:xfrm>
              <a:off x="1313" y="3198"/>
              <a:ext cx="187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539" name="Rectangle 83"/>
            <p:cNvSpPr>
              <a:spLocks noChangeArrowheads="1"/>
            </p:cNvSpPr>
            <p:nvPr/>
          </p:nvSpPr>
          <p:spPr bwMode="auto">
            <a:xfrm>
              <a:off x="1414" y="3198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9540" name="Rectangle 84"/>
            <p:cNvSpPr>
              <a:spLocks noChangeArrowheads="1"/>
            </p:cNvSpPr>
            <p:nvPr/>
          </p:nvSpPr>
          <p:spPr bwMode="auto">
            <a:xfrm>
              <a:off x="1509" y="3198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9541" name="Rectangle 85"/>
            <p:cNvSpPr>
              <a:spLocks noChangeArrowheads="1"/>
            </p:cNvSpPr>
            <p:nvPr/>
          </p:nvSpPr>
          <p:spPr bwMode="auto">
            <a:xfrm>
              <a:off x="1621" y="3198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9542" name="Rectangle 86"/>
            <p:cNvSpPr>
              <a:spLocks noChangeArrowheads="1"/>
            </p:cNvSpPr>
            <p:nvPr/>
          </p:nvSpPr>
          <p:spPr bwMode="auto">
            <a:xfrm>
              <a:off x="1045" y="2662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9543" name="Rectangle 87"/>
            <p:cNvSpPr>
              <a:spLocks noChangeArrowheads="1"/>
            </p:cNvSpPr>
            <p:nvPr/>
          </p:nvSpPr>
          <p:spPr bwMode="auto">
            <a:xfrm>
              <a:off x="1045" y="2761"/>
              <a:ext cx="18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9544" name="Rectangle 88"/>
            <p:cNvSpPr>
              <a:spLocks noChangeArrowheads="1"/>
            </p:cNvSpPr>
            <p:nvPr/>
          </p:nvSpPr>
          <p:spPr bwMode="auto">
            <a:xfrm>
              <a:off x="1045" y="2858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9545" name="Rectangle 89"/>
            <p:cNvSpPr>
              <a:spLocks noChangeArrowheads="1"/>
            </p:cNvSpPr>
            <p:nvPr/>
          </p:nvSpPr>
          <p:spPr bwMode="auto">
            <a:xfrm>
              <a:off x="1045" y="2962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546" name="Rectangle 90"/>
            <p:cNvSpPr>
              <a:spLocks noChangeArrowheads="1"/>
            </p:cNvSpPr>
            <p:nvPr/>
          </p:nvSpPr>
          <p:spPr bwMode="auto">
            <a:xfrm>
              <a:off x="1045" y="3248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547" name="Rectangle 91"/>
            <p:cNvSpPr>
              <a:spLocks noChangeArrowheads="1"/>
            </p:cNvSpPr>
            <p:nvPr/>
          </p:nvSpPr>
          <p:spPr bwMode="auto">
            <a:xfrm>
              <a:off x="1045" y="3334"/>
              <a:ext cx="18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9548" name="Line 92"/>
            <p:cNvSpPr>
              <a:spLocks noChangeShapeType="1"/>
            </p:cNvSpPr>
            <p:nvPr/>
          </p:nvSpPr>
          <p:spPr bwMode="auto">
            <a:xfrm>
              <a:off x="1393" y="2448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9" name="Line 93"/>
            <p:cNvSpPr>
              <a:spLocks noChangeShapeType="1"/>
            </p:cNvSpPr>
            <p:nvPr/>
          </p:nvSpPr>
          <p:spPr bwMode="auto">
            <a:xfrm flipH="1">
              <a:off x="769" y="3022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0" name="Freeform 94"/>
            <p:cNvSpPr>
              <a:spLocks/>
            </p:cNvSpPr>
            <p:nvPr/>
          </p:nvSpPr>
          <p:spPr bwMode="auto">
            <a:xfrm flipV="1">
              <a:off x="1200" y="2640"/>
              <a:ext cx="629" cy="858"/>
            </a:xfrm>
            <a:custGeom>
              <a:avLst/>
              <a:gdLst>
                <a:gd name="T0" fmla="*/ 0 w 811"/>
                <a:gd name="T1" fmla="*/ 690 h 691"/>
                <a:gd name="T2" fmla="*/ 3 w 811"/>
                <a:gd name="T3" fmla="*/ 677 h 691"/>
                <a:gd name="T4" fmla="*/ 6 w 811"/>
                <a:gd name="T5" fmla="*/ 661 h 691"/>
                <a:gd name="T6" fmla="*/ 9 w 811"/>
                <a:gd name="T7" fmla="*/ 642 h 691"/>
                <a:gd name="T8" fmla="*/ 13 w 811"/>
                <a:gd name="T9" fmla="*/ 620 h 691"/>
                <a:gd name="T10" fmla="*/ 17 w 811"/>
                <a:gd name="T11" fmla="*/ 597 h 691"/>
                <a:gd name="T12" fmla="*/ 21 w 811"/>
                <a:gd name="T13" fmla="*/ 573 h 691"/>
                <a:gd name="T14" fmla="*/ 26 w 811"/>
                <a:gd name="T15" fmla="*/ 547 h 691"/>
                <a:gd name="T16" fmla="*/ 30 w 811"/>
                <a:gd name="T17" fmla="*/ 520 h 691"/>
                <a:gd name="T18" fmla="*/ 42 w 811"/>
                <a:gd name="T19" fmla="*/ 467 h 691"/>
                <a:gd name="T20" fmla="*/ 47 w 811"/>
                <a:gd name="T21" fmla="*/ 440 h 691"/>
                <a:gd name="T22" fmla="*/ 53 w 811"/>
                <a:gd name="T23" fmla="*/ 415 h 691"/>
                <a:gd name="T24" fmla="*/ 60 w 811"/>
                <a:gd name="T25" fmla="*/ 390 h 691"/>
                <a:gd name="T26" fmla="*/ 67 w 811"/>
                <a:gd name="T27" fmla="*/ 368 h 691"/>
                <a:gd name="T28" fmla="*/ 75 w 811"/>
                <a:gd name="T29" fmla="*/ 347 h 691"/>
                <a:gd name="T30" fmla="*/ 83 w 811"/>
                <a:gd name="T31" fmla="*/ 329 h 691"/>
                <a:gd name="T32" fmla="*/ 91 w 811"/>
                <a:gd name="T33" fmla="*/ 314 h 691"/>
                <a:gd name="T34" fmla="*/ 99 w 811"/>
                <a:gd name="T35" fmla="*/ 301 h 691"/>
                <a:gd name="T36" fmla="*/ 106 w 811"/>
                <a:gd name="T37" fmla="*/ 287 h 691"/>
                <a:gd name="T38" fmla="*/ 114 w 811"/>
                <a:gd name="T39" fmla="*/ 276 h 691"/>
                <a:gd name="T40" fmla="*/ 131 w 811"/>
                <a:gd name="T41" fmla="*/ 255 h 691"/>
                <a:gd name="T42" fmla="*/ 149 w 811"/>
                <a:gd name="T43" fmla="*/ 239 h 691"/>
                <a:gd name="T44" fmla="*/ 171 w 811"/>
                <a:gd name="T45" fmla="*/ 222 h 691"/>
                <a:gd name="T46" fmla="*/ 183 w 811"/>
                <a:gd name="T47" fmla="*/ 214 h 691"/>
                <a:gd name="T48" fmla="*/ 197 w 811"/>
                <a:gd name="T49" fmla="*/ 207 h 691"/>
                <a:gd name="T50" fmla="*/ 213 w 811"/>
                <a:gd name="T51" fmla="*/ 198 h 691"/>
                <a:gd name="T52" fmla="*/ 231 w 811"/>
                <a:gd name="T53" fmla="*/ 189 h 691"/>
                <a:gd name="T54" fmla="*/ 249 w 811"/>
                <a:gd name="T55" fmla="*/ 180 h 691"/>
                <a:gd name="T56" fmla="*/ 271 w 811"/>
                <a:gd name="T57" fmla="*/ 170 h 691"/>
                <a:gd name="T58" fmla="*/ 296 w 811"/>
                <a:gd name="T59" fmla="*/ 159 h 691"/>
                <a:gd name="T60" fmla="*/ 324 w 811"/>
                <a:gd name="T61" fmla="*/ 148 h 691"/>
                <a:gd name="T62" fmla="*/ 356 w 811"/>
                <a:gd name="T63" fmla="*/ 137 h 691"/>
                <a:gd name="T64" fmla="*/ 391 w 811"/>
                <a:gd name="T65" fmla="*/ 125 h 691"/>
                <a:gd name="T66" fmla="*/ 427 w 811"/>
                <a:gd name="T67" fmla="*/ 114 h 691"/>
                <a:gd name="T68" fmla="*/ 466 w 811"/>
                <a:gd name="T69" fmla="*/ 102 h 691"/>
                <a:gd name="T70" fmla="*/ 544 w 811"/>
                <a:gd name="T71" fmla="*/ 77 h 691"/>
                <a:gd name="T72" fmla="*/ 622 w 811"/>
                <a:gd name="T73" fmla="*/ 55 h 691"/>
                <a:gd name="T74" fmla="*/ 659 w 811"/>
                <a:gd name="T75" fmla="*/ 44 h 691"/>
                <a:gd name="T76" fmla="*/ 696 w 811"/>
                <a:gd name="T77" fmla="*/ 34 h 691"/>
                <a:gd name="T78" fmla="*/ 729 w 811"/>
                <a:gd name="T79" fmla="*/ 24 h 691"/>
                <a:gd name="T80" fmla="*/ 759 w 811"/>
                <a:gd name="T81" fmla="*/ 15 h 691"/>
                <a:gd name="T82" fmla="*/ 786 w 811"/>
                <a:gd name="T83" fmla="*/ 7 h 691"/>
                <a:gd name="T84" fmla="*/ 810 w 811"/>
                <a:gd name="T85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1" h="691">
                  <a:moveTo>
                    <a:pt x="0" y="690"/>
                  </a:moveTo>
                  <a:lnTo>
                    <a:pt x="3" y="677"/>
                  </a:lnTo>
                  <a:lnTo>
                    <a:pt x="6" y="661"/>
                  </a:lnTo>
                  <a:lnTo>
                    <a:pt x="9" y="642"/>
                  </a:lnTo>
                  <a:lnTo>
                    <a:pt x="13" y="620"/>
                  </a:lnTo>
                  <a:lnTo>
                    <a:pt x="17" y="597"/>
                  </a:lnTo>
                  <a:lnTo>
                    <a:pt x="21" y="573"/>
                  </a:lnTo>
                  <a:lnTo>
                    <a:pt x="26" y="547"/>
                  </a:lnTo>
                  <a:lnTo>
                    <a:pt x="30" y="520"/>
                  </a:lnTo>
                  <a:lnTo>
                    <a:pt x="42" y="467"/>
                  </a:lnTo>
                  <a:lnTo>
                    <a:pt x="47" y="440"/>
                  </a:lnTo>
                  <a:lnTo>
                    <a:pt x="53" y="415"/>
                  </a:lnTo>
                  <a:lnTo>
                    <a:pt x="60" y="390"/>
                  </a:lnTo>
                  <a:lnTo>
                    <a:pt x="67" y="368"/>
                  </a:lnTo>
                  <a:lnTo>
                    <a:pt x="75" y="347"/>
                  </a:lnTo>
                  <a:lnTo>
                    <a:pt x="83" y="329"/>
                  </a:lnTo>
                  <a:lnTo>
                    <a:pt x="91" y="314"/>
                  </a:lnTo>
                  <a:lnTo>
                    <a:pt x="99" y="301"/>
                  </a:lnTo>
                  <a:lnTo>
                    <a:pt x="106" y="287"/>
                  </a:lnTo>
                  <a:lnTo>
                    <a:pt x="114" y="276"/>
                  </a:lnTo>
                  <a:lnTo>
                    <a:pt x="131" y="255"/>
                  </a:lnTo>
                  <a:lnTo>
                    <a:pt x="149" y="239"/>
                  </a:lnTo>
                  <a:lnTo>
                    <a:pt x="171" y="222"/>
                  </a:lnTo>
                  <a:lnTo>
                    <a:pt x="183" y="214"/>
                  </a:lnTo>
                  <a:lnTo>
                    <a:pt x="197" y="207"/>
                  </a:lnTo>
                  <a:lnTo>
                    <a:pt x="213" y="198"/>
                  </a:lnTo>
                  <a:lnTo>
                    <a:pt x="231" y="189"/>
                  </a:lnTo>
                  <a:lnTo>
                    <a:pt x="249" y="180"/>
                  </a:lnTo>
                  <a:lnTo>
                    <a:pt x="271" y="170"/>
                  </a:lnTo>
                  <a:lnTo>
                    <a:pt x="296" y="159"/>
                  </a:lnTo>
                  <a:lnTo>
                    <a:pt x="324" y="148"/>
                  </a:lnTo>
                  <a:lnTo>
                    <a:pt x="356" y="137"/>
                  </a:lnTo>
                  <a:lnTo>
                    <a:pt x="391" y="125"/>
                  </a:lnTo>
                  <a:lnTo>
                    <a:pt x="427" y="114"/>
                  </a:lnTo>
                  <a:lnTo>
                    <a:pt x="466" y="102"/>
                  </a:lnTo>
                  <a:lnTo>
                    <a:pt x="544" y="77"/>
                  </a:lnTo>
                  <a:lnTo>
                    <a:pt x="622" y="55"/>
                  </a:lnTo>
                  <a:lnTo>
                    <a:pt x="659" y="44"/>
                  </a:lnTo>
                  <a:lnTo>
                    <a:pt x="696" y="34"/>
                  </a:lnTo>
                  <a:lnTo>
                    <a:pt x="729" y="24"/>
                  </a:lnTo>
                  <a:lnTo>
                    <a:pt x="759" y="15"/>
                  </a:lnTo>
                  <a:lnTo>
                    <a:pt x="786" y="7"/>
                  </a:lnTo>
                  <a:lnTo>
                    <a:pt x="810" y="0"/>
                  </a:lnTo>
                </a:path>
              </a:pathLst>
            </a:custGeom>
            <a:noFill/>
            <a:ln w="12700" cap="rnd" cmpd="sng">
              <a:solidFill>
                <a:srgbClr val="CC3300"/>
              </a:solidFill>
              <a:prstDash val="solid"/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1" name="Rectangle 95"/>
            <p:cNvSpPr>
              <a:spLocks noChangeArrowheads="1"/>
            </p:cNvSpPr>
            <p:nvPr/>
          </p:nvSpPr>
          <p:spPr bwMode="auto">
            <a:xfrm>
              <a:off x="1723" y="3198"/>
              <a:ext cx="187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spcBef>
                  <a:spcPct val="20000"/>
                </a:spcBef>
              </a:pPr>
              <a:r>
                <a:rPr lang="en-US" sz="800" b="1"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19552" name="Group 96"/>
            <p:cNvGrpSpPr>
              <a:grpSpLocks/>
            </p:cNvGrpSpPr>
            <p:nvPr/>
          </p:nvGrpSpPr>
          <p:grpSpPr bwMode="auto">
            <a:xfrm>
              <a:off x="2017" y="2928"/>
              <a:ext cx="912" cy="336"/>
              <a:chOff x="4281" y="3264"/>
              <a:chExt cx="904" cy="193"/>
            </a:xfrm>
          </p:grpSpPr>
          <p:sp>
            <p:nvSpPr>
              <p:cNvPr id="19553" name="Freeform 97"/>
              <p:cNvSpPr>
                <a:spLocks/>
              </p:cNvSpPr>
              <p:nvPr/>
            </p:nvSpPr>
            <p:spPr bwMode="auto">
              <a:xfrm>
                <a:off x="4281" y="3264"/>
                <a:ext cx="904" cy="193"/>
              </a:xfrm>
              <a:custGeom>
                <a:avLst/>
                <a:gdLst>
                  <a:gd name="T0" fmla="*/ 135 w 904"/>
                  <a:gd name="T1" fmla="*/ 0 h 193"/>
                  <a:gd name="T2" fmla="*/ 135 w 904"/>
                  <a:gd name="T3" fmla="*/ 32 h 193"/>
                  <a:gd name="T4" fmla="*/ 0 w 904"/>
                  <a:gd name="T5" fmla="*/ 20 h 193"/>
                  <a:gd name="T6" fmla="*/ 135 w 904"/>
                  <a:gd name="T7" fmla="*/ 80 h 193"/>
                  <a:gd name="T8" fmla="*/ 135 w 904"/>
                  <a:gd name="T9" fmla="*/ 192 h 193"/>
                  <a:gd name="T10" fmla="*/ 263 w 904"/>
                  <a:gd name="T11" fmla="*/ 192 h 193"/>
                  <a:gd name="T12" fmla="*/ 263 w 904"/>
                  <a:gd name="T13" fmla="*/ 192 h 193"/>
                  <a:gd name="T14" fmla="*/ 455 w 904"/>
                  <a:gd name="T15" fmla="*/ 192 h 193"/>
                  <a:gd name="T16" fmla="*/ 903 w 904"/>
                  <a:gd name="T17" fmla="*/ 192 h 193"/>
                  <a:gd name="T18" fmla="*/ 903 w 904"/>
                  <a:gd name="T19" fmla="*/ 80 h 193"/>
                  <a:gd name="T20" fmla="*/ 903 w 904"/>
                  <a:gd name="T21" fmla="*/ 32 h 193"/>
                  <a:gd name="T22" fmla="*/ 903 w 904"/>
                  <a:gd name="T23" fmla="*/ 32 h 193"/>
                  <a:gd name="T24" fmla="*/ 903 w 904"/>
                  <a:gd name="T25" fmla="*/ 0 h 193"/>
                  <a:gd name="T26" fmla="*/ 455 w 904"/>
                  <a:gd name="T27" fmla="*/ 0 h 193"/>
                  <a:gd name="T28" fmla="*/ 263 w 904"/>
                  <a:gd name="T29" fmla="*/ 0 h 193"/>
                  <a:gd name="T30" fmla="*/ 263 w 904"/>
                  <a:gd name="T31" fmla="*/ 0 h 193"/>
                  <a:gd name="T32" fmla="*/ 135 w 904"/>
                  <a:gd name="T33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04" h="193">
                    <a:moveTo>
                      <a:pt x="135" y="0"/>
                    </a:moveTo>
                    <a:lnTo>
                      <a:pt x="135" y="32"/>
                    </a:lnTo>
                    <a:lnTo>
                      <a:pt x="0" y="20"/>
                    </a:lnTo>
                    <a:lnTo>
                      <a:pt x="135" y="80"/>
                    </a:lnTo>
                    <a:lnTo>
                      <a:pt x="135" y="192"/>
                    </a:lnTo>
                    <a:lnTo>
                      <a:pt x="263" y="192"/>
                    </a:lnTo>
                    <a:lnTo>
                      <a:pt x="263" y="192"/>
                    </a:lnTo>
                    <a:lnTo>
                      <a:pt x="455" y="192"/>
                    </a:lnTo>
                    <a:lnTo>
                      <a:pt x="903" y="192"/>
                    </a:lnTo>
                    <a:lnTo>
                      <a:pt x="903" y="80"/>
                    </a:lnTo>
                    <a:lnTo>
                      <a:pt x="903" y="32"/>
                    </a:lnTo>
                    <a:lnTo>
                      <a:pt x="903" y="32"/>
                    </a:lnTo>
                    <a:lnTo>
                      <a:pt x="903" y="0"/>
                    </a:lnTo>
                    <a:lnTo>
                      <a:pt x="455" y="0"/>
                    </a:lnTo>
                    <a:lnTo>
                      <a:pt x="263" y="0"/>
                    </a:lnTo>
                    <a:lnTo>
                      <a:pt x="263" y="0"/>
                    </a:lnTo>
                    <a:lnTo>
                      <a:pt x="135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4" name="Rectangle 98"/>
              <p:cNvSpPr>
                <a:spLocks noChangeArrowheads="1"/>
              </p:cNvSpPr>
              <p:nvPr/>
            </p:nvSpPr>
            <p:spPr bwMode="auto">
              <a:xfrm>
                <a:off x="4477" y="3296"/>
                <a:ext cx="646" cy="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sz="1400" i="1">
                    <a:latin typeface="Times New Roman" pitchFamily="18" charset="0"/>
                  </a:rPr>
                  <a:t>f</a:t>
                </a:r>
                <a:r>
                  <a:rPr lang="en-US" sz="1400">
                    <a:latin typeface="Times New Roman" pitchFamily="18" charset="0"/>
                  </a:rPr>
                  <a:t> (</a:t>
                </a:r>
                <a:r>
                  <a:rPr lang="en-US" sz="1400" b="1" i="1">
                    <a:latin typeface="Times New Roman" pitchFamily="18" charset="0"/>
                  </a:rPr>
                  <a:t>x</a:t>
                </a:r>
                <a:r>
                  <a:rPr lang="en-US" sz="1400">
                    <a:latin typeface="Times New Roman" pitchFamily="18" charset="0"/>
                  </a:rPr>
                  <a:t>) = log</a:t>
                </a:r>
                <a:r>
                  <a:rPr lang="en-US" sz="1400" baseline="-25000">
                    <a:latin typeface="Times New Roman" pitchFamily="18" charset="0"/>
                  </a:rPr>
                  <a:t>b</a:t>
                </a:r>
                <a:r>
                  <a:rPr lang="en-US" sz="1400">
                    <a:latin typeface="Times New Roman" pitchFamily="18" charset="0"/>
                  </a:rPr>
                  <a:t> </a:t>
                </a:r>
                <a:r>
                  <a:rPr lang="en-US" sz="1400" b="1" i="1">
                    <a:latin typeface="Times New Roman" pitchFamily="18" charset="0"/>
                  </a:rPr>
                  <a:t>x</a:t>
                </a:r>
              </a:p>
              <a:p>
                <a:pPr algn="ctr"/>
                <a:r>
                  <a:rPr lang="en-US" sz="1400" b="1" i="1">
                    <a:latin typeface="Times New Roman" pitchFamily="18" charset="0"/>
                  </a:rPr>
                  <a:t>0&lt;b&lt;1</a:t>
                </a:r>
                <a:r>
                  <a:rPr lang="en-US" sz="1400">
                    <a:latin typeface="Times New Roman" pitchFamily="18" charset="0"/>
                  </a:rPr>
                  <a:t> </a:t>
                </a: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6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29625" y="1001932"/>
            <a:ext cx="5277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Multiplication is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 shortcut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for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addition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65836"/>
              </p:ext>
            </p:extLst>
          </p:nvPr>
        </p:nvGraphicFramePr>
        <p:xfrm>
          <a:off x="458200" y="1452265"/>
          <a:ext cx="3900396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9" name="Equation" r:id="rId3" imgW="1651000" imgH="152400" progId="Equation.DSMT4">
                  <p:embed/>
                </p:oleObj>
              </mc:Choice>
              <mc:Fallback>
                <p:oleObj name="Equation" r:id="rId3" imgW="16510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200" y="1452265"/>
                        <a:ext cx="3900396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428214"/>
              </p:ext>
            </p:extLst>
          </p:nvPr>
        </p:nvGraphicFramePr>
        <p:xfrm>
          <a:off x="4528133" y="1447800"/>
          <a:ext cx="84010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" name="Equation" r:id="rId5" imgW="355600" imgH="152400" progId="Equation.DSMT4">
                  <p:embed/>
                </p:oleObj>
              </mc:Choice>
              <mc:Fallback>
                <p:oleObj name="Equation" r:id="rId5" imgW="355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133" y="1447800"/>
                        <a:ext cx="84010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9625" y="1981200"/>
            <a:ext cx="5743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Exponents are a shortcut for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multiplication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752713"/>
              </p:ext>
            </p:extLst>
          </p:nvPr>
        </p:nvGraphicFramePr>
        <p:xfrm>
          <a:off x="485775" y="2595265"/>
          <a:ext cx="3900396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" name="Equation" r:id="rId7" imgW="1651000" imgH="152400" progId="Equation.DSMT4">
                  <p:embed/>
                </p:oleObj>
              </mc:Choice>
              <mc:Fallback>
                <p:oleObj name="Equation" r:id="rId7" imgW="16510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2595265"/>
                        <a:ext cx="3900396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47734"/>
              </p:ext>
            </p:extLst>
          </p:nvPr>
        </p:nvGraphicFramePr>
        <p:xfrm>
          <a:off x="4572000" y="2514600"/>
          <a:ext cx="450732" cy="450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2" name="Equation" r:id="rId9" imgW="190500" imgH="190500" progId="Equation.DSMT4">
                  <p:embed/>
                </p:oleObj>
              </mc:Choice>
              <mc:Fallback>
                <p:oleObj name="Equation" r:id="rId9" imgW="1905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14600"/>
                        <a:ext cx="450732" cy="450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9625" y="3200400"/>
            <a:ext cx="5389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Logarithms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are a shortcut for exponents.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165698"/>
              </p:ext>
            </p:extLst>
          </p:nvPr>
        </p:nvGraphicFramePr>
        <p:xfrm>
          <a:off x="6019801" y="3243382"/>
          <a:ext cx="16764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3" name="Equation" r:id="rId11" imgW="698400" imgH="228600" progId="Equation.DSMT4">
                  <p:embed/>
                </p:oleObj>
              </mc:Choice>
              <mc:Fallback>
                <p:oleObj name="Equation" r:id="rId11" imgW="698400" imgH="228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3243382"/>
                        <a:ext cx="1676400" cy="54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637450"/>
              </p:ext>
            </p:extLst>
          </p:nvPr>
        </p:nvGraphicFramePr>
        <p:xfrm>
          <a:off x="6194287" y="2809642"/>
          <a:ext cx="930275" cy="390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4" name="Equation" r:id="rId13" imgW="482400" imgH="203040" progId="Equation.DSMT4">
                  <p:embed/>
                </p:oleObj>
              </mc:Choice>
              <mc:Fallback>
                <p:oleObj name="Equation" r:id="rId13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287" y="2809642"/>
                        <a:ext cx="930275" cy="390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5974-A7AA-443B-93DE-02ECE82ECFCE}" type="slidenum">
              <a:rPr lang="en-US" smtClean="0"/>
              <a:t>9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flipH="1">
            <a:off x="450406" y="381000"/>
            <a:ext cx="8312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Converting Exponential Expressions to Logarithms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1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1249</Words>
  <Application>Microsoft Office PowerPoint</Application>
  <PresentationFormat>On-screen Show (4:3)</PresentationFormat>
  <Paragraphs>323</Paragraphs>
  <Slides>23</Slides>
  <Notes>8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Equation</vt:lpstr>
      <vt:lpstr>Document</vt:lpstr>
      <vt:lpstr>MathType Equation 3.6+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Characteristics of the Graphs of Logarithmic Functions of the Form f(x) = logbx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70</cp:revision>
  <dcterms:created xsi:type="dcterms:W3CDTF">2012-11-11T20:43:28Z</dcterms:created>
  <dcterms:modified xsi:type="dcterms:W3CDTF">2013-10-25T02:04:17Z</dcterms:modified>
</cp:coreProperties>
</file>