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ADC8F-A9E7-44AA-8CDF-0381BB675C8E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6662-30DC-42AB-A2AB-021147F4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9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886CAC1-4B26-41E2-9A3A-BA6AEA5128D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7B3F4F9-E295-403B-820C-3235315A9579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C221-4C26-4129-8715-A4BE1F18EBB6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5298-E137-4DEA-A80E-1C6DB89110FE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2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C6F8-3F12-4AAD-AA75-F2EE9D17A516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6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1B56-AF6C-439A-A0F2-8FB42E7FFE78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32F3-371D-4027-80B4-EC0C30358F15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F496-05F1-4DD4-8906-3CCFAF5ED1C1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C362-37B2-4312-B2A0-D9840A82D03C}" type="datetime1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F8E1-A934-441B-8BEE-C0D416002F41}" type="datetime1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2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14A1-2018-440B-98EF-CAE3B1C79806}" type="datetime1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143A-272C-44F9-A26E-36371C83E570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A116-BCCC-48FC-88C4-7C5F6E8B35C3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2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FDB76-396C-4673-8B7F-09E9B4AB8044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A92F-5006-46A0-850D-5A71AB598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8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hyperlink" Target="Logarithmic_Transformations/Logarithmic_Transformations.tns" TargetMode="External"/><Relationship Id="rId4" Type="http://schemas.openxmlformats.org/officeDocument/2006/relationships/image" Target="../media/image1.wmf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5.wmf"/><Relationship Id="rId15" Type="http://schemas.openxmlformats.org/officeDocument/2006/relationships/image" Target="../media/image12.png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2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8.wmf"/><Relationship Id="rId22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9.png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3400" y="1887538"/>
            <a:ext cx="8307388" cy="1771650"/>
          </a:xfrm>
          <a:prstGeom prst="rect">
            <a:avLst/>
          </a:prstGeom>
          <a:solidFill>
            <a:srgbClr val="FFFFFF"/>
          </a:solidFill>
          <a:ln w="12700">
            <a:solidFill>
              <a:srgbClr val="5F5735"/>
            </a:solidFill>
            <a:miter lim="800000"/>
            <a:headEnd/>
            <a:tailEnd/>
          </a:ln>
          <a:effectLst>
            <a:outerShdw blurRad="63500" dist="46662" dir="3284183" algn="ctr" rotWithShape="0">
              <a:srgbClr val="5F5735">
                <a:alpha val="74998"/>
              </a:srgbClr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Logarithmic form: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/>
              <a:t>log</a:t>
            </a:r>
            <a:r>
              <a:rPr lang="en-US" i="1" baseline="-25000" dirty="0" err="1"/>
              <a:t>b</a:t>
            </a:r>
            <a:r>
              <a:rPr lang="en-US" i="1" baseline="-25000" dirty="0"/>
              <a:t> </a:t>
            </a:r>
            <a:r>
              <a:rPr lang="en-US" i="1" dirty="0"/>
              <a:t>x</a:t>
            </a:r>
            <a:r>
              <a:rPr lang="en-US" dirty="0"/>
              <a:t> 	</a:t>
            </a:r>
            <a:r>
              <a:rPr lang="en-US" dirty="0" smtClean="0"/>
              <a:t>		Exponential </a:t>
            </a:r>
            <a:r>
              <a:rPr lang="en-US" dirty="0"/>
              <a:t>Form: </a:t>
            </a:r>
            <a:r>
              <a:rPr lang="en-US" i="1" dirty="0"/>
              <a:t>b</a:t>
            </a:r>
            <a:r>
              <a:rPr lang="en-US" i="1" baseline="30000" dirty="0"/>
              <a:t>y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524000" y="1984375"/>
            <a:ext cx="1219200" cy="606425"/>
            <a:chOff x="1308" y="1728"/>
            <a:chExt cx="577" cy="382"/>
          </a:xfrm>
        </p:grpSpPr>
        <p:sp>
          <p:nvSpPr>
            <p:cNvPr id="4165" name="Freeform 6"/>
            <p:cNvSpPr>
              <a:spLocks/>
            </p:cNvSpPr>
            <p:nvPr/>
          </p:nvSpPr>
          <p:spPr bwMode="auto">
            <a:xfrm>
              <a:off x="1308" y="1728"/>
              <a:ext cx="577" cy="382"/>
            </a:xfrm>
            <a:custGeom>
              <a:avLst/>
              <a:gdLst>
                <a:gd name="T0" fmla="*/ 0 w 577"/>
                <a:gd name="T1" fmla="*/ 0 h 382"/>
                <a:gd name="T2" fmla="*/ 0 w 577"/>
                <a:gd name="T3" fmla="*/ 112 h 382"/>
                <a:gd name="T4" fmla="*/ 0 w 577"/>
                <a:gd name="T5" fmla="*/ 112 h 382"/>
                <a:gd name="T6" fmla="*/ 0 w 577"/>
                <a:gd name="T7" fmla="*/ 160 h 382"/>
                <a:gd name="T8" fmla="*/ 0 w 577"/>
                <a:gd name="T9" fmla="*/ 192 h 382"/>
                <a:gd name="T10" fmla="*/ 336 w 577"/>
                <a:gd name="T11" fmla="*/ 192 h 382"/>
                <a:gd name="T12" fmla="*/ 422 w 577"/>
                <a:gd name="T13" fmla="*/ 381 h 382"/>
                <a:gd name="T14" fmla="*/ 480 w 577"/>
                <a:gd name="T15" fmla="*/ 192 h 382"/>
                <a:gd name="T16" fmla="*/ 576 w 577"/>
                <a:gd name="T17" fmla="*/ 192 h 382"/>
                <a:gd name="T18" fmla="*/ 576 w 577"/>
                <a:gd name="T19" fmla="*/ 160 h 382"/>
                <a:gd name="T20" fmla="*/ 576 w 577"/>
                <a:gd name="T21" fmla="*/ 112 h 382"/>
                <a:gd name="T22" fmla="*/ 576 w 577"/>
                <a:gd name="T23" fmla="*/ 112 h 382"/>
                <a:gd name="T24" fmla="*/ 576 w 577"/>
                <a:gd name="T25" fmla="*/ 0 h 382"/>
                <a:gd name="T26" fmla="*/ 480 w 577"/>
                <a:gd name="T27" fmla="*/ 0 h 382"/>
                <a:gd name="T28" fmla="*/ 336 w 577"/>
                <a:gd name="T29" fmla="*/ 0 h 382"/>
                <a:gd name="T30" fmla="*/ 336 w 577"/>
                <a:gd name="T31" fmla="*/ 0 h 382"/>
                <a:gd name="T32" fmla="*/ 0 w 577"/>
                <a:gd name="T33" fmla="*/ 0 h 3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7"/>
                <a:gd name="T52" fmla="*/ 0 h 382"/>
                <a:gd name="T53" fmla="*/ 577 w 577"/>
                <a:gd name="T54" fmla="*/ 382 h 3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7" h="382">
                  <a:moveTo>
                    <a:pt x="0" y="0"/>
                  </a:moveTo>
                  <a:lnTo>
                    <a:pt x="0" y="112"/>
                  </a:lnTo>
                  <a:lnTo>
                    <a:pt x="0" y="160"/>
                  </a:lnTo>
                  <a:lnTo>
                    <a:pt x="0" y="192"/>
                  </a:lnTo>
                  <a:lnTo>
                    <a:pt x="336" y="192"/>
                  </a:lnTo>
                  <a:lnTo>
                    <a:pt x="422" y="381"/>
                  </a:lnTo>
                  <a:lnTo>
                    <a:pt x="480" y="192"/>
                  </a:lnTo>
                  <a:lnTo>
                    <a:pt x="576" y="192"/>
                  </a:lnTo>
                  <a:lnTo>
                    <a:pt x="576" y="160"/>
                  </a:lnTo>
                  <a:lnTo>
                    <a:pt x="576" y="112"/>
                  </a:lnTo>
                  <a:lnTo>
                    <a:pt x="576" y="0"/>
                  </a:lnTo>
                  <a:lnTo>
                    <a:pt x="480" y="0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Rectangle 7"/>
            <p:cNvSpPr>
              <a:spLocks noChangeArrowheads="1"/>
            </p:cNvSpPr>
            <p:nvPr/>
          </p:nvSpPr>
          <p:spPr bwMode="auto">
            <a:xfrm>
              <a:off x="1308" y="1760"/>
              <a:ext cx="45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1" hangingPunct="1"/>
              <a:r>
                <a:rPr lang="en-US" sz="1400" dirty="0"/>
                <a:t>Exponent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019800" y="2057400"/>
            <a:ext cx="1143000" cy="579437"/>
            <a:chOff x="3504" y="1728"/>
            <a:chExt cx="577" cy="365"/>
          </a:xfrm>
        </p:grpSpPr>
        <p:sp>
          <p:nvSpPr>
            <p:cNvPr id="4163" name="Freeform 9"/>
            <p:cNvSpPr>
              <a:spLocks/>
            </p:cNvSpPr>
            <p:nvPr/>
          </p:nvSpPr>
          <p:spPr bwMode="auto">
            <a:xfrm>
              <a:off x="3504" y="1728"/>
              <a:ext cx="577" cy="365"/>
            </a:xfrm>
            <a:custGeom>
              <a:avLst/>
              <a:gdLst>
                <a:gd name="T0" fmla="*/ 0 w 577"/>
                <a:gd name="T1" fmla="*/ 0 h 365"/>
                <a:gd name="T2" fmla="*/ 0 w 577"/>
                <a:gd name="T3" fmla="*/ 112 h 365"/>
                <a:gd name="T4" fmla="*/ 0 w 577"/>
                <a:gd name="T5" fmla="*/ 112 h 365"/>
                <a:gd name="T6" fmla="*/ 0 w 577"/>
                <a:gd name="T7" fmla="*/ 160 h 365"/>
                <a:gd name="T8" fmla="*/ 0 w 577"/>
                <a:gd name="T9" fmla="*/ 192 h 365"/>
                <a:gd name="T10" fmla="*/ 336 w 577"/>
                <a:gd name="T11" fmla="*/ 192 h 365"/>
                <a:gd name="T12" fmla="*/ 536 w 577"/>
                <a:gd name="T13" fmla="*/ 364 h 365"/>
                <a:gd name="T14" fmla="*/ 480 w 577"/>
                <a:gd name="T15" fmla="*/ 192 h 365"/>
                <a:gd name="T16" fmla="*/ 576 w 577"/>
                <a:gd name="T17" fmla="*/ 192 h 365"/>
                <a:gd name="T18" fmla="*/ 576 w 577"/>
                <a:gd name="T19" fmla="*/ 160 h 365"/>
                <a:gd name="T20" fmla="*/ 576 w 577"/>
                <a:gd name="T21" fmla="*/ 112 h 365"/>
                <a:gd name="T22" fmla="*/ 576 w 577"/>
                <a:gd name="T23" fmla="*/ 112 h 365"/>
                <a:gd name="T24" fmla="*/ 576 w 577"/>
                <a:gd name="T25" fmla="*/ 0 h 365"/>
                <a:gd name="T26" fmla="*/ 480 w 577"/>
                <a:gd name="T27" fmla="*/ 0 h 365"/>
                <a:gd name="T28" fmla="*/ 336 w 577"/>
                <a:gd name="T29" fmla="*/ 0 h 365"/>
                <a:gd name="T30" fmla="*/ 336 w 577"/>
                <a:gd name="T31" fmla="*/ 0 h 365"/>
                <a:gd name="T32" fmla="*/ 0 w 577"/>
                <a:gd name="T33" fmla="*/ 0 h 3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7"/>
                <a:gd name="T52" fmla="*/ 0 h 365"/>
                <a:gd name="T53" fmla="*/ 577 w 577"/>
                <a:gd name="T54" fmla="*/ 365 h 3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7" h="365">
                  <a:moveTo>
                    <a:pt x="0" y="0"/>
                  </a:moveTo>
                  <a:lnTo>
                    <a:pt x="0" y="112"/>
                  </a:lnTo>
                  <a:lnTo>
                    <a:pt x="0" y="160"/>
                  </a:lnTo>
                  <a:lnTo>
                    <a:pt x="0" y="192"/>
                  </a:lnTo>
                  <a:lnTo>
                    <a:pt x="336" y="192"/>
                  </a:lnTo>
                  <a:lnTo>
                    <a:pt x="536" y="364"/>
                  </a:lnTo>
                  <a:lnTo>
                    <a:pt x="480" y="192"/>
                  </a:lnTo>
                  <a:lnTo>
                    <a:pt x="576" y="192"/>
                  </a:lnTo>
                  <a:lnTo>
                    <a:pt x="576" y="160"/>
                  </a:lnTo>
                  <a:lnTo>
                    <a:pt x="576" y="112"/>
                  </a:lnTo>
                  <a:lnTo>
                    <a:pt x="576" y="0"/>
                  </a:lnTo>
                  <a:lnTo>
                    <a:pt x="480" y="0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Rectangle 10"/>
            <p:cNvSpPr>
              <a:spLocks noChangeArrowheads="1"/>
            </p:cNvSpPr>
            <p:nvPr/>
          </p:nvSpPr>
          <p:spPr bwMode="auto">
            <a:xfrm>
              <a:off x="3565" y="1760"/>
              <a:ext cx="45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1" hangingPunct="1"/>
              <a:r>
                <a:rPr lang="en-US" sz="1400"/>
                <a:t>Exponent</a:t>
              </a: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3030537" y="2962275"/>
            <a:ext cx="627063" cy="466725"/>
            <a:chOff x="2342" y="2250"/>
            <a:chExt cx="395" cy="343"/>
          </a:xfrm>
        </p:grpSpPr>
        <p:sp>
          <p:nvSpPr>
            <p:cNvPr id="4161" name="Freeform 12"/>
            <p:cNvSpPr>
              <a:spLocks/>
            </p:cNvSpPr>
            <p:nvPr/>
          </p:nvSpPr>
          <p:spPr bwMode="auto">
            <a:xfrm>
              <a:off x="2342" y="2250"/>
              <a:ext cx="395" cy="343"/>
            </a:xfrm>
            <a:custGeom>
              <a:avLst/>
              <a:gdLst>
                <a:gd name="T0" fmla="*/ 10 w 395"/>
                <a:gd name="T1" fmla="*/ 150 h 343"/>
                <a:gd name="T2" fmla="*/ 10 w 395"/>
                <a:gd name="T3" fmla="*/ 182 h 343"/>
                <a:gd name="T4" fmla="*/ 10 w 395"/>
                <a:gd name="T5" fmla="*/ 182 h 343"/>
                <a:gd name="T6" fmla="*/ 10 w 395"/>
                <a:gd name="T7" fmla="*/ 230 h 343"/>
                <a:gd name="T8" fmla="*/ 10 w 395"/>
                <a:gd name="T9" fmla="*/ 342 h 343"/>
                <a:gd name="T10" fmla="*/ 74 w 395"/>
                <a:gd name="T11" fmla="*/ 342 h 343"/>
                <a:gd name="T12" fmla="*/ 74 w 395"/>
                <a:gd name="T13" fmla="*/ 342 h 343"/>
                <a:gd name="T14" fmla="*/ 170 w 395"/>
                <a:gd name="T15" fmla="*/ 342 h 343"/>
                <a:gd name="T16" fmla="*/ 394 w 395"/>
                <a:gd name="T17" fmla="*/ 342 h 343"/>
                <a:gd name="T18" fmla="*/ 394 w 395"/>
                <a:gd name="T19" fmla="*/ 230 h 343"/>
                <a:gd name="T20" fmla="*/ 394 w 395"/>
                <a:gd name="T21" fmla="*/ 182 h 343"/>
                <a:gd name="T22" fmla="*/ 394 w 395"/>
                <a:gd name="T23" fmla="*/ 182 h 343"/>
                <a:gd name="T24" fmla="*/ 394 w 395"/>
                <a:gd name="T25" fmla="*/ 150 h 343"/>
                <a:gd name="T26" fmla="*/ 170 w 395"/>
                <a:gd name="T27" fmla="*/ 150 h 343"/>
                <a:gd name="T28" fmla="*/ 0 w 395"/>
                <a:gd name="T29" fmla="*/ 0 h 343"/>
                <a:gd name="T30" fmla="*/ 74 w 395"/>
                <a:gd name="T31" fmla="*/ 150 h 343"/>
                <a:gd name="T32" fmla="*/ 10 w 395"/>
                <a:gd name="T33" fmla="*/ 150 h 3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5"/>
                <a:gd name="T52" fmla="*/ 0 h 343"/>
                <a:gd name="T53" fmla="*/ 395 w 395"/>
                <a:gd name="T54" fmla="*/ 343 h 3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5" h="343">
                  <a:moveTo>
                    <a:pt x="10" y="150"/>
                  </a:moveTo>
                  <a:lnTo>
                    <a:pt x="10" y="182"/>
                  </a:lnTo>
                  <a:lnTo>
                    <a:pt x="10" y="230"/>
                  </a:lnTo>
                  <a:lnTo>
                    <a:pt x="10" y="342"/>
                  </a:lnTo>
                  <a:lnTo>
                    <a:pt x="74" y="342"/>
                  </a:lnTo>
                  <a:lnTo>
                    <a:pt x="170" y="342"/>
                  </a:lnTo>
                  <a:lnTo>
                    <a:pt x="394" y="342"/>
                  </a:lnTo>
                  <a:lnTo>
                    <a:pt x="394" y="230"/>
                  </a:lnTo>
                  <a:lnTo>
                    <a:pt x="394" y="182"/>
                  </a:lnTo>
                  <a:lnTo>
                    <a:pt x="394" y="150"/>
                  </a:lnTo>
                  <a:lnTo>
                    <a:pt x="170" y="150"/>
                  </a:lnTo>
                  <a:lnTo>
                    <a:pt x="0" y="0"/>
                  </a:lnTo>
                  <a:lnTo>
                    <a:pt x="74" y="150"/>
                  </a:lnTo>
                  <a:lnTo>
                    <a:pt x="10" y="15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Rectangle 13"/>
            <p:cNvSpPr>
              <a:spLocks noChangeArrowheads="1"/>
            </p:cNvSpPr>
            <p:nvPr/>
          </p:nvSpPr>
          <p:spPr bwMode="auto">
            <a:xfrm>
              <a:off x="2413" y="2418"/>
              <a:ext cx="26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1" hangingPunct="1"/>
              <a:r>
                <a:rPr lang="en-US" sz="1400" dirty="0"/>
                <a:t>Base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7010400" y="2895600"/>
            <a:ext cx="627062" cy="544512"/>
            <a:chOff x="3974" y="2232"/>
            <a:chExt cx="395" cy="343"/>
          </a:xfrm>
        </p:grpSpPr>
        <p:sp>
          <p:nvSpPr>
            <p:cNvPr id="4159" name="Freeform 15"/>
            <p:cNvSpPr>
              <a:spLocks/>
            </p:cNvSpPr>
            <p:nvPr/>
          </p:nvSpPr>
          <p:spPr bwMode="auto">
            <a:xfrm>
              <a:off x="3974" y="2232"/>
              <a:ext cx="395" cy="343"/>
            </a:xfrm>
            <a:custGeom>
              <a:avLst/>
              <a:gdLst>
                <a:gd name="T0" fmla="*/ 10 w 395"/>
                <a:gd name="T1" fmla="*/ 150 h 343"/>
                <a:gd name="T2" fmla="*/ 10 w 395"/>
                <a:gd name="T3" fmla="*/ 182 h 343"/>
                <a:gd name="T4" fmla="*/ 10 w 395"/>
                <a:gd name="T5" fmla="*/ 182 h 343"/>
                <a:gd name="T6" fmla="*/ 10 w 395"/>
                <a:gd name="T7" fmla="*/ 230 h 343"/>
                <a:gd name="T8" fmla="*/ 10 w 395"/>
                <a:gd name="T9" fmla="*/ 342 h 343"/>
                <a:gd name="T10" fmla="*/ 74 w 395"/>
                <a:gd name="T11" fmla="*/ 342 h 343"/>
                <a:gd name="T12" fmla="*/ 74 w 395"/>
                <a:gd name="T13" fmla="*/ 342 h 343"/>
                <a:gd name="T14" fmla="*/ 170 w 395"/>
                <a:gd name="T15" fmla="*/ 342 h 343"/>
                <a:gd name="T16" fmla="*/ 394 w 395"/>
                <a:gd name="T17" fmla="*/ 342 h 343"/>
                <a:gd name="T18" fmla="*/ 394 w 395"/>
                <a:gd name="T19" fmla="*/ 230 h 343"/>
                <a:gd name="T20" fmla="*/ 394 w 395"/>
                <a:gd name="T21" fmla="*/ 182 h 343"/>
                <a:gd name="T22" fmla="*/ 394 w 395"/>
                <a:gd name="T23" fmla="*/ 182 h 343"/>
                <a:gd name="T24" fmla="*/ 394 w 395"/>
                <a:gd name="T25" fmla="*/ 150 h 343"/>
                <a:gd name="T26" fmla="*/ 170 w 395"/>
                <a:gd name="T27" fmla="*/ 150 h 343"/>
                <a:gd name="T28" fmla="*/ 0 w 395"/>
                <a:gd name="T29" fmla="*/ 0 h 343"/>
                <a:gd name="T30" fmla="*/ 74 w 395"/>
                <a:gd name="T31" fmla="*/ 150 h 343"/>
                <a:gd name="T32" fmla="*/ 10 w 395"/>
                <a:gd name="T33" fmla="*/ 150 h 3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5"/>
                <a:gd name="T52" fmla="*/ 0 h 343"/>
                <a:gd name="T53" fmla="*/ 395 w 395"/>
                <a:gd name="T54" fmla="*/ 343 h 3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5" h="343">
                  <a:moveTo>
                    <a:pt x="10" y="150"/>
                  </a:moveTo>
                  <a:lnTo>
                    <a:pt x="10" y="182"/>
                  </a:lnTo>
                  <a:lnTo>
                    <a:pt x="10" y="230"/>
                  </a:lnTo>
                  <a:lnTo>
                    <a:pt x="10" y="342"/>
                  </a:lnTo>
                  <a:lnTo>
                    <a:pt x="74" y="342"/>
                  </a:lnTo>
                  <a:lnTo>
                    <a:pt x="170" y="342"/>
                  </a:lnTo>
                  <a:lnTo>
                    <a:pt x="394" y="342"/>
                  </a:lnTo>
                  <a:lnTo>
                    <a:pt x="394" y="230"/>
                  </a:lnTo>
                  <a:lnTo>
                    <a:pt x="394" y="182"/>
                  </a:lnTo>
                  <a:lnTo>
                    <a:pt x="394" y="150"/>
                  </a:lnTo>
                  <a:lnTo>
                    <a:pt x="170" y="150"/>
                  </a:lnTo>
                  <a:lnTo>
                    <a:pt x="0" y="0"/>
                  </a:lnTo>
                  <a:lnTo>
                    <a:pt x="74" y="150"/>
                  </a:lnTo>
                  <a:lnTo>
                    <a:pt x="10" y="15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Rectangle 16"/>
            <p:cNvSpPr>
              <a:spLocks noChangeArrowheads="1"/>
            </p:cNvSpPr>
            <p:nvPr/>
          </p:nvSpPr>
          <p:spPr bwMode="auto">
            <a:xfrm>
              <a:off x="4045" y="2414"/>
              <a:ext cx="26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1" hangingPunct="1"/>
              <a:r>
                <a:rPr lang="en-US" sz="1400"/>
                <a:t>Base</a:t>
              </a:r>
            </a:p>
          </p:txBody>
        </p:sp>
      </p:grp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2743200" y="3876675"/>
            <a:ext cx="4421188" cy="1990725"/>
            <a:chOff x="2400" y="2688"/>
            <a:chExt cx="2785" cy="1254"/>
          </a:xfrm>
        </p:grpSpPr>
        <p:sp>
          <p:nvSpPr>
            <p:cNvPr id="4105" name="Line 8"/>
            <p:cNvSpPr>
              <a:spLocks noChangeShapeType="1"/>
            </p:cNvSpPr>
            <p:nvPr/>
          </p:nvSpPr>
          <p:spPr bwMode="auto">
            <a:xfrm>
              <a:off x="3024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9"/>
            <p:cNvSpPr>
              <a:spLocks noChangeShapeType="1"/>
            </p:cNvSpPr>
            <p:nvPr/>
          </p:nvSpPr>
          <p:spPr bwMode="auto">
            <a:xfrm>
              <a:off x="3128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>
              <a:off x="3232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1"/>
            <p:cNvSpPr>
              <a:spLocks noChangeShapeType="1"/>
            </p:cNvSpPr>
            <p:nvPr/>
          </p:nvSpPr>
          <p:spPr bwMode="auto">
            <a:xfrm>
              <a:off x="3336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2"/>
            <p:cNvSpPr>
              <a:spLocks noChangeShapeType="1"/>
            </p:cNvSpPr>
            <p:nvPr/>
          </p:nvSpPr>
          <p:spPr bwMode="auto">
            <a:xfrm>
              <a:off x="3440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3"/>
            <p:cNvSpPr>
              <a:spLocks noChangeShapeType="1"/>
            </p:cNvSpPr>
            <p:nvPr/>
          </p:nvSpPr>
          <p:spPr bwMode="auto">
            <a:xfrm>
              <a:off x="3544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>
              <a:off x="3438" y="2784"/>
              <a:ext cx="0" cy="1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>
              <a:off x="3752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3856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7"/>
            <p:cNvSpPr>
              <a:spLocks noChangeShapeType="1"/>
            </p:cNvSpPr>
            <p:nvPr/>
          </p:nvSpPr>
          <p:spPr bwMode="auto">
            <a:xfrm>
              <a:off x="3960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8"/>
            <p:cNvSpPr>
              <a:spLocks noChangeShapeType="1"/>
            </p:cNvSpPr>
            <p:nvPr/>
          </p:nvSpPr>
          <p:spPr bwMode="auto">
            <a:xfrm>
              <a:off x="4064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9"/>
            <p:cNvSpPr>
              <a:spLocks noChangeShapeType="1"/>
            </p:cNvSpPr>
            <p:nvPr/>
          </p:nvSpPr>
          <p:spPr bwMode="auto">
            <a:xfrm>
              <a:off x="4168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0"/>
            <p:cNvSpPr>
              <a:spLocks noChangeShapeType="1"/>
            </p:cNvSpPr>
            <p:nvPr/>
          </p:nvSpPr>
          <p:spPr bwMode="auto">
            <a:xfrm>
              <a:off x="4272" y="2789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1"/>
            <p:cNvSpPr>
              <a:spLocks noChangeShapeType="1"/>
            </p:cNvSpPr>
            <p:nvPr/>
          </p:nvSpPr>
          <p:spPr bwMode="auto">
            <a:xfrm flipH="1">
              <a:off x="3023" y="2784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2"/>
            <p:cNvSpPr>
              <a:spLocks noChangeShapeType="1"/>
            </p:cNvSpPr>
            <p:nvPr/>
          </p:nvSpPr>
          <p:spPr bwMode="auto">
            <a:xfrm flipH="1">
              <a:off x="3024" y="2876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3"/>
            <p:cNvSpPr>
              <a:spLocks noChangeShapeType="1"/>
            </p:cNvSpPr>
            <p:nvPr/>
          </p:nvSpPr>
          <p:spPr bwMode="auto">
            <a:xfrm flipH="1">
              <a:off x="3023" y="2973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4"/>
            <p:cNvSpPr>
              <a:spLocks noChangeShapeType="1"/>
            </p:cNvSpPr>
            <p:nvPr/>
          </p:nvSpPr>
          <p:spPr bwMode="auto">
            <a:xfrm flipH="1">
              <a:off x="3024" y="3069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5"/>
            <p:cNvSpPr>
              <a:spLocks noChangeShapeType="1"/>
            </p:cNvSpPr>
            <p:nvPr/>
          </p:nvSpPr>
          <p:spPr bwMode="auto">
            <a:xfrm flipH="1">
              <a:off x="3023" y="3166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6"/>
            <p:cNvSpPr>
              <a:spLocks noChangeShapeType="1"/>
            </p:cNvSpPr>
            <p:nvPr/>
          </p:nvSpPr>
          <p:spPr bwMode="auto">
            <a:xfrm flipH="1">
              <a:off x="3024" y="3262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7"/>
            <p:cNvSpPr>
              <a:spLocks noChangeShapeType="1"/>
            </p:cNvSpPr>
            <p:nvPr/>
          </p:nvSpPr>
          <p:spPr bwMode="auto">
            <a:xfrm flipH="1">
              <a:off x="3024" y="3551"/>
              <a:ext cx="12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8"/>
            <p:cNvSpPr>
              <a:spLocks noChangeShapeType="1"/>
            </p:cNvSpPr>
            <p:nvPr/>
          </p:nvSpPr>
          <p:spPr bwMode="auto">
            <a:xfrm flipH="1">
              <a:off x="3024" y="3455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29"/>
            <p:cNvSpPr>
              <a:spLocks noChangeShapeType="1"/>
            </p:cNvSpPr>
            <p:nvPr/>
          </p:nvSpPr>
          <p:spPr bwMode="auto">
            <a:xfrm flipH="1">
              <a:off x="3023" y="3552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0"/>
            <p:cNvSpPr>
              <a:spLocks noChangeShapeType="1"/>
            </p:cNvSpPr>
            <p:nvPr/>
          </p:nvSpPr>
          <p:spPr bwMode="auto">
            <a:xfrm flipH="1">
              <a:off x="3024" y="3648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1"/>
            <p:cNvSpPr>
              <a:spLocks noChangeShapeType="1"/>
            </p:cNvSpPr>
            <p:nvPr/>
          </p:nvSpPr>
          <p:spPr bwMode="auto">
            <a:xfrm flipH="1">
              <a:off x="3023" y="3745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32"/>
            <p:cNvSpPr>
              <a:spLocks noChangeShapeType="1"/>
            </p:cNvSpPr>
            <p:nvPr/>
          </p:nvSpPr>
          <p:spPr bwMode="auto">
            <a:xfrm flipH="1">
              <a:off x="3024" y="3841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33"/>
            <p:cNvSpPr>
              <a:spLocks noChangeShapeType="1"/>
            </p:cNvSpPr>
            <p:nvPr/>
          </p:nvSpPr>
          <p:spPr bwMode="auto">
            <a:xfrm flipH="1">
              <a:off x="3023" y="3934"/>
              <a:ext cx="1247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Rectangle 34"/>
            <p:cNvSpPr>
              <a:spLocks noChangeArrowheads="1"/>
            </p:cNvSpPr>
            <p:nvPr/>
          </p:nvSpPr>
          <p:spPr bwMode="auto">
            <a:xfrm>
              <a:off x="3120" y="353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-2</a:t>
              </a:r>
            </a:p>
          </p:txBody>
        </p:sp>
        <p:sp>
          <p:nvSpPr>
            <p:cNvPr id="4132" name="Rectangle 35"/>
            <p:cNvSpPr>
              <a:spLocks noChangeArrowheads="1"/>
            </p:cNvSpPr>
            <p:nvPr/>
          </p:nvSpPr>
          <p:spPr bwMode="auto">
            <a:xfrm>
              <a:off x="3239" y="353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-1</a:t>
              </a:r>
            </a:p>
          </p:txBody>
        </p:sp>
        <p:sp>
          <p:nvSpPr>
            <p:cNvPr id="4133" name="Rectangle 36"/>
            <p:cNvSpPr>
              <a:spLocks noChangeArrowheads="1"/>
            </p:cNvSpPr>
            <p:nvPr/>
          </p:nvSpPr>
          <p:spPr bwMode="auto">
            <a:xfrm>
              <a:off x="3305" y="2904"/>
              <a:ext cx="1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6</a:t>
              </a:r>
            </a:p>
          </p:txBody>
        </p:sp>
        <p:sp>
          <p:nvSpPr>
            <p:cNvPr id="4134" name="Rectangle 37"/>
            <p:cNvSpPr>
              <a:spLocks noChangeArrowheads="1"/>
            </p:cNvSpPr>
            <p:nvPr/>
          </p:nvSpPr>
          <p:spPr bwMode="auto">
            <a:xfrm>
              <a:off x="3568" y="3534"/>
              <a:ext cx="1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2</a:t>
              </a:r>
            </a:p>
          </p:txBody>
        </p:sp>
        <p:sp>
          <p:nvSpPr>
            <p:cNvPr id="4135" name="Rectangle 38"/>
            <p:cNvSpPr>
              <a:spLocks noChangeArrowheads="1"/>
            </p:cNvSpPr>
            <p:nvPr/>
          </p:nvSpPr>
          <p:spPr bwMode="auto">
            <a:xfrm>
              <a:off x="3669" y="353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3</a:t>
              </a:r>
            </a:p>
          </p:txBody>
        </p:sp>
        <p:sp>
          <p:nvSpPr>
            <p:cNvPr id="4136" name="Rectangle 39"/>
            <p:cNvSpPr>
              <a:spLocks noChangeArrowheads="1"/>
            </p:cNvSpPr>
            <p:nvPr/>
          </p:nvSpPr>
          <p:spPr bwMode="auto">
            <a:xfrm>
              <a:off x="3764" y="353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4</a:t>
              </a:r>
            </a:p>
          </p:txBody>
        </p:sp>
        <p:sp>
          <p:nvSpPr>
            <p:cNvPr id="4137" name="Rectangle 40"/>
            <p:cNvSpPr>
              <a:spLocks noChangeArrowheads="1"/>
            </p:cNvSpPr>
            <p:nvPr/>
          </p:nvSpPr>
          <p:spPr bwMode="auto">
            <a:xfrm>
              <a:off x="3876" y="353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5</a:t>
              </a:r>
            </a:p>
          </p:txBody>
        </p:sp>
        <p:sp>
          <p:nvSpPr>
            <p:cNvPr id="4138" name="Rectangle 41"/>
            <p:cNvSpPr>
              <a:spLocks noChangeArrowheads="1"/>
            </p:cNvSpPr>
            <p:nvPr/>
          </p:nvSpPr>
          <p:spPr bwMode="auto">
            <a:xfrm>
              <a:off x="3300" y="2998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5</a:t>
              </a:r>
            </a:p>
          </p:txBody>
        </p:sp>
        <p:sp>
          <p:nvSpPr>
            <p:cNvPr id="4139" name="Rectangle 42"/>
            <p:cNvSpPr>
              <a:spLocks noChangeArrowheads="1"/>
            </p:cNvSpPr>
            <p:nvPr/>
          </p:nvSpPr>
          <p:spPr bwMode="auto">
            <a:xfrm>
              <a:off x="3300" y="3097"/>
              <a:ext cx="18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4</a:t>
              </a:r>
            </a:p>
          </p:txBody>
        </p:sp>
        <p:sp>
          <p:nvSpPr>
            <p:cNvPr id="4140" name="Rectangle 43"/>
            <p:cNvSpPr>
              <a:spLocks noChangeArrowheads="1"/>
            </p:cNvSpPr>
            <p:nvPr/>
          </p:nvSpPr>
          <p:spPr bwMode="auto">
            <a:xfrm>
              <a:off x="3300" y="319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3</a:t>
              </a:r>
            </a:p>
          </p:txBody>
        </p:sp>
        <p:sp>
          <p:nvSpPr>
            <p:cNvPr id="4141" name="Rectangle 44"/>
            <p:cNvSpPr>
              <a:spLocks noChangeArrowheads="1"/>
            </p:cNvSpPr>
            <p:nvPr/>
          </p:nvSpPr>
          <p:spPr bwMode="auto">
            <a:xfrm>
              <a:off x="3300" y="3298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2</a:t>
              </a:r>
            </a:p>
          </p:txBody>
        </p:sp>
        <p:sp>
          <p:nvSpPr>
            <p:cNvPr id="4142" name="Rectangle 45"/>
            <p:cNvSpPr>
              <a:spLocks noChangeArrowheads="1"/>
            </p:cNvSpPr>
            <p:nvPr/>
          </p:nvSpPr>
          <p:spPr bwMode="auto">
            <a:xfrm>
              <a:off x="3300" y="3584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-1</a:t>
              </a:r>
            </a:p>
          </p:txBody>
        </p:sp>
        <p:sp>
          <p:nvSpPr>
            <p:cNvPr id="4143" name="Rectangle 46"/>
            <p:cNvSpPr>
              <a:spLocks noChangeArrowheads="1"/>
            </p:cNvSpPr>
            <p:nvPr/>
          </p:nvSpPr>
          <p:spPr bwMode="auto">
            <a:xfrm>
              <a:off x="3300" y="3670"/>
              <a:ext cx="186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-2</a:t>
              </a:r>
            </a:p>
          </p:txBody>
        </p:sp>
        <p:sp>
          <p:nvSpPr>
            <p:cNvPr id="4144" name="Line 47"/>
            <p:cNvSpPr>
              <a:spLocks noChangeShapeType="1"/>
            </p:cNvSpPr>
            <p:nvPr/>
          </p:nvSpPr>
          <p:spPr bwMode="auto">
            <a:xfrm>
              <a:off x="3648" y="2784"/>
              <a:ext cx="0" cy="11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8"/>
            <p:cNvSpPr>
              <a:spLocks noChangeShapeType="1"/>
            </p:cNvSpPr>
            <p:nvPr/>
          </p:nvSpPr>
          <p:spPr bwMode="auto">
            <a:xfrm flipH="1">
              <a:off x="3024" y="3358"/>
              <a:ext cx="124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49"/>
            <p:cNvSpPr>
              <a:spLocks noChangeShapeType="1"/>
            </p:cNvSpPr>
            <p:nvPr/>
          </p:nvSpPr>
          <p:spPr bwMode="auto">
            <a:xfrm flipV="1">
              <a:off x="3024" y="2784"/>
              <a:ext cx="1248" cy="115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50"/>
            <p:cNvSpPr>
              <a:spLocks/>
            </p:cNvSpPr>
            <p:nvPr/>
          </p:nvSpPr>
          <p:spPr bwMode="auto">
            <a:xfrm>
              <a:off x="3024" y="2784"/>
              <a:ext cx="721" cy="769"/>
            </a:xfrm>
            <a:custGeom>
              <a:avLst/>
              <a:gdLst>
                <a:gd name="T0" fmla="*/ 0 w 721"/>
                <a:gd name="T1" fmla="*/ 768 h 769"/>
                <a:gd name="T2" fmla="*/ 15 w 721"/>
                <a:gd name="T3" fmla="*/ 764 h 769"/>
                <a:gd name="T4" fmla="*/ 33 w 721"/>
                <a:gd name="T5" fmla="*/ 762 h 769"/>
                <a:gd name="T6" fmla="*/ 55 w 721"/>
                <a:gd name="T7" fmla="*/ 757 h 769"/>
                <a:gd name="T8" fmla="*/ 81 w 721"/>
                <a:gd name="T9" fmla="*/ 753 h 769"/>
                <a:gd name="T10" fmla="*/ 107 w 721"/>
                <a:gd name="T11" fmla="*/ 748 h 769"/>
                <a:gd name="T12" fmla="*/ 136 w 721"/>
                <a:gd name="T13" fmla="*/ 743 h 769"/>
                <a:gd name="T14" fmla="*/ 167 w 721"/>
                <a:gd name="T15" fmla="*/ 737 h 769"/>
                <a:gd name="T16" fmla="*/ 197 w 721"/>
                <a:gd name="T17" fmla="*/ 731 h 769"/>
                <a:gd name="T18" fmla="*/ 260 w 721"/>
                <a:gd name="T19" fmla="*/ 719 h 769"/>
                <a:gd name="T20" fmla="*/ 291 w 721"/>
                <a:gd name="T21" fmla="*/ 711 h 769"/>
                <a:gd name="T22" fmla="*/ 320 w 721"/>
                <a:gd name="T23" fmla="*/ 704 h 769"/>
                <a:gd name="T24" fmla="*/ 347 w 721"/>
                <a:gd name="T25" fmla="*/ 696 h 769"/>
                <a:gd name="T26" fmla="*/ 373 w 721"/>
                <a:gd name="T27" fmla="*/ 689 h 769"/>
                <a:gd name="T28" fmla="*/ 396 w 721"/>
                <a:gd name="T29" fmla="*/ 680 h 769"/>
                <a:gd name="T30" fmla="*/ 415 w 721"/>
                <a:gd name="T31" fmla="*/ 672 h 769"/>
                <a:gd name="T32" fmla="*/ 433 w 721"/>
                <a:gd name="T33" fmla="*/ 663 h 769"/>
                <a:gd name="T34" fmla="*/ 448 w 721"/>
                <a:gd name="T35" fmla="*/ 655 h 769"/>
                <a:gd name="T36" fmla="*/ 461 w 721"/>
                <a:gd name="T37" fmla="*/ 647 h 769"/>
                <a:gd name="T38" fmla="*/ 473 w 721"/>
                <a:gd name="T39" fmla="*/ 639 h 769"/>
                <a:gd name="T40" fmla="*/ 485 w 721"/>
                <a:gd name="T41" fmla="*/ 630 h 769"/>
                <a:gd name="T42" fmla="*/ 495 w 721"/>
                <a:gd name="T43" fmla="*/ 621 h 769"/>
                <a:gd name="T44" fmla="*/ 512 w 721"/>
                <a:gd name="T45" fmla="*/ 602 h 769"/>
                <a:gd name="T46" fmla="*/ 527 w 721"/>
                <a:gd name="T47" fmla="*/ 580 h 769"/>
                <a:gd name="T48" fmla="*/ 534 w 721"/>
                <a:gd name="T49" fmla="*/ 567 h 769"/>
                <a:gd name="T50" fmla="*/ 542 w 721"/>
                <a:gd name="T51" fmla="*/ 554 h 769"/>
                <a:gd name="T52" fmla="*/ 549 w 721"/>
                <a:gd name="T53" fmla="*/ 539 h 769"/>
                <a:gd name="T54" fmla="*/ 557 w 721"/>
                <a:gd name="T55" fmla="*/ 522 h 769"/>
                <a:gd name="T56" fmla="*/ 565 w 721"/>
                <a:gd name="T57" fmla="*/ 503 h 769"/>
                <a:gd name="T58" fmla="*/ 574 w 721"/>
                <a:gd name="T59" fmla="*/ 484 h 769"/>
                <a:gd name="T60" fmla="*/ 585 w 721"/>
                <a:gd name="T61" fmla="*/ 461 h 769"/>
                <a:gd name="T62" fmla="*/ 594 w 721"/>
                <a:gd name="T63" fmla="*/ 434 h 769"/>
                <a:gd name="T64" fmla="*/ 604 w 721"/>
                <a:gd name="T65" fmla="*/ 406 h 769"/>
                <a:gd name="T66" fmla="*/ 615 w 721"/>
                <a:gd name="T67" fmla="*/ 375 h 769"/>
                <a:gd name="T68" fmla="*/ 625 w 721"/>
                <a:gd name="T69" fmla="*/ 342 h 769"/>
                <a:gd name="T70" fmla="*/ 636 w 721"/>
                <a:gd name="T71" fmla="*/ 308 h 769"/>
                <a:gd name="T72" fmla="*/ 655 w 721"/>
                <a:gd name="T73" fmla="*/ 237 h 769"/>
                <a:gd name="T74" fmla="*/ 675 w 721"/>
                <a:gd name="T75" fmla="*/ 167 h 769"/>
                <a:gd name="T76" fmla="*/ 683 w 721"/>
                <a:gd name="T77" fmla="*/ 134 h 769"/>
                <a:gd name="T78" fmla="*/ 692 w 721"/>
                <a:gd name="T79" fmla="*/ 102 h 769"/>
                <a:gd name="T80" fmla="*/ 700 w 721"/>
                <a:gd name="T81" fmla="*/ 73 h 769"/>
                <a:gd name="T82" fmla="*/ 707 w 721"/>
                <a:gd name="T83" fmla="*/ 46 h 769"/>
                <a:gd name="T84" fmla="*/ 714 w 721"/>
                <a:gd name="T85" fmla="*/ 21 h 769"/>
                <a:gd name="T86" fmla="*/ 720 w 721"/>
                <a:gd name="T87" fmla="*/ 0 h 76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1"/>
                <a:gd name="T133" fmla="*/ 0 h 769"/>
                <a:gd name="T134" fmla="*/ 721 w 721"/>
                <a:gd name="T135" fmla="*/ 769 h 76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1" h="769">
                  <a:moveTo>
                    <a:pt x="0" y="768"/>
                  </a:moveTo>
                  <a:lnTo>
                    <a:pt x="15" y="764"/>
                  </a:lnTo>
                  <a:lnTo>
                    <a:pt x="33" y="762"/>
                  </a:lnTo>
                  <a:lnTo>
                    <a:pt x="55" y="757"/>
                  </a:lnTo>
                  <a:lnTo>
                    <a:pt x="81" y="753"/>
                  </a:lnTo>
                  <a:lnTo>
                    <a:pt x="107" y="748"/>
                  </a:lnTo>
                  <a:lnTo>
                    <a:pt x="136" y="743"/>
                  </a:lnTo>
                  <a:lnTo>
                    <a:pt x="167" y="737"/>
                  </a:lnTo>
                  <a:lnTo>
                    <a:pt x="197" y="731"/>
                  </a:lnTo>
                  <a:lnTo>
                    <a:pt x="260" y="719"/>
                  </a:lnTo>
                  <a:lnTo>
                    <a:pt x="291" y="711"/>
                  </a:lnTo>
                  <a:lnTo>
                    <a:pt x="320" y="704"/>
                  </a:lnTo>
                  <a:lnTo>
                    <a:pt x="347" y="696"/>
                  </a:lnTo>
                  <a:lnTo>
                    <a:pt x="373" y="689"/>
                  </a:lnTo>
                  <a:lnTo>
                    <a:pt x="396" y="680"/>
                  </a:lnTo>
                  <a:lnTo>
                    <a:pt x="415" y="672"/>
                  </a:lnTo>
                  <a:lnTo>
                    <a:pt x="433" y="663"/>
                  </a:lnTo>
                  <a:lnTo>
                    <a:pt x="448" y="655"/>
                  </a:lnTo>
                  <a:lnTo>
                    <a:pt x="461" y="647"/>
                  </a:lnTo>
                  <a:lnTo>
                    <a:pt x="473" y="639"/>
                  </a:lnTo>
                  <a:lnTo>
                    <a:pt x="485" y="630"/>
                  </a:lnTo>
                  <a:lnTo>
                    <a:pt x="495" y="621"/>
                  </a:lnTo>
                  <a:lnTo>
                    <a:pt x="512" y="602"/>
                  </a:lnTo>
                  <a:lnTo>
                    <a:pt x="527" y="580"/>
                  </a:lnTo>
                  <a:lnTo>
                    <a:pt x="534" y="567"/>
                  </a:lnTo>
                  <a:lnTo>
                    <a:pt x="542" y="554"/>
                  </a:lnTo>
                  <a:lnTo>
                    <a:pt x="549" y="539"/>
                  </a:lnTo>
                  <a:lnTo>
                    <a:pt x="557" y="522"/>
                  </a:lnTo>
                  <a:lnTo>
                    <a:pt x="565" y="503"/>
                  </a:lnTo>
                  <a:lnTo>
                    <a:pt x="574" y="484"/>
                  </a:lnTo>
                  <a:lnTo>
                    <a:pt x="585" y="461"/>
                  </a:lnTo>
                  <a:lnTo>
                    <a:pt x="594" y="434"/>
                  </a:lnTo>
                  <a:lnTo>
                    <a:pt x="604" y="406"/>
                  </a:lnTo>
                  <a:lnTo>
                    <a:pt x="615" y="375"/>
                  </a:lnTo>
                  <a:lnTo>
                    <a:pt x="625" y="342"/>
                  </a:lnTo>
                  <a:lnTo>
                    <a:pt x="636" y="308"/>
                  </a:lnTo>
                  <a:lnTo>
                    <a:pt x="655" y="237"/>
                  </a:lnTo>
                  <a:lnTo>
                    <a:pt x="675" y="167"/>
                  </a:lnTo>
                  <a:lnTo>
                    <a:pt x="683" y="134"/>
                  </a:lnTo>
                  <a:lnTo>
                    <a:pt x="692" y="102"/>
                  </a:lnTo>
                  <a:lnTo>
                    <a:pt x="700" y="73"/>
                  </a:lnTo>
                  <a:lnTo>
                    <a:pt x="707" y="46"/>
                  </a:lnTo>
                  <a:lnTo>
                    <a:pt x="714" y="21"/>
                  </a:lnTo>
                  <a:lnTo>
                    <a:pt x="720" y="0"/>
                  </a:lnTo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51"/>
            <p:cNvSpPr>
              <a:spLocks/>
            </p:cNvSpPr>
            <p:nvPr/>
          </p:nvSpPr>
          <p:spPr bwMode="auto">
            <a:xfrm>
              <a:off x="3450" y="3251"/>
              <a:ext cx="811" cy="691"/>
            </a:xfrm>
            <a:custGeom>
              <a:avLst/>
              <a:gdLst>
                <a:gd name="T0" fmla="*/ 0 w 811"/>
                <a:gd name="T1" fmla="*/ 690 h 691"/>
                <a:gd name="T2" fmla="*/ 3 w 811"/>
                <a:gd name="T3" fmla="*/ 677 h 691"/>
                <a:gd name="T4" fmla="*/ 6 w 811"/>
                <a:gd name="T5" fmla="*/ 661 h 691"/>
                <a:gd name="T6" fmla="*/ 9 w 811"/>
                <a:gd name="T7" fmla="*/ 642 h 691"/>
                <a:gd name="T8" fmla="*/ 13 w 811"/>
                <a:gd name="T9" fmla="*/ 620 h 691"/>
                <a:gd name="T10" fmla="*/ 17 w 811"/>
                <a:gd name="T11" fmla="*/ 597 h 691"/>
                <a:gd name="T12" fmla="*/ 21 w 811"/>
                <a:gd name="T13" fmla="*/ 573 h 691"/>
                <a:gd name="T14" fmla="*/ 26 w 811"/>
                <a:gd name="T15" fmla="*/ 547 h 691"/>
                <a:gd name="T16" fmla="*/ 30 w 811"/>
                <a:gd name="T17" fmla="*/ 520 h 691"/>
                <a:gd name="T18" fmla="*/ 42 w 811"/>
                <a:gd name="T19" fmla="*/ 467 h 691"/>
                <a:gd name="T20" fmla="*/ 47 w 811"/>
                <a:gd name="T21" fmla="*/ 440 h 691"/>
                <a:gd name="T22" fmla="*/ 53 w 811"/>
                <a:gd name="T23" fmla="*/ 415 h 691"/>
                <a:gd name="T24" fmla="*/ 60 w 811"/>
                <a:gd name="T25" fmla="*/ 390 h 691"/>
                <a:gd name="T26" fmla="*/ 67 w 811"/>
                <a:gd name="T27" fmla="*/ 368 h 691"/>
                <a:gd name="T28" fmla="*/ 75 w 811"/>
                <a:gd name="T29" fmla="*/ 347 h 691"/>
                <a:gd name="T30" fmla="*/ 83 w 811"/>
                <a:gd name="T31" fmla="*/ 329 h 691"/>
                <a:gd name="T32" fmla="*/ 91 w 811"/>
                <a:gd name="T33" fmla="*/ 314 h 691"/>
                <a:gd name="T34" fmla="*/ 99 w 811"/>
                <a:gd name="T35" fmla="*/ 301 h 691"/>
                <a:gd name="T36" fmla="*/ 106 w 811"/>
                <a:gd name="T37" fmla="*/ 287 h 691"/>
                <a:gd name="T38" fmla="*/ 114 w 811"/>
                <a:gd name="T39" fmla="*/ 276 h 691"/>
                <a:gd name="T40" fmla="*/ 131 w 811"/>
                <a:gd name="T41" fmla="*/ 255 h 691"/>
                <a:gd name="T42" fmla="*/ 149 w 811"/>
                <a:gd name="T43" fmla="*/ 239 h 691"/>
                <a:gd name="T44" fmla="*/ 171 w 811"/>
                <a:gd name="T45" fmla="*/ 222 h 691"/>
                <a:gd name="T46" fmla="*/ 183 w 811"/>
                <a:gd name="T47" fmla="*/ 214 h 691"/>
                <a:gd name="T48" fmla="*/ 197 w 811"/>
                <a:gd name="T49" fmla="*/ 207 h 691"/>
                <a:gd name="T50" fmla="*/ 213 w 811"/>
                <a:gd name="T51" fmla="*/ 198 h 691"/>
                <a:gd name="T52" fmla="*/ 231 w 811"/>
                <a:gd name="T53" fmla="*/ 189 h 691"/>
                <a:gd name="T54" fmla="*/ 249 w 811"/>
                <a:gd name="T55" fmla="*/ 180 h 691"/>
                <a:gd name="T56" fmla="*/ 271 w 811"/>
                <a:gd name="T57" fmla="*/ 170 h 691"/>
                <a:gd name="T58" fmla="*/ 296 w 811"/>
                <a:gd name="T59" fmla="*/ 159 h 691"/>
                <a:gd name="T60" fmla="*/ 324 w 811"/>
                <a:gd name="T61" fmla="*/ 148 h 691"/>
                <a:gd name="T62" fmla="*/ 356 w 811"/>
                <a:gd name="T63" fmla="*/ 137 h 691"/>
                <a:gd name="T64" fmla="*/ 391 w 811"/>
                <a:gd name="T65" fmla="*/ 125 h 691"/>
                <a:gd name="T66" fmla="*/ 427 w 811"/>
                <a:gd name="T67" fmla="*/ 114 h 691"/>
                <a:gd name="T68" fmla="*/ 466 w 811"/>
                <a:gd name="T69" fmla="*/ 102 h 691"/>
                <a:gd name="T70" fmla="*/ 544 w 811"/>
                <a:gd name="T71" fmla="*/ 77 h 691"/>
                <a:gd name="T72" fmla="*/ 622 w 811"/>
                <a:gd name="T73" fmla="*/ 55 h 691"/>
                <a:gd name="T74" fmla="*/ 659 w 811"/>
                <a:gd name="T75" fmla="*/ 44 h 691"/>
                <a:gd name="T76" fmla="*/ 696 w 811"/>
                <a:gd name="T77" fmla="*/ 34 h 691"/>
                <a:gd name="T78" fmla="*/ 729 w 811"/>
                <a:gd name="T79" fmla="*/ 24 h 691"/>
                <a:gd name="T80" fmla="*/ 759 w 811"/>
                <a:gd name="T81" fmla="*/ 15 h 691"/>
                <a:gd name="T82" fmla="*/ 786 w 811"/>
                <a:gd name="T83" fmla="*/ 7 h 691"/>
                <a:gd name="T84" fmla="*/ 810 w 811"/>
                <a:gd name="T85" fmla="*/ 0 h 69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11"/>
                <a:gd name="T130" fmla="*/ 0 h 691"/>
                <a:gd name="T131" fmla="*/ 811 w 811"/>
                <a:gd name="T132" fmla="*/ 691 h 69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11" h="691">
                  <a:moveTo>
                    <a:pt x="0" y="690"/>
                  </a:moveTo>
                  <a:lnTo>
                    <a:pt x="3" y="677"/>
                  </a:lnTo>
                  <a:lnTo>
                    <a:pt x="6" y="661"/>
                  </a:lnTo>
                  <a:lnTo>
                    <a:pt x="9" y="642"/>
                  </a:lnTo>
                  <a:lnTo>
                    <a:pt x="13" y="620"/>
                  </a:lnTo>
                  <a:lnTo>
                    <a:pt x="17" y="597"/>
                  </a:lnTo>
                  <a:lnTo>
                    <a:pt x="21" y="573"/>
                  </a:lnTo>
                  <a:lnTo>
                    <a:pt x="26" y="547"/>
                  </a:lnTo>
                  <a:lnTo>
                    <a:pt x="30" y="520"/>
                  </a:lnTo>
                  <a:lnTo>
                    <a:pt x="42" y="467"/>
                  </a:lnTo>
                  <a:lnTo>
                    <a:pt x="47" y="440"/>
                  </a:lnTo>
                  <a:lnTo>
                    <a:pt x="53" y="415"/>
                  </a:lnTo>
                  <a:lnTo>
                    <a:pt x="60" y="390"/>
                  </a:lnTo>
                  <a:lnTo>
                    <a:pt x="67" y="368"/>
                  </a:lnTo>
                  <a:lnTo>
                    <a:pt x="75" y="347"/>
                  </a:lnTo>
                  <a:lnTo>
                    <a:pt x="83" y="329"/>
                  </a:lnTo>
                  <a:lnTo>
                    <a:pt x="91" y="314"/>
                  </a:lnTo>
                  <a:lnTo>
                    <a:pt x="99" y="301"/>
                  </a:lnTo>
                  <a:lnTo>
                    <a:pt x="106" y="287"/>
                  </a:lnTo>
                  <a:lnTo>
                    <a:pt x="114" y="276"/>
                  </a:lnTo>
                  <a:lnTo>
                    <a:pt x="131" y="255"/>
                  </a:lnTo>
                  <a:lnTo>
                    <a:pt x="149" y="239"/>
                  </a:lnTo>
                  <a:lnTo>
                    <a:pt x="171" y="222"/>
                  </a:lnTo>
                  <a:lnTo>
                    <a:pt x="183" y="214"/>
                  </a:lnTo>
                  <a:lnTo>
                    <a:pt x="197" y="207"/>
                  </a:lnTo>
                  <a:lnTo>
                    <a:pt x="213" y="198"/>
                  </a:lnTo>
                  <a:lnTo>
                    <a:pt x="231" y="189"/>
                  </a:lnTo>
                  <a:lnTo>
                    <a:pt x="249" y="180"/>
                  </a:lnTo>
                  <a:lnTo>
                    <a:pt x="271" y="170"/>
                  </a:lnTo>
                  <a:lnTo>
                    <a:pt x="296" y="159"/>
                  </a:lnTo>
                  <a:lnTo>
                    <a:pt x="324" y="148"/>
                  </a:lnTo>
                  <a:lnTo>
                    <a:pt x="356" y="137"/>
                  </a:lnTo>
                  <a:lnTo>
                    <a:pt x="391" y="125"/>
                  </a:lnTo>
                  <a:lnTo>
                    <a:pt x="427" y="114"/>
                  </a:lnTo>
                  <a:lnTo>
                    <a:pt x="466" y="102"/>
                  </a:lnTo>
                  <a:lnTo>
                    <a:pt x="544" y="77"/>
                  </a:lnTo>
                  <a:lnTo>
                    <a:pt x="622" y="55"/>
                  </a:lnTo>
                  <a:lnTo>
                    <a:pt x="659" y="44"/>
                  </a:lnTo>
                  <a:lnTo>
                    <a:pt x="696" y="34"/>
                  </a:lnTo>
                  <a:lnTo>
                    <a:pt x="729" y="24"/>
                  </a:lnTo>
                  <a:lnTo>
                    <a:pt x="759" y="15"/>
                  </a:lnTo>
                  <a:lnTo>
                    <a:pt x="786" y="7"/>
                  </a:lnTo>
                  <a:lnTo>
                    <a:pt x="810" y="0"/>
                  </a:lnTo>
                </a:path>
              </a:pathLst>
            </a:custGeom>
            <a:noFill/>
            <a:ln w="12700" cap="rnd">
              <a:solidFill>
                <a:srgbClr val="CC33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Rectangle 52"/>
            <p:cNvSpPr>
              <a:spLocks noChangeArrowheads="1"/>
            </p:cNvSpPr>
            <p:nvPr/>
          </p:nvSpPr>
          <p:spPr bwMode="auto">
            <a:xfrm>
              <a:off x="3978" y="3534"/>
              <a:ext cx="187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800"/>
                <a:t>6</a:t>
              </a:r>
            </a:p>
          </p:txBody>
        </p:sp>
        <p:grpSp>
          <p:nvGrpSpPr>
            <p:cNvPr id="4150" name="Group 53"/>
            <p:cNvGrpSpPr>
              <a:grpSpLocks/>
            </p:cNvGrpSpPr>
            <p:nvPr/>
          </p:nvGrpSpPr>
          <p:grpSpPr bwMode="auto">
            <a:xfrm>
              <a:off x="2400" y="2832"/>
              <a:ext cx="1169" cy="337"/>
              <a:chOff x="2400" y="2832"/>
              <a:chExt cx="1169" cy="337"/>
            </a:xfrm>
          </p:grpSpPr>
          <p:sp>
            <p:nvSpPr>
              <p:cNvPr id="4157" name="Freeform 54"/>
              <p:cNvSpPr>
                <a:spLocks/>
              </p:cNvSpPr>
              <p:nvPr/>
            </p:nvSpPr>
            <p:spPr bwMode="auto">
              <a:xfrm>
                <a:off x="2400" y="2832"/>
                <a:ext cx="1169" cy="337"/>
              </a:xfrm>
              <a:custGeom>
                <a:avLst/>
                <a:gdLst>
                  <a:gd name="T0" fmla="*/ 0 w 1169"/>
                  <a:gd name="T1" fmla="*/ 0 h 337"/>
                  <a:gd name="T2" fmla="*/ 0 w 1169"/>
                  <a:gd name="T3" fmla="*/ 112 h 337"/>
                  <a:gd name="T4" fmla="*/ 0 w 1169"/>
                  <a:gd name="T5" fmla="*/ 112 h 337"/>
                  <a:gd name="T6" fmla="*/ 0 w 1169"/>
                  <a:gd name="T7" fmla="*/ 160 h 337"/>
                  <a:gd name="T8" fmla="*/ 0 w 1169"/>
                  <a:gd name="T9" fmla="*/ 192 h 337"/>
                  <a:gd name="T10" fmla="*/ 336 w 1169"/>
                  <a:gd name="T11" fmla="*/ 192 h 337"/>
                  <a:gd name="T12" fmla="*/ 336 w 1169"/>
                  <a:gd name="T13" fmla="*/ 192 h 337"/>
                  <a:gd name="T14" fmla="*/ 480 w 1169"/>
                  <a:gd name="T15" fmla="*/ 192 h 337"/>
                  <a:gd name="T16" fmla="*/ 576 w 1169"/>
                  <a:gd name="T17" fmla="*/ 192 h 337"/>
                  <a:gd name="T18" fmla="*/ 576 w 1169"/>
                  <a:gd name="T19" fmla="*/ 160 h 337"/>
                  <a:gd name="T20" fmla="*/ 1168 w 1169"/>
                  <a:gd name="T21" fmla="*/ 336 h 337"/>
                  <a:gd name="T22" fmla="*/ 576 w 1169"/>
                  <a:gd name="T23" fmla="*/ 112 h 337"/>
                  <a:gd name="T24" fmla="*/ 576 w 1169"/>
                  <a:gd name="T25" fmla="*/ 0 h 337"/>
                  <a:gd name="T26" fmla="*/ 480 w 1169"/>
                  <a:gd name="T27" fmla="*/ 0 h 337"/>
                  <a:gd name="T28" fmla="*/ 336 w 1169"/>
                  <a:gd name="T29" fmla="*/ 0 h 337"/>
                  <a:gd name="T30" fmla="*/ 336 w 1169"/>
                  <a:gd name="T31" fmla="*/ 0 h 337"/>
                  <a:gd name="T32" fmla="*/ 0 w 1169"/>
                  <a:gd name="T33" fmla="*/ 0 h 33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69"/>
                  <a:gd name="T52" fmla="*/ 0 h 337"/>
                  <a:gd name="T53" fmla="*/ 1169 w 1169"/>
                  <a:gd name="T54" fmla="*/ 337 h 33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69" h="337">
                    <a:moveTo>
                      <a:pt x="0" y="0"/>
                    </a:moveTo>
                    <a:lnTo>
                      <a:pt x="0" y="112"/>
                    </a:lnTo>
                    <a:lnTo>
                      <a:pt x="0" y="160"/>
                    </a:lnTo>
                    <a:lnTo>
                      <a:pt x="0" y="192"/>
                    </a:lnTo>
                    <a:lnTo>
                      <a:pt x="336" y="192"/>
                    </a:lnTo>
                    <a:lnTo>
                      <a:pt x="480" y="192"/>
                    </a:lnTo>
                    <a:lnTo>
                      <a:pt x="576" y="192"/>
                    </a:lnTo>
                    <a:lnTo>
                      <a:pt x="576" y="160"/>
                    </a:lnTo>
                    <a:lnTo>
                      <a:pt x="1168" y="336"/>
                    </a:lnTo>
                    <a:lnTo>
                      <a:pt x="576" y="112"/>
                    </a:lnTo>
                    <a:lnTo>
                      <a:pt x="576" y="0"/>
                    </a:lnTo>
                    <a:lnTo>
                      <a:pt x="480" y="0"/>
                    </a:lnTo>
                    <a:lnTo>
                      <a:pt x="336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Rectangle 55"/>
              <p:cNvSpPr>
                <a:spLocks noChangeArrowheads="1"/>
              </p:cNvSpPr>
              <p:nvPr/>
            </p:nvSpPr>
            <p:spPr bwMode="auto">
              <a:xfrm>
                <a:off x="2461" y="2864"/>
                <a:ext cx="454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1" hangingPunct="1"/>
                <a:r>
                  <a:rPr lang="en-US" sz="1400" i="1"/>
                  <a:t>f</a:t>
                </a:r>
                <a:r>
                  <a:rPr lang="en-US" sz="1400"/>
                  <a:t> (</a:t>
                </a:r>
                <a:r>
                  <a:rPr lang="en-US" sz="1400" i="1"/>
                  <a:t>x</a:t>
                </a:r>
                <a:r>
                  <a:rPr lang="en-US" sz="1400"/>
                  <a:t>) = 2</a:t>
                </a:r>
                <a:r>
                  <a:rPr lang="en-US" sz="1400" i="1" baseline="30000"/>
                  <a:t>x</a:t>
                </a:r>
              </a:p>
            </p:txBody>
          </p:sp>
        </p:grpSp>
        <p:grpSp>
          <p:nvGrpSpPr>
            <p:cNvPr id="4151" name="Group 56"/>
            <p:cNvGrpSpPr>
              <a:grpSpLocks/>
            </p:cNvGrpSpPr>
            <p:nvPr/>
          </p:nvGrpSpPr>
          <p:grpSpPr bwMode="auto">
            <a:xfrm>
              <a:off x="4281" y="3264"/>
              <a:ext cx="904" cy="193"/>
              <a:chOff x="4281" y="3264"/>
              <a:chExt cx="904" cy="193"/>
            </a:xfrm>
          </p:grpSpPr>
          <p:sp>
            <p:nvSpPr>
              <p:cNvPr id="4155" name="Freeform 57"/>
              <p:cNvSpPr>
                <a:spLocks/>
              </p:cNvSpPr>
              <p:nvPr/>
            </p:nvSpPr>
            <p:spPr bwMode="auto">
              <a:xfrm>
                <a:off x="4281" y="3264"/>
                <a:ext cx="904" cy="193"/>
              </a:xfrm>
              <a:custGeom>
                <a:avLst/>
                <a:gdLst>
                  <a:gd name="T0" fmla="*/ 135 w 904"/>
                  <a:gd name="T1" fmla="*/ 0 h 193"/>
                  <a:gd name="T2" fmla="*/ 135 w 904"/>
                  <a:gd name="T3" fmla="*/ 32 h 193"/>
                  <a:gd name="T4" fmla="*/ 0 w 904"/>
                  <a:gd name="T5" fmla="*/ 20 h 193"/>
                  <a:gd name="T6" fmla="*/ 135 w 904"/>
                  <a:gd name="T7" fmla="*/ 80 h 193"/>
                  <a:gd name="T8" fmla="*/ 135 w 904"/>
                  <a:gd name="T9" fmla="*/ 192 h 193"/>
                  <a:gd name="T10" fmla="*/ 263 w 904"/>
                  <a:gd name="T11" fmla="*/ 192 h 193"/>
                  <a:gd name="T12" fmla="*/ 263 w 904"/>
                  <a:gd name="T13" fmla="*/ 192 h 193"/>
                  <a:gd name="T14" fmla="*/ 455 w 904"/>
                  <a:gd name="T15" fmla="*/ 192 h 193"/>
                  <a:gd name="T16" fmla="*/ 903 w 904"/>
                  <a:gd name="T17" fmla="*/ 192 h 193"/>
                  <a:gd name="T18" fmla="*/ 903 w 904"/>
                  <a:gd name="T19" fmla="*/ 80 h 193"/>
                  <a:gd name="T20" fmla="*/ 903 w 904"/>
                  <a:gd name="T21" fmla="*/ 32 h 193"/>
                  <a:gd name="T22" fmla="*/ 903 w 904"/>
                  <a:gd name="T23" fmla="*/ 32 h 193"/>
                  <a:gd name="T24" fmla="*/ 903 w 904"/>
                  <a:gd name="T25" fmla="*/ 0 h 193"/>
                  <a:gd name="T26" fmla="*/ 455 w 904"/>
                  <a:gd name="T27" fmla="*/ 0 h 193"/>
                  <a:gd name="T28" fmla="*/ 263 w 904"/>
                  <a:gd name="T29" fmla="*/ 0 h 193"/>
                  <a:gd name="T30" fmla="*/ 263 w 904"/>
                  <a:gd name="T31" fmla="*/ 0 h 193"/>
                  <a:gd name="T32" fmla="*/ 135 w 904"/>
                  <a:gd name="T33" fmla="*/ 0 h 19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04"/>
                  <a:gd name="T52" fmla="*/ 0 h 193"/>
                  <a:gd name="T53" fmla="*/ 904 w 904"/>
                  <a:gd name="T54" fmla="*/ 193 h 19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04" h="193">
                    <a:moveTo>
                      <a:pt x="135" y="0"/>
                    </a:moveTo>
                    <a:lnTo>
                      <a:pt x="135" y="32"/>
                    </a:lnTo>
                    <a:lnTo>
                      <a:pt x="0" y="20"/>
                    </a:lnTo>
                    <a:lnTo>
                      <a:pt x="135" y="80"/>
                    </a:lnTo>
                    <a:lnTo>
                      <a:pt x="135" y="192"/>
                    </a:lnTo>
                    <a:lnTo>
                      <a:pt x="263" y="192"/>
                    </a:lnTo>
                    <a:lnTo>
                      <a:pt x="455" y="192"/>
                    </a:lnTo>
                    <a:lnTo>
                      <a:pt x="903" y="192"/>
                    </a:lnTo>
                    <a:lnTo>
                      <a:pt x="903" y="80"/>
                    </a:lnTo>
                    <a:lnTo>
                      <a:pt x="903" y="32"/>
                    </a:lnTo>
                    <a:lnTo>
                      <a:pt x="903" y="0"/>
                    </a:lnTo>
                    <a:lnTo>
                      <a:pt x="455" y="0"/>
                    </a:lnTo>
                    <a:lnTo>
                      <a:pt x="263" y="0"/>
                    </a:lnTo>
                    <a:lnTo>
                      <a:pt x="135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Rectangle 58"/>
              <p:cNvSpPr>
                <a:spLocks noChangeArrowheads="1"/>
              </p:cNvSpPr>
              <p:nvPr/>
            </p:nvSpPr>
            <p:spPr bwMode="auto">
              <a:xfrm>
                <a:off x="4477" y="3296"/>
                <a:ext cx="646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1" hangingPunct="1"/>
                <a:r>
                  <a:rPr lang="en-US" sz="1400" i="1"/>
                  <a:t>f</a:t>
                </a:r>
                <a:r>
                  <a:rPr lang="en-US" sz="1400"/>
                  <a:t> (</a:t>
                </a:r>
                <a:r>
                  <a:rPr lang="en-US" sz="1400" i="1"/>
                  <a:t>x</a:t>
                </a:r>
                <a:r>
                  <a:rPr lang="en-US" sz="1400"/>
                  <a:t>) = log</a:t>
                </a:r>
                <a:r>
                  <a:rPr lang="en-US" sz="1400" baseline="-25000"/>
                  <a:t>2</a:t>
                </a:r>
                <a:r>
                  <a:rPr lang="en-US" sz="1400"/>
                  <a:t> </a:t>
                </a:r>
                <a:r>
                  <a:rPr lang="en-US" sz="1400" i="1"/>
                  <a:t>x</a:t>
                </a:r>
                <a:r>
                  <a:rPr lang="en-US" sz="1400"/>
                  <a:t> </a:t>
                </a:r>
              </a:p>
            </p:txBody>
          </p:sp>
        </p:grpSp>
        <p:grpSp>
          <p:nvGrpSpPr>
            <p:cNvPr id="4152" name="Group 59"/>
            <p:cNvGrpSpPr>
              <a:grpSpLocks/>
            </p:cNvGrpSpPr>
            <p:nvPr/>
          </p:nvGrpSpPr>
          <p:grpSpPr bwMode="auto">
            <a:xfrm>
              <a:off x="4235" y="2688"/>
              <a:ext cx="566" cy="193"/>
              <a:chOff x="4235" y="2688"/>
              <a:chExt cx="566" cy="193"/>
            </a:xfrm>
          </p:grpSpPr>
          <p:sp>
            <p:nvSpPr>
              <p:cNvPr id="4153" name="Freeform 60"/>
              <p:cNvSpPr>
                <a:spLocks/>
              </p:cNvSpPr>
              <p:nvPr/>
            </p:nvSpPr>
            <p:spPr bwMode="auto">
              <a:xfrm>
                <a:off x="4235" y="2688"/>
                <a:ext cx="566" cy="193"/>
              </a:xfrm>
              <a:custGeom>
                <a:avLst/>
                <a:gdLst>
                  <a:gd name="T0" fmla="*/ 181 w 566"/>
                  <a:gd name="T1" fmla="*/ 0 h 193"/>
                  <a:gd name="T2" fmla="*/ 181 w 566"/>
                  <a:gd name="T3" fmla="*/ 112 h 193"/>
                  <a:gd name="T4" fmla="*/ 0 w 566"/>
                  <a:gd name="T5" fmla="*/ 169 h 193"/>
                  <a:gd name="T6" fmla="*/ 181 w 566"/>
                  <a:gd name="T7" fmla="*/ 160 h 193"/>
                  <a:gd name="T8" fmla="*/ 181 w 566"/>
                  <a:gd name="T9" fmla="*/ 192 h 193"/>
                  <a:gd name="T10" fmla="*/ 245 w 566"/>
                  <a:gd name="T11" fmla="*/ 192 h 193"/>
                  <a:gd name="T12" fmla="*/ 245 w 566"/>
                  <a:gd name="T13" fmla="*/ 192 h 193"/>
                  <a:gd name="T14" fmla="*/ 341 w 566"/>
                  <a:gd name="T15" fmla="*/ 192 h 193"/>
                  <a:gd name="T16" fmla="*/ 565 w 566"/>
                  <a:gd name="T17" fmla="*/ 192 h 193"/>
                  <a:gd name="T18" fmla="*/ 565 w 566"/>
                  <a:gd name="T19" fmla="*/ 160 h 193"/>
                  <a:gd name="T20" fmla="*/ 565 w 566"/>
                  <a:gd name="T21" fmla="*/ 112 h 193"/>
                  <a:gd name="T22" fmla="*/ 565 w 566"/>
                  <a:gd name="T23" fmla="*/ 112 h 193"/>
                  <a:gd name="T24" fmla="*/ 565 w 566"/>
                  <a:gd name="T25" fmla="*/ 0 h 193"/>
                  <a:gd name="T26" fmla="*/ 341 w 566"/>
                  <a:gd name="T27" fmla="*/ 0 h 193"/>
                  <a:gd name="T28" fmla="*/ 245 w 566"/>
                  <a:gd name="T29" fmla="*/ 0 h 193"/>
                  <a:gd name="T30" fmla="*/ 245 w 566"/>
                  <a:gd name="T31" fmla="*/ 0 h 193"/>
                  <a:gd name="T32" fmla="*/ 181 w 566"/>
                  <a:gd name="T33" fmla="*/ 0 h 19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66"/>
                  <a:gd name="T52" fmla="*/ 0 h 193"/>
                  <a:gd name="T53" fmla="*/ 566 w 566"/>
                  <a:gd name="T54" fmla="*/ 193 h 19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66" h="193">
                    <a:moveTo>
                      <a:pt x="181" y="0"/>
                    </a:moveTo>
                    <a:lnTo>
                      <a:pt x="181" y="112"/>
                    </a:lnTo>
                    <a:lnTo>
                      <a:pt x="0" y="169"/>
                    </a:lnTo>
                    <a:lnTo>
                      <a:pt x="181" y="160"/>
                    </a:lnTo>
                    <a:lnTo>
                      <a:pt x="181" y="192"/>
                    </a:lnTo>
                    <a:lnTo>
                      <a:pt x="245" y="192"/>
                    </a:lnTo>
                    <a:lnTo>
                      <a:pt x="341" y="192"/>
                    </a:lnTo>
                    <a:lnTo>
                      <a:pt x="565" y="192"/>
                    </a:lnTo>
                    <a:lnTo>
                      <a:pt x="565" y="160"/>
                    </a:lnTo>
                    <a:lnTo>
                      <a:pt x="565" y="112"/>
                    </a:lnTo>
                    <a:lnTo>
                      <a:pt x="565" y="0"/>
                    </a:lnTo>
                    <a:lnTo>
                      <a:pt x="341" y="0"/>
                    </a:lnTo>
                    <a:lnTo>
                      <a:pt x="245" y="0"/>
                    </a:lnTo>
                    <a:lnTo>
                      <a:pt x="181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Rectangle 61"/>
              <p:cNvSpPr>
                <a:spLocks noChangeArrowheads="1"/>
              </p:cNvSpPr>
              <p:nvPr/>
            </p:nvSpPr>
            <p:spPr bwMode="auto">
              <a:xfrm>
                <a:off x="4477" y="2720"/>
                <a:ext cx="262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1" hangingPunct="1"/>
                <a:r>
                  <a:rPr lang="en-US" sz="1400" i="1"/>
                  <a:t>y = x</a:t>
                </a:r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533400" y="533400"/>
            <a:ext cx="7851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8.2 Transformations of Logarithmic Functions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787586"/>
              </p:ext>
            </p:extLst>
          </p:nvPr>
        </p:nvGraphicFramePr>
        <p:xfrm>
          <a:off x="381000" y="304800"/>
          <a:ext cx="56308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1409400" imgH="253800" progId="Equation.DSMT4">
                  <p:embed/>
                </p:oleObj>
              </mc:Choice>
              <mc:Fallback>
                <p:oleObj name="Equation" r:id="rId3" imgW="140940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56308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3224"/>
              </p:ext>
            </p:extLst>
          </p:nvPr>
        </p:nvGraphicFramePr>
        <p:xfrm>
          <a:off x="304800" y="1600200"/>
          <a:ext cx="86868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41910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Parameter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Description of Transformation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Mapping</a:t>
                      </a:r>
                      <a:r>
                        <a:rPr lang="en-US" sz="2400" b="1" baseline="0" dirty="0" smtClean="0">
                          <a:solidFill>
                            <a:srgbClr val="0070C0"/>
                          </a:solidFill>
                        </a:rPr>
                        <a:t> Notation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a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 stretch by a factor of |a|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(x, y) →</a:t>
                      </a:r>
                      <a:r>
                        <a:rPr lang="en-US" baseline="0" dirty="0" smtClean="0"/>
                        <a:t> (x, </a:t>
                      </a:r>
                      <a:r>
                        <a:rPr lang="en-US" i="1" baseline="0" dirty="0" smtClean="0"/>
                        <a:t>a</a:t>
                      </a:r>
                      <a:r>
                        <a:rPr lang="en-US" baseline="0" dirty="0" smtClean="0"/>
                        <a:t>y)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 stretch by a factor of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(x, y) →</a:t>
                      </a:r>
                      <a:r>
                        <a:rPr lang="en-US" baseline="0" dirty="0" smtClean="0"/>
                        <a:t>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</a:t>
                      </a:r>
                      <a:r>
                        <a:rPr lang="en-US" baseline="0" dirty="0" smtClean="0"/>
                        <a:t> translation right, h &gt; 0</a:t>
                      </a:r>
                    </a:p>
                    <a:p>
                      <a:r>
                        <a:rPr lang="en-US" baseline="0" dirty="0" smtClean="0"/>
                        <a:t>                                          left, h &lt;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(x, y) →</a:t>
                      </a:r>
                      <a:r>
                        <a:rPr lang="en-US" baseline="0" dirty="0" smtClean="0"/>
                        <a:t> (x + h, y)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k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Vertical translation up, k &gt; 0</a:t>
                      </a:r>
                    </a:p>
                    <a:p>
                      <a:r>
                        <a:rPr lang="en-US" baseline="0" dirty="0" smtClean="0"/>
                        <a:t>                             down, k &lt; 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(x, y) →</a:t>
                      </a:r>
                      <a:r>
                        <a:rPr lang="en-US" baseline="0" dirty="0" smtClean="0"/>
                        <a:t> (x, y + k)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370235"/>
              </p:ext>
            </p:extLst>
          </p:nvPr>
        </p:nvGraphicFramePr>
        <p:xfrm>
          <a:off x="5105400" y="2667000"/>
          <a:ext cx="381000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241200" imgH="419040" progId="Equation.DSMT4">
                  <p:embed/>
                </p:oleObj>
              </mc:Choice>
              <mc:Fallback>
                <p:oleObj name="Equation" r:id="rId5" imgW="2412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381000" cy="66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893691"/>
              </p:ext>
            </p:extLst>
          </p:nvPr>
        </p:nvGraphicFramePr>
        <p:xfrm>
          <a:off x="7445375" y="2636838"/>
          <a:ext cx="8826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558720" imgH="457200" progId="Equation.DSMT4">
                  <p:embed/>
                </p:oleObj>
              </mc:Choice>
              <mc:Fallback>
                <p:oleObj name="Equation" r:id="rId7" imgW="5587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75" y="2636838"/>
                        <a:ext cx="8826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881541"/>
            <a:ext cx="7600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Key Points from basic graph to transform include: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8855" y="210589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210589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5557161"/>
            <a:ext cx="2738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x-intercept  (1, 0)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172200"/>
            <a:ext cx="3726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vertical asymptote x = 0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39635" y="27432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73980" y="274320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60415" y="338051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94760" y="338051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53485" y="401782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15540" y="4017820"/>
            <a:ext cx="1905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52400"/>
            <a:ext cx="779178" cy="1039229"/>
          </a:xfrm>
          <a:prstGeom prst="rect">
            <a:avLst/>
          </a:prstGeom>
        </p:spPr>
      </p:pic>
      <p:sp>
        <p:nvSpPr>
          <p:cNvPr id="19" name="TextBox 18">
            <a:hlinkClick r:id="rId10" action="ppaction://hlinkfile"/>
          </p:cNvPr>
          <p:cNvSpPr txBox="1"/>
          <p:nvPr/>
        </p:nvSpPr>
        <p:spPr>
          <a:xfrm>
            <a:off x="7239000" y="304800"/>
            <a:ext cx="1739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Logarithmic</a:t>
            </a:r>
          </a:p>
          <a:p>
            <a:r>
              <a:rPr lang="en-US" b="1" dirty="0" smtClean="0"/>
              <a:t>Transformations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19064" y="5648980"/>
            <a:ext cx="2334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Reflections???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2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34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Sketching Graph of Logarithms</a:t>
            </a:r>
          </a:p>
        </p:txBody>
      </p:sp>
      <p:graphicFrame>
        <p:nvGraphicFramePr>
          <p:cNvPr id="1946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295546"/>
              </p:ext>
            </p:extLst>
          </p:nvPr>
        </p:nvGraphicFramePr>
        <p:xfrm>
          <a:off x="533400" y="2760663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4" imgW="1308100" imgH="254000" progId="Equation.DSMT4">
                  <p:embed/>
                </p:oleObj>
              </mc:Choice>
              <mc:Fallback>
                <p:oleObj name="Equation" r:id="rId4" imgW="1308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60663"/>
                        <a:ext cx="220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442428"/>
              </p:ext>
            </p:extLst>
          </p:nvPr>
        </p:nvGraphicFramePr>
        <p:xfrm>
          <a:off x="457200" y="3352800"/>
          <a:ext cx="1524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6" imgW="927100" imgH="254000" progId="Equation.DSMT4">
                  <p:embed/>
                </p:oleObj>
              </mc:Choice>
              <mc:Fallback>
                <p:oleObj name="Equation" r:id="rId6" imgW="927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1524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74947"/>
              </p:ext>
            </p:extLst>
          </p:nvPr>
        </p:nvGraphicFramePr>
        <p:xfrm>
          <a:off x="3276600" y="2760663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8" imgW="1308100" imgH="254000" progId="Equation.DSMT4">
                  <p:embed/>
                </p:oleObj>
              </mc:Choice>
              <mc:Fallback>
                <p:oleObj name="Equation" r:id="rId8" imgW="1308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60663"/>
                        <a:ext cx="220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259116"/>
              </p:ext>
            </p:extLst>
          </p:nvPr>
        </p:nvGraphicFramePr>
        <p:xfrm>
          <a:off x="3200400" y="3352800"/>
          <a:ext cx="1524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9" imgW="927100" imgH="254000" progId="Equation.DSMT4">
                  <p:embed/>
                </p:oleObj>
              </mc:Choice>
              <mc:Fallback>
                <p:oleObj name="Equation" r:id="rId9" imgW="927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1524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711227"/>
              </p:ext>
            </p:extLst>
          </p:nvPr>
        </p:nvGraphicFramePr>
        <p:xfrm>
          <a:off x="5791200" y="2760663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10" imgW="1308100" imgH="254000" progId="Equation.DSMT4">
                  <p:embed/>
                </p:oleObj>
              </mc:Choice>
              <mc:Fallback>
                <p:oleObj name="Equation" r:id="rId10" imgW="1308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760663"/>
                        <a:ext cx="220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056852"/>
              </p:ext>
            </p:extLst>
          </p:nvPr>
        </p:nvGraphicFramePr>
        <p:xfrm>
          <a:off x="5791200" y="3352800"/>
          <a:ext cx="1524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12" imgW="927100" imgH="254000" progId="Equation.DSMT4">
                  <p:embed/>
                </p:oleObj>
              </mc:Choice>
              <mc:Fallback>
                <p:oleObj name="Equation" r:id="rId12" imgW="927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352800"/>
                        <a:ext cx="1524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65125" y="3794125"/>
            <a:ext cx="2236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Vertical asymptote</a:t>
            </a:r>
          </a:p>
          <a:p>
            <a:r>
              <a:rPr lang="en-US" sz="2000" i="1"/>
              <a:t>x</a:t>
            </a:r>
            <a:r>
              <a:rPr lang="en-US" sz="2000"/>
              <a:t> = 0 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65125" y="4556125"/>
            <a:ext cx="1841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/>
              <a:t>x-intercept</a:t>
            </a:r>
            <a:r>
              <a:rPr lang="en-US" sz="2000"/>
              <a:t> at 1 </a:t>
            </a:r>
          </a:p>
        </p:txBody>
      </p:sp>
      <p:graphicFrame>
        <p:nvGraphicFramePr>
          <p:cNvPr id="92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67612"/>
              </p:ext>
            </p:extLst>
          </p:nvPr>
        </p:nvGraphicFramePr>
        <p:xfrm>
          <a:off x="5041900" y="354013"/>
          <a:ext cx="30210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Equation" r:id="rId13" imgW="1409400" imgH="253800" progId="Equation.DSMT4">
                  <p:embed/>
                </p:oleObj>
              </mc:Choice>
              <mc:Fallback>
                <p:oleObj name="Equation" r:id="rId13" imgW="1409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54013"/>
                        <a:ext cx="302101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48000" y="3794125"/>
            <a:ext cx="2236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Vertical asymptote</a:t>
            </a:r>
          </a:p>
          <a:p>
            <a:r>
              <a:rPr lang="en-US" sz="2000" i="1"/>
              <a:t>x</a:t>
            </a:r>
            <a:r>
              <a:rPr lang="en-US" sz="2000"/>
              <a:t> = 0 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048000" y="4556125"/>
            <a:ext cx="1841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/>
              <a:t>x-intercept</a:t>
            </a:r>
            <a:r>
              <a:rPr lang="en-US" sz="2000"/>
              <a:t> at 1 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5791200" y="3794125"/>
            <a:ext cx="2236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Vertical asymptote</a:t>
            </a:r>
          </a:p>
          <a:p>
            <a:r>
              <a:rPr lang="en-US" sz="2000" i="1"/>
              <a:t>x</a:t>
            </a:r>
            <a:r>
              <a:rPr lang="en-US" sz="2000"/>
              <a:t> = 2 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730875" y="4556125"/>
            <a:ext cx="1841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/>
              <a:t>x-intercept</a:t>
            </a:r>
            <a:r>
              <a:rPr lang="en-US" sz="2000"/>
              <a:t> at 3 </a:t>
            </a:r>
          </a:p>
        </p:txBody>
      </p:sp>
      <p:pic>
        <p:nvPicPr>
          <p:cNvPr id="1112" name="Picture 8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" y="1133475"/>
            <a:ext cx="219170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4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546870"/>
              </p:ext>
            </p:extLst>
          </p:nvPr>
        </p:nvGraphicFramePr>
        <p:xfrm>
          <a:off x="593725" y="990600"/>
          <a:ext cx="10477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Equation" r:id="rId16" imgW="571500" imgH="203200" progId="Equation.DSMT4">
                  <p:embed/>
                </p:oleObj>
              </mc:Choice>
              <mc:Fallback>
                <p:oleObj name="Equation" r:id="rId16" imgW="571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990600"/>
                        <a:ext cx="104775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3" name="Picture 8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177" y="1065212"/>
            <a:ext cx="2172223" cy="159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46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25057"/>
              </p:ext>
            </p:extLst>
          </p:nvPr>
        </p:nvGraphicFramePr>
        <p:xfrm>
          <a:off x="3124200" y="990600"/>
          <a:ext cx="11636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Equation" r:id="rId19" imgW="635000" imgH="203200" progId="Equation.DSMT4">
                  <p:embed/>
                </p:oleObj>
              </mc:Choice>
              <mc:Fallback>
                <p:oleObj name="Equation" r:id="rId19" imgW="635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90600"/>
                        <a:ext cx="116363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14" name="Picture 9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30617"/>
            <a:ext cx="2219325" cy="163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46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28831"/>
              </p:ext>
            </p:extLst>
          </p:nvPr>
        </p:nvGraphicFramePr>
        <p:xfrm>
          <a:off x="5638800" y="990600"/>
          <a:ext cx="16287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" name="Equation" r:id="rId22" imgW="889000" imgH="203200" progId="Equation.DSMT4">
                  <p:embed/>
                </p:oleObj>
              </mc:Choice>
              <mc:Fallback>
                <p:oleObj name="Equation" r:id="rId22" imgW="889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990600"/>
                        <a:ext cx="162877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7" grpId="0"/>
      <p:bldP spid="19478" grpId="0"/>
      <p:bldP spid="19480" grpId="0"/>
      <p:bldP spid="19481" grpId="0"/>
      <p:bldP spid="19482" grpId="0"/>
      <p:bldP spid="194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990600" y="1463675"/>
            <a:ext cx="453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The point (32, </a:t>
            </a:r>
            <a:r>
              <a:rPr lang="en-US" b="0" i="1"/>
              <a:t>b</a:t>
            </a:r>
            <a:r>
              <a:rPr lang="en-US" b="0"/>
              <a:t>) is on the graph of </a:t>
            </a:r>
          </a:p>
        </p:txBody>
      </p:sp>
      <p:graphicFrame>
        <p:nvGraphicFramePr>
          <p:cNvPr id="389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701646"/>
              </p:ext>
            </p:extLst>
          </p:nvPr>
        </p:nvGraphicFramePr>
        <p:xfrm>
          <a:off x="5540375" y="1522413"/>
          <a:ext cx="1241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4" imgW="635000" imgH="203200" progId="Equation.DSMT4">
                  <p:embed/>
                </p:oleObj>
              </mc:Choice>
              <mc:Fallback>
                <p:oleObj name="Equation" r:id="rId4" imgW="635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1522413"/>
                        <a:ext cx="12414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914400" y="549275"/>
            <a:ext cx="621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400080"/>
                </a:solidFill>
              </a:rPr>
              <a:t>Determine the value of the missing coordinate.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990600" y="2438400"/>
            <a:ext cx="438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/>
              <a:t>The point (</a:t>
            </a:r>
            <a:r>
              <a:rPr lang="en-US" b="0" i="1"/>
              <a:t>a</a:t>
            </a:r>
            <a:r>
              <a:rPr lang="en-US" b="0"/>
              <a:t>, 3) is on the graph of </a:t>
            </a:r>
          </a:p>
        </p:txBody>
      </p:sp>
      <p:graphicFrame>
        <p:nvGraphicFramePr>
          <p:cNvPr id="389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975951"/>
              </p:ext>
            </p:extLst>
          </p:nvPr>
        </p:nvGraphicFramePr>
        <p:xfrm>
          <a:off x="5464175" y="2438400"/>
          <a:ext cx="1241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6" imgW="635000" imgH="203200" progId="Equation.DSMT4">
                  <p:embed/>
                </p:oleObj>
              </mc:Choice>
              <mc:Fallback>
                <p:oleObj name="Equation" r:id="rId6" imgW="6350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438400"/>
                        <a:ext cx="12414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990600" y="3352800"/>
            <a:ext cx="438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 dirty="0"/>
              <a:t>The point (</a:t>
            </a:r>
            <a:r>
              <a:rPr lang="en-US" b="0" i="1" dirty="0"/>
              <a:t>a</a:t>
            </a:r>
            <a:r>
              <a:rPr lang="en-US" b="0" dirty="0"/>
              <a:t>, 4) is on the graph of </a:t>
            </a:r>
          </a:p>
        </p:txBody>
      </p:sp>
      <p:graphicFrame>
        <p:nvGraphicFramePr>
          <p:cNvPr id="389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904883"/>
              </p:ext>
            </p:extLst>
          </p:nvPr>
        </p:nvGraphicFramePr>
        <p:xfrm>
          <a:off x="5403850" y="3352800"/>
          <a:ext cx="18351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8" imgW="939800" imgH="228600" progId="Equation.DSMT4">
                  <p:embed/>
                </p:oleObj>
              </mc:Choice>
              <mc:Fallback>
                <p:oleObj name="Equation" r:id="rId8" imgW="939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3352800"/>
                        <a:ext cx="18351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6858000" y="1524000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b="0" i="1" dirty="0">
                <a:solidFill>
                  <a:srgbClr val="ED181E"/>
                </a:solidFill>
              </a:rPr>
              <a:t>b</a:t>
            </a:r>
            <a:r>
              <a:rPr lang="en-US" sz="2000" b="0" dirty="0">
                <a:solidFill>
                  <a:srgbClr val="ED181E"/>
                </a:solidFill>
              </a:rPr>
              <a:t> = 5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6781800" y="2438400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b="0" i="1">
                <a:solidFill>
                  <a:srgbClr val="ED181E"/>
                </a:solidFill>
              </a:rPr>
              <a:t>a</a:t>
            </a:r>
            <a:r>
              <a:rPr lang="en-US" sz="2000" b="0">
                <a:solidFill>
                  <a:srgbClr val="ED181E"/>
                </a:solidFill>
              </a:rPr>
              <a:t> = 27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7273925" y="333692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b="0" i="1">
                <a:solidFill>
                  <a:srgbClr val="ED181E"/>
                </a:solidFill>
              </a:rPr>
              <a:t>a</a:t>
            </a:r>
            <a:r>
              <a:rPr lang="en-US" sz="2000" b="0">
                <a:solidFill>
                  <a:srgbClr val="ED181E"/>
                </a:solidFill>
              </a:rPr>
              <a:t> = 15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990600" y="4267200"/>
            <a:ext cx="45752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 dirty="0"/>
              <a:t>The point </a:t>
            </a:r>
            <a:r>
              <a:rPr lang="en-US" b="0" dirty="0" smtClean="0"/>
              <a:t>(19, </a:t>
            </a:r>
            <a:r>
              <a:rPr lang="en-US" b="0" i="1" dirty="0"/>
              <a:t>b</a:t>
            </a:r>
            <a:r>
              <a:rPr lang="en-US" b="0" dirty="0" smtClean="0"/>
              <a:t>) </a:t>
            </a:r>
            <a:r>
              <a:rPr lang="en-US" b="0" dirty="0"/>
              <a:t>is on the graph of </a:t>
            </a: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308102"/>
              </p:ext>
            </p:extLst>
          </p:nvPr>
        </p:nvGraphicFramePr>
        <p:xfrm>
          <a:off x="5510212" y="4068763"/>
          <a:ext cx="31003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10" imgW="1587240" imgH="431640" progId="Equation.DSMT4">
                  <p:embed/>
                </p:oleObj>
              </mc:Choice>
              <mc:Fallback>
                <p:oleObj name="Equation" r:id="rId10" imgW="1587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2" y="4068763"/>
                        <a:ext cx="3100388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134225" y="4953000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b="0" i="1" dirty="0">
                <a:solidFill>
                  <a:srgbClr val="ED181E"/>
                </a:solidFill>
              </a:rPr>
              <a:t>b</a:t>
            </a:r>
            <a:r>
              <a:rPr lang="en-US" sz="2000" b="0" dirty="0" smtClean="0">
                <a:solidFill>
                  <a:srgbClr val="ED181E"/>
                </a:solidFill>
              </a:rPr>
              <a:t> </a:t>
            </a:r>
            <a:r>
              <a:rPr lang="en-US" sz="2000" b="0" dirty="0">
                <a:solidFill>
                  <a:srgbClr val="ED181E"/>
                </a:solidFill>
              </a:rPr>
              <a:t>= </a:t>
            </a:r>
            <a:r>
              <a:rPr lang="en-US" sz="2000" b="0" dirty="0" smtClean="0">
                <a:solidFill>
                  <a:srgbClr val="ED181E"/>
                </a:solidFill>
              </a:rPr>
              <a:t>-3</a:t>
            </a:r>
            <a:endParaRPr lang="en-US" sz="2000" b="0" dirty="0">
              <a:solidFill>
                <a:srgbClr val="ED181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0496"/>
              </p:ext>
            </p:extLst>
          </p:nvPr>
        </p:nvGraphicFramePr>
        <p:xfrm>
          <a:off x="5492750" y="1916113"/>
          <a:ext cx="13652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12" imgW="698400" imgH="228600" progId="Equation.DSMT4">
                  <p:embed/>
                </p:oleObj>
              </mc:Choice>
              <mc:Fallback>
                <p:oleObj name="Equation" r:id="rId12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1916113"/>
                        <a:ext cx="13652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612754"/>
              </p:ext>
            </p:extLst>
          </p:nvPr>
        </p:nvGraphicFramePr>
        <p:xfrm>
          <a:off x="5410200" y="2871788"/>
          <a:ext cx="12160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14" imgW="622080" imgH="228600" progId="Equation.DSMT4">
                  <p:embed/>
                </p:oleObj>
              </mc:Choice>
              <mc:Fallback>
                <p:oleObj name="Equation" r:id="rId14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71788"/>
                        <a:ext cx="12160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42814"/>
              </p:ext>
            </p:extLst>
          </p:nvPr>
        </p:nvGraphicFramePr>
        <p:xfrm>
          <a:off x="1370013" y="3821113"/>
          <a:ext cx="124301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16" imgW="634680" imgH="228600" progId="Equation.DSMT4">
                  <p:embed/>
                </p:oleObj>
              </mc:Choice>
              <mc:Fallback>
                <p:oleObj name="Equation" r:id="rId16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821113"/>
                        <a:ext cx="124301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735802"/>
              </p:ext>
            </p:extLst>
          </p:nvPr>
        </p:nvGraphicFramePr>
        <p:xfrm>
          <a:off x="2895600" y="3822700"/>
          <a:ext cx="8429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18" imgW="431640" imgH="253800" progId="Equation.DSMT4">
                  <p:embed/>
                </p:oleObj>
              </mc:Choice>
              <mc:Fallback>
                <p:oleObj name="Equation" r:id="rId18" imgW="431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22700"/>
                        <a:ext cx="8429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72620"/>
              </p:ext>
            </p:extLst>
          </p:nvPr>
        </p:nvGraphicFramePr>
        <p:xfrm>
          <a:off x="1144587" y="4929188"/>
          <a:ext cx="31988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20" imgW="1638000" imgH="431640" progId="Equation.DSMT4">
                  <p:embed/>
                </p:oleObj>
              </mc:Choice>
              <mc:Fallback>
                <p:oleObj name="Equation" r:id="rId20" imgW="1638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4929188"/>
                        <a:ext cx="3198813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9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6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6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autoUpdateAnimBg="0"/>
      <p:bldP spid="38930" grpId="0" autoUpdateAnimBg="0"/>
      <p:bldP spid="38932" grpId="0" autoUpdateAnimBg="0"/>
      <p:bldP spid="38934" grpId="0" autoUpdateAnimBg="0"/>
      <p:bldP spid="38935" grpId="0" autoUpdateAnimBg="0"/>
      <p:bldP spid="38936" grpId="0" autoUpdateAnimBg="0"/>
      <p:bldP spid="17" grpId="0" autoUpdateAnimBg="0"/>
      <p:bldP spid="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746125" y="533400"/>
            <a:ext cx="7407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400080"/>
                </a:solidFill>
              </a:rPr>
              <a:t>Describe the transformations on </a:t>
            </a:r>
            <a:r>
              <a:rPr lang="en-US" dirty="0">
                <a:solidFill>
                  <a:srgbClr val="400080"/>
                </a:solidFill>
              </a:rPr>
              <a:t>the graph of </a:t>
            </a:r>
            <a:r>
              <a:rPr lang="en-US" i="1" dirty="0">
                <a:solidFill>
                  <a:srgbClr val="400080"/>
                </a:solidFill>
              </a:rPr>
              <a:t>y</a:t>
            </a:r>
            <a:r>
              <a:rPr lang="en-US" dirty="0">
                <a:solidFill>
                  <a:srgbClr val="400080"/>
                </a:solidFill>
              </a:rPr>
              <a:t> = </a:t>
            </a:r>
            <a:r>
              <a:rPr lang="en-US" dirty="0" smtClean="0">
                <a:solidFill>
                  <a:srgbClr val="400080"/>
                </a:solidFill>
              </a:rPr>
              <a:t>log</a:t>
            </a:r>
            <a:r>
              <a:rPr lang="en-US" baseline="-25000" dirty="0" smtClean="0">
                <a:solidFill>
                  <a:srgbClr val="400080"/>
                </a:solidFill>
              </a:rPr>
              <a:t>2</a:t>
            </a:r>
            <a:r>
              <a:rPr lang="en-US" i="1" dirty="0" smtClean="0">
                <a:solidFill>
                  <a:srgbClr val="400080"/>
                </a:solidFill>
              </a:rPr>
              <a:t>x </a:t>
            </a:r>
            <a:r>
              <a:rPr lang="en-US" dirty="0" smtClean="0">
                <a:solidFill>
                  <a:srgbClr val="400080"/>
                </a:solidFill>
              </a:rPr>
              <a:t>to become</a:t>
            </a:r>
            <a:endParaRPr lang="en-US" dirty="0">
              <a:solidFill>
                <a:srgbClr val="400080"/>
              </a:solidFill>
            </a:endParaRPr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863793"/>
              </p:ext>
            </p:extLst>
          </p:nvPr>
        </p:nvGraphicFramePr>
        <p:xfrm>
          <a:off x="1127125" y="1524000"/>
          <a:ext cx="4114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3" imgW="1371600" imgH="228600" progId="Equation.DSMT4">
                  <p:embed/>
                </p:oleObj>
              </mc:Choice>
              <mc:Fallback>
                <p:oleObj name="Equation" r:id="rId3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1524000"/>
                        <a:ext cx="4114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953713"/>
              </p:ext>
            </p:extLst>
          </p:nvPr>
        </p:nvGraphicFramePr>
        <p:xfrm>
          <a:off x="2033589" y="3962400"/>
          <a:ext cx="10350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5" imgW="546100" imgH="431800" progId="Equation.DSMT4">
                  <p:embed/>
                </p:oleObj>
              </mc:Choice>
              <mc:Fallback>
                <p:oleObj name="Equation" r:id="rId5" imgW="546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9" y="3962400"/>
                        <a:ext cx="103505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725343" y="2514600"/>
            <a:ext cx="74072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400080"/>
                </a:solidFill>
              </a:rPr>
              <a:t>Horizontal stretch by a factor of 1/5</a:t>
            </a:r>
          </a:p>
          <a:p>
            <a:r>
              <a:rPr lang="en-US" sz="2000" dirty="0" smtClean="0">
                <a:solidFill>
                  <a:srgbClr val="400080"/>
                </a:solidFill>
              </a:rPr>
              <a:t>Horizontal translation of 2 units left</a:t>
            </a:r>
          </a:p>
          <a:p>
            <a:r>
              <a:rPr lang="en-US" sz="2000" dirty="0" smtClean="0">
                <a:solidFill>
                  <a:srgbClr val="400080"/>
                </a:solidFill>
              </a:rPr>
              <a:t>Vertical translation of 3 units up</a:t>
            </a:r>
            <a:endParaRPr lang="en-US" sz="2000" dirty="0">
              <a:solidFill>
                <a:srgbClr val="400080"/>
              </a:solidFill>
            </a:endParaRPr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50031"/>
              </p:ext>
            </p:extLst>
          </p:nvPr>
        </p:nvGraphicFramePr>
        <p:xfrm>
          <a:off x="890589" y="4114800"/>
          <a:ext cx="9858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7" imgW="520560" imgH="253800" progId="Equation.DSMT4">
                  <p:embed/>
                </p:oleObj>
              </mc:Choice>
              <mc:Fallback>
                <p:oleObj name="Equation" r:id="rId7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9" y="4114800"/>
                        <a:ext cx="98583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585789" y="4876800"/>
            <a:ext cx="7407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400080"/>
                </a:solidFill>
              </a:rPr>
              <a:t>The Vertical Asymptote , </a:t>
            </a:r>
            <a:r>
              <a:rPr lang="en-US" sz="2000" i="1" dirty="0" smtClean="0">
                <a:solidFill>
                  <a:srgbClr val="400080"/>
                </a:solidFill>
              </a:rPr>
              <a:t>x</a:t>
            </a:r>
            <a:r>
              <a:rPr lang="en-US" sz="2000" dirty="0" smtClean="0">
                <a:solidFill>
                  <a:srgbClr val="400080"/>
                </a:solidFill>
              </a:rPr>
              <a:t> = 0 translates to </a:t>
            </a:r>
            <a:endParaRPr lang="en-US" sz="2000" dirty="0">
              <a:solidFill>
                <a:srgbClr val="400080"/>
              </a:solidFill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69914" y="5658746"/>
            <a:ext cx="4206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400080"/>
                </a:solidFill>
              </a:rPr>
              <a:t>The domain of the image graph is </a:t>
            </a:r>
            <a:endParaRPr lang="en-US" sz="2000" dirty="0">
              <a:solidFill>
                <a:srgbClr val="400080"/>
              </a:solidFill>
            </a:endParaRPr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578874"/>
              </p:ext>
            </p:extLst>
          </p:nvPr>
        </p:nvGraphicFramePr>
        <p:xfrm>
          <a:off x="5570539" y="4908550"/>
          <a:ext cx="8175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9" y="4908550"/>
                        <a:ext cx="8175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115386"/>
              </p:ext>
            </p:extLst>
          </p:nvPr>
        </p:nvGraphicFramePr>
        <p:xfrm>
          <a:off x="4492625" y="5638800"/>
          <a:ext cx="21161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1" imgW="1117440" imgH="253800" progId="Equation.DSMT4">
                  <p:embed/>
                </p:oleObj>
              </mc:Choice>
              <mc:Fallback>
                <p:oleObj name="Equation" r:id="rId11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638800"/>
                        <a:ext cx="21161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950" y="2169530"/>
            <a:ext cx="3881436" cy="255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22701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graph of y = log x is transformed into the graph of</a:t>
            </a:r>
          </a:p>
          <a:p>
            <a:r>
              <a:rPr lang="en-US" sz="2400" b="1" i="1" dirty="0" smtClean="0"/>
              <a:t>y</a:t>
            </a:r>
            <a:r>
              <a:rPr lang="en-US" sz="2400" b="1" dirty="0" smtClean="0"/>
              <a:t> + 3 = log(x - 6) by a translation of 6 units __</a:t>
            </a:r>
            <a:r>
              <a:rPr lang="en-US" sz="2400" b="1" i="1" u="sng" dirty="0" err="1" smtClean="0"/>
              <a:t>i</a:t>
            </a:r>
            <a:r>
              <a:rPr lang="en-US" sz="2400" b="1" dirty="0" smtClean="0"/>
              <a:t>__ and 3 units </a:t>
            </a:r>
            <a:r>
              <a:rPr lang="en-US" sz="2400" b="1" i="1" u="sng" dirty="0" smtClean="0"/>
              <a:t>_ii_</a:t>
            </a:r>
            <a:r>
              <a:rPr lang="en-US" sz="2400" b="1" dirty="0" smtClean="0"/>
              <a:t>.                                                                          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519535"/>
            <a:ext cx="7988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 smtClean="0"/>
              <a:t>statement above is completed by the information in row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347297"/>
              </p:ext>
            </p:extLst>
          </p:nvPr>
        </p:nvGraphicFramePr>
        <p:xfrm>
          <a:off x="1447801" y="2362200"/>
          <a:ext cx="6096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Row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i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ii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right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left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right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down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left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down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133600" y="3610428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4800" y="4579203"/>
            <a:ext cx="8382000" cy="491272"/>
            <a:chOff x="304800" y="4579203"/>
            <a:chExt cx="8382000" cy="491272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4579203"/>
              <a:ext cx="838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For the graph of                                , where 0 &lt; b &lt; 1, the domain is </a:t>
              </a:r>
              <a:endParaRPr lang="en-US" sz="2400" b="1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8396399"/>
                </p:ext>
              </p:extLst>
            </p:nvPr>
          </p:nvGraphicFramePr>
          <p:xfrm>
            <a:off x="2427288" y="4613275"/>
            <a:ext cx="2209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Equation" r:id="rId3" imgW="1104840" imgH="228600" progId="Equation.DSMT4">
                    <p:embed/>
                  </p:oleObj>
                </mc:Choice>
                <mc:Fallback>
                  <p:oleObj name="Equation" r:id="rId3" imgW="1104840" imgH="2286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7288" y="4613275"/>
                          <a:ext cx="2209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29593"/>
              </p:ext>
            </p:extLst>
          </p:nvPr>
        </p:nvGraphicFramePr>
        <p:xfrm>
          <a:off x="2324100" y="5040313"/>
          <a:ext cx="2362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5" imgW="1180800" imgH="253800" progId="Equation.DSMT4">
                  <p:embed/>
                </p:oleObj>
              </mc:Choice>
              <mc:Fallback>
                <p:oleObj name="Equation" r:id="rId5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5040313"/>
                        <a:ext cx="2362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958702"/>
              </p:ext>
            </p:extLst>
          </p:nvPr>
        </p:nvGraphicFramePr>
        <p:xfrm>
          <a:off x="2286000" y="5791200"/>
          <a:ext cx="2235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7" imgW="1117440" imgH="253800" progId="Equation.DSMT4">
                  <p:embed/>
                </p:oleObj>
              </mc:Choice>
              <mc:Fallback>
                <p:oleObj name="Equation" r:id="rId7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91200"/>
                        <a:ext cx="22352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The red graph can be generated by </a:t>
            </a:r>
            <a:r>
              <a:rPr lang="en-US" sz="2400" b="1" dirty="0" smtClean="0"/>
              <a:t>stretching </a:t>
            </a:r>
            <a:r>
              <a:rPr lang="en-US" sz="2400" b="1" dirty="0" smtClean="0"/>
              <a:t>the blue </a:t>
            </a:r>
            <a:r>
              <a:rPr lang="en-US" sz="2400" b="1" dirty="0"/>
              <a:t>graph </a:t>
            </a:r>
            <a:r>
              <a:rPr lang="en-US" sz="2400" b="1" dirty="0" smtClean="0"/>
              <a:t>of</a:t>
            </a:r>
          </a:p>
          <a:p>
            <a:r>
              <a:rPr lang="en-US" sz="2400" b="1" i="1" dirty="0" smtClean="0"/>
              <a:t>y </a:t>
            </a:r>
            <a:r>
              <a:rPr lang="en-US" sz="2400" b="1" dirty="0"/>
              <a:t>= log</a:t>
            </a:r>
            <a:r>
              <a:rPr lang="en-US" sz="2400" b="1" baseline="-25000" dirty="0"/>
              <a:t>4</a:t>
            </a:r>
            <a:r>
              <a:rPr lang="en-US" sz="2400" b="1" dirty="0"/>
              <a:t> </a:t>
            </a:r>
            <a:r>
              <a:rPr lang="en-US" sz="2400" b="1" i="1" dirty="0"/>
              <a:t>x</a:t>
            </a:r>
            <a:r>
              <a:rPr lang="en-US" sz="2400" b="1" dirty="0"/>
              <a:t>. Write the equation that</a:t>
            </a:r>
          </a:p>
          <a:p>
            <a:r>
              <a:rPr lang="en-US" sz="2400" b="1" dirty="0"/>
              <a:t>describes the red graph.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371850" cy="283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95400" y="2362200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y </a:t>
            </a:r>
            <a:r>
              <a:rPr lang="en-US" sz="2400" b="1" dirty="0">
                <a:solidFill>
                  <a:srgbClr val="FF0000"/>
                </a:solidFill>
              </a:rPr>
              <a:t>= log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74868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The red graph can be generated by </a:t>
            </a:r>
            <a:r>
              <a:rPr lang="en-US" sz="2400" b="1" dirty="0" smtClean="0"/>
              <a:t>stretching and </a:t>
            </a:r>
            <a:r>
              <a:rPr lang="en-US" sz="2400" b="1" dirty="0"/>
              <a:t>reflecting the graph of </a:t>
            </a:r>
            <a:r>
              <a:rPr lang="en-US" sz="2400" b="1" i="1" dirty="0"/>
              <a:t>y </a:t>
            </a:r>
            <a:r>
              <a:rPr lang="en-US" sz="2400" b="1" dirty="0"/>
              <a:t>= log</a:t>
            </a:r>
            <a:r>
              <a:rPr lang="en-US" sz="2400" b="1" baseline="-25000" dirty="0"/>
              <a:t>4</a:t>
            </a:r>
            <a:r>
              <a:rPr lang="en-US" sz="2400" b="1" dirty="0"/>
              <a:t> </a:t>
            </a:r>
            <a:r>
              <a:rPr lang="en-US" sz="2400" b="1" i="1" dirty="0"/>
              <a:t>x</a:t>
            </a:r>
            <a:r>
              <a:rPr lang="en-US" sz="2400" b="1" dirty="0"/>
              <a:t>. Write </a:t>
            </a:r>
            <a:r>
              <a:rPr lang="en-US" sz="2400" b="1" dirty="0" smtClean="0"/>
              <a:t>the equation </a:t>
            </a:r>
            <a:r>
              <a:rPr lang="en-US" sz="2400" b="1" dirty="0"/>
              <a:t>that describes the red graph.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48683"/>
            <a:ext cx="2976477" cy="265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95400" y="5562600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y </a:t>
            </a:r>
            <a:r>
              <a:rPr lang="en-US" sz="2400" b="1" dirty="0">
                <a:solidFill>
                  <a:srgbClr val="FF0000"/>
                </a:solidFill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-3log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7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248400" y="1371600"/>
            <a:ext cx="95483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8038" y="4724400"/>
            <a:ext cx="0" cy="1069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C12 BLM tech art 8-3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32" y="476349"/>
            <a:ext cx="3551767" cy="26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533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The </a:t>
            </a:r>
            <a:r>
              <a:rPr lang="en-US" sz="2400" b="1" dirty="0" smtClean="0"/>
              <a:t>solid graph </a:t>
            </a:r>
            <a:r>
              <a:rPr lang="en-US" sz="2400" b="1" dirty="0"/>
              <a:t>can be generated by </a:t>
            </a:r>
            <a:r>
              <a:rPr lang="en-US" sz="2400" b="1" dirty="0" smtClean="0"/>
              <a:t>translating the dashed </a:t>
            </a:r>
            <a:r>
              <a:rPr lang="en-US" sz="2400" b="1" dirty="0"/>
              <a:t>graph </a:t>
            </a:r>
            <a:r>
              <a:rPr lang="en-US" sz="2400" b="1" dirty="0" smtClean="0"/>
              <a:t>of</a:t>
            </a:r>
          </a:p>
          <a:p>
            <a:r>
              <a:rPr lang="en-US" sz="2400" b="1" i="1" dirty="0" smtClean="0"/>
              <a:t>y </a:t>
            </a:r>
            <a:r>
              <a:rPr lang="en-US" sz="2400" b="1" dirty="0"/>
              <a:t>= log</a:t>
            </a:r>
            <a:r>
              <a:rPr lang="en-US" sz="2400" b="1" baseline="-25000" dirty="0"/>
              <a:t>4</a:t>
            </a:r>
            <a:r>
              <a:rPr lang="en-US" sz="2400" b="1" dirty="0"/>
              <a:t> </a:t>
            </a:r>
            <a:r>
              <a:rPr lang="en-US" sz="2400" b="1" i="1" dirty="0"/>
              <a:t>x</a:t>
            </a:r>
            <a:r>
              <a:rPr lang="en-US" sz="2400" b="1" dirty="0"/>
              <a:t>. Write the equation that</a:t>
            </a:r>
          </a:p>
          <a:p>
            <a:r>
              <a:rPr lang="en-US" sz="2400" b="1" dirty="0"/>
              <a:t>describes the </a:t>
            </a:r>
            <a:r>
              <a:rPr lang="en-US" sz="2400" b="1" dirty="0" smtClean="0"/>
              <a:t>solid </a:t>
            </a:r>
            <a:r>
              <a:rPr lang="en-US" sz="2400" b="1" dirty="0"/>
              <a:t>graph.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2362200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y </a:t>
            </a:r>
            <a:r>
              <a:rPr lang="en-US" sz="2400" b="1" dirty="0">
                <a:solidFill>
                  <a:srgbClr val="FF0000"/>
                </a:solidFill>
              </a:rPr>
              <a:t>= log</a:t>
            </a:r>
            <a:r>
              <a:rPr lang="en-US" sz="2400" b="1" baseline="-25000" dirty="0">
                <a:solidFill>
                  <a:srgbClr val="FF0000"/>
                </a:solidFill>
              </a:rPr>
              <a:t>4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3426446"/>
            <a:ext cx="8915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The graph of </a:t>
            </a:r>
            <a:r>
              <a:rPr lang="en-CA" sz="2400" b="1" i="1" dirty="0">
                <a:solidFill>
                  <a:srgbClr val="0070C0"/>
                </a:solidFill>
              </a:rPr>
              <a:t>y</a:t>
            </a:r>
            <a:r>
              <a:rPr lang="en-CA" sz="2400" b="1" dirty="0">
                <a:solidFill>
                  <a:srgbClr val="0070C0"/>
                </a:solidFill>
              </a:rPr>
              <a:t> = log</a:t>
            </a:r>
            <a:r>
              <a:rPr lang="en-CA" sz="2400" b="1" baseline="-25000" dirty="0">
                <a:solidFill>
                  <a:srgbClr val="0070C0"/>
                </a:solidFill>
              </a:rPr>
              <a:t>2</a:t>
            </a:r>
            <a:r>
              <a:rPr lang="en-CA" sz="2400" b="1" dirty="0">
                <a:solidFill>
                  <a:srgbClr val="0070C0"/>
                </a:solidFill>
              </a:rPr>
              <a:t> </a:t>
            </a:r>
            <a:r>
              <a:rPr lang="en-CA" sz="2400" b="1" i="1" dirty="0">
                <a:solidFill>
                  <a:srgbClr val="0070C0"/>
                </a:solidFill>
              </a:rPr>
              <a:t>x</a:t>
            </a:r>
            <a:r>
              <a:rPr lang="en-CA" sz="2400" b="1" dirty="0">
                <a:solidFill>
                  <a:srgbClr val="0070C0"/>
                </a:solidFill>
              </a:rPr>
              <a:t> has </a:t>
            </a:r>
            <a:r>
              <a:rPr lang="en-CA" sz="2400" b="1" dirty="0" smtClean="0">
                <a:solidFill>
                  <a:srgbClr val="0070C0"/>
                </a:solidFill>
              </a:rPr>
              <a:t>been  vertically stretched </a:t>
            </a:r>
            <a:r>
              <a:rPr lang="en-CA" sz="2400" b="1" dirty="0">
                <a:solidFill>
                  <a:srgbClr val="0070C0"/>
                </a:solidFill>
              </a:rPr>
              <a:t>about the </a:t>
            </a:r>
            <a:r>
              <a:rPr lang="en-CA" sz="2400" b="1" i="1" dirty="0">
                <a:solidFill>
                  <a:srgbClr val="0070C0"/>
                </a:solidFill>
              </a:rPr>
              <a:t>x</a:t>
            </a:r>
            <a:r>
              <a:rPr lang="en-CA" sz="2400" b="1" dirty="0">
                <a:solidFill>
                  <a:srgbClr val="0070C0"/>
                </a:solidFill>
              </a:rPr>
              <a:t>-axis by a factor </a:t>
            </a:r>
            <a:r>
              <a:rPr lang="en-CA" sz="2400" b="1" dirty="0" smtClean="0">
                <a:solidFill>
                  <a:srgbClr val="0070C0"/>
                </a:solidFill>
              </a:rPr>
              <a:t>of 3 </a:t>
            </a:r>
            <a:r>
              <a:rPr lang="en-CA" sz="2400" b="1" dirty="0">
                <a:solidFill>
                  <a:srgbClr val="0070C0"/>
                </a:solidFill>
              </a:rPr>
              <a:t>, </a:t>
            </a:r>
            <a:r>
              <a:rPr lang="en-CA" sz="2400" b="1" dirty="0" smtClean="0">
                <a:solidFill>
                  <a:srgbClr val="0070C0"/>
                </a:solidFill>
              </a:rPr>
              <a:t>horizontally stretched </a:t>
            </a:r>
            <a:r>
              <a:rPr lang="en-CA" sz="2400" b="1" dirty="0">
                <a:solidFill>
                  <a:srgbClr val="0070C0"/>
                </a:solidFill>
              </a:rPr>
              <a:t>about the </a:t>
            </a:r>
            <a:r>
              <a:rPr lang="en-CA" sz="2400" b="1" i="1" dirty="0">
                <a:solidFill>
                  <a:srgbClr val="0070C0"/>
                </a:solidFill>
              </a:rPr>
              <a:t>y</a:t>
            </a:r>
            <a:r>
              <a:rPr lang="en-CA" sz="2400" b="1" dirty="0">
                <a:solidFill>
                  <a:srgbClr val="0070C0"/>
                </a:solidFill>
              </a:rPr>
              <a:t>-axis by a factor </a:t>
            </a:r>
            <a:r>
              <a:rPr lang="en-CA" sz="2400" b="1" dirty="0" smtClean="0">
                <a:solidFill>
                  <a:srgbClr val="0070C0"/>
                </a:solidFill>
              </a:rPr>
              <a:t>of 1/5 </a:t>
            </a:r>
            <a:r>
              <a:rPr lang="en-CA" sz="2400" b="1" dirty="0">
                <a:solidFill>
                  <a:srgbClr val="0070C0"/>
                </a:solidFill>
              </a:rPr>
              <a:t>, </a:t>
            </a:r>
            <a:r>
              <a:rPr lang="en-CA" sz="2400" b="1" dirty="0" smtClean="0">
                <a:solidFill>
                  <a:srgbClr val="0070C0"/>
                </a:solidFill>
              </a:rPr>
              <a:t>reflected </a:t>
            </a:r>
            <a:r>
              <a:rPr lang="en-CA" sz="2400" b="1" dirty="0">
                <a:solidFill>
                  <a:srgbClr val="0070C0"/>
                </a:solidFill>
              </a:rPr>
              <a:t>in the </a:t>
            </a:r>
            <a:r>
              <a:rPr lang="en-CA" sz="2400" b="1" i="1" dirty="0">
                <a:solidFill>
                  <a:srgbClr val="0070C0"/>
                </a:solidFill>
              </a:rPr>
              <a:t>x</a:t>
            </a:r>
            <a:r>
              <a:rPr lang="en-CA" sz="2400" b="1" dirty="0">
                <a:solidFill>
                  <a:srgbClr val="0070C0"/>
                </a:solidFill>
              </a:rPr>
              <a:t>-axis, </a:t>
            </a:r>
            <a:r>
              <a:rPr lang="en-CA" sz="2400" b="1" dirty="0" smtClean="0">
                <a:solidFill>
                  <a:srgbClr val="0070C0"/>
                </a:solidFill>
              </a:rPr>
              <a:t>and translated </a:t>
            </a:r>
            <a:r>
              <a:rPr lang="en-CA" sz="2400" b="1" dirty="0">
                <a:solidFill>
                  <a:srgbClr val="0070C0"/>
                </a:solidFill>
              </a:rPr>
              <a:t>of 7 units left and 2 units </a:t>
            </a:r>
            <a:r>
              <a:rPr lang="en-CA" sz="2400" b="1" dirty="0" smtClean="0">
                <a:solidFill>
                  <a:srgbClr val="0070C0"/>
                </a:solidFill>
              </a:rPr>
              <a:t>up.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9718" y="5016039"/>
            <a:ext cx="86694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0070C0"/>
                </a:solidFill>
              </a:rPr>
              <a:t>Write the equation of the transformed </a:t>
            </a:r>
            <a:r>
              <a:rPr lang="en-CA" sz="2400" b="1" dirty="0" smtClean="0">
                <a:solidFill>
                  <a:srgbClr val="0070C0"/>
                </a:solidFill>
              </a:rPr>
              <a:t>function in the form</a:t>
            </a:r>
          </a:p>
          <a:p>
            <a:r>
              <a:rPr lang="en-CA" sz="2400" b="1" i="1" dirty="0" smtClean="0">
                <a:solidFill>
                  <a:srgbClr val="0070C0"/>
                </a:solidFill>
              </a:rPr>
              <a:t>y</a:t>
            </a:r>
            <a:r>
              <a:rPr lang="en-CA" sz="2400" b="1" dirty="0" smtClean="0">
                <a:solidFill>
                  <a:srgbClr val="0070C0"/>
                </a:solidFill>
              </a:rPr>
              <a:t> </a:t>
            </a:r>
            <a:r>
              <a:rPr lang="en-CA" sz="2400" b="1" dirty="0">
                <a:solidFill>
                  <a:srgbClr val="0070C0"/>
                </a:solidFill>
              </a:rPr>
              <a:t>= </a:t>
            </a:r>
            <a:r>
              <a:rPr lang="en-CA" sz="2400" b="1" i="1" dirty="0">
                <a:solidFill>
                  <a:srgbClr val="0070C0"/>
                </a:solidFill>
              </a:rPr>
              <a:t>a</a:t>
            </a:r>
            <a:r>
              <a:rPr lang="en-CA" sz="2400" b="1" dirty="0">
                <a:solidFill>
                  <a:srgbClr val="0070C0"/>
                </a:solidFill>
              </a:rPr>
              <a:t> log</a:t>
            </a:r>
            <a:r>
              <a:rPr lang="en-CA" sz="2400" b="1" baseline="-25000" dirty="0">
                <a:solidFill>
                  <a:srgbClr val="0070C0"/>
                </a:solidFill>
              </a:rPr>
              <a:t>2</a:t>
            </a:r>
            <a:r>
              <a:rPr lang="en-CA" sz="2400" b="1" dirty="0">
                <a:solidFill>
                  <a:srgbClr val="0070C0"/>
                </a:solidFill>
              </a:rPr>
              <a:t> (</a:t>
            </a:r>
            <a:r>
              <a:rPr lang="en-CA" sz="2400" b="1" i="1" dirty="0">
                <a:solidFill>
                  <a:srgbClr val="0070C0"/>
                </a:solidFill>
              </a:rPr>
              <a:t>b</a:t>
            </a:r>
            <a:r>
              <a:rPr lang="en-CA" sz="2400" b="1" dirty="0">
                <a:solidFill>
                  <a:srgbClr val="0070C0"/>
                </a:solidFill>
              </a:rPr>
              <a:t>(</a:t>
            </a:r>
            <a:r>
              <a:rPr lang="en-CA" sz="2400" b="1" i="1" dirty="0">
                <a:solidFill>
                  <a:srgbClr val="0070C0"/>
                </a:solidFill>
              </a:rPr>
              <a:t>x</a:t>
            </a:r>
            <a:r>
              <a:rPr lang="en-CA" sz="2400" b="1" dirty="0">
                <a:solidFill>
                  <a:srgbClr val="0070C0"/>
                </a:solidFill>
              </a:rPr>
              <a:t> - </a:t>
            </a:r>
            <a:r>
              <a:rPr lang="en-CA" sz="2400" b="1" i="1" dirty="0">
                <a:solidFill>
                  <a:srgbClr val="0070C0"/>
                </a:solidFill>
              </a:rPr>
              <a:t>h</a:t>
            </a:r>
            <a:r>
              <a:rPr lang="en-CA" sz="2400" b="1" dirty="0">
                <a:solidFill>
                  <a:srgbClr val="0070C0"/>
                </a:solidFill>
              </a:rPr>
              <a:t>) + </a:t>
            </a:r>
            <a:r>
              <a:rPr lang="en-CA" sz="2400" b="1" i="1" dirty="0">
                <a:solidFill>
                  <a:srgbClr val="0070C0"/>
                </a:solidFill>
              </a:rPr>
              <a:t>k</a:t>
            </a:r>
            <a:r>
              <a:rPr lang="en-CA" sz="2400" b="1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600" y="6019800"/>
            <a:ext cx="3047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CA" sz="2400" b="1" i="1" dirty="0">
                <a:solidFill>
                  <a:srgbClr val="FF0000"/>
                </a:solidFill>
              </a:rPr>
              <a:t>y</a:t>
            </a:r>
            <a:r>
              <a:rPr lang="en-CA" sz="2400" b="1" dirty="0">
                <a:solidFill>
                  <a:srgbClr val="FF0000"/>
                </a:solidFill>
              </a:rPr>
              <a:t> = </a:t>
            </a:r>
            <a:r>
              <a:rPr lang="en-CA" sz="2400" b="1" dirty="0" smtClean="0">
                <a:solidFill>
                  <a:srgbClr val="FF0000"/>
                </a:solidFill>
              </a:rPr>
              <a:t>-3 </a:t>
            </a:r>
            <a:r>
              <a:rPr lang="en-CA" sz="2400" b="1" dirty="0">
                <a:solidFill>
                  <a:srgbClr val="FF0000"/>
                </a:solidFill>
              </a:rPr>
              <a:t>log</a:t>
            </a:r>
            <a:r>
              <a:rPr lang="en-CA" sz="2400" b="1" baseline="-25000" dirty="0">
                <a:solidFill>
                  <a:srgbClr val="FF0000"/>
                </a:solidFill>
              </a:rPr>
              <a:t>2</a:t>
            </a:r>
            <a:r>
              <a:rPr lang="en-CA" sz="2400" b="1" dirty="0">
                <a:solidFill>
                  <a:srgbClr val="FF0000"/>
                </a:solidFill>
              </a:rPr>
              <a:t> </a:t>
            </a:r>
            <a:r>
              <a:rPr lang="en-CA" sz="2400" b="1" dirty="0" smtClean="0">
                <a:solidFill>
                  <a:srgbClr val="FF0000"/>
                </a:solidFill>
              </a:rPr>
              <a:t>(5(</a:t>
            </a:r>
            <a:r>
              <a:rPr lang="en-CA" sz="2400" b="1" i="1" dirty="0" smtClean="0">
                <a:solidFill>
                  <a:srgbClr val="FF0000"/>
                </a:solidFill>
              </a:rPr>
              <a:t>x</a:t>
            </a:r>
            <a:r>
              <a:rPr lang="en-CA" sz="2400" b="1" dirty="0" smtClean="0">
                <a:solidFill>
                  <a:srgbClr val="FF0000"/>
                </a:solidFill>
              </a:rPr>
              <a:t> + 7) </a:t>
            </a:r>
            <a:r>
              <a:rPr lang="en-CA" sz="2400" b="1" dirty="0">
                <a:solidFill>
                  <a:srgbClr val="FF0000"/>
                </a:solidFill>
              </a:rPr>
              <a:t>+ 2</a:t>
            </a:r>
            <a:r>
              <a:rPr lang="en-CA" sz="2400" b="1" dirty="0" smtClean="0">
                <a:solidFill>
                  <a:srgbClr val="FF0000"/>
                </a:solidFill>
              </a:rPr>
              <a:t> 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096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Assignment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57615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389</a:t>
            </a:r>
          </a:p>
          <a:p>
            <a:r>
              <a:rPr lang="en-US" sz="2400" b="1" dirty="0" smtClean="0"/>
              <a:t>1, 2, 4a,c, 5b,d, 6a,c, 7, 8b, 9, 10, 13, 14, 16a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A92F-5006-46A0-850D-5A71AB598D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621</Words>
  <Application>Microsoft Office PowerPoint</Application>
  <PresentationFormat>On-screen Show (4:3)</PresentationFormat>
  <Paragraphs>129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34</cp:revision>
  <dcterms:created xsi:type="dcterms:W3CDTF">2012-11-12T02:24:29Z</dcterms:created>
  <dcterms:modified xsi:type="dcterms:W3CDTF">2012-11-17T20:51:56Z</dcterms:modified>
</cp:coreProperties>
</file>