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79" r:id="rId3"/>
    <p:sldId id="257" r:id="rId4"/>
    <p:sldId id="277" r:id="rId5"/>
    <p:sldId id="280" r:id="rId6"/>
    <p:sldId id="258" r:id="rId7"/>
    <p:sldId id="278" r:id="rId8"/>
    <p:sldId id="260" r:id="rId9"/>
    <p:sldId id="268" r:id="rId10"/>
    <p:sldId id="269" r:id="rId11"/>
    <p:sldId id="281" r:id="rId12"/>
    <p:sldId id="271" r:id="rId13"/>
    <p:sldId id="275" r:id="rId14"/>
    <p:sldId id="274" r:id="rId15"/>
    <p:sldId id="276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7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12" Type="http://schemas.openxmlformats.org/officeDocument/2006/relationships/image" Target="../media/image76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5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976DD-6D26-4291-8590-3C3823ACC9B1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F2178-77C7-4297-9CE5-F333DEBE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3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D06F0-F4D2-450D-87B3-A8FA628FCB50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817E707-BA8C-48D8-AEC8-00E8A563E3D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E030E-1BD3-45DF-A9C9-210A17A897DE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30C84-2B99-4121-9F73-73ED30EC901E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625EA9F-8B80-4859-AA7A-2B7DD9213224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16AF0D7-B907-4595-90E2-B7F3BED68BA4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6C8D1AD-4F82-4374-9132-38691285702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688F1EA-EBD0-4B21-A36A-02522736A614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EAF136E-4635-4B2A-9518-76C2BAB5C77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C445C91-C0EE-40D3-A3B1-F1177E323258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0DB9-41FD-4662-A4AC-50CB6D010342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32D3-2970-45AD-8DF3-7D4DDBB6CCCF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7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1498-5C7A-4F5C-8290-080C469A242F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1672-3659-4AAD-8E2F-282FF977A5B1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3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19A0-F237-403E-AA1C-A096AB7C0C74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3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AFD-5281-4111-94C3-06D0298D04D2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0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C656-FCE5-4692-89C0-13E6455E5FD0}" type="datetime1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8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425-6F1F-4614-8CA9-C073C2509EEA}" type="datetime1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B1D1-D1E6-4901-9A58-37A10DAD0E17}" type="datetime1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4BE93-2AC5-4A3F-984E-6A0E2642505C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7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473-4F79-4D99-9188-6B88AD1EE0A5}" type="datetime1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4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2F3A6-9020-46AE-BA42-B4CE2B6654DA}" type="datetime1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C5D7-3668-4FD1-BC31-BBCF95C96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image" Target="../media/image48.png"/><Relationship Id="rId5" Type="http://schemas.openxmlformats.org/officeDocument/2006/relationships/image" Target="../media/image41.wmf"/><Relationship Id="rId10" Type="http://schemas.openxmlformats.org/officeDocument/2006/relationships/image" Target="../media/image47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6.wmf"/><Relationship Id="rId1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64.wmf"/><Relationship Id="rId5" Type="http://schemas.openxmlformats.org/officeDocument/2006/relationships/image" Target="../media/image59.wmf"/><Relationship Id="rId10" Type="http://schemas.openxmlformats.org/officeDocument/2006/relationships/image" Target="../media/image63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61.wmf"/><Relationship Id="rId14" Type="http://schemas.openxmlformats.org/officeDocument/2006/relationships/image" Target="../media/image6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72.wmf"/><Relationship Id="rId26" Type="http://schemas.openxmlformats.org/officeDocument/2006/relationships/image" Target="../media/image76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53.bin"/><Relationship Id="rId25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75.wmf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56.bin"/><Relationship Id="rId28" Type="http://schemas.openxmlformats.org/officeDocument/2006/relationships/image" Target="../media/image77.wmf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70.wmf"/><Relationship Id="rId22" Type="http://schemas.openxmlformats.org/officeDocument/2006/relationships/image" Target="../media/image74.wmf"/><Relationship Id="rId27" Type="http://schemas.openxmlformats.org/officeDocument/2006/relationships/oleObject" Target="../embeddings/oleObject5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jp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2.wmf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8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19" Type="http://schemas.openxmlformats.org/officeDocument/2006/relationships/image" Target="../media/image15.png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5.wmf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19" Type="http://schemas.openxmlformats.org/officeDocument/2006/relationships/image" Target="../media/image28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676400"/>
            <a:ext cx="6858000" cy="3733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/>
              <a:t>Evaluation Logarithms </a:t>
            </a:r>
            <a:r>
              <a:rPr lang="en-US" sz="2800" dirty="0"/>
              <a:t>	</a:t>
            </a:r>
            <a:r>
              <a:rPr lang="en-US" sz="2800" b="1" dirty="0"/>
              <a:t>Common </a:t>
            </a:r>
            <a:r>
              <a:rPr lang="en-US" sz="2800" b="1" dirty="0" smtClean="0"/>
              <a:t>Log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 </a:t>
            </a:r>
            <a:r>
              <a:rPr lang="en-US" sz="2800" dirty="0" err="1"/>
              <a:t>log</a:t>
            </a:r>
            <a:r>
              <a:rPr lang="en-US" sz="2800" i="1" baseline="-25000" dirty="0" err="1"/>
              <a:t>b</a:t>
            </a:r>
            <a:r>
              <a:rPr lang="en-US" sz="2800" dirty="0"/>
              <a:t> 1 = 0			</a:t>
            </a:r>
            <a:r>
              <a:rPr lang="en-US" sz="2800" dirty="0" smtClean="0"/>
              <a:t>log </a:t>
            </a:r>
            <a:r>
              <a:rPr lang="en-US" sz="2800" dirty="0"/>
              <a:t>1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log</a:t>
            </a:r>
            <a:r>
              <a:rPr lang="en-US" sz="2800" i="1" baseline="-25000" dirty="0" err="1" smtClean="0"/>
              <a:t>b</a:t>
            </a:r>
            <a:r>
              <a:rPr lang="en-US" sz="2800" dirty="0" smtClean="0"/>
              <a:t> </a:t>
            </a:r>
            <a:r>
              <a:rPr lang="en-US" sz="2800" i="1" dirty="0"/>
              <a:t>b</a:t>
            </a:r>
            <a:r>
              <a:rPr lang="en-US" sz="2800" dirty="0"/>
              <a:t> = 1			</a:t>
            </a:r>
            <a:r>
              <a:rPr lang="en-US" sz="2800" dirty="0" smtClean="0"/>
              <a:t>log </a:t>
            </a:r>
            <a:r>
              <a:rPr lang="en-US" sz="2800" dirty="0"/>
              <a:t>10 =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800" dirty="0" err="1" smtClean="0"/>
              <a:t>log</a:t>
            </a:r>
            <a:r>
              <a:rPr lang="en-US" sz="2800" i="1" baseline="-25000" dirty="0" err="1" smtClean="0"/>
              <a:t>b</a:t>
            </a:r>
            <a:r>
              <a:rPr lang="en-US" sz="2800" dirty="0" smtClean="0"/>
              <a:t> </a:t>
            </a:r>
            <a:r>
              <a:rPr lang="en-US" sz="2800" i="1" dirty="0" err="1" smtClean="0"/>
              <a:t>b</a:t>
            </a:r>
            <a:r>
              <a:rPr lang="en-US" sz="2800" b="1" i="1" baseline="30000" dirty="0" err="1"/>
              <a:t>m</a:t>
            </a:r>
            <a:r>
              <a:rPr lang="en-US" sz="2800" dirty="0" smtClean="0"/>
              <a:t> </a:t>
            </a:r>
            <a:r>
              <a:rPr lang="en-US" sz="2800" dirty="0"/>
              <a:t>= m</a:t>
            </a:r>
            <a:r>
              <a:rPr lang="en-US" sz="2800" dirty="0" smtClean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log 10</a:t>
            </a:r>
            <a:r>
              <a:rPr lang="en-US" sz="2800" b="1" i="1" baseline="30000" dirty="0"/>
              <a:t>s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i="1" dirty="0"/>
              <a:t>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800" i="1" dirty="0" smtClean="0"/>
              <a:t>b </a:t>
            </a:r>
            <a:r>
              <a:rPr lang="en-US" sz="2800" baseline="30000" dirty="0" err="1"/>
              <a:t>log</a:t>
            </a:r>
            <a:r>
              <a:rPr lang="en-US" sz="2800" i="1" baseline="10000" dirty="0" err="1"/>
              <a:t>b</a:t>
            </a:r>
            <a:r>
              <a:rPr lang="en-US" sz="2800" i="1" baseline="30000" dirty="0"/>
              <a:t> x</a:t>
            </a:r>
            <a:r>
              <a:rPr lang="en-US" sz="2800" dirty="0"/>
              <a:t> = </a:t>
            </a:r>
            <a:r>
              <a:rPr lang="en-US" sz="2800" i="1" dirty="0"/>
              <a:t>x</a:t>
            </a:r>
            <a:r>
              <a:rPr lang="en-US" sz="2800" dirty="0"/>
              <a:t> 	</a:t>
            </a: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smtClean="0"/>
              <a:t>10 </a:t>
            </a:r>
            <a:r>
              <a:rPr lang="en-US" sz="2800" baseline="30000" dirty="0"/>
              <a:t>log</a:t>
            </a:r>
            <a:r>
              <a:rPr lang="en-US" sz="2800" i="1" baseline="30000" dirty="0"/>
              <a:t> x</a:t>
            </a:r>
            <a:r>
              <a:rPr lang="en-US" sz="2800" dirty="0"/>
              <a:t> =</a:t>
            </a:r>
            <a:r>
              <a:rPr lang="en-US" sz="2800" b="1" dirty="0"/>
              <a:t> </a:t>
            </a:r>
            <a:r>
              <a:rPr lang="en-US" sz="2800" i="1" dirty="0" smtClean="0"/>
              <a:t>x</a:t>
            </a:r>
          </a:p>
          <a:p>
            <a:pPr>
              <a:lnSpc>
                <a:spcPct val="90000"/>
              </a:lnSpc>
              <a:buNone/>
            </a:pP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dirty="0"/>
              <a:t> </a:t>
            </a:r>
            <a:r>
              <a:rPr lang="en-US" dirty="0" smtClean="0"/>
              <a:t>0  </a:t>
            </a:r>
            <a:r>
              <a:rPr lang="en-US" sz="2400" dirty="0" smtClean="0"/>
              <a:t>is not defined           </a:t>
            </a:r>
            <a:r>
              <a:rPr lang="en-US" sz="2400" dirty="0" err="1"/>
              <a:t>log</a:t>
            </a:r>
            <a:r>
              <a:rPr lang="en-US" sz="2400" i="1" baseline="-25000" dirty="0" err="1"/>
              <a:t>b</a:t>
            </a:r>
            <a:r>
              <a:rPr lang="en-US" sz="2400" dirty="0"/>
              <a:t> (</a:t>
            </a:r>
            <a:r>
              <a:rPr lang="en-US" sz="2400" dirty="0" smtClean="0"/>
              <a:t>-x)  </a:t>
            </a:r>
            <a:r>
              <a:rPr lang="en-US" sz="2400" dirty="0"/>
              <a:t>is </a:t>
            </a:r>
            <a:r>
              <a:rPr lang="en-US" sz="2400" dirty="0" smtClean="0"/>
              <a:t>not defined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907441" y="762000"/>
            <a:ext cx="2957733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For x &gt; 0 and b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sym typeface="Symbol" charset="2"/>
              </a:rPr>
              <a:t>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1,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4557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8.3 Laws of Logarithms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629400" y="2276610"/>
            <a:ext cx="2438400" cy="2840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800" b="1" dirty="0" smtClean="0"/>
              <a:t>log 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 4 = 1</a:t>
            </a:r>
          </a:p>
          <a:p>
            <a:pPr>
              <a:buFontTx/>
              <a:buNone/>
            </a:pPr>
            <a:r>
              <a:rPr lang="en-US" sz="2800" b="1" dirty="0" smtClean="0"/>
              <a:t>log </a:t>
            </a:r>
            <a:r>
              <a:rPr lang="en-US" sz="2800" b="1" baseline="-25000" dirty="0" smtClean="0"/>
              <a:t>8</a:t>
            </a:r>
            <a:r>
              <a:rPr lang="en-US" sz="2800" b="1" dirty="0" smtClean="0"/>
              <a:t> 1 = 0</a:t>
            </a:r>
          </a:p>
          <a:p>
            <a:pPr>
              <a:buFontTx/>
              <a:buNone/>
            </a:pPr>
            <a:r>
              <a:rPr lang="en-US" sz="2800" b="1" dirty="0" smtClean="0"/>
              <a:t>3 </a:t>
            </a:r>
            <a:r>
              <a:rPr lang="en-US" sz="2800" b="1" baseline="30000" dirty="0" smtClean="0"/>
              <a:t>log </a:t>
            </a:r>
            <a:r>
              <a:rPr lang="en-US" sz="2800" b="1" baseline="2000" dirty="0" smtClean="0"/>
              <a:t>3</a:t>
            </a:r>
            <a:r>
              <a:rPr lang="en-US" sz="2800" b="1" baseline="30000" dirty="0" smtClean="0"/>
              <a:t> 6</a:t>
            </a:r>
            <a:r>
              <a:rPr lang="en-US" sz="2800" b="1" dirty="0" smtClean="0"/>
              <a:t> = 6</a:t>
            </a:r>
          </a:p>
          <a:p>
            <a:pPr>
              <a:buFontTx/>
              <a:buNone/>
            </a:pPr>
            <a:r>
              <a:rPr lang="en-US" sz="2800" b="1" dirty="0" smtClean="0"/>
              <a:t>log </a:t>
            </a:r>
            <a:r>
              <a:rPr lang="en-US" sz="2800" b="1" baseline="-25000" dirty="0" smtClean="0"/>
              <a:t>5</a:t>
            </a:r>
            <a:r>
              <a:rPr lang="en-US" sz="2800" b="1" dirty="0" smtClean="0"/>
              <a:t> 5 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= 3</a:t>
            </a:r>
          </a:p>
          <a:p>
            <a:pPr>
              <a:buFontTx/>
              <a:buNone/>
            </a:pPr>
            <a:r>
              <a:rPr lang="en-US" sz="2800" b="1" dirty="0" smtClean="0"/>
              <a:t>2 </a:t>
            </a:r>
            <a:r>
              <a:rPr lang="en-US" sz="2800" b="1" baseline="30000" dirty="0" smtClean="0"/>
              <a:t>log </a:t>
            </a:r>
            <a:r>
              <a:rPr lang="en-US" sz="2800" b="1" baseline="2000" dirty="0" smtClean="0"/>
              <a:t>2</a:t>
            </a:r>
            <a:r>
              <a:rPr lang="en-US" sz="2800" b="1" baseline="30000" dirty="0" smtClean="0"/>
              <a:t> 7</a:t>
            </a:r>
            <a:r>
              <a:rPr lang="en-US" sz="2800" b="1" dirty="0" smtClean="0"/>
              <a:t> = 7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6629400" y="1623352"/>
            <a:ext cx="1995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Examples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200" y="5158770"/>
            <a:ext cx="2728452" cy="1205221"/>
            <a:chOff x="319548" y="5158770"/>
            <a:chExt cx="2728452" cy="1205221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319548" y="5420380"/>
              <a:ext cx="123585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err="1"/>
                <a:t>Log</a:t>
              </a:r>
              <a:r>
                <a:rPr lang="en-US" sz="2800" b="1" baseline="-25000" dirty="0" err="1"/>
                <a:t>a</a:t>
              </a:r>
              <a:r>
                <a:rPr lang="en-US" sz="2800" b="1" dirty="0" err="1"/>
                <a:t>x</a:t>
              </a:r>
              <a:r>
                <a:rPr lang="en-US" sz="2800" b="1" dirty="0"/>
                <a:t> =</a:t>
              </a: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682436" y="5158770"/>
              <a:ext cx="98828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err="1"/>
                <a:t>Log</a:t>
              </a:r>
              <a:r>
                <a:rPr lang="en-US" sz="2800" b="1" baseline="-25000" dirty="0" err="1"/>
                <a:t>b</a:t>
              </a:r>
              <a:r>
                <a:rPr lang="en-US" sz="2800" b="1" dirty="0" err="1"/>
                <a:t>x</a:t>
              </a:r>
              <a:endParaRPr lang="en-US" sz="2800" b="1" dirty="0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1676400" y="5840771"/>
              <a:ext cx="100540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err="1"/>
                <a:t>Log</a:t>
              </a:r>
              <a:r>
                <a:rPr lang="en-US" sz="2800" b="1" baseline="-25000" dirty="0" err="1"/>
                <a:t>b</a:t>
              </a:r>
              <a:r>
                <a:rPr lang="en-US" sz="2800" b="1" dirty="0" err="1"/>
                <a:t>a</a:t>
              </a:r>
              <a:endParaRPr lang="en-US" sz="2800" b="1" dirty="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1676400" y="5781777"/>
              <a:ext cx="1371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98232" y="5340989"/>
            <a:ext cx="2728452" cy="1205221"/>
            <a:chOff x="319548" y="5158770"/>
            <a:chExt cx="2728452" cy="1205221"/>
          </a:xfrm>
        </p:grpSpPr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319548" y="5420380"/>
              <a:ext cx="124745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Log</a:t>
              </a:r>
              <a:r>
                <a:rPr lang="en-US" sz="2800" b="1" baseline="-25000" dirty="0"/>
                <a:t>2</a:t>
              </a:r>
              <a:r>
                <a:rPr lang="en-US" sz="2800" b="1" dirty="0" smtClean="0"/>
                <a:t>x </a:t>
              </a:r>
              <a:r>
                <a:rPr lang="en-US" sz="2800" b="1" dirty="0"/>
                <a:t>=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682436" y="5158770"/>
              <a:ext cx="91884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Log</a:t>
              </a:r>
              <a:r>
                <a:rPr lang="en-US" sz="2800" b="1" baseline="-25000" dirty="0"/>
                <a:t> </a:t>
              </a:r>
              <a:r>
                <a:rPr lang="en-US" sz="2800" b="1" dirty="0" smtClean="0"/>
                <a:t>x</a:t>
              </a:r>
              <a:endParaRPr lang="en-US" sz="2800" b="1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1676400" y="5840771"/>
              <a:ext cx="93647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 smtClean="0"/>
                <a:t>Log</a:t>
              </a:r>
              <a:r>
                <a:rPr lang="en-US" sz="2800" b="1" baseline="-25000" dirty="0"/>
                <a:t> </a:t>
              </a:r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1676400" y="5781777"/>
              <a:ext cx="1371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autoUpdateAnimBg="0"/>
      <p:bldP spid="7" grpId="0" uiExpand="1" build="p" autoUpdateAnimBg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0410" y="2590800"/>
            <a:ext cx="8850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Given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7</a:t>
            </a:r>
            <a:r>
              <a:rPr lang="en-US" dirty="0">
                <a:solidFill>
                  <a:schemeClr val="accent2"/>
                </a:solidFill>
              </a:rPr>
              <a:t>9 =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determine </a:t>
            </a:r>
            <a:r>
              <a:rPr lang="en-US" dirty="0">
                <a:solidFill>
                  <a:schemeClr val="accent2"/>
                </a:solidFill>
              </a:rPr>
              <a:t>an expression </a:t>
            </a:r>
            <a:r>
              <a:rPr lang="en-US" dirty="0" smtClean="0">
                <a:solidFill>
                  <a:schemeClr val="accent2"/>
                </a:solidFill>
              </a:rPr>
              <a:t>in terms of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accent2"/>
                </a:solidFill>
              </a:rPr>
              <a:t> for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7</a:t>
            </a:r>
            <a:r>
              <a:rPr lang="en-US" dirty="0">
                <a:solidFill>
                  <a:schemeClr val="accent2"/>
                </a:solidFill>
              </a:rPr>
              <a:t>63.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19410" y="3049587"/>
            <a:ext cx="2911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log</a:t>
            </a:r>
            <a:r>
              <a:rPr lang="en-US" baseline="-25000"/>
              <a:t>7</a:t>
            </a:r>
            <a:r>
              <a:rPr lang="en-US"/>
              <a:t>63 = log</a:t>
            </a:r>
            <a:r>
              <a:rPr lang="en-US" baseline="-25000"/>
              <a:t>7</a:t>
            </a:r>
            <a:r>
              <a:rPr lang="en-US"/>
              <a:t>(9 </a:t>
            </a:r>
            <a:r>
              <a:rPr lang="en-US">
                <a:latin typeface="Arial" charset="0"/>
              </a:rPr>
              <a:t>x</a:t>
            </a:r>
            <a:r>
              <a:rPr lang="en-US"/>
              <a:t> 7)</a:t>
            </a:r>
          </a:p>
          <a:p>
            <a:r>
              <a:rPr lang="en-US"/>
              <a:t>           = log</a:t>
            </a:r>
            <a:r>
              <a:rPr lang="en-US" baseline="-25000"/>
              <a:t>7</a:t>
            </a:r>
            <a:r>
              <a:rPr lang="en-US"/>
              <a:t>9 + log</a:t>
            </a:r>
            <a:r>
              <a:rPr lang="en-US" baseline="-25000"/>
              <a:t>7</a:t>
            </a:r>
            <a:r>
              <a:rPr lang="en-US"/>
              <a:t>7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= </a:t>
            </a:r>
            <a:r>
              <a:rPr lang="en-US" i="1">
                <a:solidFill>
                  <a:srgbClr val="0000FF"/>
                </a:solidFill>
              </a:rPr>
              <a:t>a</a:t>
            </a:r>
            <a:r>
              <a:rPr lang="en-US">
                <a:solidFill>
                  <a:srgbClr val="0000FF"/>
                </a:solidFill>
              </a:rPr>
              <a:t> + 1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0410" y="659457"/>
            <a:ext cx="5136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Simplify:  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4</a:t>
            </a:r>
            <a:r>
              <a:rPr lang="en-US" dirty="0">
                <a:solidFill>
                  <a:schemeClr val="accent2"/>
                </a:solidFill>
              </a:rPr>
              <a:t>5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 + log</a:t>
            </a:r>
            <a:r>
              <a:rPr lang="en-US" baseline="-25000" dirty="0">
                <a:solidFill>
                  <a:schemeClr val="accent2"/>
                </a:solidFill>
              </a:rPr>
              <a:t>4</a:t>
            </a:r>
            <a:r>
              <a:rPr lang="en-US" dirty="0">
                <a:solidFill>
                  <a:schemeClr val="accent2"/>
                </a:solidFill>
              </a:rPr>
              <a:t>8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- log</a:t>
            </a:r>
            <a:r>
              <a:rPr lang="en-US" baseline="-25000" dirty="0">
                <a:solidFill>
                  <a:schemeClr val="accent2"/>
                </a:solidFill>
              </a:rPr>
              <a:t>4</a:t>
            </a:r>
            <a:r>
              <a:rPr lang="en-US" dirty="0">
                <a:solidFill>
                  <a:schemeClr val="accent2"/>
                </a:solidFill>
              </a:rPr>
              <a:t>10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baseline="30000" dirty="0">
                <a:solidFill>
                  <a:schemeClr val="accent2"/>
                </a:solidFill>
              </a:rPr>
              <a:t>4</a:t>
            </a:r>
            <a:endParaRPr lang="en-US" baseline="-25000" dirty="0"/>
          </a:p>
        </p:txBody>
      </p:sp>
      <p:graphicFrame>
        <p:nvGraphicFramePr>
          <p:cNvPr id="41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857631"/>
              </p:ext>
            </p:extLst>
          </p:nvPr>
        </p:nvGraphicFramePr>
        <p:xfrm>
          <a:off x="1632185" y="1084907"/>
          <a:ext cx="18335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4" imgW="977760" imgH="482400" progId="Equation.DSMT4">
                  <p:embed/>
                </p:oleObj>
              </mc:Choice>
              <mc:Fallback>
                <p:oleObj name="Equation" r:id="rId4" imgW="977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185" y="1084907"/>
                        <a:ext cx="18335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568597"/>
              </p:ext>
            </p:extLst>
          </p:nvPr>
        </p:nvGraphicFramePr>
        <p:xfrm>
          <a:off x="4555692" y="1218256"/>
          <a:ext cx="15001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6" imgW="799920" imgH="482400" progId="Equation.DSMT4">
                  <p:embed/>
                </p:oleObj>
              </mc:Choice>
              <mc:Fallback>
                <p:oleObj name="Equation" r:id="rId6" imgW="799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692" y="1218256"/>
                        <a:ext cx="150018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467600" y="1120026"/>
            <a:ext cx="91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 log</a:t>
            </a:r>
            <a:r>
              <a:rPr lang="en-US" baseline="-25000" dirty="0" smtClean="0"/>
              <a:t>4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627900" y="1892299"/>
            <a:ext cx="590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= </a:t>
            </a:r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895600" y="-15875"/>
            <a:ext cx="329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rgbClr val="CC0000"/>
                </a:solidFill>
              </a:rPr>
              <a:t>Simplifying Logarithms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30410" y="4495800"/>
            <a:ext cx="8350419" cy="830997"/>
            <a:chOff x="130410" y="4495800"/>
            <a:chExt cx="8350419" cy="830997"/>
          </a:xfrm>
        </p:grpSpPr>
        <p:sp>
          <p:nvSpPr>
            <p:cNvPr id="4" name="Rectangle 3"/>
            <p:cNvSpPr/>
            <p:nvPr/>
          </p:nvSpPr>
          <p:spPr>
            <a:xfrm>
              <a:off x="130410" y="4495800"/>
              <a:ext cx="835041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If                  and                 , </a:t>
              </a:r>
              <a:r>
                <a:rPr lang="en-US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express each of the following in terms of </a:t>
              </a:r>
              <a:r>
                <a:rPr lang="en-US" sz="24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lang="en-US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and </a:t>
              </a:r>
              <a:r>
                <a:rPr lang="en-US" sz="2400" b="1" i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6652369"/>
                </p:ext>
              </p:extLst>
            </p:nvPr>
          </p:nvGraphicFramePr>
          <p:xfrm>
            <a:off x="533400" y="4558006"/>
            <a:ext cx="1231900" cy="443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" name="Equation" r:id="rId8" imgW="634680" imgH="228600" progId="Equation.DSMT4">
                    <p:embed/>
                  </p:oleObj>
                </mc:Choice>
                <mc:Fallback>
                  <p:oleObj name="Equation" r:id="rId8" imgW="6346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33400" y="4558006"/>
                          <a:ext cx="1231900" cy="44348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9623541"/>
                </p:ext>
              </p:extLst>
            </p:nvPr>
          </p:nvGraphicFramePr>
          <p:xfrm>
            <a:off x="2374178" y="4557713"/>
            <a:ext cx="1255712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5" name="Equation" r:id="rId10" imgW="647640" imgH="228600" progId="Equation.DSMT4">
                    <p:embed/>
                  </p:oleObj>
                </mc:Choice>
                <mc:Fallback>
                  <p:oleObj name="Equation" r:id="rId10" imgW="6476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374178" y="4557713"/>
                          <a:ext cx="1255712" cy="444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682931"/>
              </p:ext>
            </p:extLst>
          </p:nvPr>
        </p:nvGraphicFramePr>
        <p:xfrm>
          <a:off x="606425" y="5410200"/>
          <a:ext cx="10842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6425" y="5410200"/>
                        <a:ext cx="1084263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1302"/>
              </p:ext>
            </p:extLst>
          </p:nvPr>
        </p:nvGraphicFramePr>
        <p:xfrm>
          <a:off x="4078288" y="5486400"/>
          <a:ext cx="787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14" imgW="406080" imgH="228600" progId="Equation.DSMT4">
                  <p:embed/>
                </p:oleObj>
              </mc:Choice>
              <mc:Fallback>
                <p:oleObj name="Equation" r:id="rId14" imgW="406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78288" y="5486400"/>
                        <a:ext cx="787400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23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uiExpand="1" build="p" autoUpdateAnimBg="0"/>
      <p:bldP spid="4101" grpId="0" autoUpdateAnimBg="0"/>
      <p:bldP spid="4104" grpId="0" autoUpdateAnimBg="0"/>
      <p:bldP spid="4105" grpId="0" autoUpdateAnimBg="0"/>
      <p:bldP spid="410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11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4" y="228600"/>
            <a:ext cx="8132763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79708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2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45431" y="150813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Power Law:</a:t>
            </a:r>
            <a:endParaRPr 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1862" y="961232"/>
            <a:ext cx="13612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i="1" dirty="0" err="1"/>
              <a:t>m</a:t>
            </a:r>
            <a:r>
              <a:rPr lang="en-US" i="1" baseline="30000" dirty="0" err="1"/>
              <a:t>n</a:t>
            </a:r>
            <a:r>
              <a:rPr lang="en-US" dirty="0"/>
              <a:t>  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61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626389"/>
              </p:ext>
            </p:extLst>
          </p:nvPr>
        </p:nvGraphicFramePr>
        <p:xfrm>
          <a:off x="2114550" y="1494632"/>
          <a:ext cx="254158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4" imgW="1206500" imgH="393700" progId="Equation.DSMT36">
                  <p:embed/>
                </p:oleObj>
              </mc:Choice>
              <mc:Fallback>
                <p:oleObj name="Equation" r:id="rId4" imgW="12065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1494632"/>
                        <a:ext cx="254158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7" y="946944"/>
            <a:ext cx="23495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27733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048000"/>
            <a:ext cx="2457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10525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2667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85800" y="5029200"/>
            <a:ext cx="140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/>
              <a:t>    log</a:t>
            </a:r>
            <a:r>
              <a:rPr lang="en-US" sz="2800" i="1" baseline="-25000"/>
              <a:t>b</a:t>
            </a:r>
            <a:r>
              <a:rPr lang="en-US" sz="2800" i="1"/>
              <a:t>m</a:t>
            </a:r>
            <a:endParaRPr lang="en-US" sz="280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943100" y="5106988"/>
            <a:ext cx="3429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i="1" baseline="30000"/>
              <a:t>a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257800" y="4038600"/>
            <a:ext cx="94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/>
              <a:t>log</a:t>
            </a:r>
            <a:r>
              <a:rPr lang="en-US" sz="2800" baseline="-25000"/>
              <a:t>2</a:t>
            </a:r>
            <a:r>
              <a:rPr lang="en-US" sz="2800"/>
              <a:t>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37263" y="4038600"/>
            <a:ext cx="447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aseline="30000"/>
              <a:t>1/3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148263" y="51816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34000" y="518160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log</a:t>
            </a:r>
            <a:r>
              <a:rPr lang="en-US" baseline="-25000"/>
              <a:t>2</a:t>
            </a:r>
            <a:r>
              <a:rPr lang="en-US"/>
              <a:t>5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3132" y="946944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i="1" dirty="0">
                <a:solidFill>
                  <a:prstClr val="black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log</a:t>
            </a:r>
            <a:r>
              <a:rPr lang="en-US" sz="2400" b="1" i="1" baseline="-25000" dirty="0" err="1">
                <a:solidFill>
                  <a:prstClr val="black"/>
                </a:solidFill>
              </a:rPr>
              <a:t>b</a:t>
            </a:r>
            <a:r>
              <a:rPr lang="en-US" sz="2400" b="1" i="1" dirty="0" err="1">
                <a:solidFill>
                  <a:prstClr val="black"/>
                </a:solidFill>
              </a:rPr>
              <a:t>m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213" y="5803900"/>
            <a:ext cx="812800" cy="812800"/>
          </a:xfrm>
          <a:prstGeom prst="rect">
            <a:avLst/>
          </a:prstGeom>
        </p:spPr>
      </p:pic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754467"/>
              </p:ext>
            </p:extLst>
          </p:nvPr>
        </p:nvGraphicFramePr>
        <p:xfrm>
          <a:off x="2906713" y="5945188"/>
          <a:ext cx="37988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12" imgW="1803240" imgH="279360" progId="Equation.DSMT4">
                  <p:embed/>
                </p:oleObj>
              </mc:Choice>
              <mc:Fallback>
                <p:oleObj name="Equation" r:id="rId12" imgW="1803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5945188"/>
                        <a:ext cx="379888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12</a:t>
            </a:fld>
            <a:endParaRPr lang="en-US"/>
          </a:p>
        </p:txBody>
      </p:sp>
      <p:pic>
        <p:nvPicPr>
          <p:cNvPr id="6224" name="Picture 8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76" y="112713"/>
            <a:ext cx="115359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610265" y="112713"/>
            <a:ext cx="3333798" cy="646331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 err="1" smtClean="0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b</a:t>
            </a:r>
            <a:r>
              <a:rPr lang="en-GB" sz="3600" b="1" dirty="0" smtClean="0">
                <a:solidFill>
                  <a:srgbClr val="FFFF00"/>
                </a:solidFill>
              </a:rPr>
              <a:t>(</a:t>
            </a:r>
            <a:r>
              <a:rPr lang="en-GB" sz="3600" b="1" dirty="0" err="1" smtClean="0">
                <a:solidFill>
                  <a:srgbClr val="FFFF00"/>
                </a:solidFill>
              </a:rPr>
              <a:t>x</a:t>
            </a:r>
            <a:r>
              <a:rPr lang="en-GB" sz="3600" b="1" baseline="30000" dirty="0" err="1" smtClean="0">
                <a:solidFill>
                  <a:srgbClr val="FFFF00"/>
                </a:solidFill>
              </a:rPr>
              <a:t>n</a:t>
            </a:r>
            <a:r>
              <a:rPr lang="en-GB" sz="3600" b="1" dirty="0" smtClean="0">
                <a:solidFill>
                  <a:srgbClr val="FFFF00"/>
                </a:solidFill>
              </a:rPr>
              <a:t>)</a:t>
            </a:r>
            <a:r>
              <a:rPr lang="en-GB" sz="3600" dirty="0" smtClean="0">
                <a:solidFill>
                  <a:srgbClr val="FFFF00"/>
                </a:solidFill>
              </a:rPr>
              <a:t>  </a:t>
            </a:r>
            <a:r>
              <a:rPr lang="en-GB" sz="3600" dirty="0">
                <a:solidFill>
                  <a:srgbClr val="FFFF00"/>
                </a:solidFill>
              </a:rPr>
              <a:t>= </a:t>
            </a:r>
            <a:r>
              <a:rPr lang="en-GB" sz="3600" dirty="0" err="1" smtClean="0">
                <a:solidFill>
                  <a:srgbClr val="FFFF00"/>
                </a:solidFill>
              </a:rPr>
              <a:t>n</a:t>
            </a:r>
            <a:r>
              <a:rPr lang="en-GB" sz="3600" b="1" dirty="0" err="1" smtClean="0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b</a:t>
            </a:r>
            <a:r>
              <a:rPr lang="en-GB" sz="3600" b="1" dirty="0" err="1" smtClean="0">
                <a:solidFill>
                  <a:srgbClr val="FFFF00"/>
                </a:solidFill>
              </a:rPr>
              <a:t>x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2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449E-6 -1.82743E-7 C -0.02516 -0.02314 -0.05033 -0.04627 -0.07081 -0.04534 C -0.09128 -0.04442 -0.11437 -0.00509 -0.12252 0.00578 C -0.13068 0.01665 -0.12027 0.01735 -0.11957 0.01966 " pathEditMode="relative" ptsTypes="aaaA">
                                      <p:cBhvr>
                                        <p:cTn id="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5397E-6 -2.68563E-6 C -0.0321 -0.03562 -0.06404 -0.07078 -0.08365 -0.06477 C -0.10326 -0.05875 -0.11072 -0.01041 -0.11801 0.03794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1" y="-1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52551E-6 -3.7474E-7 C 0.01927 -0.03007 0.03871 -0.05991 0.05467 -0.06315 C 0.07064 -0.06639 0.08331 -0.04325 0.09615 -0.01989 " pathEditMode="relative" ptsTypes="aaA">
                                      <p:cBhvr>
                                        <p:cTn id="7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33" grpId="0"/>
      <p:bldP spid="34" grpId="0"/>
      <p:bldP spid="34" grpId="1"/>
      <p:bldP spid="35" grpId="0"/>
      <p:bldP spid="36" grpId="0"/>
      <p:bldP spid="37" grpId="0"/>
      <p:bldP spid="37" grpId="1"/>
      <p:bldP spid="38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778125" y="57150"/>
            <a:ext cx="354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rgbClr val="CC0000"/>
                </a:solidFill>
              </a:rPr>
              <a:t>Applying the Power Laws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85800" y="838200"/>
            <a:ext cx="75761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0070C0"/>
                </a:solidFill>
              </a:rPr>
              <a:t>Given that log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i="1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</a:t>
            </a:r>
            <a:r>
              <a:rPr lang="en-US" dirty="0" smtClean="0">
                <a:solidFill>
                  <a:srgbClr val="0070C0"/>
                </a:solidFill>
              </a:rPr>
              <a:t>6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and log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i="1" dirty="0" smtClean="0">
                <a:solidFill>
                  <a:srgbClr val="0070C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</a:t>
            </a:r>
            <a:r>
              <a:rPr lang="en-US" dirty="0" smtClean="0">
                <a:solidFill>
                  <a:srgbClr val="0070C0"/>
                </a:solidFill>
              </a:rPr>
              <a:t>5 determine the value of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log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(9</a:t>
            </a:r>
            <a:r>
              <a:rPr lang="en-US" i="1" dirty="0" smtClean="0">
                <a:solidFill>
                  <a:srgbClr val="0070C0"/>
                </a:solidFill>
              </a:rPr>
              <a:t>ab</a:t>
            </a:r>
            <a:r>
              <a:rPr lang="en-US" i="1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), where </a:t>
            </a:r>
            <a:r>
              <a:rPr lang="en-US" i="1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 &gt; 0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480047"/>
              </p:ext>
            </p:extLst>
          </p:nvPr>
        </p:nvGraphicFramePr>
        <p:xfrm>
          <a:off x="685800" y="1828800"/>
          <a:ext cx="138199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4" name="Equation" r:id="rId4" imgW="723600" imgH="279360" progId="Equation.DSMT4">
                  <p:embed/>
                </p:oleObj>
              </mc:Choice>
              <mc:Fallback>
                <p:oleObj name="Equation" r:id="rId4" imgW="723600" imgH="2793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1381991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068334"/>
              </p:ext>
            </p:extLst>
          </p:nvPr>
        </p:nvGraphicFramePr>
        <p:xfrm>
          <a:off x="2170113" y="1828800"/>
          <a:ext cx="293528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5" name="Equation" r:id="rId6" imgW="1536480" imgH="241200" progId="Equation.DSMT4">
                  <p:embed/>
                </p:oleObj>
              </mc:Choice>
              <mc:Fallback>
                <p:oleObj name="Equation" r:id="rId6" imgW="1536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1828800"/>
                        <a:ext cx="293528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257406"/>
              </p:ext>
            </p:extLst>
          </p:nvPr>
        </p:nvGraphicFramePr>
        <p:xfrm>
          <a:off x="2214563" y="2325688"/>
          <a:ext cx="334803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6" name="Equation" r:id="rId8" imgW="1752480" imgH="279360" progId="Equation.DSMT4">
                  <p:embed/>
                </p:oleObj>
              </mc:Choice>
              <mc:Fallback>
                <p:oleObj name="Equation" r:id="rId8" imgW="1752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325688"/>
                        <a:ext cx="3348037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14711"/>
              </p:ext>
            </p:extLst>
          </p:nvPr>
        </p:nvGraphicFramePr>
        <p:xfrm>
          <a:off x="2209800" y="2895600"/>
          <a:ext cx="16494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7" name="Equation" r:id="rId10" imgW="863280" imgH="253800" progId="Equation.DSMT4">
                  <p:embed/>
                </p:oleObj>
              </mc:Choice>
              <mc:Fallback>
                <p:oleObj name="Equation" r:id="rId10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95600"/>
                        <a:ext cx="16494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415655"/>
              </p:ext>
            </p:extLst>
          </p:nvPr>
        </p:nvGraphicFramePr>
        <p:xfrm>
          <a:off x="2209800" y="3471863"/>
          <a:ext cx="58261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8" name="Equation" r:id="rId12" imgW="304560" imgH="177480" progId="Equation.DSMT4">
                  <p:embed/>
                </p:oleObj>
              </mc:Choice>
              <mc:Fallback>
                <p:oleObj name="Equation" r:id="rId12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71863"/>
                        <a:ext cx="58261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4267200"/>
            <a:ext cx="5961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Write as a single logarithm, where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 0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916399"/>
              </p:ext>
            </p:extLst>
          </p:nvPr>
        </p:nvGraphicFramePr>
        <p:xfrm>
          <a:off x="739775" y="4621213"/>
          <a:ext cx="268922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9" name="Equation" r:id="rId14" imgW="1409400" imgH="393480" progId="Equation.DSMT4">
                  <p:embed/>
                </p:oleObj>
              </mc:Choice>
              <mc:Fallback>
                <p:oleObj name="Equation" r:id="rId14" imgW="1409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4621213"/>
                        <a:ext cx="268922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048100"/>
              </p:ext>
            </p:extLst>
          </p:nvPr>
        </p:nvGraphicFramePr>
        <p:xfrm>
          <a:off x="3581400" y="4572000"/>
          <a:ext cx="28829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0" name="Equation" r:id="rId16" imgW="1511280" imgH="330120" progId="Equation.DSMT4">
                  <p:embed/>
                </p:oleObj>
              </mc:Choice>
              <mc:Fallback>
                <p:oleObj name="Equation" r:id="rId16" imgW="1511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0"/>
                        <a:ext cx="28829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48476"/>
              </p:ext>
            </p:extLst>
          </p:nvPr>
        </p:nvGraphicFramePr>
        <p:xfrm>
          <a:off x="3714750" y="5084763"/>
          <a:ext cx="1598613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1" name="Equation" r:id="rId18" imgW="838080" imgH="609480" progId="Equation.DSMT4">
                  <p:embed/>
                </p:oleObj>
              </mc:Choice>
              <mc:Fallback>
                <p:oleObj name="Equation" r:id="rId18" imgW="8380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5084763"/>
                        <a:ext cx="1598613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847725"/>
              </p:ext>
            </p:extLst>
          </p:nvPr>
        </p:nvGraphicFramePr>
        <p:xfrm>
          <a:off x="5867400" y="5226050"/>
          <a:ext cx="1719262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2" name="Equation" r:id="rId20" imgW="901440" imgH="482400" progId="Equation.DSMT4">
                  <p:embed/>
                </p:oleObj>
              </mc:Choice>
              <mc:Fallback>
                <p:oleObj name="Equation" r:id="rId20" imgW="9014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226050"/>
                        <a:ext cx="1719262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6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54" grpId="0" autoUpdateAnimBg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2725" y="762000"/>
            <a:ext cx="90581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Given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6</a:t>
            </a:r>
            <a:r>
              <a:rPr lang="en-US" dirty="0">
                <a:solidFill>
                  <a:schemeClr val="accent2"/>
                </a:solidFill>
              </a:rPr>
              <a:t>2 =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6</a:t>
            </a:r>
            <a:r>
              <a:rPr lang="en-US" dirty="0">
                <a:solidFill>
                  <a:schemeClr val="accent2"/>
                </a:solidFill>
              </a:rPr>
              <a:t>5 = </a:t>
            </a:r>
            <a:r>
              <a:rPr lang="en-US" i="1" dirty="0">
                <a:solidFill>
                  <a:schemeClr val="accent2"/>
                </a:solidFill>
              </a:rPr>
              <a:t>b</a:t>
            </a:r>
            <a:r>
              <a:rPr lang="en-US" dirty="0"/>
              <a:t> </a:t>
            </a:r>
            <a:r>
              <a:rPr lang="en-US" dirty="0" smtClean="0"/>
              <a:t>rewrite                   </a:t>
            </a:r>
            <a:r>
              <a:rPr lang="en-US" dirty="0"/>
              <a:t>in terms of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 smtClean="0"/>
              <a:t>b.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619728"/>
              </p:ext>
            </p:extLst>
          </p:nvPr>
        </p:nvGraphicFramePr>
        <p:xfrm>
          <a:off x="609600" y="1539875"/>
          <a:ext cx="1219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" name="Equation" r:id="rId4" imgW="584200" imgH="215900" progId="Equation.DSMT36">
                  <p:embed/>
                </p:oleObj>
              </mc:Choice>
              <mc:Fallback>
                <p:oleObj name="Equation" r:id="rId4" imgW="584200" imgH="2159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39875"/>
                        <a:ext cx="1219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3"/>
          <p:cNvGraphicFramePr>
            <a:graphicFrameLocks noChangeAspect="1"/>
          </p:cNvGraphicFramePr>
          <p:nvPr/>
        </p:nvGraphicFramePr>
        <p:xfrm>
          <a:off x="1947863" y="1389063"/>
          <a:ext cx="2471737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" name="Equation" r:id="rId6" imgW="1219200" imgH="355600" progId="Equation.DSMT36">
                  <p:embed/>
                </p:oleObj>
              </mc:Choice>
              <mc:Fallback>
                <p:oleObj name="Equation" r:id="rId6" imgW="1219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1389063"/>
                        <a:ext cx="2471737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4"/>
          <p:cNvGraphicFramePr>
            <a:graphicFrameLocks noChangeAspect="1"/>
          </p:cNvGraphicFramePr>
          <p:nvPr/>
        </p:nvGraphicFramePr>
        <p:xfrm>
          <a:off x="1963738" y="2149475"/>
          <a:ext cx="36750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Equation" r:id="rId8" imgW="1778000" imgH="355600" progId="Equation.DSMT36">
                  <p:embed/>
                </p:oleObj>
              </mc:Choice>
              <mc:Fallback>
                <p:oleObj name="Equation" r:id="rId8" imgW="17780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2149475"/>
                        <a:ext cx="36750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95600"/>
            <a:ext cx="20574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38600"/>
            <a:ext cx="108426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333647"/>
              </p:ext>
            </p:extLst>
          </p:nvPr>
        </p:nvGraphicFramePr>
        <p:xfrm>
          <a:off x="5257800" y="762000"/>
          <a:ext cx="1219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" name="Equation" r:id="rId12" imgW="584200" imgH="215900" progId="Equation.DSMT36">
                  <p:embed/>
                </p:oleObj>
              </mc:Choice>
              <mc:Fallback>
                <p:oleObj name="Equation" r:id="rId12" imgW="584200" imgH="215900" progId="Equation.DSMT3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762000"/>
                        <a:ext cx="1219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896651"/>
              </p:ext>
            </p:extLst>
          </p:nvPr>
        </p:nvGraphicFramePr>
        <p:xfrm>
          <a:off x="649288" y="2160588"/>
          <a:ext cx="11398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" name="Equation" r:id="rId13" imgW="545760" imgH="342720" progId="Equation.DSMT4">
                  <p:embed/>
                </p:oleObj>
              </mc:Choice>
              <mc:Fallback>
                <p:oleObj name="Equation" r:id="rId13" imgW="545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160588"/>
                        <a:ext cx="113982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5935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expression                          is equivalent to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128990"/>
              </p:ext>
            </p:extLst>
          </p:nvPr>
        </p:nvGraphicFramePr>
        <p:xfrm>
          <a:off x="2775321" y="381000"/>
          <a:ext cx="145472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2" name="Equation" r:id="rId3" imgW="799920" imgH="279360" progId="Equation.DSMT4">
                  <p:embed/>
                </p:oleObj>
              </mc:Choice>
              <mc:Fallback>
                <p:oleObj name="Equation" r:id="rId3" imgW="79992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321" y="381000"/>
                        <a:ext cx="145472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738417"/>
              </p:ext>
            </p:extLst>
          </p:nvPr>
        </p:nvGraphicFramePr>
        <p:xfrm>
          <a:off x="1066800" y="1160463"/>
          <a:ext cx="92301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3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60463"/>
                        <a:ext cx="923015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479628"/>
              </p:ext>
            </p:extLst>
          </p:nvPr>
        </p:nvGraphicFramePr>
        <p:xfrm>
          <a:off x="3186868" y="1160463"/>
          <a:ext cx="92301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4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868" y="1160463"/>
                        <a:ext cx="923015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984362"/>
              </p:ext>
            </p:extLst>
          </p:nvPr>
        </p:nvGraphicFramePr>
        <p:xfrm>
          <a:off x="5306936" y="1143001"/>
          <a:ext cx="10985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5" name="Equation" r:id="rId9" imgW="393480" imgH="241200" progId="Equation.DSMT4">
                  <p:embed/>
                </p:oleObj>
              </mc:Choice>
              <mc:Fallback>
                <p:oleObj name="Equation" r:id="rId9" imgW="393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936" y="1143001"/>
                        <a:ext cx="1098550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74673"/>
              </p:ext>
            </p:extLst>
          </p:nvPr>
        </p:nvGraphicFramePr>
        <p:xfrm>
          <a:off x="7602538" y="1143000"/>
          <a:ext cx="11334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6" name="Equation" r:id="rId11" imgW="406080" imgH="241200" progId="Equation.DSMT4">
                  <p:embed/>
                </p:oleObj>
              </mc:Choice>
              <mc:Fallback>
                <p:oleObj name="Equation" r:id="rId11" imgW="406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2538" y="1143000"/>
                        <a:ext cx="113347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762000" y="990600"/>
            <a:ext cx="16002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850344"/>
              </p:ext>
            </p:extLst>
          </p:nvPr>
        </p:nvGraphicFramePr>
        <p:xfrm>
          <a:off x="1163638" y="3173412"/>
          <a:ext cx="12430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7" name="Equation" r:id="rId13" imgW="673100" imgH="215900" progId="Equation.DSMT36">
                  <p:embed/>
                </p:oleObj>
              </mc:Choice>
              <mc:Fallback>
                <p:oleObj name="Equation" r:id="rId13" imgW="673100" imgH="2159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3173412"/>
                        <a:ext cx="1243012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49300" y="2362200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Evaluate: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46125" y="3132137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a)</a:t>
            </a:r>
            <a:endParaRPr lang="en-US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149771"/>
              </p:ext>
            </p:extLst>
          </p:nvPr>
        </p:nvGraphicFramePr>
        <p:xfrm>
          <a:off x="1125538" y="3605212"/>
          <a:ext cx="12430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8" name="Equation" r:id="rId15" imgW="673100" imgH="317500" progId="Equation.DSMT36">
                  <p:embed/>
                </p:oleObj>
              </mc:Choice>
              <mc:Fallback>
                <p:oleObj name="Equation" r:id="rId15" imgW="673100" imgH="317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3605212"/>
                        <a:ext cx="1243012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145634"/>
              </p:ext>
            </p:extLst>
          </p:nvPr>
        </p:nvGraphicFramePr>
        <p:xfrm>
          <a:off x="1143000" y="4244975"/>
          <a:ext cx="8921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9" name="Equation" r:id="rId17" imgW="482600" imgH="355600" progId="Equation.DSMT36">
                  <p:embed/>
                </p:oleObj>
              </mc:Choice>
              <mc:Fallback>
                <p:oleObj name="Equation" r:id="rId17" imgW="482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44975"/>
                        <a:ext cx="89217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127125" y="4960937"/>
            <a:ext cx="66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=  4</a:t>
            </a: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079810"/>
              </p:ext>
            </p:extLst>
          </p:nvPr>
        </p:nvGraphicFramePr>
        <p:xfrm>
          <a:off x="5081588" y="3048000"/>
          <a:ext cx="215741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0" name="Equation" r:id="rId19" imgW="1168400" imgH="406400" progId="Equation.DSMT36">
                  <p:embed/>
                </p:oleObj>
              </mc:Choice>
              <mc:Fallback>
                <p:oleObj name="Equation" r:id="rId19" imgW="1168400" imgH="406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3048000"/>
                        <a:ext cx="2157412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535488" y="3182937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b)</a:t>
            </a:r>
            <a:endParaRPr lang="en-US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645389"/>
              </p:ext>
            </p:extLst>
          </p:nvPr>
        </p:nvGraphicFramePr>
        <p:xfrm>
          <a:off x="5081588" y="3884612"/>
          <a:ext cx="24622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1" name="Equation" r:id="rId21" imgW="1333500" imgH="254000" progId="Equation.DSMT36">
                  <p:embed/>
                </p:oleObj>
              </mc:Choice>
              <mc:Fallback>
                <p:oleObj name="Equation" r:id="rId21" imgW="1333500" imgH="254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3884612"/>
                        <a:ext cx="246221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13617"/>
              </p:ext>
            </p:extLst>
          </p:nvPr>
        </p:nvGraphicFramePr>
        <p:xfrm>
          <a:off x="5105400" y="4378325"/>
          <a:ext cx="23685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2" name="Equation" r:id="rId23" imgW="1282700" imgH="241300" progId="Equation.DSMT36">
                  <p:embed/>
                </p:oleObj>
              </mc:Choice>
              <mc:Fallback>
                <p:oleObj name="Equation" r:id="rId23" imgW="1282700" imgH="241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78325"/>
                        <a:ext cx="23685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882243"/>
              </p:ext>
            </p:extLst>
          </p:nvPr>
        </p:nvGraphicFramePr>
        <p:xfrm>
          <a:off x="5122863" y="4835525"/>
          <a:ext cx="185261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3" name="Equation" r:id="rId25" imgW="1003300" imgH="241300" progId="Equation.DSMT36">
                  <p:embed/>
                </p:oleObj>
              </mc:Choice>
              <mc:Fallback>
                <p:oleObj name="Equation" r:id="rId25" imgW="1003300" imgH="241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4835525"/>
                        <a:ext cx="185261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181660"/>
              </p:ext>
            </p:extLst>
          </p:nvPr>
        </p:nvGraphicFramePr>
        <p:xfrm>
          <a:off x="5135563" y="5316537"/>
          <a:ext cx="105568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4" name="Equation" r:id="rId27" imgW="571500" imgH="215900" progId="Equation.DSMT36">
                  <p:embed/>
                </p:oleObj>
              </mc:Choice>
              <mc:Fallback>
                <p:oleObj name="Equation" r:id="rId27" imgW="571500" imgH="2159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5316537"/>
                        <a:ext cx="105568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089525" y="5646737"/>
            <a:ext cx="58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= 2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5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utoUpdateAnimBg="0"/>
      <p:bldP spid="12" grpId="0" autoUpdateAnimBg="0"/>
      <p:bldP spid="15" grpId="0" autoUpdateAnimBg="0"/>
      <p:bldP spid="17" grpId="0" autoUpdateAnimBg="0"/>
      <p:bldP spid="2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88925" y="152400"/>
            <a:ext cx="1827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Assignment: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8925" y="774700"/>
            <a:ext cx="8437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State whether the following are True or False for logarithms to </a:t>
            </a:r>
          </a:p>
          <a:p>
            <a:r>
              <a:rPr lang="en-US"/>
              <a:t>every base.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12725" y="1584325"/>
            <a:ext cx="309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a)</a:t>
            </a:r>
            <a:r>
              <a:rPr lang="en-US"/>
              <a:t>  log 2 + log 3 = log 5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24300" y="1597025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2273300"/>
            <a:ext cx="326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b)</a:t>
            </a:r>
            <a:r>
              <a:rPr lang="en-US"/>
              <a:t>  log 4 + log 3 = log 12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40175" y="22860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368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c)</a:t>
            </a:r>
            <a:r>
              <a:rPr lang="en-US"/>
              <a:t>  log 10 + log 10 = log 100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940175" y="29718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2725" y="3657600"/>
            <a:ext cx="3109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d)</a:t>
            </a:r>
            <a:r>
              <a:rPr lang="en-US"/>
              <a:t>  log 2 </a:t>
            </a:r>
            <a:r>
              <a:rPr lang="en-US">
                <a:latin typeface="Arial" charset="0"/>
              </a:rPr>
              <a:t>x</a:t>
            </a:r>
            <a:r>
              <a:rPr lang="en-US"/>
              <a:t> log 3 = log 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940175" y="3668713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12725" y="4330700"/>
            <a:ext cx="288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e)</a:t>
            </a:r>
            <a:r>
              <a:rPr lang="en-US"/>
              <a:t>  log 3</a:t>
            </a:r>
            <a:r>
              <a:rPr lang="en-US" baseline="30000"/>
              <a:t>2</a:t>
            </a:r>
            <a:r>
              <a:rPr lang="en-US"/>
              <a:t> + log 3</a:t>
            </a:r>
            <a:r>
              <a:rPr lang="en-US" baseline="30000"/>
              <a:t>-2</a:t>
            </a:r>
            <a:r>
              <a:rPr lang="en-US"/>
              <a:t> = 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940175" y="43434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28600" y="50165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f)</a:t>
            </a:r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956050" y="50292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graphicFrame>
        <p:nvGraphicFramePr>
          <p:cNvPr id="12305" name="Object 2"/>
          <p:cNvGraphicFramePr>
            <a:graphicFrameLocks noChangeAspect="1"/>
          </p:cNvGraphicFramePr>
          <p:nvPr/>
        </p:nvGraphicFramePr>
        <p:xfrm>
          <a:off x="685800" y="4935538"/>
          <a:ext cx="15240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4" imgW="825500" imgH="381000" progId="Equation.DSMT36">
                  <p:embed/>
                </p:oleObj>
              </mc:Choice>
              <mc:Fallback>
                <p:oleObj name="Equation" r:id="rId4" imgW="8255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35538"/>
                        <a:ext cx="15240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" y="57277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g)</a:t>
            </a:r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956050" y="5740400"/>
            <a:ext cx="334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False, </a:t>
            </a:r>
            <a:r>
              <a:rPr lang="en-US" sz="1800">
                <a:solidFill>
                  <a:srgbClr val="CC0000"/>
                </a:solidFill>
              </a:rPr>
              <a:t>think of change of base.</a:t>
            </a:r>
          </a:p>
        </p:txBody>
      </p:sp>
      <p:graphicFrame>
        <p:nvGraphicFramePr>
          <p:cNvPr id="12308" name="Object 3"/>
          <p:cNvGraphicFramePr>
            <a:graphicFrameLocks noChangeAspect="1"/>
          </p:cNvGraphicFramePr>
          <p:nvPr/>
        </p:nvGraphicFramePr>
        <p:xfrm>
          <a:off x="723900" y="5711825"/>
          <a:ext cx="14763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6" imgW="800100" imgH="381000" progId="Equation.DSMT36">
                  <p:embed/>
                </p:oleObj>
              </mc:Choice>
              <mc:Fallback>
                <p:oleObj name="Equation" r:id="rId6" imgW="8001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5711825"/>
                        <a:ext cx="14763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584325"/>
            <a:ext cx="2286000" cy="28575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  <p:bldP spid="12306" grpId="0" autoUpdateAnimBg="0"/>
      <p:bldP spid="1230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44725" y="60325"/>
            <a:ext cx="1725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Assignment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8925" y="685800"/>
            <a:ext cx="8437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State whether the following are True or False for logarithms to </a:t>
            </a:r>
          </a:p>
          <a:p>
            <a:r>
              <a:rPr lang="en-US"/>
              <a:t>every base.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2725" y="1584325"/>
            <a:ext cx="2576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a)</a:t>
            </a:r>
            <a:r>
              <a:rPr lang="en-US"/>
              <a:t>  log 5</a:t>
            </a:r>
            <a:r>
              <a:rPr lang="en-US" baseline="30000"/>
              <a:t>-2</a:t>
            </a:r>
            <a:r>
              <a:rPr lang="en-US"/>
              <a:t> = -2log 5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05200" y="1597025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22733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b)</a:t>
            </a:r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21075" y="22860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28600" y="29718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c)</a:t>
            </a:r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21075" y="2971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12725" y="3668713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d)</a:t>
            </a:r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521075" y="3668713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12725" y="43307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e)</a:t>
            </a:r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521075" y="43434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True</a:t>
            </a:r>
          </a:p>
        </p:txBody>
      </p:sp>
      <p:graphicFrame>
        <p:nvGraphicFramePr>
          <p:cNvPr id="13327" name="Object 2"/>
          <p:cNvGraphicFramePr>
            <a:graphicFrameLocks noChangeAspect="1"/>
          </p:cNvGraphicFramePr>
          <p:nvPr/>
        </p:nvGraphicFramePr>
        <p:xfrm>
          <a:off x="711200" y="2184400"/>
          <a:ext cx="16414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4" imgW="889000" imgH="355600" progId="Equation.DSMT36">
                  <p:embed/>
                </p:oleObj>
              </mc:Choice>
              <mc:Fallback>
                <p:oleObj name="Equation" r:id="rId4" imgW="8890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184400"/>
                        <a:ext cx="16414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3"/>
          <p:cNvGraphicFramePr>
            <a:graphicFrameLocks noChangeAspect="1"/>
          </p:cNvGraphicFramePr>
          <p:nvPr/>
        </p:nvGraphicFramePr>
        <p:xfrm>
          <a:off x="720725" y="2908300"/>
          <a:ext cx="19462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6" imgW="1054100" imgH="355600" progId="Equation.DSMT36">
                  <p:embed/>
                </p:oleObj>
              </mc:Choice>
              <mc:Fallback>
                <p:oleObj name="Equation" r:id="rId6" imgW="10541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2908300"/>
                        <a:ext cx="194627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4"/>
          <p:cNvGraphicFramePr>
            <a:graphicFrameLocks noChangeAspect="1"/>
          </p:cNvGraphicFramePr>
          <p:nvPr/>
        </p:nvGraphicFramePr>
        <p:xfrm>
          <a:off x="711200" y="3606800"/>
          <a:ext cx="17811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8" name="Equation" r:id="rId8" imgW="965200" imgH="355600" progId="Equation.DSMT36">
                  <p:embed/>
                </p:oleObj>
              </mc:Choice>
              <mc:Fallback>
                <p:oleObj name="Equation" r:id="rId8" imgW="965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606800"/>
                        <a:ext cx="17811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5"/>
          <p:cNvGraphicFramePr>
            <a:graphicFrameLocks noChangeAspect="1"/>
          </p:cNvGraphicFramePr>
          <p:nvPr/>
        </p:nvGraphicFramePr>
        <p:xfrm>
          <a:off x="725488" y="4267200"/>
          <a:ext cx="262731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9" name="Equation" r:id="rId10" imgW="1422400" imgH="355600" progId="Equation.DSMT36">
                  <p:embed/>
                </p:oleObj>
              </mc:Choice>
              <mc:Fallback>
                <p:oleObj name="Equation" r:id="rId10" imgW="1422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4267200"/>
                        <a:ext cx="2627312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28600" y="5181600"/>
            <a:ext cx="46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f )</a:t>
            </a:r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97475"/>
            <a:ext cx="2286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505200" y="5181600"/>
            <a:ext cx="868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8082" y="1620527"/>
            <a:ext cx="2608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400</a:t>
            </a:r>
          </a:p>
          <a:p>
            <a:r>
              <a:rPr lang="en-US" sz="2400" b="1" dirty="0" smtClean="0"/>
              <a:t>1a,c, 2, 3, 5, 6, 8, 9,</a:t>
            </a:r>
          </a:p>
          <a:p>
            <a:r>
              <a:rPr lang="en-US" sz="2400" b="1" dirty="0" smtClean="0"/>
              <a:t> 10, 11, 12, 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20" grpId="0" autoUpdateAnimBg="0"/>
      <p:bldP spid="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2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57100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" y="4572000"/>
            <a:ext cx="769231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89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6635750" cy="692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b="1" u="sng" dirty="0" smtClean="0"/>
              <a:t>Addition Law of </a:t>
            </a:r>
            <a:r>
              <a:rPr lang="en-GB" sz="3600" b="1" u="sng" dirty="0"/>
              <a:t>L</a:t>
            </a:r>
            <a:r>
              <a:rPr lang="en-GB" sz="3600" b="1" u="sng" dirty="0" smtClean="0"/>
              <a:t>o</a:t>
            </a:r>
            <a:r>
              <a:rPr lang="en-GB" sz="3600" b="1" dirty="0" smtClean="0"/>
              <a:t>g</a:t>
            </a:r>
            <a:r>
              <a:rPr lang="en-GB" sz="3600" b="1" u="sng" dirty="0" smtClean="0"/>
              <a:t>arithms</a:t>
            </a:r>
            <a:endParaRPr lang="en-US" sz="3600" b="1" u="sng" dirty="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33350" y="1730375"/>
            <a:ext cx="2957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/>
              <a:t>Let</a:t>
            </a:r>
            <a:r>
              <a:rPr lang="en-GB" sz="2800" b="1" dirty="0"/>
              <a:t> p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x</a:t>
            </a:r>
            <a:r>
              <a:rPr lang="en-GB" sz="2800" b="1" dirty="0"/>
              <a:t> </a:t>
            </a:r>
            <a:r>
              <a:rPr lang="en-GB" sz="2800" dirty="0"/>
              <a:t>and</a:t>
            </a:r>
          </a:p>
          <a:p>
            <a:r>
              <a:rPr lang="en-GB" sz="2800" b="1" dirty="0"/>
              <a:t>     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y</a:t>
            </a:r>
            <a:endParaRPr lang="en-US" sz="2800" b="1" dirty="0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200400" y="1731963"/>
            <a:ext cx="350628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800" dirty="0" smtClean="0"/>
              <a:t>Convert</a:t>
            </a:r>
            <a:r>
              <a:rPr lang="en-GB" sz="2800" b="1" dirty="0" smtClean="0"/>
              <a:t> </a:t>
            </a:r>
            <a:r>
              <a:rPr lang="en-GB" sz="2800" b="1" dirty="0"/>
              <a:t>x 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p</a:t>
            </a:r>
            <a:r>
              <a:rPr lang="en-GB" sz="2800" b="1" dirty="0"/>
              <a:t> </a:t>
            </a:r>
            <a:r>
              <a:rPr lang="en-GB" sz="2800" dirty="0"/>
              <a:t>and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          </a:t>
            </a:r>
            <a:r>
              <a:rPr lang="en-GB" sz="2800" b="1" dirty="0" smtClean="0"/>
              <a:t>y </a:t>
            </a:r>
            <a:r>
              <a:rPr lang="en-GB" sz="2800" b="1" dirty="0"/>
              <a:t>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q</a:t>
            </a:r>
            <a:endParaRPr lang="en-US" sz="2800" b="1" dirty="0"/>
          </a:p>
          <a:p>
            <a:r>
              <a:rPr lang="en-GB" sz="2800" b="1" dirty="0"/>
              <a:t>   </a:t>
            </a:r>
            <a:r>
              <a:rPr lang="en-GB" sz="2800" b="1" dirty="0" smtClean="0"/>
              <a:t>          </a:t>
            </a:r>
            <a:r>
              <a:rPr lang="en-GB" sz="2800" b="1" dirty="0" err="1" smtClean="0"/>
              <a:t>xy</a:t>
            </a:r>
            <a:r>
              <a:rPr lang="en-GB" sz="2800" b="1" dirty="0" smtClean="0"/>
              <a:t> </a:t>
            </a:r>
            <a:r>
              <a:rPr lang="en-GB" sz="2800" b="1" dirty="0"/>
              <a:t>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p+q</a:t>
            </a:r>
            <a:endParaRPr lang="en-US" sz="2800" b="1" baseline="30000" dirty="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438400" y="3073400"/>
            <a:ext cx="3794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 smtClean="0"/>
              <a:t>Convert   p </a:t>
            </a:r>
            <a:r>
              <a:rPr lang="en-GB" sz="2800" b="1" dirty="0"/>
              <a:t>+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/>
              <a:t>(</a:t>
            </a:r>
            <a:r>
              <a:rPr lang="en-GB" sz="2800" b="1" dirty="0" err="1"/>
              <a:t>xy</a:t>
            </a:r>
            <a:r>
              <a:rPr lang="en-GB" sz="2800" b="1" dirty="0"/>
              <a:t>)</a:t>
            </a:r>
            <a:endParaRPr lang="en-US" sz="2800" b="1" dirty="0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721100" y="3632200"/>
            <a:ext cx="30528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/>
              <a:t>p +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x</a:t>
            </a:r>
            <a:r>
              <a:rPr lang="en-GB" sz="2800" b="1" dirty="0"/>
              <a:t> + </a:t>
            </a:r>
            <a:r>
              <a:rPr lang="en-GB" sz="2800" b="1" dirty="0" err="1" smtClean="0"/>
              <a:t>log</a:t>
            </a:r>
            <a:r>
              <a:rPr lang="en-GB" sz="2800" b="1" baseline="-25000" dirty="0" err="1" smtClean="0"/>
              <a:t>a</a:t>
            </a:r>
            <a:r>
              <a:rPr lang="en-GB" sz="2800" b="1" dirty="0" err="1" smtClean="0"/>
              <a:t>y</a:t>
            </a:r>
            <a:endParaRPr lang="en-US" sz="2800" b="1" dirty="0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100085" y="762000"/>
            <a:ext cx="5240338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dirty="0" err="1">
                <a:solidFill>
                  <a:srgbClr val="FFFF00"/>
                </a:solidFill>
              </a:rPr>
              <a:t>xy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+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534785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984151"/>
              </p:ext>
            </p:extLst>
          </p:nvPr>
        </p:nvGraphicFramePr>
        <p:xfrm>
          <a:off x="4733059" y="5410200"/>
          <a:ext cx="2905131" cy="393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5" imgW="1498320" imgH="203040" progId="Equation.DSMT4">
                  <p:embed/>
                </p:oleObj>
              </mc:Choice>
              <mc:Fallback>
                <p:oleObj name="Equation" r:id="rId5" imgW="1498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3059" y="5410200"/>
                        <a:ext cx="2905131" cy="393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5950"/>
            <a:ext cx="1231106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836862" y="4286750"/>
            <a:ext cx="5240338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dirty="0" err="1">
                <a:solidFill>
                  <a:srgbClr val="FFFF00"/>
                </a:solidFill>
              </a:rPr>
              <a:t>xy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+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31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/>
      <p:bldP spid="7193" grpId="0" build="p"/>
      <p:bldP spid="7194" grpId="0"/>
      <p:bldP spid="7195" grpId="0"/>
      <p:bldP spid="7196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6391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Express                     as the sum of two logarithms.</a:t>
            </a:r>
            <a:endParaRPr lang="en-US" sz="24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275026"/>
              </p:ext>
            </p:extLst>
          </p:nvPr>
        </p:nvGraphicFramePr>
        <p:xfrm>
          <a:off x="1905000" y="319216"/>
          <a:ext cx="1066800" cy="51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0" name="Equation" r:id="rId3" imgW="469800" imgH="228600" progId="Equation.DSMT4">
                  <p:embed/>
                </p:oleObj>
              </mc:Choice>
              <mc:Fallback>
                <p:oleObj name="Equation" r:id="rId3" imgW="469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19216"/>
                        <a:ext cx="1066800" cy="518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086907"/>
              </p:ext>
            </p:extLst>
          </p:nvPr>
        </p:nvGraphicFramePr>
        <p:xfrm>
          <a:off x="381000" y="990600"/>
          <a:ext cx="2381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1" name="Equation" r:id="rId5" imgW="952200" imgH="228600" progId="Equation.DSMT4">
                  <p:embed/>
                </p:oleObj>
              </mc:Choice>
              <mc:Fallback>
                <p:oleObj name="Equation" r:id="rId5" imgW="952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990600"/>
                        <a:ext cx="23812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424793"/>
              </p:ext>
            </p:extLst>
          </p:nvPr>
        </p:nvGraphicFramePr>
        <p:xfrm>
          <a:off x="3429000" y="990600"/>
          <a:ext cx="2317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2" name="Equation" r:id="rId7" imgW="927000" imgH="228600" progId="Equation.DSMT4">
                  <p:embed/>
                </p:oleObj>
              </mc:Choice>
              <mc:Fallback>
                <p:oleObj name="Equation" r:id="rId7" imgW="927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990600"/>
                        <a:ext cx="2317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15079"/>
              </p:ext>
            </p:extLst>
          </p:nvPr>
        </p:nvGraphicFramePr>
        <p:xfrm>
          <a:off x="6477000" y="990600"/>
          <a:ext cx="2190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3" name="Equation" r:id="rId9" imgW="876240" imgH="228600" progId="Equation.DSMT4">
                  <p:embed/>
                </p:oleObj>
              </mc:Choice>
              <mc:Fallback>
                <p:oleObj name="Equation" r:id="rId9" imgW="87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77000" y="990600"/>
                        <a:ext cx="2190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2362200"/>
            <a:ext cx="6391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Express                     as the sum of two logarithms.</a:t>
            </a:r>
            <a:endParaRPr lang="en-US" sz="2400" b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674873"/>
              </p:ext>
            </p:extLst>
          </p:nvPr>
        </p:nvGraphicFramePr>
        <p:xfrm>
          <a:off x="1600200" y="2362200"/>
          <a:ext cx="1066800" cy="51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4" name="Equation" r:id="rId11" imgW="469800" imgH="228600" progId="Equation.DSMT4">
                  <p:embed/>
                </p:oleObj>
              </mc:Choice>
              <mc:Fallback>
                <p:oleObj name="Equation" r:id="rId11" imgW="469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00200" y="2362200"/>
                        <a:ext cx="1066800" cy="518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571764"/>
              </p:ext>
            </p:extLst>
          </p:nvPr>
        </p:nvGraphicFramePr>
        <p:xfrm>
          <a:off x="367145" y="32766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5" name="Equation" r:id="rId13" imgW="939600" imgH="228600" progId="Equation.DSMT4">
                  <p:embed/>
                </p:oleObj>
              </mc:Choice>
              <mc:Fallback>
                <p:oleObj name="Equation" r:id="rId13" imgW="939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7145" y="3276600"/>
                        <a:ext cx="2349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997784"/>
              </p:ext>
            </p:extLst>
          </p:nvPr>
        </p:nvGraphicFramePr>
        <p:xfrm>
          <a:off x="5654880" y="3276600"/>
          <a:ext cx="2190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6" name="Equation" r:id="rId15" imgW="876240" imgH="228600" progId="Equation.DSMT4">
                  <p:embed/>
                </p:oleObj>
              </mc:Choice>
              <mc:Fallback>
                <p:oleObj name="Equation" r:id="rId15" imgW="87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654880" y="3276600"/>
                        <a:ext cx="2190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658324"/>
              </p:ext>
            </p:extLst>
          </p:nvPr>
        </p:nvGraphicFramePr>
        <p:xfrm>
          <a:off x="2398550" y="4800600"/>
          <a:ext cx="46024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7" name="Equation" r:id="rId17" imgW="1917360" imgH="253800" progId="Equation.DSMT4">
                  <p:embed/>
                </p:oleObj>
              </mc:Choice>
              <mc:Fallback>
                <p:oleObj name="Equation" r:id="rId17" imgW="1917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398550" y="4800600"/>
                        <a:ext cx="460248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0"/>
            <a:ext cx="1600200" cy="1600200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457883"/>
              </p:ext>
            </p:extLst>
          </p:nvPr>
        </p:nvGraphicFramePr>
        <p:xfrm>
          <a:off x="2438400" y="5486400"/>
          <a:ext cx="4633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8" name="Equation" r:id="rId20" imgW="1930320" imgH="253800" progId="Equation.DSMT4">
                  <p:embed/>
                </p:oleObj>
              </mc:Choice>
              <mc:Fallback>
                <p:oleObj name="Equation" r:id="rId20" imgW="1930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438400" y="5486400"/>
                        <a:ext cx="46339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01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5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533400"/>
            <a:ext cx="8047037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4343400"/>
            <a:ext cx="774824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2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6635750" cy="692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b="1" u="sng" dirty="0" smtClean="0">
                <a:solidFill>
                  <a:schemeClr val="accent4">
                    <a:lumMod val="50000"/>
                  </a:schemeClr>
                </a:solidFill>
              </a:rPr>
              <a:t>Subtraction Law </a:t>
            </a:r>
            <a:r>
              <a:rPr lang="en-GB" sz="3600" b="1" u="sng" dirty="0">
                <a:solidFill>
                  <a:schemeClr val="accent4">
                    <a:lumMod val="50000"/>
                  </a:schemeClr>
                </a:solidFill>
              </a:rPr>
              <a:t>of </a:t>
            </a:r>
            <a:r>
              <a:rPr lang="en-GB" sz="3600" b="1" u="sng" dirty="0" smtClean="0">
                <a:solidFill>
                  <a:schemeClr val="accent4">
                    <a:lumMod val="50000"/>
                  </a:schemeClr>
                </a:solidFill>
              </a:rPr>
              <a:t>Lo</a:t>
            </a:r>
            <a:r>
              <a:rPr lang="en-GB" sz="3600" b="1" dirty="0" smtClean="0">
                <a:solidFill>
                  <a:schemeClr val="accent4">
                    <a:lumMod val="50000"/>
                  </a:schemeClr>
                </a:solidFill>
              </a:rPr>
              <a:t>g</a:t>
            </a:r>
            <a:r>
              <a:rPr lang="en-GB" sz="3600" b="1" u="sng" dirty="0" smtClean="0">
                <a:solidFill>
                  <a:schemeClr val="accent4">
                    <a:lumMod val="50000"/>
                  </a:schemeClr>
                </a:solidFill>
              </a:rPr>
              <a:t>arithms</a:t>
            </a:r>
            <a:endParaRPr lang="en-US" sz="36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3350" y="1774105"/>
            <a:ext cx="2957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/>
              <a:t>Let</a:t>
            </a:r>
            <a:r>
              <a:rPr lang="en-GB" sz="2800" b="1" dirty="0"/>
              <a:t> p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x</a:t>
            </a:r>
            <a:r>
              <a:rPr lang="en-GB" sz="2800" b="1" dirty="0"/>
              <a:t> </a:t>
            </a:r>
            <a:r>
              <a:rPr lang="en-GB" sz="2800" dirty="0"/>
              <a:t>and</a:t>
            </a:r>
          </a:p>
          <a:p>
            <a:r>
              <a:rPr lang="en-GB" sz="2800" b="1" dirty="0"/>
              <a:t>     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y</a:t>
            </a:r>
            <a:endParaRPr lang="en-US" sz="2800" b="1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90864" y="1491530"/>
            <a:ext cx="361582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800" dirty="0" smtClean="0"/>
              <a:t>Convert</a:t>
            </a:r>
            <a:r>
              <a:rPr lang="en-GB" sz="2800" b="1" dirty="0" smtClean="0"/>
              <a:t> </a:t>
            </a:r>
            <a:r>
              <a:rPr lang="en-GB" sz="2800" b="1" dirty="0"/>
              <a:t>x 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p</a:t>
            </a:r>
            <a:r>
              <a:rPr lang="en-GB" sz="2800" b="1" dirty="0"/>
              <a:t> </a:t>
            </a:r>
            <a:r>
              <a:rPr lang="en-GB" sz="2800" dirty="0"/>
              <a:t>and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          </a:t>
            </a:r>
            <a:r>
              <a:rPr lang="en-GB" sz="2800" b="1" dirty="0" smtClean="0"/>
              <a:t>y </a:t>
            </a:r>
            <a:r>
              <a:rPr lang="en-GB" sz="2800" b="1" dirty="0"/>
              <a:t>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q</a:t>
            </a:r>
            <a:endParaRPr lang="en-US" sz="2800" b="1" dirty="0"/>
          </a:p>
          <a:p>
            <a:r>
              <a:rPr lang="en-GB" sz="2800" b="1" dirty="0"/>
              <a:t> </a:t>
            </a:r>
            <a:r>
              <a:rPr lang="en-GB" sz="2800" b="1" dirty="0" smtClean="0"/>
              <a:t>          x/y </a:t>
            </a:r>
            <a:r>
              <a:rPr lang="en-GB" sz="2800" b="1" dirty="0"/>
              <a:t>= </a:t>
            </a:r>
            <a:r>
              <a:rPr lang="en-GB" sz="2800" b="1" dirty="0" err="1"/>
              <a:t>a</a:t>
            </a:r>
            <a:r>
              <a:rPr lang="en-GB" sz="2800" b="1" baseline="30000" dirty="0" err="1"/>
              <a:t>p</a:t>
            </a:r>
            <a:r>
              <a:rPr lang="en-GB" sz="2800" b="1" baseline="30000" dirty="0"/>
              <a:t>-q</a:t>
            </a:r>
            <a:endParaRPr lang="en-US" sz="2800" b="1" baseline="30000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403348" y="2832967"/>
            <a:ext cx="37688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 smtClean="0"/>
              <a:t>Convert   p </a:t>
            </a:r>
            <a:r>
              <a:rPr lang="en-GB" sz="2800" b="1" dirty="0"/>
              <a:t>-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/>
              <a:t>(</a:t>
            </a:r>
            <a:r>
              <a:rPr lang="en-GB" sz="2800" b="1" baseline="30000" dirty="0"/>
              <a:t>x</a:t>
            </a:r>
            <a:r>
              <a:rPr lang="en-GB" sz="2800" b="1" dirty="0"/>
              <a:t>/</a:t>
            </a:r>
            <a:r>
              <a:rPr lang="en-GB" sz="2800" b="1" baseline="-25000" dirty="0"/>
              <a:t>y</a:t>
            </a:r>
            <a:r>
              <a:rPr lang="en-GB" sz="2800" b="1" dirty="0"/>
              <a:t>)</a:t>
            </a:r>
            <a:endParaRPr lang="en-US" sz="2800" b="1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721100" y="3391767"/>
            <a:ext cx="29967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 dirty="0"/>
              <a:t>p - q = </a:t>
            </a:r>
            <a:r>
              <a:rPr lang="en-GB" sz="2800" b="1" dirty="0" err="1"/>
              <a:t>log</a:t>
            </a:r>
            <a:r>
              <a:rPr lang="en-GB" sz="2800" b="1" baseline="-25000" dirty="0" err="1"/>
              <a:t>a</a:t>
            </a:r>
            <a:r>
              <a:rPr lang="en-GB" sz="2800" b="1" dirty="0" err="1"/>
              <a:t>x</a:t>
            </a:r>
            <a:r>
              <a:rPr lang="en-GB" sz="2800" b="1" dirty="0"/>
              <a:t> - </a:t>
            </a:r>
            <a:r>
              <a:rPr lang="en-GB" sz="2800" b="1" dirty="0" err="1" smtClean="0"/>
              <a:t>log</a:t>
            </a:r>
            <a:r>
              <a:rPr lang="en-GB" sz="2800" b="1" baseline="-25000" dirty="0" err="1" smtClean="0"/>
              <a:t>a</a:t>
            </a:r>
            <a:r>
              <a:rPr lang="en-GB" sz="2800" b="1" dirty="0" err="1" smtClean="0"/>
              <a:t>y</a:t>
            </a:r>
            <a:endParaRPr lang="en-US" sz="2800" b="1" dirty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081213" y="4310930"/>
            <a:ext cx="5084762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baseline="20000" dirty="0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/</a:t>
            </a:r>
            <a:r>
              <a:rPr lang="en-GB" sz="3600" b="1" baseline="-20000" dirty="0">
                <a:solidFill>
                  <a:srgbClr val="FFFF00"/>
                </a:solidFill>
              </a:rPr>
              <a:t>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-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327" y="5489575"/>
            <a:ext cx="11303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327" y="5718175"/>
            <a:ext cx="2057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6</a:t>
            </a:fld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05" y="685800"/>
            <a:ext cx="1108364" cy="92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447800" y="826943"/>
            <a:ext cx="5084762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baseline="20000" dirty="0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/</a:t>
            </a:r>
            <a:r>
              <a:rPr lang="en-GB" sz="3600" b="1" baseline="-20000" dirty="0">
                <a:solidFill>
                  <a:srgbClr val="FFFF00"/>
                </a:solidFill>
              </a:rPr>
              <a:t>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-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6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/>
      <p:bldP spid="9222" grpId="0"/>
      <p:bldP spid="9223" grpId="0"/>
      <p:bldP spid="9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Math 30-1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04800"/>
            <a:ext cx="7148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Express                     as the difference of two logarithms.</a:t>
            </a:r>
            <a:endParaRPr lang="en-US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70671"/>
              </p:ext>
            </p:extLst>
          </p:nvPr>
        </p:nvGraphicFramePr>
        <p:xfrm>
          <a:off x="1925637" y="319088"/>
          <a:ext cx="8937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4" name="Equation" r:id="rId3" imgW="393480" imgH="228600" progId="Equation.DSMT4">
                  <p:embed/>
                </p:oleObj>
              </mc:Choice>
              <mc:Fallback>
                <p:oleObj name="Equation" r:id="rId3" imgW="393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5637" y="319088"/>
                        <a:ext cx="893763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110839"/>
              </p:ext>
            </p:extLst>
          </p:nvPr>
        </p:nvGraphicFramePr>
        <p:xfrm>
          <a:off x="1143000" y="1066800"/>
          <a:ext cx="2190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5" name="Equation" r:id="rId5" imgW="876240" imgH="228600" progId="Equation.DSMT4">
                  <p:embed/>
                </p:oleObj>
              </mc:Choice>
              <mc:Fallback>
                <p:oleObj name="Equation" r:id="rId5" imgW="87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1066800"/>
                        <a:ext cx="2190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598450"/>
              </p:ext>
            </p:extLst>
          </p:nvPr>
        </p:nvGraphicFramePr>
        <p:xfrm>
          <a:off x="4419600" y="1066800"/>
          <a:ext cx="2317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Equation" r:id="rId7" imgW="927000" imgH="228600" progId="Equation.DSMT4">
                  <p:embed/>
                </p:oleObj>
              </mc:Choice>
              <mc:Fallback>
                <p:oleObj name="Equation" r:id="rId7" imgW="927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1066800"/>
                        <a:ext cx="231775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2362200"/>
            <a:ext cx="7079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Express                    as the difference of two logarithms.</a:t>
            </a:r>
            <a:endParaRPr lang="en-US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943670"/>
              </p:ext>
            </p:extLst>
          </p:nvPr>
        </p:nvGraphicFramePr>
        <p:xfrm>
          <a:off x="1773237" y="2376488"/>
          <a:ext cx="8937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Equation" r:id="rId9" imgW="393480" imgH="228600" progId="Equation.DSMT4">
                  <p:embed/>
                </p:oleObj>
              </mc:Choice>
              <mc:Fallback>
                <p:oleObj name="Equation" r:id="rId9" imgW="393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73237" y="2376488"/>
                        <a:ext cx="893763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314459"/>
              </p:ext>
            </p:extLst>
          </p:nvPr>
        </p:nvGraphicFramePr>
        <p:xfrm>
          <a:off x="1196975" y="30480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8" name="Equation" r:id="rId11" imgW="939600" imgH="228600" progId="Equation.DSMT4">
                  <p:embed/>
                </p:oleObj>
              </mc:Choice>
              <mc:Fallback>
                <p:oleObj name="Equation" r:id="rId11" imgW="939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96975" y="3048000"/>
                        <a:ext cx="2349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136252"/>
              </p:ext>
            </p:extLst>
          </p:nvPr>
        </p:nvGraphicFramePr>
        <p:xfrm>
          <a:off x="4495800" y="3124200"/>
          <a:ext cx="2540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" name="Equation" r:id="rId13" imgW="1015920" imgH="228600" progId="Equation.DSMT4">
                  <p:embed/>
                </p:oleObj>
              </mc:Choice>
              <mc:Fallback>
                <p:oleObj name="Equation" r:id="rId13" imgW="1015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95800" y="3124200"/>
                        <a:ext cx="25400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589650"/>
              </p:ext>
            </p:extLst>
          </p:nvPr>
        </p:nvGraphicFramePr>
        <p:xfrm>
          <a:off x="2551113" y="4587875"/>
          <a:ext cx="429736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0" name="Equation" r:id="rId15" imgW="1790640" imgH="431640" progId="Equation.DSMT4">
                  <p:embed/>
                </p:oleObj>
              </mc:Choice>
              <mc:Fallback>
                <p:oleObj name="Equation" r:id="rId15" imgW="1790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51113" y="4587875"/>
                        <a:ext cx="4297362" cy="103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0"/>
            <a:ext cx="1600200" cy="1600200"/>
          </a:xfrm>
          <a:prstGeom prst="rect">
            <a:avLst/>
          </a:prstGeom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131253"/>
              </p:ext>
            </p:extLst>
          </p:nvPr>
        </p:nvGraphicFramePr>
        <p:xfrm>
          <a:off x="2286000" y="5486400"/>
          <a:ext cx="4633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1" name="Equation" r:id="rId18" imgW="1930320" imgH="253800" progId="Equation.DSMT4">
                  <p:embed/>
                </p:oleObj>
              </mc:Choice>
              <mc:Fallback>
                <p:oleObj name="Equation" r:id="rId18" imgW="1930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286000" y="5486400"/>
                        <a:ext cx="46339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160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812212" cy="692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GB" sz="3600" b="1" u="sng" dirty="0" smtClean="0"/>
              <a:t>Comparing Exponent Laws to Laws </a:t>
            </a:r>
            <a:r>
              <a:rPr lang="en-GB" sz="3600" b="1" u="sng" dirty="0"/>
              <a:t>of </a:t>
            </a:r>
            <a:r>
              <a:rPr lang="en-GB" sz="3600" b="1" u="sng" dirty="0" smtClean="0"/>
              <a:t>Lo</a:t>
            </a:r>
            <a:r>
              <a:rPr lang="en-GB" sz="3600" b="1" dirty="0" smtClean="0"/>
              <a:t>g</a:t>
            </a:r>
            <a:r>
              <a:rPr lang="en-GB" sz="3600" b="1" u="sng" dirty="0" smtClean="0"/>
              <a:t>arithms</a:t>
            </a:r>
            <a:endParaRPr lang="en-US" sz="3600" b="1" u="sng" dirty="0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298825" y="2819400"/>
            <a:ext cx="5084763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>
                <a:solidFill>
                  <a:srgbClr val="FFFF00"/>
                </a:solidFill>
              </a:rPr>
              <a:t>(</a:t>
            </a:r>
            <a:r>
              <a:rPr lang="en-GB" sz="3600" b="1" baseline="20000" dirty="0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/</a:t>
            </a:r>
            <a:r>
              <a:rPr lang="en-GB" sz="3600" b="1" baseline="-20000" dirty="0">
                <a:solidFill>
                  <a:srgbClr val="FFFF00"/>
                </a:solidFill>
              </a:rPr>
              <a:t>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-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219450" y="1447800"/>
            <a:ext cx="5240338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dirty="0" err="1" smtClean="0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 smtClean="0">
                <a:solidFill>
                  <a:srgbClr val="FFFF00"/>
                </a:solidFill>
              </a:rPr>
              <a:t>a</a:t>
            </a:r>
            <a:r>
              <a:rPr lang="en-GB" sz="3600" b="1" dirty="0" smtClean="0">
                <a:solidFill>
                  <a:srgbClr val="FFFF00"/>
                </a:solidFill>
              </a:rPr>
              <a:t>(</a:t>
            </a:r>
            <a:r>
              <a:rPr lang="en-GB" sz="3600" b="1" dirty="0" err="1" smtClean="0">
                <a:solidFill>
                  <a:srgbClr val="FFFF00"/>
                </a:solidFill>
              </a:rPr>
              <a:t>xy</a:t>
            </a:r>
            <a:r>
              <a:rPr lang="en-GB" sz="3600" b="1" dirty="0">
                <a:solidFill>
                  <a:srgbClr val="FFFF00"/>
                </a:solidFill>
              </a:rPr>
              <a:t>)</a:t>
            </a:r>
            <a:r>
              <a:rPr lang="en-GB" sz="3600" dirty="0">
                <a:solidFill>
                  <a:srgbClr val="FFFF00"/>
                </a:solidFill>
              </a:rPr>
              <a:t>  =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x</a:t>
            </a:r>
            <a:r>
              <a:rPr lang="en-GB" sz="3600" b="1" dirty="0">
                <a:solidFill>
                  <a:srgbClr val="FFFF00"/>
                </a:solidFill>
              </a:rPr>
              <a:t> + </a:t>
            </a:r>
            <a:r>
              <a:rPr lang="en-GB" sz="3600" b="1" dirty="0" err="1">
                <a:solidFill>
                  <a:srgbClr val="FFFF00"/>
                </a:solidFill>
              </a:rPr>
              <a:t>log</a:t>
            </a:r>
            <a:r>
              <a:rPr lang="en-GB" sz="3600" b="1" baseline="-25000" dirty="0" err="1">
                <a:solidFill>
                  <a:srgbClr val="FFFF00"/>
                </a:solidFill>
              </a:rPr>
              <a:t>a</a:t>
            </a:r>
            <a:r>
              <a:rPr lang="en-GB" sz="3600" b="1" dirty="0" err="1">
                <a:solidFill>
                  <a:srgbClr val="FFFF00"/>
                </a:solidFill>
              </a:rPr>
              <a:t>y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81000" y="1514475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m</a:t>
            </a:r>
            <a:r>
              <a:rPr lang="en-US" sz="2800" b="1" dirty="0"/>
              <a:t>.a</a:t>
            </a:r>
            <a:r>
              <a:rPr lang="en-US" sz="2800" b="1" baseline="30000" dirty="0"/>
              <a:t>n</a:t>
            </a:r>
            <a:r>
              <a:rPr lang="en-US" sz="2800" b="1" dirty="0"/>
              <a:t> = </a:t>
            </a:r>
            <a:r>
              <a:rPr lang="en-US" sz="2800" b="1" dirty="0" err="1"/>
              <a:t>a</a:t>
            </a:r>
            <a:r>
              <a:rPr lang="en-US" sz="2800" b="1" baseline="30000" dirty="0" err="1"/>
              <a:t>m+n</a:t>
            </a:r>
            <a:endParaRPr lang="en-US" sz="2800" b="1" dirty="0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90525" y="2873375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a</a:t>
            </a:r>
            <a:r>
              <a:rPr lang="en-US" sz="2800" b="1" baseline="30000" dirty="0"/>
              <a:t>m</a:t>
            </a:r>
            <a:r>
              <a:rPr lang="en-US" sz="2800" b="1" dirty="0"/>
              <a:t>/a</a:t>
            </a:r>
            <a:r>
              <a:rPr lang="en-US" sz="2800" b="1" baseline="30000" dirty="0"/>
              <a:t>n</a:t>
            </a:r>
            <a:r>
              <a:rPr lang="en-US" sz="2800" b="1" dirty="0"/>
              <a:t> = a</a:t>
            </a:r>
            <a:r>
              <a:rPr lang="en-US" sz="2800" b="1" baseline="30000" dirty="0"/>
              <a:t>m-n</a:t>
            </a:r>
            <a:endParaRPr lang="en-US" sz="2800" b="1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63538" y="3810000"/>
            <a:ext cx="121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Express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200400" y="37941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as a sum and difference of logarithms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863850" y="4733925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= log</a:t>
            </a:r>
            <a:r>
              <a:rPr lang="en-US" baseline="-25000"/>
              <a:t>3</a:t>
            </a:r>
            <a:r>
              <a:rPr lang="en-US"/>
              <a:t>27 + log</a:t>
            </a:r>
            <a:r>
              <a:rPr lang="en-US" baseline="-25000"/>
              <a:t>3</a:t>
            </a:r>
            <a:r>
              <a:rPr lang="en-US"/>
              <a:t>3 - log</a:t>
            </a:r>
            <a:r>
              <a:rPr lang="en-US" baseline="-25000"/>
              <a:t>3</a:t>
            </a:r>
            <a:r>
              <a:rPr lang="en-US"/>
              <a:t>9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158244"/>
              </p:ext>
            </p:extLst>
          </p:nvPr>
        </p:nvGraphicFramePr>
        <p:xfrm>
          <a:off x="1727200" y="3695700"/>
          <a:ext cx="15049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4" imgW="876300" imgH="431800" progId="Equation.DSMT4">
                  <p:embed/>
                </p:oleObj>
              </mc:Choice>
              <mc:Fallback>
                <p:oleObj name="Equation" r:id="rId4" imgW="876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3695700"/>
                        <a:ext cx="150495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851441"/>
              </p:ext>
            </p:extLst>
          </p:nvPr>
        </p:nvGraphicFramePr>
        <p:xfrm>
          <a:off x="1479550" y="4592638"/>
          <a:ext cx="15049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6" imgW="876300" imgH="431800" progId="Equation.DSMT4">
                  <p:embed/>
                </p:oleObj>
              </mc:Choice>
              <mc:Fallback>
                <p:oleObj name="Equation" r:id="rId6" imgW="876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4592638"/>
                        <a:ext cx="150495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2927350" y="5410200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= 3 + 1 - 2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2927350" y="5943600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= 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/>
      <p:bldP spid="29705" grpId="0" animBg="1"/>
      <p:bldP spid="29707" grpId="0"/>
      <p:bldP spid="29708" grpId="0"/>
      <p:bldP spid="10" grpId="0" autoUpdateAnimBg="0"/>
      <p:bldP spid="11" grpId="0" autoUpdateAnimBg="0"/>
      <p:bldP spid="12" grpId="0" autoUpdateAnimBg="0"/>
      <p:bldP spid="15" grpId="0" autoUpdateAnimBg="0"/>
      <p:bldP spid="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3276600"/>
            <a:ext cx="404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Evaluate:      log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10 + log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12.8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52600" y="3722688"/>
            <a:ext cx="22875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= log</a:t>
            </a:r>
            <a:r>
              <a:rPr lang="en-US" baseline="-25000"/>
              <a:t>2</a:t>
            </a:r>
            <a:r>
              <a:rPr lang="en-US"/>
              <a:t>(10 </a:t>
            </a:r>
            <a:r>
              <a:rPr lang="en-US">
                <a:latin typeface="Arial" charset="0"/>
              </a:rPr>
              <a:t>x</a:t>
            </a:r>
            <a:r>
              <a:rPr lang="en-US"/>
              <a:t> 12.8)</a:t>
            </a:r>
          </a:p>
          <a:p>
            <a:r>
              <a:rPr lang="en-US"/>
              <a:t>= log</a:t>
            </a:r>
            <a:r>
              <a:rPr lang="en-US" baseline="-25000"/>
              <a:t>2</a:t>
            </a:r>
            <a:r>
              <a:rPr lang="en-US"/>
              <a:t>(128)</a:t>
            </a:r>
          </a:p>
          <a:p>
            <a:r>
              <a:rPr lang="en-US"/>
              <a:t>= log</a:t>
            </a:r>
            <a:r>
              <a:rPr lang="en-US" baseline="-25000"/>
              <a:t>2</a:t>
            </a:r>
            <a:r>
              <a:rPr lang="en-US"/>
              <a:t>(2</a:t>
            </a:r>
            <a:r>
              <a:rPr lang="en-US" baseline="30000"/>
              <a:t>7</a:t>
            </a:r>
            <a:r>
              <a:rPr lang="en-US"/>
              <a:t>)</a:t>
            </a:r>
            <a:endParaRPr lang="en-US" baseline="30000"/>
          </a:p>
          <a:p>
            <a:r>
              <a:rPr lang="en-US">
                <a:solidFill>
                  <a:schemeClr val="accent2"/>
                </a:solidFill>
              </a:rPr>
              <a:t>= 7</a:t>
            </a:r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44725" y="60325"/>
            <a:ext cx="4204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Applying Laws of Logarithms 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52400" y="762000"/>
            <a:ext cx="318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Express as a single log:</a:t>
            </a:r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8600" y="1447800"/>
            <a:ext cx="277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log</a:t>
            </a:r>
            <a:r>
              <a:rPr lang="en-US" baseline="-25000"/>
              <a:t>3</a:t>
            </a:r>
            <a:r>
              <a:rPr lang="en-US" i="1"/>
              <a:t>A</a:t>
            </a:r>
            <a:r>
              <a:rPr lang="en-US"/>
              <a:t> - log</a:t>
            </a:r>
            <a:r>
              <a:rPr lang="en-US" baseline="-25000"/>
              <a:t>3</a:t>
            </a:r>
            <a:r>
              <a:rPr lang="en-US" i="1"/>
              <a:t>B</a:t>
            </a:r>
            <a:r>
              <a:rPr lang="en-US"/>
              <a:t> - log</a:t>
            </a:r>
            <a:r>
              <a:rPr lang="en-US" baseline="-25000"/>
              <a:t>3</a:t>
            </a:r>
            <a:r>
              <a:rPr lang="en-US" i="1"/>
              <a:t>C</a:t>
            </a:r>
          </a:p>
        </p:txBody>
      </p:sp>
      <p:graphicFrame>
        <p:nvGraphicFramePr>
          <p:cNvPr id="11274" name="Object 2"/>
          <p:cNvGraphicFramePr>
            <a:graphicFrameLocks noChangeAspect="1"/>
          </p:cNvGraphicFramePr>
          <p:nvPr/>
        </p:nvGraphicFramePr>
        <p:xfrm>
          <a:off x="3073400" y="1371600"/>
          <a:ext cx="15001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4" imgW="812800" imgH="381000" progId="Equation.DSMT36">
                  <p:embed/>
                </p:oleObj>
              </mc:Choice>
              <mc:Fallback>
                <p:oleObj name="Equation" r:id="rId4" imgW="8128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371600"/>
                        <a:ext cx="150018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28600" y="2286000"/>
            <a:ext cx="284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log</a:t>
            </a:r>
            <a:r>
              <a:rPr lang="en-US" baseline="-25000"/>
              <a:t>3</a:t>
            </a:r>
            <a:r>
              <a:rPr lang="en-US" i="1"/>
              <a:t>A</a:t>
            </a:r>
            <a:r>
              <a:rPr lang="en-US"/>
              <a:t> - log</a:t>
            </a:r>
            <a:r>
              <a:rPr lang="en-US" baseline="-25000"/>
              <a:t>3</a:t>
            </a:r>
            <a:r>
              <a:rPr lang="en-US" i="1"/>
              <a:t>B</a:t>
            </a:r>
            <a:r>
              <a:rPr lang="en-US"/>
              <a:t> + log</a:t>
            </a:r>
            <a:r>
              <a:rPr lang="en-US" baseline="-25000"/>
              <a:t>3</a:t>
            </a:r>
            <a:r>
              <a:rPr lang="en-US" i="1"/>
              <a:t>C</a:t>
            </a:r>
          </a:p>
        </p:txBody>
      </p:sp>
      <p:graphicFrame>
        <p:nvGraphicFramePr>
          <p:cNvPr id="11276" name="Object 3"/>
          <p:cNvGraphicFramePr>
            <a:graphicFrameLocks noChangeAspect="1"/>
          </p:cNvGraphicFramePr>
          <p:nvPr/>
        </p:nvGraphicFramePr>
        <p:xfrm>
          <a:off x="3073400" y="2209800"/>
          <a:ext cx="15001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6" imgW="812800" imgH="381000" progId="Equation.DSMT36">
                  <p:embed/>
                </p:oleObj>
              </mc:Choice>
              <mc:Fallback>
                <p:oleObj name="Equation" r:id="rId6" imgW="8128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209800"/>
                        <a:ext cx="150018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883569" y="3323070"/>
            <a:ext cx="3491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Simplify:  </a:t>
            </a:r>
            <a:r>
              <a:rPr lang="en-US" dirty="0" smtClean="0"/>
              <a:t> </a:t>
            </a:r>
            <a:r>
              <a:rPr lang="en-US" dirty="0"/>
              <a:t>log</a:t>
            </a:r>
            <a:r>
              <a:rPr lang="en-US" baseline="-25000" dirty="0"/>
              <a:t>5</a:t>
            </a:r>
            <a:r>
              <a:rPr lang="en-US" dirty="0"/>
              <a:t>50 - log</a:t>
            </a:r>
            <a:r>
              <a:rPr lang="en-US" baseline="-25000" dirty="0"/>
              <a:t>5</a:t>
            </a:r>
            <a:r>
              <a:rPr lang="en-US" dirty="0"/>
              <a:t>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423083" y="5029200"/>
            <a:ext cx="9589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log</a:t>
            </a:r>
            <a:r>
              <a:rPr lang="en-US" sz="2400" baseline="-25000" dirty="0"/>
              <a:t>5</a:t>
            </a:r>
            <a:r>
              <a:rPr lang="en-US" sz="2400" dirty="0"/>
              <a:t>5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accent2"/>
                </a:solidFill>
              </a:rPr>
              <a:t>= 1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17353"/>
              </p:ext>
            </p:extLst>
          </p:nvPr>
        </p:nvGraphicFramePr>
        <p:xfrm>
          <a:off x="7064375" y="3922712"/>
          <a:ext cx="131762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8" imgW="647640" imgH="431640" progId="Equation.DSMT4">
                  <p:embed/>
                </p:oleObj>
              </mc:Choice>
              <mc:Fallback>
                <p:oleObj name="Equation" r:id="rId8" imgW="647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5" y="3922712"/>
                        <a:ext cx="1317625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D7-3668-4FD1-BC31-BBCF95C968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11268" grpId="0" autoUpdateAnimBg="0"/>
      <p:bldP spid="11270" grpId="0" autoUpdateAnimBg="0"/>
      <p:bldP spid="11273" grpId="0" autoUpdateAnimBg="0"/>
      <p:bldP spid="11275" grpId="0" autoUpdateAnimBg="0"/>
      <p:bldP spid="10" grpId="0" build="p" autoUpdateAnimBg="0"/>
      <p:bldP spid="1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637</Words>
  <Application>Microsoft Office PowerPoint</Application>
  <PresentationFormat>On-screen Show (4:3)</PresentationFormat>
  <Paragraphs>175</Paragraphs>
  <Slides>17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Addition Law of Logarithms</vt:lpstr>
      <vt:lpstr>PowerPoint Presentation</vt:lpstr>
      <vt:lpstr>PowerPoint Presentation</vt:lpstr>
      <vt:lpstr>Subtraction Law of Logarithms</vt:lpstr>
      <vt:lpstr>PowerPoint Presentation</vt:lpstr>
      <vt:lpstr>Comparing Exponent Laws to Laws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54</cp:revision>
  <dcterms:created xsi:type="dcterms:W3CDTF">2012-11-12T01:34:52Z</dcterms:created>
  <dcterms:modified xsi:type="dcterms:W3CDTF">2013-10-27T21:27:57Z</dcterms:modified>
</cp:coreProperties>
</file>