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76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6A6D49-DBC2-4110-B2DC-BDF49FF75934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FD2B7-503F-46E3-B060-16ED1D62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02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72EB7AD3-EFB5-41DA-A071-DF4DFF05FBB1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4C0CB38C-6A09-40B3-A621-CEEF26304526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5E8E6A16-195D-46A9-8266-7F632940F469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4A505624-7EEE-4780-B5ED-504D1A0C30C8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F7DC7226-10D2-4363-B938-DFFBFC51553B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29F1F23D-0895-49E6-AB3A-25F5E739DBC5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97382-7ED3-494E-ACD0-6A3EBFAA0F4F}" type="datetime1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6AE4-914E-451C-8D67-63102FEBB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7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7054-867A-4734-92DB-D4C5270077C8}" type="datetime1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6AE4-914E-451C-8D67-63102FEBB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294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090C-FE39-4A32-A9AF-F403E4849AE1}" type="datetime1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6AE4-914E-451C-8D67-63102FEBB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46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BD2D-1185-4BA5-B149-1DD18D7EB33E}" type="datetime1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6AE4-914E-451C-8D67-63102FEBB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84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A2140-45A7-40CE-BB81-E17FD229AEE2}" type="datetime1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6AE4-914E-451C-8D67-63102FEBB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542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98E1E-39B9-43C5-B0ED-205865F84166}" type="datetime1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6AE4-914E-451C-8D67-63102FEBB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910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5BAD-58A4-4283-83DE-943AFE37EE26}" type="datetime1">
              <a:rPr lang="en-US" smtClean="0"/>
              <a:t>11/26/2012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6AE4-914E-451C-8D67-63102FEBB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5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3CBC-7423-4E5C-B171-210BDEB37826}" type="datetime1">
              <a:rPr lang="en-US" smtClean="0"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6AE4-914E-451C-8D67-63102FEBB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606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99F7-9113-4313-A5D5-212174138842}" type="datetime1">
              <a:rPr lang="en-US" smtClean="0"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6AE4-914E-451C-8D67-63102FEBB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53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2B971-071F-41F7-936E-A04F14789AE3}" type="datetime1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6AE4-914E-451C-8D67-63102FEBB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27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B6D6-EB23-44D3-90B4-A202E81B1F99}" type="datetime1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6AE4-914E-451C-8D67-63102FEBB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15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06CD2-B051-4CE4-AF68-DD99620BC8A8}" type="datetime1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E6AE4-914E-451C-8D67-63102FEBB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61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7.wmf"/><Relationship Id="rId3" Type="http://schemas.openxmlformats.org/officeDocument/2006/relationships/image" Target="../media/image8.wmf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3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5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58.wmf"/><Relationship Id="rId10" Type="http://schemas.openxmlformats.org/officeDocument/2006/relationships/image" Target="../media/image61.wmf"/><Relationship Id="rId4" Type="http://schemas.openxmlformats.org/officeDocument/2006/relationships/oleObject" Target="../embeddings/oleObject29.bin"/><Relationship Id="rId9" Type="http://schemas.openxmlformats.org/officeDocument/2006/relationships/image" Target="../media/image6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6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62.wmf"/><Relationship Id="rId4" Type="http://schemas.openxmlformats.org/officeDocument/2006/relationships/oleObject" Target="../embeddings/oleObject3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12.wmf"/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11" Type="http://schemas.openxmlformats.org/officeDocument/2006/relationships/image" Target="../media/image11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7.wmf"/><Relationship Id="rId1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g"/><Relationship Id="rId13" Type="http://schemas.openxmlformats.org/officeDocument/2006/relationships/oleObject" Target="../embeddings/oleObject15.bin"/><Relationship Id="rId3" Type="http://schemas.openxmlformats.org/officeDocument/2006/relationships/image" Target="../media/image25.wmf"/><Relationship Id="rId7" Type="http://schemas.openxmlformats.org/officeDocument/2006/relationships/image" Target="../media/image20.wmf"/><Relationship Id="rId12" Type="http://schemas.openxmlformats.org/officeDocument/2006/relationships/image" Target="../media/image22.wmf"/><Relationship Id="rId17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4.bin"/><Relationship Id="rId5" Type="http://schemas.openxmlformats.org/officeDocument/2006/relationships/image" Target="../media/image19.wmf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21.wmf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2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g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12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2.wmf"/><Relationship Id="rId11" Type="http://schemas.openxmlformats.org/officeDocument/2006/relationships/image" Target="../media/image34.png"/><Relationship Id="rId5" Type="http://schemas.openxmlformats.org/officeDocument/2006/relationships/image" Target="../media/image31.wmf"/><Relationship Id="rId10" Type="http://schemas.openxmlformats.org/officeDocument/2006/relationships/image" Target="../media/image28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1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39.png"/><Relationship Id="rId3" Type="http://schemas.openxmlformats.org/officeDocument/2006/relationships/video" Target="/Users/Kennedy/Math%20Files%20Steph/PowerPoint%20media/lines/stars7.gif" TargetMode="External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7.png"/><Relationship Id="rId2" Type="http://schemas.microsoft.com/office/2007/relationships/media" Target="/Users/Kennedy/Math%20Files%20Steph/PowerPoint%20media/lines/stars7.gif" TargetMode="Externa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7.gif"/><Relationship Id="rId11" Type="http://schemas.openxmlformats.org/officeDocument/2006/relationships/image" Target="../media/image38.wmf"/><Relationship Id="rId5" Type="http://schemas.openxmlformats.org/officeDocument/2006/relationships/notesSlide" Target="../notesSlides/notesSlide1.xml"/><Relationship Id="rId10" Type="http://schemas.openxmlformats.org/officeDocument/2006/relationships/image" Target="../media/image36.wmf"/><Relationship Id="rId4" Type="http://schemas.openxmlformats.org/officeDocument/2006/relationships/slideLayout" Target="../slideLayouts/slideLayout7.xml"/><Relationship Id="rId9" Type="http://schemas.openxmlformats.org/officeDocument/2006/relationships/oleObject" Target="../embeddings/oleObject1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20.bin"/><Relationship Id="rId5" Type="http://schemas.openxmlformats.org/officeDocument/2006/relationships/image" Target="../media/image43.wmf"/><Relationship Id="rId10" Type="http://schemas.openxmlformats.org/officeDocument/2006/relationships/image" Target="../media/image27.png"/><Relationship Id="rId4" Type="http://schemas.openxmlformats.org/officeDocument/2006/relationships/image" Target="../media/image42.wmf"/><Relationship Id="rId9" Type="http://schemas.openxmlformats.org/officeDocument/2006/relationships/image" Target="../media/image4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7.png"/><Relationship Id="rId5" Type="http://schemas.openxmlformats.org/officeDocument/2006/relationships/image" Target="../media/image48.wmf"/><Relationship Id="rId10" Type="http://schemas.openxmlformats.org/officeDocument/2006/relationships/image" Target="../media/image51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5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7.png"/><Relationship Id="rId4" Type="http://schemas.openxmlformats.org/officeDocument/2006/relationships/image" Target="../media/image54.wmf"/><Relationship Id="rId9" Type="http://schemas.openxmlformats.org/officeDocument/2006/relationships/image" Target="../media/image5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55.wmf"/><Relationship Id="rId4" Type="http://schemas.openxmlformats.org/officeDocument/2006/relationships/oleObject" Target="../embeddings/oleObject26.bin"/><Relationship Id="rId9" Type="http://schemas.openxmlformats.org/officeDocument/2006/relationships/image" Target="../media/image5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5655" y="228600"/>
            <a:ext cx="861729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8.4A Logarithmic and Exponential Equations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841" y="1828800"/>
            <a:ext cx="1545118" cy="750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333782"/>
            <a:ext cx="1219200" cy="390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304800" y="1362403"/>
            <a:ext cx="4854534" cy="470862"/>
            <a:chOff x="609600" y="1362403"/>
            <a:chExt cx="4854534" cy="470862"/>
          </a:xfrm>
        </p:grpSpPr>
        <p:sp>
          <p:nvSpPr>
            <p:cNvPr id="10" name="TextBox 9"/>
            <p:cNvSpPr txBox="1"/>
            <p:nvPr/>
          </p:nvSpPr>
          <p:spPr>
            <a:xfrm>
              <a:off x="609600" y="1371600"/>
              <a:ext cx="48545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Write                   in logarithmic form </a:t>
              </a:r>
              <a:endParaRPr lang="en-US" sz="2400" b="1" dirty="0"/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89523480"/>
                </p:ext>
              </p:extLst>
            </p:nvPr>
          </p:nvGraphicFramePr>
          <p:xfrm>
            <a:off x="1543875" y="1362403"/>
            <a:ext cx="1123125" cy="4179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11" name="Equation" r:id="rId5" imgW="545760" imgH="203040" progId="Equation.DSMT4">
                    <p:embed/>
                  </p:oleObj>
                </mc:Choice>
                <mc:Fallback>
                  <p:oleObj name="Equation" r:id="rId5" imgW="545760" imgH="20304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43875" y="1362403"/>
                          <a:ext cx="1123125" cy="4179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7695194"/>
              </p:ext>
            </p:extLst>
          </p:nvPr>
        </p:nvGraphicFramePr>
        <p:xfrm>
          <a:off x="1524000" y="1843764"/>
          <a:ext cx="838200" cy="683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2" name="Equation" r:id="rId7" imgW="482400" imgH="393480" progId="Equation.DSMT4">
                  <p:embed/>
                </p:oleObj>
              </mc:Choice>
              <mc:Fallback>
                <p:oleObj name="Equation" r:id="rId7" imgW="48240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843764"/>
                        <a:ext cx="838200" cy="6837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304800" y="3786095"/>
            <a:ext cx="4854534" cy="471487"/>
            <a:chOff x="609600" y="1361778"/>
            <a:chExt cx="4854534" cy="471487"/>
          </a:xfrm>
        </p:grpSpPr>
        <p:sp>
          <p:nvSpPr>
            <p:cNvPr id="16" name="TextBox 15"/>
            <p:cNvSpPr txBox="1"/>
            <p:nvPr/>
          </p:nvSpPr>
          <p:spPr>
            <a:xfrm>
              <a:off x="609600" y="1371600"/>
              <a:ext cx="48545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Write                   in logarithmic form </a:t>
              </a:r>
              <a:endParaRPr lang="en-US" sz="2400" b="1" dirty="0"/>
            </a:p>
          </p:txBody>
        </p:sp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8649731"/>
                </p:ext>
              </p:extLst>
            </p:nvPr>
          </p:nvGraphicFramePr>
          <p:xfrm>
            <a:off x="1714500" y="1361778"/>
            <a:ext cx="782638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13" name="Equation" r:id="rId9" imgW="380880" imgH="203040" progId="Equation.DSMT4">
                    <p:embed/>
                  </p:oleObj>
                </mc:Choice>
                <mc:Fallback>
                  <p:oleObj name="Equation" r:id="rId9" imgW="38088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4500" y="1361778"/>
                          <a:ext cx="782638" cy="419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19" name="Straight Connector 18"/>
          <p:cNvCxnSpPr/>
          <p:nvPr/>
        </p:nvCxnSpPr>
        <p:spPr>
          <a:xfrm>
            <a:off x="5159334" y="1143000"/>
            <a:ext cx="0" cy="502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5334000" y="1219200"/>
            <a:ext cx="3552358" cy="1361926"/>
            <a:chOff x="609600" y="1210003"/>
            <a:chExt cx="2445237" cy="1361926"/>
          </a:xfrm>
        </p:grpSpPr>
        <p:sp>
          <p:nvSpPr>
            <p:cNvPr id="21" name="TextBox 20"/>
            <p:cNvSpPr txBox="1"/>
            <p:nvPr/>
          </p:nvSpPr>
          <p:spPr>
            <a:xfrm>
              <a:off x="609600" y="1371600"/>
              <a:ext cx="2184319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Write                                 </a:t>
              </a:r>
            </a:p>
            <a:p>
              <a:endParaRPr lang="en-US" sz="2400" b="1" dirty="0" smtClean="0"/>
            </a:p>
            <a:p>
              <a:r>
                <a:rPr lang="en-US" sz="2400" b="1" dirty="0" smtClean="0"/>
                <a:t>in exponential form </a:t>
              </a:r>
              <a:endParaRPr lang="en-US" sz="2400" b="1" dirty="0"/>
            </a:p>
          </p:txBody>
        </p: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76209424"/>
                </p:ext>
              </p:extLst>
            </p:nvPr>
          </p:nvGraphicFramePr>
          <p:xfrm>
            <a:off x="1239020" y="1210003"/>
            <a:ext cx="1815817" cy="8232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14" name="Equation" r:id="rId11" imgW="952200" imgH="431640" progId="Equation.DSMT4">
                    <p:embed/>
                  </p:oleObj>
                </mc:Choice>
                <mc:Fallback>
                  <p:oleObj name="Equation" r:id="rId11" imgW="952200" imgH="431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9020" y="1210003"/>
                          <a:ext cx="1815817" cy="8232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890250"/>
              </p:ext>
            </p:extLst>
          </p:nvPr>
        </p:nvGraphicFramePr>
        <p:xfrm>
          <a:off x="7661275" y="2514600"/>
          <a:ext cx="949325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5" name="Equation" r:id="rId13" imgW="545760" imgH="393480" progId="Equation.DSMT4">
                  <p:embed/>
                </p:oleObj>
              </mc:Choice>
              <mc:Fallback>
                <p:oleObj name="Equation" r:id="rId13" imgW="545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1275" y="2514600"/>
                        <a:ext cx="949325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5334000" y="3810000"/>
            <a:ext cx="3200399" cy="1200329"/>
            <a:chOff x="609600" y="1371600"/>
            <a:chExt cx="2202969" cy="1200329"/>
          </a:xfrm>
        </p:grpSpPr>
        <p:sp>
          <p:nvSpPr>
            <p:cNvPr id="25" name="TextBox 24"/>
            <p:cNvSpPr txBox="1"/>
            <p:nvPr/>
          </p:nvSpPr>
          <p:spPr>
            <a:xfrm>
              <a:off x="609600" y="1371600"/>
              <a:ext cx="2184319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Write                                 </a:t>
              </a:r>
            </a:p>
            <a:p>
              <a:endParaRPr lang="en-US" sz="2400" b="1" dirty="0" smtClean="0"/>
            </a:p>
            <a:p>
              <a:r>
                <a:rPr lang="en-US" sz="2400" b="1" dirty="0" smtClean="0"/>
                <a:t>in exponential form </a:t>
              </a:r>
              <a:endParaRPr lang="en-US" sz="2400" b="1" dirty="0"/>
            </a:p>
          </p:txBody>
        </p:sp>
        <p:graphicFrame>
          <p:nvGraphicFramePr>
            <p:cNvPr id="26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14498474"/>
                </p:ext>
              </p:extLst>
            </p:nvPr>
          </p:nvGraphicFramePr>
          <p:xfrm>
            <a:off x="1480516" y="1404311"/>
            <a:ext cx="1332053" cy="434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16" name="Equation" r:id="rId15" imgW="698400" imgH="228600" progId="Equation.DSMT4">
                    <p:embed/>
                  </p:oleObj>
                </mc:Choice>
                <mc:Fallback>
                  <p:oleObj name="Equation" r:id="rId15" imgW="6984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0516" y="1404311"/>
                          <a:ext cx="1332053" cy="4349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9225172"/>
              </p:ext>
            </p:extLst>
          </p:nvPr>
        </p:nvGraphicFramePr>
        <p:xfrm>
          <a:off x="7620000" y="5105400"/>
          <a:ext cx="773113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7" name="Equation" r:id="rId17" imgW="444240" imgH="203040" progId="Equation.DSMT4">
                  <p:embed/>
                </p:oleObj>
              </mc:Choice>
              <mc:Fallback>
                <p:oleObj name="Equation" r:id="rId17" imgW="444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5105400"/>
                        <a:ext cx="773113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6AE4-914E-451C-8D67-63102FEBB3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3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0" y="0"/>
            <a:ext cx="3132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Solving Log Equations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4556125" y="822325"/>
            <a:ext cx="45384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smtClean="0">
                <a:solidFill>
                  <a:srgbClr val="CC0000"/>
                </a:solidFill>
              </a:rPr>
              <a:t>8. Solve </a:t>
            </a:r>
            <a:r>
              <a:rPr lang="en-US" dirty="0">
                <a:solidFill>
                  <a:srgbClr val="CC0000"/>
                </a:solidFill>
              </a:rPr>
              <a:t>log</a:t>
            </a:r>
            <a:r>
              <a:rPr lang="en-US" baseline="-25000" dirty="0">
                <a:solidFill>
                  <a:srgbClr val="CC0000"/>
                </a:solidFill>
              </a:rPr>
              <a:t>5</a:t>
            </a:r>
            <a:r>
              <a:rPr lang="en-US" dirty="0">
                <a:solidFill>
                  <a:srgbClr val="CC0000"/>
                </a:solidFill>
              </a:rPr>
              <a:t>(</a:t>
            </a:r>
            <a:r>
              <a:rPr lang="en-US" i="1" dirty="0">
                <a:solidFill>
                  <a:srgbClr val="CC0000"/>
                </a:solidFill>
              </a:rPr>
              <a:t>x</a:t>
            </a:r>
            <a:r>
              <a:rPr lang="en-US" dirty="0">
                <a:solidFill>
                  <a:srgbClr val="CC0000"/>
                </a:solidFill>
              </a:rPr>
              <a:t> - 6) = 1 - log</a:t>
            </a:r>
            <a:r>
              <a:rPr lang="en-US" baseline="-25000" dirty="0">
                <a:solidFill>
                  <a:srgbClr val="CC0000"/>
                </a:solidFill>
              </a:rPr>
              <a:t>5</a:t>
            </a:r>
            <a:r>
              <a:rPr lang="en-US" dirty="0">
                <a:solidFill>
                  <a:srgbClr val="CC0000"/>
                </a:solidFill>
              </a:rPr>
              <a:t>(</a:t>
            </a:r>
            <a:r>
              <a:rPr lang="en-US" i="1" dirty="0">
                <a:solidFill>
                  <a:srgbClr val="CC0000"/>
                </a:solidFill>
              </a:rPr>
              <a:t>x</a:t>
            </a:r>
            <a:r>
              <a:rPr lang="en-US" dirty="0">
                <a:solidFill>
                  <a:srgbClr val="CC0000"/>
                </a:solidFill>
              </a:rPr>
              <a:t> - 2)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4579938" y="1524000"/>
            <a:ext cx="391806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/>
              <a:t>log</a:t>
            </a:r>
            <a:r>
              <a:rPr lang="en-US" sz="2400" b="1" baseline="-25000" dirty="0"/>
              <a:t>5</a:t>
            </a:r>
            <a:r>
              <a:rPr lang="en-US" sz="2400" b="1" dirty="0"/>
              <a:t>(</a:t>
            </a:r>
            <a:r>
              <a:rPr lang="en-US" sz="2400" b="1" i="1" dirty="0"/>
              <a:t>x</a:t>
            </a:r>
            <a:r>
              <a:rPr lang="en-US" sz="2400" b="1" dirty="0"/>
              <a:t> - 6) + log</a:t>
            </a:r>
            <a:r>
              <a:rPr lang="en-US" sz="2400" b="1" baseline="-25000" dirty="0"/>
              <a:t>5</a:t>
            </a:r>
            <a:r>
              <a:rPr lang="en-US" sz="2400" b="1" dirty="0"/>
              <a:t>(</a:t>
            </a:r>
            <a:r>
              <a:rPr lang="en-US" sz="2400" b="1" i="1" dirty="0"/>
              <a:t>x</a:t>
            </a:r>
            <a:r>
              <a:rPr lang="en-US" sz="2400" b="1" dirty="0"/>
              <a:t> - 2) = 1</a:t>
            </a:r>
          </a:p>
          <a:p>
            <a:r>
              <a:rPr lang="en-US" sz="2400" b="1" dirty="0"/>
              <a:t>           log</a:t>
            </a:r>
            <a:r>
              <a:rPr lang="en-US" sz="2400" b="1" baseline="-25000" dirty="0"/>
              <a:t>5</a:t>
            </a:r>
            <a:r>
              <a:rPr lang="en-US" sz="2400" b="1" dirty="0"/>
              <a:t>(</a:t>
            </a:r>
            <a:r>
              <a:rPr lang="en-US" sz="2400" b="1" i="1" dirty="0"/>
              <a:t>x</a:t>
            </a:r>
            <a:r>
              <a:rPr lang="en-US" sz="2400" b="1" dirty="0"/>
              <a:t> - 6)(</a:t>
            </a:r>
            <a:r>
              <a:rPr lang="en-US" sz="2400" b="1" i="1" dirty="0"/>
              <a:t>x</a:t>
            </a:r>
            <a:r>
              <a:rPr lang="en-US" sz="2400" b="1" dirty="0"/>
              <a:t> - 2) = 1</a:t>
            </a:r>
          </a:p>
          <a:p>
            <a:r>
              <a:rPr lang="en-US" sz="2400" b="1" dirty="0"/>
              <a:t>           log</a:t>
            </a:r>
            <a:r>
              <a:rPr lang="en-US" sz="2400" b="1" baseline="-25000" dirty="0"/>
              <a:t>5</a:t>
            </a:r>
            <a:r>
              <a:rPr lang="en-US" sz="2400" b="1" dirty="0"/>
              <a:t>(</a:t>
            </a:r>
            <a:r>
              <a:rPr lang="en-US" sz="2400" b="1" i="1" dirty="0"/>
              <a:t>x</a:t>
            </a:r>
            <a:r>
              <a:rPr lang="en-US" sz="2400" b="1" dirty="0"/>
              <a:t> - 6)(</a:t>
            </a:r>
            <a:r>
              <a:rPr lang="en-US" sz="2400" b="1" i="1" dirty="0"/>
              <a:t>x</a:t>
            </a:r>
            <a:r>
              <a:rPr lang="en-US" sz="2400" b="1" dirty="0"/>
              <a:t> - 2) = log</a:t>
            </a:r>
            <a:r>
              <a:rPr lang="en-US" sz="2400" b="1" baseline="-25000" dirty="0"/>
              <a:t>5</a:t>
            </a:r>
            <a:r>
              <a:rPr lang="en-US" sz="2400" b="1" dirty="0"/>
              <a:t>5</a:t>
            </a:r>
            <a:r>
              <a:rPr lang="en-US" sz="2400" b="1" baseline="30000" dirty="0"/>
              <a:t>1</a:t>
            </a:r>
          </a:p>
          <a:p>
            <a:r>
              <a:rPr lang="en-US" sz="2400" b="1" dirty="0"/>
              <a:t>                  (</a:t>
            </a:r>
            <a:r>
              <a:rPr lang="en-US" sz="2400" b="1" i="1" dirty="0"/>
              <a:t>x</a:t>
            </a:r>
            <a:r>
              <a:rPr lang="en-US" sz="2400" b="1" dirty="0"/>
              <a:t> - 6)(</a:t>
            </a:r>
            <a:r>
              <a:rPr lang="en-US" sz="2400" b="1" i="1" dirty="0"/>
              <a:t>x</a:t>
            </a:r>
            <a:r>
              <a:rPr lang="en-US" sz="2400" b="1" dirty="0"/>
              <a:t> - 2) = 5</a:t>
            </a:r>
          </a:p>
          <a:p>
            <a:r>
              <a:rPr lang="en-US" sz="2400" b="1" dirty="0"/>
              <a:t>                   </a:t>
            </a:r>
            <a:r>
              <a:rPr lang="en-US" sz="2400" b="1" i="1" dirty="0"/>
              <a:t>x</a:t>
            </a:r>
            <a:r>
              <a:rPr lang="en-US" sz="2400" b="1" baseline="30000" dirty="0"/>
              <a:t>2</a:t>
            </a:r>
            <a:r>
              <a:rPr lang="en-US" sz="2400" b="1" dirty="0"/>
              <a:t> - 8</a:t>
            </a:r>
            <a:r>
              <a:rPr lang="en-US" sz="2400" b="1" i="1" dirty="0"/>
              <a:t>x</a:t>
            </a:r>
            <a:r>
              <a:rPr lang="en-US" sz="2400" b="1" dirty="0"/>
              <a:t> + 12 = 5</a:t>
            </a:r>
          </a:p>
          <a:p>
            <a:r>
              <a:rPr lang="en-US" sz="2400" b="1" dirty="0"/>
              <a:t>                     </a:t>
            </a:r>
            <a:r>
              <a:rPr lang="en-US" sz="2400" b="1" i="1" dirty="0"/>
              <a:t>x</a:t>
            </a:r>
            <a:r>
              <a:rPr lang="en-US" sz="2400" b="1" baseline="30000" dirty="0"/>
              <a:t>2</a:t>
            </a:r>
            <a:r>
              <a:rPr lang="en-US" sz="2400" b="1" dirty="0"/>
              <a:t> - 8</a:t>
            </a:r>
            <a:r>
              <a:rPr lang="en-US" sz="2400" b="1" i="1" dirty="0"/>
              <a:t>x</a:t>
            </a:r>
            <a:r>
              <a:rPr lang="en-US" sz="2400" b="1" dirty="0"/>
              <a:t> + 7 = 0</a:t>
            </a:r>
          </a:p>
          <a:p>
            <a:r>
              <a:rPr lang="en-US" sz="2400" b="1" dirty="0"/>
              <a:t>                  (</a:t>
            </a:r>
            <a:r>
              <a:rPr lang="en-US" sz="2400" b="1" i="1" dirty="0"/>
              <a:t>x</a:t>
            </a:r>
            <a:r>
              <a:rPr lang="en-US" sz="2400" b="1" dirty="0"/>
              <a:t> - 7)(</a:t>
            </a:r>
            <a:r>
              <a:rPr lang="en-US" sz="2400" b="1" i="1" dirty="0"/>
              <a:t>x</a:t>
            </a:r>
            <a:r>
              <a:rPr lang="en-US" sz="2400" b="1" dirty="0"/>
              <a:t> - 1) = 0</a:t>
            </a:r>
          </a:p>
          <a:p>
            <a:r>
              <a:rPr lang="en-US" sz="2400" b="1" dirty="0"/>
              <a:t>                     </a:t>
            </a:r>
            <a:r>
              <a:rPr lang="en-US" sz="2400" b="1" i="1" dirty="0"/>
              <a:t>x</a:t>
            </a:r>
            <a:r>
              <a:rPr lang="en-US" sz="2400" b="1" dirty="0"/>
              <a:t> = 7  or </a:t>
            </a:r>
            <a:r>
              <a:rPr lang="en-US" sz="2400" b="1" i="1" dirty="0"/>
              <a:t>x</a:t>
            </a:r>
            <a:r>
              <a:rPr lang="en-US" sz="2400" b="1" dirty="0"/>
              <a:t> = 1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4572000" y="4708525"/>
            <a:ext cx="395128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Since 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>
                <a:solidFill>
                  <a:schemeClr val="accent2"/>
                </a:solidFill>
              </a:rPr>
              <a:t> &gt; 6</a:t>
            </a:r>
            <a:r>
              <a:rPr lang="en-US"/>
              <a:t>, the value of </a:t>
            </a:r>
            <a:r>
              <a:rPr lang="en-US" i="1"/>
              <a:t>x</a:t>
            </a:r>
            <a:r>
              <a:rPr lang="en-US"/>
              <a:t> = 1</a:t>
            </a:r>
          </a:p>
          <a:p>
            <a:r>
              <a:rPr lang="en-US"/>
              <a:t>is extraneous therefore, the</a:t>
            </a:r>
          </a:p>
          <a:p>
            <a:r>
              <a:rPr lang="en-US"/>
              <a:t>solution is </a:t>
            </a:r>
            <a:r>
              <a:rPr lang="en-US" i="1">
                <a:solidFill>
                  <a:srgbClr val="CC0000"/>
                </a:solidFill>
              </a:rPr>
              <a:t>x</a:t>
            </a:r>
            <a:r>
              <a:rPr lang="en-US">
                <a:solidFill>
                  <a:srgbClr val="CC0000"/>
                </a:solidFill>
              </a:rPr>
              <a:t> = 7</a:t>
            </a:r>
            <a:r>
              <a:rPr lang="en-US"/>
              <a:t>.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457200" y="774700"/>
            <a:ext cx="4154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>
                <a:solidFill>
                  <a:srgbClr val="CC0000"/>
                </a:solidFill>
              </a:rPr>
              <a:t>7</a:t>
            </a:r>
            <a:r>
              <a:rPr lang="en-US" dirty="0" smtClean="0">
                <a:solidFill>
                  <a:srgbClr val="CC0000"/>
                </a:solidFill>
              </a:rPr>
              <a:t>.</a:t>
            </a:r>
            <a:endParaRPr lang="en-US" dirty="0">
              <a:solidFill>
                <a:srgbClr val="CC0000"/>
              </a:solidFill>
            </a:endParaRPr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5708728"/>
              </p:ext>
            </p:extLst>
          </p:nvPr>
        </p:nvGraphicFramePr>
        <p:xfrm>
          <a:off x="1628775" y="609600"/>
          <a:ext cx="1219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9" name="Equation" r:id="rId4" imgW="558800" imgH="279400" progId="Equation.DSMT4">
                  <p:embed/>
                </p:oleObj>
              </mc:Choice>
              <mc:Fallback>
                <p:oleObj name="Equation" r:id="rId4" imgW="5588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8775" y="609600"/>
                        <a:ext cx="1219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070703"/>
              </p:ext>
            </p:extLst>
          </p:nvPr>
        </p:nvGraphicFramePr>
        <p:xfrm>
          <a:off x="1247775" y="2286000"/>
          <a:ext cx="2057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name="Equation" r:id="rId6" imgW="1066800" imgH="355600" progId="Equation.DSMT4">
                  <p:embed/>
                </p:oleObj>
              </mc:Choice>
              <mc:Fallback>
                <p:oleObj name="Equation" r:id="rId6" imgW="10668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7775" y="2286000"/>
                        <a:ext cx="20574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1450975" y="2971800"/>
            <a:ext cx="205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i="1"/>
              <a:t>x</a:t>
            </a:r>
            <a:r>
              <a:rPr lang="en-US"/>
              <a:t>log7 = 2log40</a:t>
            </a:r>
          </a:p>
        </p:txBody>
      </p:sp>
      <p:graphicFrame>
        <p:nvGraphicFramePr>
          <p:cNvPr id="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7456013"/>
              </p:ext>
            </p:extLst>
          </p:nvPr>
        </p:nvGraphicFramePr>
        <p:xfrm>
          <a:off x="2009775" y="3657600"/>
          <a:ext cx="16002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Equation" r:id="rId8" imgW="762000" imgH="381000" progId="Equation.DSMT4">
                  <p:embed/>
                </p:oleObj>
              </mc:Choice>
              <mc:Fallback>
                <p:oleObj name="Equation" r:id="rId8" imgW="762000" imgH="38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9775" y="3657600"/>
                        <a:ext cx="16002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1997075" y="4648200"/>
            <a:ext cx="1195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i="1">
                <a:solidFill>
                  <a:srgbClr val="CC0000"/>
                </a:solidFill>
              </a:rPr>
              <a:t>x</a:t>
            </a:r>
            <a:r>
              <a:rPr lang="en-US">
                <a:solidFill>
                  <a:srgbClr val="CC0000"/>
                </a:solidFill>
              </a:rPr>
              <a:t> = 3.79</a:t>
            </a:r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0"/>
            <a:ext cx="23145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6AE4-914E-451C-8D67-63102FEBB3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0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9" dur="500"/>
                                        <p:tgtEl>
                                          <p:spTgt spid="18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4" dur="500"/>
                                        <p:tgtEl>
                                          <p:spTgt spid="18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9" dur="500"/>
                                        <p:tgtEl>
                                          <p:spTgt spid="18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4" dur="500"/>
                                        <p:tgtEl>
                                          <p:spTgt spid="18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9" dur="500"/>
                                        <p:tgtEl>
                                          <p:spTgt spid="18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4" dur="500"/>
                                        <p:tgtEl>
                                          <p:spTgt spid="18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9" dur="500"/>
                                        <p:tgtEl>
                                          <p:spTgt spid="18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4" dur="500"/>
                                        <p:tgtEl>
                                          <p:spTgt spid="184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9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40" grpId="0" autoUpdateAnimBg="0"/>
      <p:bldP spid="18442" grpId="0" build="p" autoUpdateAnimBg="0"/>
      <p:bldP spid="18443" grpId="0" autoUpdateAnimBg="0"/>
      <p:bldP spid="13" grpId="0" autoUpdateAnimBg="0"/>
      <p:bldP spid="16" grpId="0" autoUpdateAnimBg="0"/>
      <p:bldP spid="1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-533400" y="762000"/>
            <a:ext cx="502092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>
                <a:solidFill>
                  <a:srgbClr val="CC0000"/>
                </a:solidFill>
              </a:rPr>
              <a:t>         </a:t>
            </a:r>
            <a:r>
              <a:rPr lang="en-US" dirty="0" smtClean="0">
                <a:solidFill>
                  <a:srgbClr val="CC0000"/>
                </a:solidFill>
              </a:rPr>
              <a:t>9.</a:t>
            </a:r>
            <a:r>
              <a:rPr lang="en-US" dirty="0" smtClean="0"/>
              <a:t>                 </a:t>
            </a:r>
            <a:r>
              <a:rPr lang="en-US" dirty="0"/>
              <a:t>3</a:t>
            </a:r>
            <a:r>
              <a:rPr lang="en-US" i="1" baseline="30000" dirty="0"/>
              <a:t>x</a:t>
            </a:r>
            <a:r>
              <a:rPr lang="en-US" dirty="0"/>
              <a:t> = 2</a:t>
            </a:r>
            <a:r>
              <a:rPr lang="en-US" i="1" baseline="30000" dirty="0"/>
              <a:t>x</a:t>
            </a:r>
            <a:r>
              <a:rPr lang="en-US" baseline="30000" dirty="0"/>
              <a:t> + 1</a:t>
            </a:r>
          </a:p>
          <a:p>
            <a:r>
              <a:rPr lang="en-US" dirty="0"/>
              <a:t>                     log(3</a:t>
            </a:r>
            <a:r>
              <a:rPr lang="en-US" i="1" baseline="30000" dirty="0"/>
              <a:t>x</a:t>
            </a:r>
            <a:r>
              <a:rPr lang="en-US" dirty="0"/>
              <a:t>) = log(2</a:t>
            </a:r>
            <a:r>
              <a:rPr lang="en-US" i="1" baseline="30000" dirty="0"/>
              <a:t>x</a:t>
            </a:r>
            <a:r>
              <a:rPr lang="en-US" baseline="30000" dirty="0"/>
              <a:t> + 1</a:t>
            </a:r>
            <a:r>
              <a:rPr lang="en-US" dirty="0"/>
              <a:t>)</a:t>
            </a:r>
          </a:p>
          <a:p>
            <a:r>
              <a:rPr lang="en-US" dirty="0"/>
              <a:t>                     </a:t>
            </a:r>
            <a:r>
              <a:rPr lang="en-US" i="1" dirty="0"/>
              <a:t>x</a:t>
            </a:r>
            <a:r>
              <a:rPr lang="en-US" dirty="0"/>
              <a:t> log 3 = (</a:t>
            </a:r>
            <a:r>
              <a:rPr lang="en-US" i="1" dirty="0"/>
              <a:t>x</a:t>
            </a:r>
            <a:r>
              <a:rPr lang="en-US" dirty="0"/>
              <a:t> + 1)log 2</a:t>
            </a:r>
          </a:p>
          <a:p>
            <a:r>
              <a:rPr lang="en-US" dirty="0"/>
              <a:t>                     </a:t>
            </a:r>
            <a:r>
              <a:rPr lang="en-US" i="1" dirty="0"/>
              <a:t>x</a:t>
            </a:r>
            <a:r>
              <a:rPr lang="en-US" dirty="0"/>
              <a:t> log 3 = </a:t>
            </a:r>
            <a:r>
              <a:rPr lang="en-US" i="1" dirty="0"/>
              <a:t>x</a:t>
            </a:r>
            <a:r>
              <a:rPr lang="en-US" dirty="0"/>
              <a:t> log 2 + 1 log 2</a:t>
            </a:r>
          </a:p>
          <a:p>
            <a:r>
              <a:rPr lang="en-US" dirty="0"/>
              <a:t>       </a:t>
            </a:r>
            <a:r>
              <a:rPr lang="en-US" i="1" dirty="0"/>
              <a:t>x</a:t>
            </a:r>
            <a:r>
              <a:rPr lang="en-US" dirty="0"/>
              <a:t> log 3 - </a:t>
            </a:r>
            <a:r>
              <a:rPr lang="en-US" i="1" dirty="0"/>
              <a:t>x</a:t>
            </a:r>
            <a:r>
              <a:rPr lang="en-US" dirty="0"/>
              <a:t> log 2 = log 2</a:t>
            </a:r>
          </a:p>
          <a:p>
            <a:r>
              <a:rPr lang="en-US" dirty="0"/>
              <a:t>        </a:t>
            </a:r>
            <a:r>
              <a:rPr lang="en-US" i="1" dirty="0"/>
              <a:t>x</a:t>
            </a:r>
            <a:r>
              <a:rPr lang="en-US" dirty="0"/>
              <a:t>(log 3 - log 2) = log 2</a:t>
            </a:r>
            <a:endParaRPr lang="en-US" baseline="30000" dirty="0"/>
          </a:p>
        </p:txBody>
      </p:sp>
      <p:graphicFrame>
        <p:nvGraphicFramePr>
          <p:cNvPr id="7171" name="Object 2"/>
          <p:cNvGraphicFramePr>
            <a:graphicFrameLocks noChangeAspect="1"/>
          </p:cNvGraphicFramePr>
          <p:nvPr/>
        </p:nvGraphicFramePr>
        <p:xfrm>
          <a:off x="1828800" y="3063875"/>
          <a:ext cx="207010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8" name="Equation" r:id="rId4" imgW="1028700" imgH="381000" progId="Equation.DSMT4">
                  <p:embed/>
                </p:oleObj>
              </mc:Choice>
              <mc:Fallback>
                <p:oleObj name="Equation" r:id="rId4" imgW="1028700" imgH="38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063875"/>
                        <a:ext cx="2070100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854200" y="3886200"/>
            <a:ext cx="1195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i="1">
                <a:solidFill>
                  <a:srgbClr val="CC0000"/>
                </a:solidFill>
              </a:rPr>
              <a:t>x</a:t>
            </a:r>
            <a:r>
              <a:rPr lang="en-US">
                <a:solidFill>
                  <a:srgbClr val="CC0000"/>
                </a:solidFill>
              </a:rPr>
              <a:t> = 1.71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52400" y="0"/>
            <a:ext cx="3132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Solving Log Equations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070225" y="762000"/>
            <a:ext cx="61309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>
                <a:solidFill>
                  <a:srgbClr val="CC0000"/>
                </a:solidFill>
              </a:rPr>
              <a:t>                    </a:t>
            </a:r>
            <a:r>
              <a:rPr lang="en-US" dirty="0" smtClean="0">
                <a:solidFill>
                  <a:srgbClr val="CC0000"/>
                </a:solidFill>
              </a:rPr>
              <a:t>10.</a:t>
            </a:r>
            <a:r>
              <a:rPr lang="en-US" dirty="0" smtClean="0"/>
              <a:t>           </a:t>
            </a:r>
            <a:r>
              <a:rPr lang="en-US" dirty="0"/>
              <a:t>2(18)</a:t>
            </a:r>
            <a:r>
              <a:rPr lang="en-US" i="1" baseline="30000" dirty="0"/>
              <a:t>x</a:t>
            </a:r>
            <a:r>
              <a:rPr lang="en-US" dirty="0"/>
              <a:t> = 6</a:t>
            </a:r>
            <a:r>
              <a:rPr lang="en-US" i="1" baseline="30000" dirty="0"/>
              <a:t>x</a:t>
            </a:r>
            <a:r>
              <a:rPr lang="en-US" baseline="30000" dirty="0"/>
              <a:t> + 1</a:t>
            </a:r>
          </a:p>
          <a:p>
            <a:r>
              <a:rPr lang="en-US" dirty="0"/>
              <a:t>                            log[2(18)</a:t>
            </a:r>
            <a:r>
              <a:rPr lang="en-US" i="1" baseline="30000" dirty="0"/>
              <a:t>x</a:t>
            </a:r>
            <a:r>
              <a:rPr lang="en-US" dirty="0"/>
              <a:t>] = log(6</a:t>
            </a:r>
            <a:r>
              <a:rPr lang="en-US" i="1" baseline="30000" dirty="0"/>
              <a:t>x</a:t>
            </a:r>
            <a:r>
              <a:rPr lang="en-US" baseline="30000" dirty="0"/>
              <a:t> + 1</a:t>
            </a:r>
            <a:r>
              <a:rPr lang="en-US" dirty="0"/>
              <a:t>)</a:t>
            </a:r>
          </a:p>
          <a:p>
            <a:r>
              <a:rPr lang="en-US" dirty="0"/>
              <a:t>                     log 2 + </a:t>
            </a:r>
            <a:r>
              <a:rPr lang="en-US" i="1" dirty="0"/>
              <a:t>x</a:t>
            </a:r>
            <a:r>
              <a:rPr lang="en-US" dirty="0"/>
              <a:t> log 18 = (</a:t>
            </a:r>
            <a:r>
              <a:rPr lang="en-US" i="1" dirty="0"/>
              <a:t>x</a:t>
            </a:r>
            <a:r>
              <a:rPr lang="en-US" dirty="0"/>
              <a:t> + 1)log 6</a:t>
            </a:r>
          </a:p>
          <a:p>
            <a:r>
              <a:rPr lang="en-US" dirty="0"/>
              <a:t>                     log 2 + </a:t>
            </a:r>
            <a:r>
              <a:rPr lang="en-US" i="1" dirty="0"/>
              <a:t>x</a:t>
            </a:r>
            <a:r>
              <a:rPr lang="en-US" dirty="0"/>
              <a:t> log 18 = </a:t>
            </a:r>
            <a:r>
              <a:rPr lang="en-US" i="1" dirty="0"/>
              <a:t>x</a:t>
            </a:r>
            <a:r>
              <a:rPr lang="en-US" dirty="0"/>
              <a:t> log 6 + 1 log 6</a:t>
            </a:r>
          </a:p>
          <a:p>
            <a:r>
              <a:rPr lang="en-US" dirty="0"/>
              <a:t>                   </a:t>
            </a:r>
            <a:r>
              <a:rPr lang="en-US" i="1" dirty="0"/>
              <a:t>x</a:t>
            </a:r>
            <a:r>
              <a:rPr lang="en-US" dirty="0"/>
              <a:t> log 18 - </a:t>
            </a:r>
            <a:r>
              <a:rPr lang="en-US" i="1" dirty="0"/>
              <a:t>x</a:t>
            </a:r>
            <a:r>
              <a:rPr lang="en-US" dirty="0"/>
              <a:t> log 6 = log 6 - log 2</a:t>
            </a:r>
          </a:p>
          <a:p>
            <a:r>
              <a:rPr lang="en-US" dirty="0"/>
              <a:t>                     </a:t>
            </a:r>
            <a:r>
              <a:rPr lang="en-US" i="1" dirty="0"/>
              <a:t>x</a:t>
            </a:r>
            <a:r>
              <a:rPr lang="en-US" dirty="0"/>
              <a:t>(log 18 - log 6) = log 6 - log 2</a:t>
            </a:r>
            <a:endParaRPr lang="en-US" baseline="30000" dirty="0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6561138" y="3119438"/>
          <a:ext cx="2224087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" name="Equation" r:id="rId6" imgW="1104900" imgH="381000" progId="Equation.DSMT4">
                  <p:embed/>
                </p:oleObj>
              </mc:Choice>
              <mc:Fallback>
                <p:oleObj name="Equation" r:id="rId6" imgW="1104900" imgH="38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1138" y="3119438"/>
                        <a:ext cx="2224087" cy="76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6559550" y="4098925"/>
            <a:ext cx="738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i="1">
                <a:solidFill>
                  <a:srgbClr val="CC0000"/>
                </a:solidFill>
              </a:rPr>
              <a:t>x</a:t>
            </a:r>
            <a:r>
              <a:rPr lang="en-US">
                <a:solidFill>
                  <a:srgbClr val="CC0000"/>
                </a:solidFill>
              </a:rPr>
              <a:t> =1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6AE4-914E-451C-8D67-63102FEBB32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/>
      <p:bldP spid="7172" grpId="0" autoUpdateAnimBg="0"/>
      <p:bldP spid="7176" grpId="0" autoUpdateAnimBg="0"/>
      <p:bldP spid="10" grpId="0" build="p" autoUpdateAnimBg="0"/>
      <p:bldP spid="1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" y="1219200"/>
            <a:ext cx="8347075" cy="357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onut 3"/>
          <p:cNvSpPr/>
          <p:nvPr/>
        </p:nvSpPr>
        <p:spPr bwMode="auto">
          <a:xfrm>
            <a:off x="228600" y="3886200"/>
            <a:ext cx="914400" cy="914400"/>
          </a:xfrm>
          <a:prstGeom prst="donut">
            <a:avLst>
              <a:gd name="adj" fmla="val 9973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5980" y="152400"/>
            <a:ext cx="35429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Assignment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00600" y="3733800"/>
            <a:ext cx="41088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Page 412</a:t>
            </a:r>
          </a:p>
          <a:p>
            <a:r>
              <a:rPr lang="en-US" sz="2400" b="1" dirty="0" smtClean="0"/>
              <a:t>1, 2, 3, 4b,c, 5a,c, 6, 7c,d, 8, 18 </a:t>
            </a:r>
            <a:endParaRPr lang="en-US" sz="24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6AE4-914E-451C-8D67-63102FEBB32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9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533400" y="914400"/>
            <a:ext cx="8382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2699" dir="16200000" algn="ctr" rotWithShape="0">
              <a:schemeClr val="bg2">
                <a:alpha val="74998"/>
              </a:schemeClr>
            </a:outerShdw>
          </a:effectLst>
        </p:spPr>
        <p:txBody>
          <a:bodyPr lIns="0" tIns="0" rIns="0" bIns="0">
            <a:spAutoFit/>
          </a:bodyPr>
          <a:lstStyle/>
          <a:p>
            <a:pPr>
              <a:tabLst>
                <a:tab pos="754063" algn="l"/>
              </a:tabLst>
              <a:defRPr/>
            </a:pPr>
            <a:r>
              <a:rPr lang="en-US" sz="2500" dirty="0">
                <a:solidFill>
                  <a:srgbClr val="0000FF"/>
                </a:solidFill>
                <a:latin typeface="Stone Sans ITC TT-Semi" charset="0"/>
                <a:ea typeface="+mn-ea"/>
              </a:rPr>
              <a:t>When solving a </a:t>
            </a:r>
            <a:r>
              <a:rPr lang="en-US" sz="2500" dirty="0" smtClean="0">
                <a:solidFill>
                  <a:srgbClr val="0000FF"/>
                </a:solidFill>
                <a:latin typeface="Stone Sans ITC TT-Semi" charset="0"/>
                <a:ea typeface="+mn-ea"/>
              </a:rPr>
              <a:t>logarithmic </a:t>
            </a:r>
            <a:r>
              <a:rPr lang="en-US" sz="2500" dirty="0">
                <a:solidFill>
                  <a:srgbClr val="0000FF"/>
                </a:solidFill>
                <a:latin typeface="Stone Sans ITC TT-Semi" charset="0"/>
                <a:ea typeface="+mn-ea"/>
              </a:rPr>
              <a:t>equation, try rewriting the </a:t>
            </a:r>
            <a:r>
              <a:rPr lang="en-US" sz="2500" dirty="0" smtClean="0">
                <a:solidFill>
                  <a:srgbClr val="0000FF"/>
                </a:solidFill>
                <a:latin typeface="Stone Sans ITC TT-Semi" charset="0"/>
                <a:ea typeface="+mn-ea"/>
              </a:rPr>
              <a:t>equation </a:t>
            </a:r>
            <a:r>
              <a:rPr lang="en-US" sz="2500" dirty="0">
                <a:solidFill>
                  <a:srgbClr val="0000FF"/>
                </a:solidFill>
                <a:latin typeface="Stone Sans ITC TT-Semi" charset="0"/>
                <a:ea typeface="+mn-ea"/>
              </a:rPr>
              <a:t>in exponential form.</a:t>
            </a:r>
          </a:p>
        </p:txBody>
      </p:sp>
      <p:sp>
        <p:nvSpPr>
          <p:cNvPr id="17413" name="TextBox 3"/>
          <p:cNvSpPr txBox="1">
            <a:spLocks noChangeArrowheads="1"/>
          </p:cNvSpPr>
          <p:nvPr/>
        </p:nvSpPr>
        <p:spPr bwMode="auto">
          <a:xfrm>
            <a:off x="152400" y="228600"/>
            <a:ext cx="41264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800" dirty="0" smtClean="0">
                <a:solidFill>
                  <a:srgbClr val="660066"/>
                </a:solidFill>
              </a:rPr>
              <a:t>Strategy </a:t>
            </a:r>
            <a:r>
              <a:rPr lang="en-US" sz="2800" dirty="0">
                <a:solidFill>
                  <a:srgbClr val="660066"/>
                </a:solidFill>
              </a:rPr>
              <a:t>One: </a:t>
            </a:r>
            <a:r>
              <a:rPr lang="en-US" sz="2800" dirty="0" smtClean="0">
                <a:solidFill>
                  <a:srgbClr val="660066"/>
                </a:solidFill>
              </a:rPr>
              <a:t>Exponents 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09600" y="2514600"/>
            <a:ext cx="6019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54063" algn="l"/>
              </a:tabLs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tabLst>
                <a:tab pos="754063" algn="l"/>
              </a:tabLs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tabLst>
                <a:tab pos="754063" algn="l"/>
              </a:tabLs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tabLst>
                <a:tab pos="754063" algn="l"/>
              </a:tabLs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tabLst>
                <a:tab pos="754063" algn="l"/>
              </a:tabLs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0609FF"/>
                </a:solidFill>
              </a:rPr>
              <a:t>Rewrite the problem in exponential form.</a:t>
            </a: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048000"/>
            <a:ext cx="965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Object 2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71360452"/>
              </p:ext>
            </p:extLst>
          </p:nvPr>
        </p:nvGraphicFramePr>
        <p:xfrm>
          <a:off x="617538" y="1981200"/>
          <a:ext cx="3344862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Equation" r:id="rId4" imgW="1676160" imgH="228600" progId="Equation.DSMT4">
                  <p:embed/>
                </p:oleObj>
              </mc:Choice>
              <mc:Fallback>
                <p:oleObj name="Equation" r:id="rId4" imgW="1676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538" y="1981200"/>
                        <a:ext cx="3344862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886200"/>
            <a:ext cx="10287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876800"/>
            <a:ext cx="1189038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876800"/>
            <a:ext cx="1011238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562600"/>
            <a:ext cx="787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13064523"/>
              </p:ext>
            </p:extLst>
          </p:nvPr>
        </p:nvGraphicFramePr>
        <p:xfrm>
          <a:off x="504825" y="3733800"/>
          <a:ext cx="3457575" cy="965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Equation" r:id="rId10" imgW="1409400" imgH="393480" progId="Equation.DSMT4">
                  <p:embed/>
                </p:oleObj>
              </mc:Choice>
              <mc:Fallback>
                <p:oleObj name="Equation" r:id="rId10" imgW="1409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3733800"/>
                        <a:ext cx="3457575" cy="9655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862721"/>
              </p:ext>
            </p:extLst>
          </p:nvPr>
        </p:nvGraphicFramePr>
        <p:xfrm>
          <a:off x="4953000" y="3032125"/>
          <a:ext cx="114935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Equation" r:id="rId12" imgW="431640" imgH="177480" progId="Equation.DSMT4">
                  <p:embed/>
                </p:oleObj>
              </mc:Choice>
              <mc:Fallback>
                <p:oleObj name="Equation" r:id="rId12" imgW="431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032125"/>
                        <a:ext cx="1149350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46" name="Picture 22" descr="C:\Users\STEPHA~1\AppData\Local\Temp\SNAGHTML12526d7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55171">
            <a:off x="1319712" y="4515342"/>
            <a:ext cx="1133475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6AE4-914E-451C-8D67-63102FEBB3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5118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228600" y="1066800"/>
            <a:ext cx="84582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2699" dir="16200000" algn="ctr" rotWithShape="0">
              <a:schemeClr val="bg2">
                <a:alpha val="74998"/>
              </a:schemeClr>
            </a:outerShdw>
          </a:effectLst>
        </p:spPr>
        <p:txBody>
          <a:bodyPr lIns="0" tIns="0" rIns="0" bIns="0">
            <a:spAutoFit/>
          </a:bodyPr>
          <a:lstStyle/>
          <a:p>
            <a:pPr>
              <a:tabLst>
                <a:tab pos="754063" algn="l"/>
              </a:tabLst>
              <a:defRPr/>
            </a:pPr>
            <a:r>
              <a:rPr lang="en-US" sz="2500" dirty="0">
                <a:latin typeface="Stone Sans ITC TT-Semi" charset="0"/>
                <a:ea typeface="+mn-ea"/>
              </a:rPr>
              <a:t>Property of Equality for Logarithmic </a:t>
            </a:r>
            <a:r>
              <a:rPr lang="en-US" sz="2500" dirty="0" smtClean="0">
                <a:latin typeface="Stone Sans ITC TT-Semi" charset="0"/>
              </a:rPr>
              <a:t>Equations</a:t>
            </a:r>
            <a:r>
              <a:rPr lang="en-US" sz="2500" dirty="0" smtClean="0">
                <a:latin typeface="Stone Sans ITC TT-Semi" charset="0"/>
                <a:ea typeface="+mn-ea"/>
              </a:rPr>
              <a:t>.</a:t>
            </a:r>
            <a:endParaRPr lang="en-US" sz="2500" dirty="0">
              <a:latin typeface="Stone Sans ITC TT-Semi" charset="0"/>
              <a:ea typeface="+mn-ea"/>
            </a:endParaRPr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09" y="1676400"/>
            <a:ext cx="57531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28600" y="2667000"/>
            <a:ext cx="86106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2699" dir="16200000" algn="ctr" rotWithShape="0">
              <a:schemeClr val="bg2">
                <a:alpha val="74998"/>
              </a:schemeClr>
            </a:outerShdw>
          </a:effectLst>
        </p:spPr>
        <p:txBody>
          <a:bodyPr wrap="square" lIns="0" tIns="0" rIns="0" bIns="0">
            <a:spAutoFit/>
          </a:bodyPr>
          <a:lstStyle/>
          <a:p>
            <a:pPr>
              <a:tabLst>
                <a:tab pos="754380" algn="l"/>
              </a:tabLst>
              <a:defRPr/>
            </a:pPr>
            <a:r>
              <a:rPr lang="en-US" sz="2200" dirty="0" smtClean="0">
                <a:solidFill>
                  <a:srgbClr val="660066"/>
                </a:solidFill>
                <a:latin typeface="Stone Sans ITC TT-Semi" charset="0"/>
              </a:rPr>
              <a:t>For</a:t>
            </a:r>
            <a:r>
              <a:rPr lang="en-US" sz="2200" dirty="0" smtClean="0">
                <a:solidFill>
                  <a:srgbClr val="660066"/>
                </a:solidFill>
                <a:latin typeface="Stone Sans ITC TT-Semi" charset="0"/>
                <a:ea typeface="+mn-ea"/>
              </a:rPr>
              <a:t> equations with logarithmic expressions on both sides the  equal sign, if </a:t>
            </a:r>
            <a:r>
              <a:rPr lang="en-US" sz="2200" dirty="0">
                <a:solidFill>
                  <a:srgbClr val="660066"/>
                </a:solidFill>
                <a:latin typeface="Stone Sans ITC TT-Semi" charset="0"/>
                <a:ea typeface="+mn-ea"/>
              </a:rPr>
              <a:t>the bases </a:t>
            </a:r>
            <a:r>
              <a:rPr lang="en-US" sz="2200" dirty="0" smtClean="0">
                <a:solidFill>
                  <a:srgbClr val="660066"/>
                </a:solidFill>
                <a:latin typeface="Stone Sans ITC TT-Semi" charset="0"/>
                <a:ea typeface="+mn-ea"/>
              </a:rPr>
              <a:t>match, </a:t>
            </a:r>
            <a:r>
              <a:rPr lang="en-US" sz="2200" dirty="0">
                <a:solidFill>
                  <a:srgbClr val="660066"/>
                </a:solidFill>
                <a:latin typeface="Stone Sans ITC TT-Semi" charset="0"/>
                <a:ea typeface="+mn-ea"/>
              </a:rPr>
              <a:t>then </a:t>
            </a:r>
            <a:r>
              <a:rPr lang="en-US" sz="2200" dirty="0" smtClean="0">
                <a:solidFill>
                  <a:srgbClr val="660066"/>
                </a:solidFill>
                <a:latin typeface="Stone Sans ITC TT-Semi" charset="0"/>
                <a:ea typeface="+mn-ea"/>
              </a:rPr>
              <a:t>the </a:t>
            </a:r>
            <a:r>
              <a:rPr lang="en-US" sz="2200" dirty="0">
                <a:solidFill>
                  <a:srgbClr val="660066"/>
                </a:solidFill>
                <a:latin typeface="Stone Sans ITC TT-Semi" charset="0"/>
                <a:ea typeface="+mn-ea"/>
              </a:rPr>
              <a:t>arguments </a:t>
            </a:r>
            <a:r>
              <a:rPr lang="en-US" sz="2200" dirty="0" smtClean="0">
                <a:solidFill>
                  <a:srgbClr val="660066"/>
                </a:solidFill>
                <a:latin typeface="Stone Sans ITC TT-Semi" charset="0"/>
              </a:rPr>
              <a:t>must be equal.</a:t>
            </a:r>
            <a:endParaRPr lang="en-US" sz="2200" dirty="0">
              <a:solidFill>
                <a:srgbClr val="660066"/>
              </a:solidFill>
              <a:latin typeface="Stone Sans ITC TT-Semi" charset="0"/>
              <a:ea typeface="+mn-ea"/>
            </a:endParaRPr>
          </a:p>
        </p:txBody>
      </p:sp>
      <p:sp>
        <p:nvSpPr>
          <p:cNvPr id="18443" name="TextBox 10"/>
          <p:cNvSpPr txBox="1">
            <a:spLocks noChangeArrowheads="1"/>
          </p:cNvSpPr>
          <p:nvPr/>
        </p:nvSpPr>
        <p:spPr bwMode="auto">
          <a:xfrm>
            <a:off x="228600" y="161925"/>
            <a:ext cx="58197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800" dirty="0" smtClean="0">
                <a:solidFill>
                  <a:srgbClr val="660066"/>
                </a:solidFill>
              </a:rPr>
              <a:t>Strategy </a:t>
            </a:r>
            <a:r>
              <a:rPr lang="en-US" sz="2800" dirty="0">
                <a:solidFill>
                  <a:srgbClr val="660066"/>
                </a:solidFill>
              </a:rPr>
              <a:t>Two</a:t>
            </a:r>
            <a:r>
              <a:rPr lang="en-US" sz="2800" dirty="0" smtClean="0">
                <a:solidFill>
                  <a:srgbClr val="660066"/>
                </a:solidFill>
              </a:rPr>
              <a:t>: Equating Logarithms </a:t>
            </a:r>
            <a:endParaRPr lang="en-US" sz="2800" dirty="0">
              <a:solidFill>
                <a:srgbClr val="660066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9621193"/>
              </p:ext>
            </p:extLst>
          </p:nvPr>
        </p:nvGraphicFramePr>
        <p:xfrm>
          <a:off x="2514600" y="3429000"/>
          <a:ext cx="28003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6" name="Equation" r:id="rId4" imgW="1333440" imgH="253800" progId="Equation.DSMT4">
                  <p:embed/>
                </p:oleObj>
              </mc:Choice>
              <mc:Fallback>
                <p:oleObj name="Equation" r:id="rId4" imgW="133344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429000"/>
                        <a:ext cx="280035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6420730"/>
              </p:ext>
            </p:extLst>
          </p:nvPr>
        </p:nvGraphicFramePr>
        <p:xfrm>
          <a:off x="3413125" y="4800600"/>
          <a:ext cx="138747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7" name="Equation" r:id="rId6" imgW="660240" imgH="177480" progId="Equation.DSMT4">
                  <p:embed/>
                </p:oleObj>
              </mc:Choice>
              <mc:Fallback>
                <p:oleObj name="Equation" r:id="rId6" imgW="6602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125" y="4800600"/>
                        <a:ext cx="1387475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01313">
            <a:off x="2048808" y="3962399"/>
            <a:ext cx="842448" cy="52387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01313">
            <a:off x="3953807" y="3962400"/>
            <a:ext cx="842448" cy="523875"/>
          </a:xfrm>
          <a:prstGeom prst="rect">
            <a:avLst/>
          </a:prstGeom>
        </p:spPr>
      </p:pic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6213851"/>
              </p:ext>
            </p:extLst>
          </p:nvPr>
        </p:nvGraphicFramePr>
        <p:xfrm>
          <a:off x="3810000" y="5265738"/>
          <a:ext cx="104140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8" name="Equation" r:id="rId9" imgW="495000" imgH="177480" progId="Equation.DSMT4">
                  <p:embed/>
                </p:oleObj>
              </mc:Choice>
              <mc:Fallback>
                <p:oleObj name="Equation" r:id="rId9" imgW="495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265738"/>
                        <a:ext cx="1041400" cy="37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8257308"/>
              </p:ext>
            </p:extLst>
          </p:nvPr>
        </p:nvGraphicFramePr>
        <p:xfrm>
          <a:off x="3905250" y="5730875"/>
          <a:ext cx="747713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9" name="Equation" r:id="rId11" imgW="355320" imgH="177480" progId="Equation.DSMT4">
                  <p:embed/>
                </p:oleObj>
              </mc:Choice>
              <mc:Fallback>
                <p:oleObj name="Equation" r:id="rId11" imgW="355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0" y="5730875"/>
                        <a:ext cx="747713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367154" y="3523795"/>
            <a:ext cx="1304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Restrictions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104410"/>
              </p:ext>
            </p:extLst>
          </p:nvPr>
        </p:nvGraphicFramePr>
        <p:xfrm>
          <a:off x="7267575" y="3892550"/>
          <a:ext cx="1135063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0" name="Equation" r:id="rId13" imgW="609480" imgH="177480" progId="Equation.DSMT4">
                  <p:embed/>
                </p:oleObj>
              </mc:Choice>
              <mc:Fallback>
                <p:oleObj name="Equation" r:id="rId13" imgW="609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7575" y="3892550"/>
                        <a:ext cx="1135063" cy="33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3391309"/>
              </p:ext>
            </p:extLst>
          </p:nvPr>
        </p:nvGraphicFramePr>
        <p:xfrm>
          <a:off x="7748587" y="4295775"/>
          <a:ext cx="709613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1" name="Equation" r:id="rId15" imgW="380880" imgH="393480" progId="Equation.DSMT4">
                  <p:embed/>
                </p:oleObj>
              </mc:Choice>
              <mc:Fallback>
                <p:oleObj name="Equation" r:id="rId15" imgW="380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8587" y="4295775"/>
                        <a:ext cx="709613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" name="Picture 24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964" y="3462759"/>
            <a:ext cx="863223" cy="860735"/>
          </a:xfrm>
          <a:prstGeom prst="rect">
            <a:avLst/>
          </a:prstGeom>
        </p:spPr>
      </p:pic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6AE4-914E-451C-8D67-63102FEBB3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6968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49" grpId="0"/>
      <p:bldP spid="5325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>
            <a:spLocks noChangeArrowheads="1"/>
          </p:cNvSpPr>
          <p:nvPr/>
        </p:nvSpPr>
        <p:spPr bwMode="auto">
          <a:xfrm>
            <a:off x="228600" y="161925"/>
            <a:ext cx="45874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800" dirty="0" smtClean="0">
                <a:solidFill>
                  <a:srgbClr val="660066"/>
                </a:solidFill>
              </a:rPr>
              <a:t>Strategy Three: Graphically.</a:t>
            </a:r>
            <a:endParaRPr lang="en-US" sz="2800" dirty="0">
              <a:solidFill>
                <a:srgbClr val="660066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51" y="1082448"/>
            <a:ext cx="5153025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13420" y="2341335"/>
            <a:ext cx="8382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54063" algn="l"/>
              </a:tabLs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tabLst>
                <a:tab pos="754063" algn="l"/>
              </a:tabLs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tabLst>
                <a:tab pos="754063" algn="l"/>
              </a:tabLs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tabLst>
                <a:tab pos="754063" algn="l"/>
              </a:tabLs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tabLst>
                <a:tab pos="754063" algn="l"/>
              </a:tabLs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54063" algn="l"/>
              </a:tabLs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200" dirty="0">
                <a:solidFill>
                  <a:srgbClr val="1A0CFF"/>
                </a:solidFill>
              </a:rPr>
              <a:t>Since the bases are both ‘3’ we set the arguments equal.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428" y="2846160"/>
            <a:ext cx="19526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428" y="3303360"/>
            <a:ext cx="1509713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190" y="3758890"/>
            <a:ext cx="1123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216090"/>
            <a:ext cx="9334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70146">
            <a:off x="1656825" y="1629225"/>
            <a:ext cx="780020" cy="48505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70146">
            <a:off x="3914961" y="1629225"/>
            <a:ext cx="780020" cy="48505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725291" y="1057369"/>
            <a:ext cx="1304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Restrictions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143406"/>
              </p:ext>
            </p:extLst>
          </p:nvPr>
        </p:nvGraphicFramePr>
        <p:xfrm>
          <a:off x="7790383" y="1426701"/>
          <a:ext cx="804685" cy="331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Equation" r:id="rId9" imgW="431640" imgH="177480" progId="Equation.DSMT4">
                  <p:embed/>
                </p:oleObj>
              </mc:Choice>
              <mc:Fallback>
                <p:oleObj name="Equation" r:id="rId9" imgW="431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0383" y="1426701"/>
                        <a:ext cx="804685" cy="3312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584" y="2817896"/>
            <a:ext cx="451485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777729" y="4657476"/>
            <a:ext cx="1250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extraneous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28800" y="5467989"/>
            <a:ext cx="1290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No solution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988024"/>
            <a:ext cx="863223" cy="860735"/>
          </a:xfrm>
          <a:prstGeom prst="rect">
            <a:avLst/>
          </a:prstGeom>
        </p:spPr>
      </p:pic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6AE4-914E-451C-8D67-63102FEBB3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9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971800" y="136525"/>
            <a:ext cx="3132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u="sng">
                <a:solidFill>
                  <a:schemeClr val="accent2"/>
                </a:solidFill>
              </a:rPr>
              <a:t>Solving Log Equations</a:t>
            </a:r>
          </a:p>
        </p:txBody>
      </p:sp>
      <p:pic>
        <p:nvPicPr>
          <p:cNvPr id="20485" name="stars7.gif" descr="/Users/Kennedy/Math Files Steph/PowerPoint media/lines/stars7.gif">
            <a:hlinkClick r:id="" action="ppaction://media"/>
          </p:cNvPr>
          <p:cNvPicPr>
            <a:picLocks noChangeAspect="1" noChangeArrowheads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33400"/>
            <a:ext cx="297180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12725" y="898525"/>
            <a:ext cx="45958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smtClean="0">
                <a:solidFill>
                  <a:srgbClr val="CC0000"/>
                </a:solidFill>
              </a:rPr>
              <a:t>1.</a:t>
            </a:r>
            <a:r>
              <a:rPr lang="en-US" dirty="0" smtClean="0"/>
              <a:t>                 </a:t>
            </a:r>
            <a:r>
              <a:rPr lang="en-US" dirty="0"/>
              <a:t>log</a:t>
            </a:r>
            <a:r>
              <a:rPr lang="en-US" baseline="-25000" dirty="0"/>
              <a:t>2</a:t>
            </a:r>
            <a:r>
              <a:rPr lang="en-US" dirty="0"/>
              <a:t>72 = log</a:t>
            </a:r>
            <a:r>
              <a:rPr lang="en-US" baseline="-25000" dirty="0"/>
              <a:t>2</a:t>
            </a:r>
            <a:r>
              <a:rPr lang="en-US" i="1" dirty="0"/>
              <a:t>x</a:t>
            </a:r>
            <a:r>
              <a:rPr lang="en-US" dirty="0"/>
              <a:t> + log</a:t>
            </a:r>
            <a:r>
              <a:rPr lang="en-US" baseline="-25000" dirty="0"/>
              <a:t>2</a:t>
            </a:r>
            <a:r>
              <a:rPr lang="en-US" dirty="0"/>
              <a:t>12</a:t>
            </a:r>
          </a:p>
          <a:p>
            <a:r>
              <a:rPr lang="en-US" dirty="0"/>
              <a:t>      log</a:t>
            </a:r>
            <a:r>
              <a:rPr lang="en-US" baseline="-25000" dirty="0"/>
              <a:t>2</a:t>
            </a:r>
            <a:r>
              <a:rPr lang="en-US" dirty="0"/>
              <a:t>72 - log</a:t>
            </a:r>
            <a:r>
              <a:rPr lang="en-US" baseline="-25000" dirty="0"/>
              <a:t>2</a:t>
            </a:r>
            <a:r>
              <a:rPr lang="en-US" dirty="0"/>
              <a:t>12 = log</a:t>
            </a:r>
            <a:r>
              <a:rPr lang="en-US" baseline="-25000" dirty="0"/>
              <a:t>2</a:t>
            </a:r>
            <a:r>
              <a:rPr lang="en-US" i="1" dirty="0"/>
              <a:t>x</a:t>
            </a:r>
            <a:endParaRPr lang="en-US" dirty="0"/>
          </a:p>
        </p:txBody>
      </p:sp>
      <p:graphicFrame>
        <p:nvGraphicFramePr>
          <p:cNvPr id="4101" name="Object 2"/>
          <p:cNvGraphicFramePr>
            <a:graphicFrameLocks noChangeAspect="1"/>
          </p:cNvGraphicFramePr>
          <p:nvPr/>
        </p:nvGraphicFramePr>
        <p:xfrm>
          <a:off x="1397000" y="1752600"/>
          <a:ext cx="2362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Equation" r:id="rId7" imgW="1143000" imgH="381000" progId="Equation.DSMT4">
                  <p:embed/>
                </p:oleObj>
              </mc:Choice>
              <mc:Fallback>
                <p:oleObj name="Equation" r:id="rId7" imgW="1143000" imgH="38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0" y="1752600"/>
                        <a:ext cx="23622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3"/>
          <p:cNvGraphicFramePr>
            <a:graphicFrameLocks noChangeAspect="1"/>
          </p:cNvGraphicFramePr>
          <p:nvPr/>
        </p:nvGraphicFramePr>
        <p:xfrm>
          <a:off x="1917700" y="2667000"/>
          <a:ext cx="1231900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Equation" r:id="rId9" imgW="609600" imgH="381000" progId="Equation.DSMT4">
                  <p:embed/>
                </p:oleObj>
              </mc:Choice>
              <mc:Fallback>
                <p:oleObj name="Equation" r:id="rId9" imgW="609600" imgH="38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7700" y="2667000"/>
                        <a:ext cx="1231900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320925" y="3489325"/>
            <a:ext cx="814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i="1">
                <a:solidFill>
                  <a:srgbClr val="CC0000"/>
                </a:solidFill>
              </a:rPr>
              <a:t>x</a:t>
            </a:r>
            <a:r>
              <a:rPr lang="en-US">
                <a:solidFill>
                  <a:srgbClr val="CC0000"/>
                </a:solidFill>
              </a:rPr>
              <a:t> = 6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212753" y="1169564"/>
            <a:ext cx="17572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Restrictions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236" y="1599931"/>
            <a:ext cx="101600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2776" y="1169564"/>
            <a:ext cx="863223" cy="860735"/>
          </a:xfrm>
          <a:prstGeom prst="rect">
            <a:avLst/>
          </a:prstGeom>
        </p:spPr>
      </p:pic>
      <p:pic>
        <p:nvPicPr>
          <p:cNvPr id="3096" name="Picture 2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6038" y="2474912"/>
            <a:ext cx="4495800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6AE4-914E-451C-8D67-63102FEBB3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00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950" fill="hold"/>
                                        <p:tgtEl>
                                          <p:spTgt spid="2048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4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0485"/>
                </p:tgtEl>
              </p:cMediaNode>
            </p:video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04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 nodeType="clickPar">
                      <p:stCondLst>
                        <p:cond delay="0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79" dur="1" fill="hold"/>
                                        <p:tgtEl>
                                          <p:spTgt spid="2048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5"/>
                  </p:tgtEl>
                </p:cond>
              </p:nextCondLst>
            </p:seq>
          </p:childTnLst>
        </p:cTn>
      </p:par>
    </p:tnLst>
    <p:bldLst>
      <p:bldP spid="4098" grpId="0" autoUpdateAnimBg="0"/>
      <p:bldP spid="4100" grpId="0" build="p" autoUpdateAnimBg="0"/>
      <p:bldP spid="4103" grpId="0" autoUpdateAnimBg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251460" y="304800"/>
            <a:ext cx="100584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tabLst>
                <a:tab pos="838200" algn="l"/>
              </a:tabLst>
              <a:defRPr sz="3200">
                <a:solidFill>
                  <a:srgbClr val="000000"/>
                </a:solidFill>
                <a:latin typeface="Bradley Hand ITC TT-Bold" pitchFamily="34" charset="0"/>
              </a:defRPr>
            </a:lvl1pPr>
            <a:lvl2pPr marL="742950" indent="-285750" eaLnBrk="0" hangingPunct="0">
              <a:tabLst>
                <a:tab pos="838200" algn="l"/>
              </a:tabLst>
              <a:defRPr sz="3200">
                <a:solidFill>
                  <a:srgbClr val="000000"/>
                </a:solidFill>
                <a:latin typeface="Bradley Hand ITC TT-Bold" pitchFamily="34" charset="0"/>
              </a:defRPr>
            </a:lvl2pPr>
            <a:lvl3pPr marL="1143000" indent="-228600" eaLnBrk="0" hangingPunct="0">
              <a:tabLst>
                <a:tab pos="838200" algn="l"/>
              </a:tabLst>
              <a:defRPr sz="3200">
                <a:solidFill>
                  <a:srgbClr val="000000"/>
                </a:solidFill>
                <a:latin typeface="Bradley Hand ITC TT-Bold" pitchFamily="34" charset="0"/>
              </a:defRPr>
            </a:lvl3pPr>
            <a:lvl4pPr marL="1600200" indent="-228600" eaLnBrk="0" hangingPunct="0">
              <a:tabLst>
                <a:tab pos="838200" algn="l"/>
              </a:tabLst>
              <a:defRPr sz="3200">
                <a:solidFill>
                  <a:srgbClr val="000000"/>
                </a:solidFill>
                <a:latin typeface="Bradley Hand ITC TT-Bold" pitchFamily="34" charset="0"/>
              </a:defRPr>
            </a:lvl4pPr>
            <a:lvl5pPr marL="2057400" indent="-228600" eaLnBrk="0" hangingPunct="0">
              <a:tabLst>
                <a:tab pos="838200" algn="l"/>
              </a:tabLst>
              <a:defRPr sz="3200">
                <a:solidFill>
                  <a:srgbClr val="000000"/>
                </a:solidFill>
                <a:latin typeface="Bradley Hand ITC TT-Bold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3200">
                <a:solidFill>
                  <a:srgbClr val="000000"/>
                </a:solidFill>
                <a:latin typeface="Bradley Hand ITC TT-Bold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3200">
                <a:solidFill>
                  <a:srgbClr val="000000"/>
                </a:solidFill>
                <a:latin typeface="Bradley Hand ITC TT-Bold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3200">
                <a:solidFill>
                  <a:srgbClr val="000000"/>
                </a:solidFill>
                <a:latin typeface="Bradley Hand ITC TT-Bold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3200">
                <a:solidFill>
                  <a:srgbClr val="000000"/>
                </a:solidFill>
                <a:latin typeface="Bradley Hand ITC TT-Bold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.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66" y="347318"/>
            <a:ext cx="4997768" cy="49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3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633" y="854048"/>
            <a:ext cx="20288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3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8918" y="1391258"/>
            <a:ext cx="2526030" cy="387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30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488" y="1894178"/>
            <a:ext cx="2634615" cy="382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305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058" y="2374238"/>
            <a:ext cx="3814763" cy="364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306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208" y="2820008"/>
            <a:ext cx="2546033" cy="308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66" y="3505200"/>
            <a:ext cx="4505325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069049" y="424489"/>
            <a:ext cx="17572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Restrictions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753" y="308829"/>
            <a:ext cx="863223" cy="86073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274176" y="3200400"/>
            <a:ext cx="1250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extraneous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636160"/>
              </p:ext>
            </p:extLst>
          </p:nvPr>
        </p:nvGraphicFramePr>
        <p:xfrm>
          <a:off x="7543800" y="1172118"/>
          <a:ext cx="1135010" cy="918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Equation" r:id="rId11" imgW="533160" imgH="431640" progId="Equation.DSMT4">
                  <p:embed/>
                </p:oleObj>
              </mc:Choice>
              <mc:Fallback>
                <p:oleObj name="Equation" r:id="rId11" imgW="533160" imgH="431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1172118"/>
                        <a:ext cx="1135010" cy="9188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6AE4-914E-451C-8D67-63102FEBB3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18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7" grpId="0"/>
      <p:bldP spid="14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36525" y="381000"/>
            <a:ext cx="5429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smtClean="0">
                <a:solidFill>
                  <a:srgbClr val="CC0000"/>
                </a:solidFill>
              </a:rPr>
              <a:t>3.</a:t>
            </a:r>
            <a:r>
              <a:rPr lang="en-US" dirty="0" smtClean="0"/>
              <a:t>     </a:t>
            </a:r>
            <a:r>
              <a:rPr lang="en-US" dirty="0"/>
              <a:t>log</a:t>
            </a:r>
            <a:r>
              <a:rPr lang="en-US" baseline="-25000" dirty="0"/>
              <a:t>7</a:t>
            </a:r>
            <a:r>
              <a:rPr lang="en-US" dirty="0"/>
              <a:t>(2</a:t>
            </a:r>
            <a:r>
              <a:rPr lang="en-US" i="1" dirty="0"/>
              <a:t>x</a:t>
            </a:r>
            <a:r>
              <a:rPr lang="en-US" dirty="0"/>
              <a:t> + 2) - log</a:t>
            </a:r>
            <a:r>
              <a:rPr lang="en-US" baseline="-25000" dirty="0"/>
              <a:t>7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 - 1) = log</a:t>
            </a:r>
            <a:r>
              <a:rPr lang="en-US" baseline="-25000" dirty="0"/>
              <a:t>7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 + 1)</a:t>
            </a:r>
          </a:p>
        </p:txBody>
      </p:sp>
      <p:graphicFrame>
        <p:nvGraphicFramePr>
          <p:cNvPr id="5123" name="Object 2"/>
          <p:cNvGraphicFramePr>
            <a:graphicFrameLocks noChangeAspect="1"/>
          </p:cNvGraphicFramePr>
          <p:nvPr/>
        </p:nvGraphicFramePr>
        <p:xfrm>
          <a:off x="2041525" y="892175"/>
          <a:ext cx="3609975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0" name="Equation" r:id="rId4" imgW="1689100" imgH="381000" progId="Equation.DSMT4">
                  <p:embed/>
                </p:oleObj>
              </mc:Choice>
              <mc:Fallback>
                <p:oleObj name="Equation" r:id="rId4" imgW="1689100" imgH="38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1525" y="892175"/>
                        <a:ext cx="3609975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3"/>
          <p:cNvGraphicFramePr>
            <a:graphicFrameLocks noChangeAspect="1"/>
          </p:cNvGraphicFramePr>
          <p:nvPr/>
        </p:nvGraphicFramePr>
        <p:xfrm>
          <a:off x="2590800" y="1768475"/>
          <a:ext cx="2478088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" name="Equation" r:id="rId6" imgW="1155700" imgH="381000" progId="Equation.DSMT4">
                  <p:embed/>
                </p:oleObj>
              </mc:Choice>
              <mc:Fallback>
                <p:oleObj name="Equation" r:id="rId6" imgW="1155700" imgH="38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768475"/>
                        <a:ext cx="2478088" cy="81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949575" y="2606675"/>
            <a:ext cx="3300413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2</a:t>
            </a:r>
            <a:r>
              <a:rPr lang="en-US" i="1"/>
              <a:t>x</a:t>
            </a:r>
            <a:r>
              <a:rPr lang="en-US"/>
              <a:t> + 2 = (</a:t>
            </a:r>
            <a:r>
              <a:rPr lang="en-US" i="1"/>
              <a:t>x</a:t>
            </a:r>
            <a:r>
              <a:rPr lang="en-US"/>
              <a:t>- 1)(</a:t>
            </a:r>
            <a:r>
              <a:rPr lang="en-US" i="1"/>
              <a:t>x</a:t>
            </a:r>
            <a:r>
              <a:rPr lang="en-US"/>
              <a:t> + 1)</a:t>
            </a:r>
          </a:p>
          <a:p>
            <a:r>
              <a:rPr lang="en-US"/>
              <a:t>2</a:t>
            </a:r>
            <a:r>
              <a:rPr lang="en-US" i="1"/>
              <a:t>x</a:t>
            </a:r>
            <a:r>
              <a:rPr lang="en-US"/>
              <a:t> + 2 = 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- 1</a:t>
            </a:r>
          </a:p>
          <a:p>
            <a:r>
              <a:rPr lang="en-US"/>
              <a:t>        0 = 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- 2</a:t>
            </a:r>
            <a:r>
              <a:rPr lang="en-US" i="1"/>
              <a:t>x</a:t>
            </a:r>
            <a:r>
              <a:rPr lang="en-US"/>
              <a:t> - 3</a:t>
            </a:r>
          </a:p>
          <a:p>
            <a:r>
              <a:rPr lang="en-US"/>
              <a:t>        0 = (</a:t>
            </a:r>
            <a:r>
              <a:rPr lang="en-US" i="1"/>
              <a:t>x</a:t>
            </a:r>
            <a:r>
              <a:rPr lang="en-US"/>
              <a:t> - 3)(</a:t>
            </a:r>
            <a:r>
              <a:rPr lang="en-US" i="1"/>
              <a:t>x</a:t>
            </a:r>
            <a:r>
              <a:rPr lang="en-US"/>
              <a:t> + 1)</a:t>
            </a:r>
          </a:p>
          <a:p>
            <a:r>
              <a:rPr lang="en-US" i="1"/>
              <a:t>x</a:t>
            </a:r>
            <a:r>
              <a:rPr lang="en-US"/>
              <a:t> - 3 = 0    or   </a:t>
            </a:r>
            <a:r>
              <a:rPr lang="en-US" i="1"/>
              <a:t>x</a:t>
            </a:r>
            <a:r>
              <a:rPr lang="en-US"/>
              <a:t> + 1 = 0</a:t>
            </a:r>
          </a:p>
          <a:p>
            <a:r>
              <a:rPr lang="en-US">
                <a:solidFill>
                  <a:srgbClr val="CC0000"/>
                </a:solidFill>
              </a:rPr>
              <a:t>     </a:t>
            </a:r>
            <a:r>
              <a:rPr lang="en-US" i="1">
                <a:solidFill>
                  <a:srgbClr val="CC0000"/>
                </a:solidFill>
              </a:rPr>
              <a:t>x</a:t>
            </a:r>
            <a:r>
              <a:rPr lang="en-US">
                <a:solidFill>
                  <a:srgbClr val="CC0000"/>
                </a:solidFill>
              </a:rPr>
              <a:t> = 3                  </a:t>
            </a:r>
            <a:r>
              <a:rPr lang="en-US" i="1">
                <a:solidFill>
                  <a:srgbClr val="CC0000"/>
                </a:solidFill>
              </a:rPr>
              <a:t>x</a:t>
            </a:r>
            <a:r>
              <a:rPr lang="en-US">
                <a:solidFill>
                  <a:srgbClr val="CC0000"/>
                </a:solidFill>
              </a:rPr>
              <a:t> = -1</a:t>
            </a:r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4922838"/>
            <a:ext cx="4294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    log</a:t>
            </a:r>
            <a:r>
              <a:rPr lang="en-US" sz="2000" baseline="-25000"/>
              <a:t>7</a:t>
            </a:r>
            <a:r>
              <a:rPr lang="en-US" sz="2000"/>
              <a:t>(2</a:t>
            </a:r>
            <a:r>
              <a:rPr lang="en-US" sz="2000" i="1"/>
              <a:t>x</a:t>
            </a:r>
            <a:r>
              <a:rPr lang="en-US" sz="2000"/>
              <a:t> + 2) - log</a:t>
            </a:r>
            <a:r>
              <a:rPr lang="en-US" sz="2000" baseline="-25000"/>
              <a:t>7</a:t>
            </a:r>
            <a:r>
              <a:rPr lang="en-US" sz="2000"/>
              <a:t>(</a:t>
            </a:r>
            <a:r>
              <a:rPr lang="en-US" sz="2000" i="1"/>
              <a:t>x</a:t>
            </a:r>
            <a:r>
              <a:rPr lang="en-US" sz="2000"/>
              <a:t> - 1) = log</a:t>
            </a:r>
            <a:r>
              <a:rPr lang="en-US" sz="2000" baseline="-25000"/>
              <a:t>7</a:t>
            </a:r>
            <a:r>
              <a:rPr lang="en-US" sz="2000"/>
              <a:t>(</a:t>
            </a:r>
            <a:r>
              <a:rPr lang="en-US" sz="2000" i="1"/>
              <a:t>x</a:t>
            </a:r>
            <a:r>
              <a:rPr lang="en-US" sz="2000"/>
              <a:t> + 1)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76200" y="5380038"/>
            <a:ext cx="4210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log</a:t>
            </a:r>
            <a:r>
              <a:rPr lang="en-US" sz="2000" baseline="-25000"/>
              <a:t>7</a:t>
            </a:r>
            <a:r>
              <a:rPr lang="en-US" sz="2000"/>
              <a:t>(2(</a:t>
            </a:r>
            <a:r>
              <a:rPr lang="en-US" sz="2000">
                <a:solidFill>
                  <a:srgbClr val="CC0000"/>
                </a:solidFill>
              </a:rPr>
              <a:t>3</a:t>
            </a:r>
            <a:r>
              <a:rPr lang="en-US" sz="2000"/>
              <a:t>) + 2) - log</a:t>
            </a:r>
            <a:r>
              <a:rPr lang="en-US" sz="2000" baseline="-25000"/>
              <a:t>7</a:t>
            </a:r>
            <a:r>
              <a:rPr lang="en-US" sz="2000"/>
              <a:t>(</a:t>
            </a:r>
            <a:r>
              <a:rPr lang="en-US" sz="2000">
                <a:solidFill>
                  <a:srgbClr val="CC0000"/>
                </a:solidFill>
              </a:rPr>
              <a:t>3</a:t>
            </a:r>
            <a:r>
              <a:rPr lang="en-US" sz="2000"/>
              <a:t> - 1) = log</a:t>
            </a:r>
            <a:r>
              <a:rPr lang="en-US" sz="2000" baseline="-25000"/>
              <a:t>7</a:t>
            </a:r>
            <a:r>
              <a:rPr lang="en-US" sz="2000"/>
              <a:t>(</a:t>
            </a:r>
            <a:r>
              <a:rPr lang="en-US" sz="2000">
                <a:solidFill>
                  <a:srgbClr val="CC0000"/>
                </a:solidFill>
              </a:rPr>
              <a:t>3</a:t>
            </a:r>
            <a:r>
              <a:rPr lang="en-US" sz="2000"/>
              <a:t> + 1)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222500" y="6362700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/>
              <a:t>log</a:t>
            </a:r>
            <a:r>
              <a:rPr lang="en-US" sz="2000" baseline="-25000"/>
              <a:t>7</a:t>
            </a:r>
            <a:r>
              <a:rPr lang="en-US" sz="2000"/>
              <a:t>4 = log</a:t>
            </a:r>
            <a:r>
              <a:rPr lang="en-US" sz="2000" baseline="-25000"/>
              <a:t>7</a:t>
            </a:r>
            <a:r>
              <a:rPr lang="en-US" sz="2000"/>
              <a:t>4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786312" y="4876800"/>
            <a:ext cx="43576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     log</a:t>
            </a:r>
            <a:r>
              <a:rPr lang="en-US" sz="2000" baseline="-25000"/>
              <a:t>7</a:t>
            </a:r>
            <a:r>
              <a:rPr lang="en-US" sz="2000"/>
              <a:t>(2</a:t>
            </a:r>
            <a:r>
              <a:rPr lang="en-US" sz="2000" i="1"/>
              <a:t>x</a:t>
            </a:r>
            <a:r>
              <a:rPr lang="en-US" sz="2000"/>
              <a:t> + 2) - log</a:t>
            </a:r>
            <a:r>
              <a:rPr lang="en-US" sz="2000" baseline="-25000"/>
              <a:t>7</a:t>
            </a:r>
            <a:r>
              <a:rPr lang="en-US" sz="2000"/>
              <a:t>(</a:t>
            </a:r>
            <a:r>
              <a:rPr lang="en-US" sz="2000" i="1"/>
              <a:t>x</a:t>
            </a:r>
            <a:r>
              <a:rPr lang="en-US" sz="2000"/>
              <a:t> - 1) = log</a:t>
            </a:r>
            <a:r>
              <a:rPr lang="en-US" sz="2000" baseline="-25000"/>
              <a:t>7</a:t>
            </a:r>
            <a:r>
              <a:rPr lang="en-US" sz="2000"/>
              <a:t>(</a:t>
            </a:r>
            <a:r>
              <a:rPr lang="en-US" sz="2000" i="1"/>
              <a:t>x</a:t>
            </a:r>
            <a:r>
              <a:rPr lang="en-US" sz="2000"/>
              <a:t> + 1)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4800600" y="5334000"/>
            <a:ext cx="4464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log</a:t>
            </a:r>
            <a:r>
              <a:rPr lang="en-US" sz="2000" baseline="-25000"/>
              <a:t>7</a:t>
            </a:r>
            <a:r>
              <a:rPr lang="en-US" sz="2000"/>
              <a:t>(2(</a:t>
            </a:r>
            <a:r>
              <a:rPr lang="en-US" sz="2000">
                <a:solidFill>
                  <a:srgbClr val="CC0000"/>
                </a:solidFill>
              </a:rPr>
              <a:t>-1</a:t>
            </a:r>
            <a:r>
              <a:rPr lang="en-US" sz="2000"/>
              <a:t>) + 2) - log</a:t>
            </a:r>
            <a:r>
              <a:rPr lang="en-US" sz="2000" baseline="-25000"/>
              <a:t>7</a:t>
            </a:r>
            <a:r>
              <a:rPr lang="en-US" sz="2000"/>
              <a:t>(</a:t>
            </a:r>
            <a:r>
              <a:rPr lang="en-US" sz="2000">
                <a:solidFill>
                  <a:srgbClr val="CC0000"/>
                </a:solidFill>
              </a:rPr>
              <a:t>-1</a:t>
            </a:r>
            <a:r>
              <a:rPr lang="en-US" sz="2000"/>
              <a:t> - 1) = log</a:t>
            </a:r>
            <a:r>
              <a:rPr lang="en-US" sz="2000" baseline="-25000"/>
              <a:t>7</a:t>
            </a:r>
            <a:r>
              <a:rPr lang="en-US" sz="2000"/>
              <a:t>(</a:t>
            </a:r>
            <a:r>
              <a:rPr lang="en-US" sz="2000">
                <a:solidFill>
                  <a:srgbClr val="CC0000"/>
                </a:solidFill>
              </a:rPr>
              <a:t>-1</a:t>
            </a:r>
            <a:r>
              <a:rPr lang="en-US" sz="2000"/>
              <a:t> + 1)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5280025" y="5668963"/>
            <a:ext cx="3517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/>
              <a:t>            log</a:t>
            </a:r>
            <a:r>
              <a:rPr lang="en-US" sz="2000" baseline="-25000"/>
              <a:t>7</a:t>
            </a:r>
            <a:r>
              <a:rPr lang="en-US" sz="2000"/>
              <a:t>0 - log</a:t>
            </a:r>
            <a:r>
              <a:rPr lang="en-US" sz="2000" baseline="-25000"/>
              <a:t>7</a:t>
            </a:r>
            <a:r>
              <a:rPr lang="en-US" sz="2000"/>
              <a:t>(-2)  = log</a:t>
            </a:r>
            <a:r>
              <a:rPr lang="en-US" sz="2000" baseline="-25000"/>
              <a:t>7</a:t>
            </a:r>
            <a:r>
              <a:rPr lang="en-US" sz="2000"/>
              <a:t>(0)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5168900" y="6096000"/>
            <a:ext cx="29003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>
                <a:solidFill>
                  <a:schemeClr val="accent2"/>
                </a:solidFill>
              </a:rPr>
              <a:t>Negative logarithms and </a:t>
            </a:r>
          </a:p>
          <a:p>
            <a:r>
              <a:rPr lang="en-US" sz="2000">
                <a:solidFill>
                  <a:schemeClr val="accent2"/>
                </a:solidFill>
              </a:rPr>
              <a:t>logs of 0 are undefined.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6494463" y="2806700"/>
            <a:ext cx="2346325" cy="533400"/>
          </a:xfrm>
          <a:prstGeom prst="rect">
            <a:avLst/>
          </a:prstGeom>
          <a:noFill/>
          <a:ln w="76200" cmpd="tri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Therefore, </a:t>
            </a:r>
            <a:r>
              <a:rPr lang="en-US" i="1">
                <a:solidFill>
                  <a:srgbClr val="CC0000"/>
                </a:solidFill>
              </a:rPr>
              <a:t>x</a:t>
            </a:r>
            <a:r>
              <a:rPr lang="en-US">
                <a:solidFill>
                  <a:srgbClr val="CC0000"/>
                </a:solidFill>
              </a:rPr>
              <a:t> = 3</a:t>
            </a:r>
            <a:endParaRPr lang="en-US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152400" y="-76200"/>
            <a:ext cx="3132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Solving Log Equations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12725" y="4175125"/>
            <a:ext cx="24584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dirty="0" smtClean="0">
                <a:solidFill>
                  <a:schemeClr val="accent2"/>
                </a:solidFill>
              </a:rPr>
              <a:t>Verify Algebraically:</a:t>
            </a:r>
            <a:endParaRPr lang="en-US" sz="2000" dirty="0">
              <a:solidFill>
                <a:schemeClr val="accent2"/>
              </a:solidFill>
            </a:endParaRPr>
          </a:p>
        </p:txBody>
      </p:sp>
      <p:graphicFrame>
        <p:nvGraphicFramePr>
          <p:cNvPr id="5137" name="Object 4"/>
          <p:cNvGraphicFramePr>
            <a:graphicFrameLocks noChangeAspect="1"/>
          </p:cNvGraphicFramePr>
          <p:nvPr/>
        </p:nvGraphicFramePr>
        <p:xfrm>
          <a:off x="2057400" y="5727700"/>
          <a:ext cx="1600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2" name="Equation" r:id="rId8" imgW="1066800" imgH="381000" progId="Equation.DSMT4">
                  <p:embed/>
                </p:oleObj>
              </mc:Choice>
              <mc:Fallback>
                <p:oleObj name="Equation" r:id="rId8" imgW="1066800" imgH="38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727700"/>
                        <a:ext cx="16002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019800" y="228600"/>
            <a:ext cx="17572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Restrictions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072" y="1169563"/>
            <a:ext cx="7874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752" y="739196"/>
            <a:ext cx="863223" cy="860735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6217578" y="4507468"/>
            <a:ext cx="1250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extraneous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6AE4-914E-451C-8D67-63102FEBB3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14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5" grpId="0" build="p" autoUpdateAnimBg="0"/>
      <p:bldP spid="5126" grpId="0" autoUpdateAnimBg="0"/>
      <p:bldP spid="5127" grpId="0" autoUpdateAnimBg="0"/>
      <p:bldP spid="5128" grpId="0" autoUpdateAnimBg="0"/>
      <p:bldP spid="5129" grpId="0" autoUpdateAnimBg="0"/>
      <p:bldP spid="5130" grpId="0" autoUpdateAnimBg="0"/>
      <p:bldP spid="5131" grpId="0" autoUpdateAnimBg="0"/>
      <p:bldP spid="5132" grpId="0" autoUpdateAnimBg="0"/>
      <p:bldP spid="5133" grpId="0" animBg="1" autoUpdateAnimBg="0"/>
      <p:bldP spid="5135" grpId="0" autoUpdateAnimBg="0"/>
      <p:bldP spid="5136" grpId="0" autoUpdateAnimBg="0"/>
      <p:bldP spid="20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12725" y="708025"/>
            <a:ext cx="4539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800" dirty="0" smtClean="0">
                <a:solidFill>
                  <a:srgbClr val="CC0000"/>
                </a:solidFill>
              </a:rPr>
              <a:t>4.</a:t>
            </a:r>
            <a:endParaRPr lang="en-US" sz="2800" dirty="0">
              <a:solidFill>
                <a:srgbClr val="CC000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762000" y="685800"/>
            <a:ext cx="4519186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/>
              <a:t>log</a:t>
            </a:r>
            <a:r>
              <a:rPr lang="en-US" sz="2800" b="1" baseline="-25000" dirty="0"/>
              <a:t>7</a:t>
            </a:r>
            <a:r>
              <a:rPr lang="en-US" sz="2800" b="1" dirty="0"/>
              <a:t>(</a:t>
            </a:r>
            <a:r>
              <a:rPr lang="en-US" sz="2800" b="1" i="1" dirty="0"/>
              <a:t>x</a:t>
            </a:r>
            <a:r>
              <a:rPr lang="en-US" sz="2800" b="1" dirty="0"/>
              <a:t> + 1) + log</a:t>
            </a:r>
            <a:r>
              <a:rPr lang="en-US" sz="2800" b="1" baseline="-25000" dirty="0"/>
              <a:t>7</a:t>
            </a:r>
            <a:r>
              <a:rPr lang="en-US" sz="2800" b="1" dirty="0"/>
              <a:t>(</a:t>
            </a:r>
            <a:r>
              <a:rPr lang="en-US" sz="2800" b="1" i="1" dirty="0"/>
              <a:t>x</a:t>
            </a:r>
            <a:r>
              <a:rPr lang="en-US" sz="2800" b="1" dirty="0"/>
              <a:t> - 5) = 1</a:t>
            </a:r>
          </a:p>
          <a:p>
            <a:r>
              <a:rPr lang="en-US" sz="2800" b="1" dirty="0"/>
              <a:t>        log</a:t>
            </a:r>
            <a:r>
              <a:rPr lang="en-US" sz="2800" b="1" baseline="-25000" dirty="0"/>
              <a:t>7</a:t>
            </a:r>
            <a:r>
              <a:rPr lang="en-US" sz="2800" b="1" dirty="0"/>
              <a:t>[(</a:t>
            </a:r>
            <a:r>
              <a:rPr lang="en-US" sz="2800" b="1" i="1" dirty="0"/>
              <a:t>x</a:t>
            </a:r>
            <a:r>
              <a:rPr lang="en-US" sz="2800" b="1" dirty="0"/>
              <a:t> + 1)(</a:t>
            </a:r>
            <a:r>
              <a:rPr lang="en-US" sz="2800" b="1" i="1" dirty="0"/>
              <a:t>x</a:t>
            </a:r>
            <a:r>
              <a:rPr lang="en-US" sz="2800" b="1" dirty="0"/>
              <a:t> - 5)] = log</a:t>
            </a:r>
            <a:r>
              <a:rPr lang="en-US" sz="2800" b="1" baseline="-25000" dirty="0"/>
              <a:t>7</a:t>
            </a:r>
            <a:r>
              <a:rPr lang="en-US" sz="2800" b="1" dirty="0"/>
              <a:t>7</a:t>
            </a:r>
          </a:p>
          <a:p>
            <a:r>
              <a:rPr lang="en-US" sz="2800" b="1" dirty="0"/>
              <a:t>                 (</a:t>
            </a:r>
            <a:r>
              <a:rPr lang="en-US" sz="2800" b="1" i="1" dirty="0"/>
              <a:t>x</a:t>
            </a:r>
            <a:r>
              <a:rPr lang="en-US" sz="2800" b="1" dirty="0"/>
              <a:t> + 1)(</a:t>
            </a:r>
            <a:r>
              <a:rPr lang="en-US" sz="2800" b="1" i="1" dirty="0"/>
              <a:t>x</a:t>
            </a:r>
            <a:r>
              <a:rPr lang="en-US" sz="2800" b="1" dirty="0"/>
              <a:t> - 5) = 7</a:t>
            </a:r>
          </a:p>
          <a:p>
            <a:r>
              <a:rPr lang="en-US" sz="2800" b="1" i="1" dirty="0"/>
              <a:t>                      x</a:t>
            </a:r>
            <a:r>
              <a:rPr lang="en-US" sz="2800" b="1" baseline="30000" dirty="0"/>
              <a:t>2</a:t>
            </a:r>
            <a:r>
              <a:rPr lang="en-US" sz="2800" b="1" dirty="0"/>
              <a:t> - 4</a:t>
            </a:r>
            <a:r>
              <a:rPr lang="en-US" sz="2800" b="1" i="1" dirty="0"/>
              <a:t>x</a:t>
            </a:r>
            <a:r>
              <a:rPr lang="en-US" sz="2800" b="1" dirty="0"/>
              <a:t> - 5 = 7</a:t>
            </a:r>
          </a:p>
          <a:p>
            <a:r>
              <a:rPr lang="en-US" sz="2800" b="1" i="1" dirty="0"/>
              <a:t>                    x</a:t>
            </a:r>
            <a:r>
              <a:rPr lang="en-US" sz="2800" b="1" baseline="30000" dirty="0"/>
              <a:t>2</a:t>
            </a:r>
            <a:r>
              <a:rPr lang="en-US" sz="2800" b="1" dirty="0"/>
              <a:t> - 4</a:t>
            </a:r>
            <a:r>
              <a:rPr lang="en-US" sz="2800" b="1" i="1" dirty="0"/>
              <a:t>x</a:t>
            </a:r>
            <a:r>
              <a:rPr lang="en-US" sz="2800" b="1" dirty="0"/>
              <a:t> - 12 = 0</a:t>
            </a:r>
          </a:p>
          <a:p>
            <a:r>
              <a:rPr lang="en-US" sz="2800" b="1" dirty="0"/>
              <a:t>                 (</a:t>
            </a:r>
            <a:r>
              <a:rPr lang="en-US" sz="2800" b="1" i="1" dirty="0"/>
              <a:t>x</a:t>
            </a:r>
            <a:r>
              <a:rPr lang="en-US" sz="2800" b="1" dirty="0"/>
              <a:t> - 6)(</a:t>
            </a:r>
            <a:r>
              <a:rPr lang="en-US" sz="2800" b="1" i="1" dirty="0"/>
              <a:t>x</a:t>
            </a:r>
            <a:r>
              <a:rPr lang="en-US" sz="2800" b="1" dirty="0"/>
              <a:t> + 2) = 0</a:t>
            </a:r>
          </a:p>
          <a:p>
            <a:r>
              <a:rPr lang="en-US" sz="2800" b="1" i="1" dirty="0"/>
              <a:t>                x</a:t>
            </a:r>
            <a:r>
              <a:rPr lang="en-US" sz="2800" b="1" dirty="0"/>
              <a:t> - 6 =  0  or </a:t>
            </a:r>
            <a:r>
              <a:rPr lang="en-US" sz="2800" b="1" i="1" dirty="0"/>
              <a:t>x</a:t>
            </a:r>
            <a:r>
              <a:rPr lang="en-US" sz="2800" b="1" dirty="0"/>
              <a:t> + 2 = 0</a:t>
            </a:r>
          </a:p>
          <a:p>
            <a:r>
              <a:rPr lang="en-US" sz="2800" b="1" dirty="0"/>
              <a:t>                     </a:t>
            </a:r>
            <a:r>
              <a:rPr lang="en-US" sz="2800" b="1" i="1" dirty="0">
                <a:solidFill>
                  <a:srgbClr val="CC0000"/>
                </a:solidFill>
              </a:rPr>
              <a:t>x</a:t>
            </a:r>
            <a:r>
              <a:rPr lang="en-US" sz="2800" b="1" dirty="0">
                <a:solidFill>
                  <a:srgbClr val="CC0000"/>
                </a:solidFill>
              </a:rPr>
              <a:t> = 6              </a:t>
            </a:r>
            <a:r>
              <a:rPr lang="en-US" sz="2800" b="1" i="1" dirty="0">
                <a:solidFill>
                  <a:srgbClr val="CC0000"/>
                </a:solidFill>
              </a:rPr>
              <a:t>x</a:t>
            </a:r>
            <a:r>
              <a:rPr lang="en-US" sz="2800" b="1" dirty="0">
                <a:solidFill>
                  <a:srgbClr val="CC0000"/>
                </a:solidFill>
              </a:rPr>
              <a:t> = -2</a:t>
            </a:r>
            <a:endParaRPr lang="en-US" sz="2800" b="1" dirty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405008" y="4225230"/>
            <a:ext cx="821059" cy="461665"/>
          </a:xfrm>
          <a:prstGeom prst="rect">
            <a:avLst/>
          </a:prstGeom>
          <a:noFill/>
          <a:ln w="76200" cmpd="tri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i="1" dirty="0" smtClean="0">
                <a:solidFill>
                  <a:srgbClr val="CC0000"/>
                </a:solidFill>
              </a:rPr>
              <a:t>x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>
                <a:solidFill>
                  <a:srgbClr val="CC0000"/>
                </a:solidFill>
              </a:rPr>
              <a:t>= </a:t>
            </a:r>
            <a:r>
              <a:rPr lang="en-US" dirty="0" smtClean="0">
                <a:solidFill>
                  <a:srgbClr val="CC0000"/>
                </a:solidFill>
              </a:rPr>
              <a:t>6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77800" y="0"/>
            <a:ext cx="3132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Solving Log Equations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144409" y="197302"/>
            <a:ext cx="17572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Restrictions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646" y="708335"/>
            <a:ext cx="8207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186" y="228600"/>
            <a:ext cx="863223" cy="86073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31164" y="4197521"/>
            <a:ext cx="1250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extraneous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2756843"/>
              </p:ext>
            </p:extLst>
          </p:nvPr>
        </p:nvGraphicFramePr>
        <p:xfrm>
          <a:off x="5683250" y="1252538"/>
          <a:ext cx="3173413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name="Equation" r:id="rId6" imgW="1536480" imgH="279360" progId="Equation.DSMT4">
                  <p:embed/>
                </p:oleObj>
              </mc:Choice>
              <mc:Fallback>
                <p:oleObj name="Equation" r:id="rId6" imgW="1536480" imgH="2793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50" y="1252538"/>
                        <a:ext cx="3173413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4229546"/>
              </p:ext>
            </p:extLst>
          </p:nvPr>
        </p:nvGraphicFramePr>
        <p:xfrm>
          <a:off x="6096000" y="1887538"/>
          <a:ext cx="24638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Equation" r:id="rId8" imgW="1193760" imgH="253800" progId="Equation.DSMT4">
                  <p:embed/>
                </p:oleObj>
              </mc:Choice>
              <mc:Fallback>
                <p:oleObj name="Equation" r:id="rId8" imgW="11937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887538"/>
                        <a:ext cx="2463800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6AE4-914E-451C-8D67-63102FEBB3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91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3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3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uiExpand="1" build="p" autoUpdateAnimBg="0"/>
      <p:bldP spid="6148" grpId="0" animBg="1" autoUpdateAnimBg="0"/>
      <p:bldP spid="6153" grpId="0" autoUpdateAnimBg="0"/>
      <p:bldP spid="12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62000" y="304800"/>
            <a:ext cx="6000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u="sng">
                <a:solidFill>
                  <a:schemeClr val="accent2"/>
                </a:solidFill>
              </a:rPr>
              <a:t>Solving Exponential Equations Unlike Bases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838200" y="1066800"/>
            <a:ext cx="23256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smtClean="0">
                <a:solidFill>
                  <a:srgbClr val="CC0000"/>
                </a:solidFill>
              </a:rPr>
              <a:t>5.</a:t>
            </a:r>
            <a:r>
              <a:rPr lang="en-US" dirty="0" smtClean="0"/>
              <a:t>         </a:t>
            </a:r>
            <a:r>
              <a:rPr lang="en-US" dirty="0"/>
              <a:t>2</a:t>
            </a:r>
            <a:r>
              <a:rPr lang="en-US" i="1" baseline="30000" dirty="0"/>
              <a:t>x</a:t>
            </a:r>
            <a:r>
              <a:rPr lang="en-US" dirty="0"/>
              <a:t> = 8</a:t>
            </a:r>
          </a:p>
          <a:p>
            <a:r>
              <a:rPr lang="en-US" dirty="0"/>
              <a:t>      log 2</a:t>
            </a:r>
            <a:r>
              <a:rPr lang="en-US" i="1" baseline="30000" dirty="0"/>
              <a:t>x</a:t>
            </a:r>
            <a:r>
              <a:rPr lang="en-US" dirty="0"/>
              <a:t> = log 8</a:t>
            </a:r>
          </a:p>
          <a:p>
            <a:r>
              <a:rPr lang="en-US" dirty="0"/>
              <a:t>     </a:t>
            </a:r>
            <a:r>
              <a:rPr lang="en-US" i="1" dirty="0"/>
              <a:t>x</a:t>
            </a:r>
            <a:r>
              <a:rPr lang="en-US" dirty="0"/>
              <a:t>log2  = log 8</a:t>
            </a:r>
          </a:p>
        </p:txBody>
      </p:sp>
      <p:graphicFrame>
        <p:nvGraphicFramePr>
          <p:cNvPr id="4105" name="Object 2"/>
          <p:cNvGraphicFramePr>
            <a:graphicFrameLocks noChangeAspect="1"/>
          </p:cNvGraphicFramePr>
          <p:nvPr/>
        </p:nvGraphicFramePr>
        <p:xfrm>
          <a:off x="1905000" y="2286000"/>
          <a:ext cx="11430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3" name="Equation" r:id="rId4" imgW="596900" imgH="381000" progId="Equation.DSMT4">
                  <p:embed/>
                </p:oleObj>
              </mc:Choice>
              <mc:Fallback>
                <p:oleObj name="Equation" r:id="rId4" imgW="596900" imgH="38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286000"/>
                        <a:ext cx="114300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1851025" y="3124200"/>
            <a:ext cx="814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i="1">
                <a:solidFill>
                  <a:srgbClr val="CC0000"/>
                </a:solidFill>
              </a:rPr>
              <a:t>x</a:t>
            </a:r>
            <a:r>
              <a:rPr lang="en-US">
                <a:solidFill>
                  <a:srgbClr val="CC0000"/>
                </a:solidFill>
              </a:rPr>
              <a:t> = 3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5386388" y="990600"/>
            <a:ext cx="19904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>
                <a:solidFill>
                  <a:srgbClr val="CC0000"/>
                </a:solidFill>
              </a:rPr>
              <a:t>6</a:t>
            </a:r>
            <a:r>
              <a:rPr lang="en-US" dirty="0" smtClean="0">
                <a:solidFill>
                  <a:srgbClr val="CC0000"/>
                </a:solidFill>
              </a:rPr>
              <a:t>. Solve </a:t>
            </a:r>
            <a:r>
              <a:rPr lang="en-US" dirty="0">
                <a:solidFill>
                  <a:srgbClr val="CC0000"/>
                </a:solidFill>
              </a:rPr>
              <a:t>for </a:t>
            </a:r>
            <a:r>
              <a:rPr lang="en-US" i="1" dirty="0">
                <a:solidFill>
                  <a:srgbClr val="CC0000"/>
                </a:solidFill>
              </a:rPr>
              <a:t>x</a:t>
            </a:r>
            <a:r>
              <a:rPr lang="en-US" dirty="0">
                <a:solidFill>
                  <a:srgbClr val="CC0000"/>
                </a:solidFill>
              </a:rPr>
              <a:t>:</a:t>
            </a:r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7943910"/>
              </p:ext>
            </p:extLst>
          </p:nvPr>
        </p:nvGraphicFramePr>
        <p:xfrm>
          <a:off x="5791200" y="1616075"/>
          <a:ext cx="1143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4" name="Equation" r:id="rId6" imgW="495300" imgH="165100" progId="Equation.DSMT4">
                  <p:embed/>
                </p:oleObj>
              </mc:Choice>
              <mc:Fallback>
                <p:oleObj name="Equation" r:id="rId6" imgW="4953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616075"/>
                        <a:ext cx="11430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5407025" y="2133600"/>
            <a:ext cx="1898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i="1"/>
              <a:t>x</a:t>
            </a:r>
            <a:r>
              <a:rPr lang="en-US"/>
              <a:t>log2 = log12</a:t>
            </a:r>
          </a:p>
        </p:txBody>
      </p:sp>
      <p:graphicFrame>
        <p:nvGraphicFramePr>
          <p:cNvPr id="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457172"/>
              </p:ext>
            </p:extLst>
          </p:nvPr>
        </p:nvGraphicFramePr>
        <p:xfrm>
          <a:off x="5994400" y="2659062"/>
          <a:ext cx="13970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5" name="Equation" r:id="rId8" imgW="660400" imgH="381000" progId="Equation.DSMT4">
                  <p:embed/>
                </p:oleObj>
              </mc:Choice>
              <mc:Fallback>
                <p:oleObj name="Equation" r:id="rId8" imgW="660400" imgH="38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4400" y="2659062"/>
                        <a:ext cx="1397000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6003925" y="3581400"/>
            <a:ext cx="1195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i="1"/>
              <a:t>x</a:t>
            </a:r>
            <a:r>
              <a:rPr lang="en-US"/>
              <a:t> = 3.58</a:t>
            </a: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5648325" y="4183062"/>
            <a:ext cx="1322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2</a:t>
            </a:r>
            <a:r>
              <a:rPr lang="en-US" baseline="30000">
                <a:solidFill>
                  <a:schemeClr val="accent2"/>
                </a:solidFill>
              </a:rPr>
              <a:t>3.58</a:t>
            </a:r>
            <a:r>
              <a:rPr lang="en-US">
                <a:solidFill>
                  <a:schemeClr val="accent2"/>
                </a:solidFill>
              </a:rPr>
              <a:t> = 12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6AE4-914E-451C-8D67-63102FEBB3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0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104" grpId="0" build="p" autoUpdateAnimBg="0"/>
      <p:bldP spid="4106" grpId="0" autoUpdateAnimBg="0"/>
      <p:bldP spid="14" grpId="0" autoUpdateAnimBg="0"/>
      <p:bldP spid="16" grpId="0" autoUpdateAnimBg="0"/>
      <p:bldP spid="19" grpId="0" autoUpdateAnimBg="0"/>
      <p:bldP spid="20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767</Words>
  <Application>Microsoft Office PowerPoint</Application>
  <PresentationFormat>On-screen Show (4:3)</PresentationFormat>
  <Paragraphs>135</Paragraphs>
  <Slides>12</Slides>
  <Notes>6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Stephanie MacKay</cp:lastModifiedBy>
  <cp:revision>27</cp:revision>
  <dcterms:created xsi:type="dcterms:W3CDTF">2012-11-18T00:19:00Z</dcterms:created>
  <dcterms:modified xsi:type="dcterms:W3CDTF">2012-11-27T03:02:11Z</dcterms:modified>
</cp:coreProperties>
</file>