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71" r:id="rId6"/>
    <p:sldId id="261" r:id="rId7"/>
    <p:sldId id="277" r:id="rId8"/>
    <p:sldId id="274" r:id="rId9"/>
    <p:sldId id="276" r:id="rId10"/>
    <p:sldId id="262" r:id="rId11"/>
    <p:sldId id="266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8.wmf"/><Relationship Id="rId7" Type="http://schemas.openxmlformats.org/officeDocument/2006/relationships/image" Target="../media/image11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3A80C-44BC-414B-B15D-58B5BEDEA046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3C728-66E6-4F02-9CEC-1BFE7E592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49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80071C88-E63A-467E-BA7D-1526272E3B10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59C5AAD9-A2FD-4EEE-A77F-D3BF60D7EB40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C0613CF5-35D7-4F07-A738-D129EEB15E29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65555D1-A7D9-4B28-B6AF-4853C4A72F7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732496C-9919-4778-90B0-7E4F99C518A9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662D80B-B3CB-4711-A65B-2B4921FB8F1B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C88E-457A-41F0-B294-032320702BE4}" type="datetime1">
              <a:rPr lang="en-US" smtClean="0"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E3F-D181-4E2E-B561-9173DE874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4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1F23-4FD4-49C1-A708-F9A138174F2E}" type="datetime1">
              <a:rPr lang="en-US" smtClean="0"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E3F-D181-4E2E-B561-9173DE874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1528-DACF-4452-9A65-5A70C62359E8}" type="datetime1">
              <a:rPr lang="en-US" smtClean="0"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E3F-D181-4E2E-B561-9173DE874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8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C743-464C-4617-94D3-E6E032558CD0}" type="datetime1">
              <a:rPr lang="en-US" smtClean="0"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E3F-D181-4E2E-B561-9173DE874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2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16C13-94FD-471A-8258-CDF2B13808E7}" type="datetime1">
              <a:rPr lang="en-US" smtClean="0"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E3F-D181-4E2E-B561-9173DE874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91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5216-CBCB-4535-8343-EF82B768F99D}" type="datetime1">
              <a:rPr lang="en-US" smtClean="0"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E3F-D181-4E2E-B561-9173DE874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0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47D-838D-4DA7-93E3-8E2BC78FA67A}" type="datetime1">
              <a:rPr lang="en-US" smtClean="0"/>
              <a:t>11/18/2012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E3F-D181-4E2E-B561-9173DE874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41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E8F2-B7F1-4A19-8B81-70EC4691D7AB}" type="datetime1">
              <a:rPr lang="en-US" smtClean="0"/>
              <a:t>11/18/2012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E3F-D181-4E2E-B561-9173DE874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6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F95C-13CF-4F57-97C7-F0704758C295}" type="datetime1">
              <a:rPr lang="en-US" smtClean="0"/>
              <a:t>11/18/2012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E3F-D181-4E2E-B561-9173DE874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7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DD86-3574-46A3-87A6-F786714552D1}" type="datetime1">
              <a:rPr lang="en-US" smtClean="0"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E3F-D181-4E2E-B561-9173DE874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0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901A-DB81-42BC-89D2-FC5DB05D2CAE}" type="datetime1">
              <a:rPr lang="en-US" smtClean="0"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E3F-D181-4E2E-B561-9173DE874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3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FB1FD-34D6-49ED-BDA7-EC0B0BC3F9EF}" type="datetime1">
              <a:rPr lang="en-US" smtClean="0"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14E3F-D181-4E2E-B561-9173DE874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2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47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3.bin"/><Relationship Id="rId1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5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42.bin"/><Relationship Id="rId19" Type="http://schemas.openxmlformats.org/officeDocument/2006/relationships/image" Target="../media/image46.wm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4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4.wmf"/><Relationship Id="rId5" Type="http://schemas.openxmlformats.org/officeDocument/2006/relationships/image" Target="../media/image6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3.bin"/><Relationship Id="rId18" Type="http://schemas.openxmlformats.org/officeDocument/2006/relationships/oleObject" Target="../embeddings/oleObject26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25.wmf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1.wmf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2.bin"/><Relationship Id="rId5" Type="http://schemas.openxmlformats.org/officeDocument/2006/relationships/image" Target="../media/image18.wmf"/><Relationship Id="rId15" Type="http://schemas.openxmlformats.org/officeDocument/2006/relationships/image" Target="../media/image22.wmf"/><Relationship Id="rId23" Type="http://schemas.openxmlformats.org/officeDocument/2006/relationships/image" Target="../media/image26.wmf"/><Relationship Id="rId10" Type="http://schemas.openxmlformats.org/officeDocument/2006/relationships/image" Target="../media/image20.wmf"/><Relationship Id="rId19" Type="http://schemas.openxmlformats.org/officeDocument/2006/relationships/image" Target="../media/image24.wmf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4.bin"/><Relationship Id="rId22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36.bin"/><Relationship Id="rId3" Type="http://schemas.openxmlformats.org/officeDocument/2006/relationships/image" Target="../media/image35.png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5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hyperlink" Target="http://www.youtube.com/watch?v=BUd6Aa17H0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arthquake.usgs.gov/earthquakes/ma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0369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8.4B Applications of Logarithmic and Exponential Equations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799" y="990600"/>
            <a:ext cx="873216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Logarithms </a:t>
            </a:r>
            <a:r>
              <a:rPr lang="en-US" sz="2400" b="1" dirty="0" smtClean="0">
                <a:solidFill>
                  <a:srgbClr val="0070C0"/>
                </a:solidFill>
              </a:rPr>
              <a:t>can be used in </a:t>
            </a:r>
            <a:r>
              <a:rPr lang="en-US" sz="2400" b="1" dirty="0">
                <a:solidFill>
                  <a:srgbClr val="0070C0"/>
                </a:solidFill>
              </a:rPr>
              <a:t>measuring quantities which vary </a:t>
            </a:r>
            <a:r>
              <a:rPr lang="en-US" sz="2400" b="1" dirty="0" smtClean="0">
                <a:solidFill>
                  <a:srgbClr val="0070C0"/>
                </a:solidFill>
              </a:rPr>
              <a:t>widely.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589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We use the log function because it “counts” the number of powers of </a:t>
            </a:r>
            <a:r>
              <a:rPr lang="en-US" sz="2400" b="1" dirty="0" smtClean="0">
                <a:solidFill>
                  <a:srgbClr val="0070C0"/>
                </a:solidFill>
              </a:rPr>
              <a:t>10. This </a:t>
            </a:r>
            <a:r>
              <a:rPr lang="en-US" sz="2400" b="1" dirty="0">
                <a:solidFill>
                  <a:srgbClr val="0070C0"/>
                </a:solidFill>
              </a:rPr>
              <a:t>is necessary because of the vast range of some physical quantities we </a:t>
            </a:r>
            <a:r>
              <a:rPr lang="en-US" sz="2400" b="1" dirty="0" smtClean="0">
                <a:solidFill>
                  <a:srgbClr val="0070C0"/>
                </a:solidFill>
              </a:rPr>
              <a:t>measure.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32480" y="2897511"/>
            <a:ext cx="56923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Exponential growth or decay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Loans</a:t>
            </a:r>
            <a:r>
              <a:rPr lang="en-US" sz="2400" b="1" dirty="0">
                <a:solidFill>
                  <a:srgbClr val="00B050"/>
                </a:solidFill>
              </a:rPr>
              <a:t>, mortgages, investments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Using a log scale:</a:t>
            </a:r>
          </a:p>
          <a:p>
            <a:pPr marL="0" lvl="1"/>
            <a:r>
              <a:rPr lang="en-US" sz="2400" b="1" dirty="0">
                <a:solidFill>
                  <a:srgbClr val="00B050"/>
                </a:solidFill>
              </a:rPr>
              <a:t>Sound intensity (decibels)</a:t>
            </a:r>
          </a:p>
          <a:p>
            <a:pPr marL="0" lvl="1"/>
            <a:r>
              <a:rPr lang="en-US" sz="2400" b="1" dirty="0">
                <a:solidFill>
                  <a:srgbClr val="00B050"/>
                </a:solidFill>
              </a:rPr>
              <a:t>Acidity (pH) of a solution</a:t>
            </a:r>
          </a:p>
          <a:p>
            <a:pPr marL="0" lvl="1"/>
            <a:r>
              <a:rPr lang="en-US" sz="2400" b="1" dirty="0">
                <a:solidFill>
                  <a:srgbClr val="00B050"/>
                </a:solidFill>
              </a:rPr>
              <a:t>Earthquake intensity (Richter scale)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E3F-D181-4E2E-B561-9173DE874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7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0"/>
            <a:ext cx="440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Applications - The Richter Scale</a:t>
            </a:r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46125" y="669925"/>
            <a:ext cx="151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>
                <a:solidFill>
                  <a:srgbClr val="CC0000"/>
                </a:solidFill>
              </a:rPr>
              <a:t>I</a:t>
            </a:r>
            <a:r>
              <a:rPr lang="en-US">
                <a:solidFill>
                  <a:srgbClr val="CC0000"/>
                </a:solidFill>
              </a:rPr>
              <a:t> = </a:t>
            </a:r>
            <a:r>
              <a:rPr lang="en-US" i="1">
                <a:solidFill>
                  <a:srgbClr val="CC0000"/>
                </a:solidFill>
              </a:rPr>
              <a:t>I</a:t>
            </a:r>
            <a:r>
              <a:rPr lang="en-US" i="1" baseline="-25000">
                <a:solidFill>
                  <a:srgbClr val="CC0000"/>
                </a:solidFill>
              </a:rPr>
              <a:t>o</a:t>
            </a:r>
            <a:r>
              <a:rPr lang="en-US">
                <a:solidFill>
                  <a:srgbClr val="CC0000"/>
                </a:solidFill>
              </a:rPr>
              <a:t>(10)</a:t>
            </a:r>
            <a:r>
              <a:rPr lang="en-US" i="1" baseline="30000">
                <a:solidFill>
                  <a:srgbClr val="CC0000"/>
                </a:solidFill>
              </a:rPr>
              <a:t>m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574925" y="669925"/>
            <a:ext cx="6481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where </a:t>
            </a:r>
            <a:r>
              <a:rPr lang="en-US" i="1">
                <a:solidFill>
                  <a:srgbClr val="CC0000"/>
                </a:solidFill>
              </a:rPr>
              <a:t>m</a:t>
            </a:r>
            <a:r>
              <a:rPr lang="en-US"/>
              <a:t> is the measure on the scale (magnitude)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68313" y="1279525"/>
            <a:ext cx="83629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 </a:t>
            </a:r>
            <a:r>
              <a:rPr lang="en-US" dirty="0" smtClean="0"/>
              <a:t> </a:t>
            </a:r>
            <a:r>
              <a:rPr lang="en-US" dirty="0"/>
              <a:t>Compare the intensities of the Japan earthquake of 1933, </a:t>
            </a:r>
          </a:p>
          <a:p>
            <a:r>
              <a:rPr lang="en-US" dirty="0"/>
              <a:t>     which measured 8.9 on the Richter Scale, to the earthquake </a:t>
            </a:r>
          </a:p>
          <a:p>
            <a:r>
              <a:rPr lang="en-US" dirty="0"/>
              <a:t>     of Turkey in 1966, which measured 6.9 on the scale.</a:t>
            </a:r>
          </a:p>
        </p:txBody>
      </p:sp>
      <p:graphicFrame>
        <p:nvGraphicFramePr>
          <p:cNvPr id="13318" name="Object 2"/>
          <p:cNvGraphicFramePr>
            <a:graphicFrameLocks noChangeAspect="1"/>
          </p:cNvGraphicFramePr>
          <p:nvPr/>
        </p:nvGraphicFramePr>
        <p:xfrm>
          <a:off x="855663" y="2590800"/>
          <a:ext cx="2192337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4" imgW="1003300" imgH="431800" progId="Equation.DSMT4">
                  <p:embed/>
                </p:oleObj>
              </mc:Choice>
              <mc:Fallback>
                <p:oleObj name="Equation" r:id="rId4" imgW="10033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2590800"/>
                        <a:ext cx="2192337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3"/>
          <p:cNvGraphicFramePr>
            <a:graphicFrameLocks noChangeAspect="1"/>
          </p:cNvGraphicFramePr>
          <p:nvPr/>
        </p:nvGraphicFramePr>
        <p:xfrm>
          <a:off x="869950" y="3725863"/>
          <a:ext cx="17208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Equation" r:id="rId6" imgW="762000" imgH="419100" progId="Equation.DSMT4">
                  <p:embed/>
                </p:oleObj>
              </mc:Choice>
              <mc:Fallback>
                <p:oleObj name="Equation" r:id="rId6" imgW="7620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3725863"/>
                        <a:ext cx="172085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898525" y="5165725"/>
            <a:ext cx="5637213" cy="898525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Therefore, the earthquake in Japan is </a:t>
            </a:r>
          </a:p>
          <a:p>
            <a:r>
              <a:rPr lang="en-US">
                <a:solidFill>
                  <a:srgbClr val="CC0000"/>
                </a:solidFill>
              </a:rPr>
              <a:t>100 times as intense as the one in Turkey.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E3F-D181-4E2E-B561-9173DE8744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5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13316" grpId="0" autoUpdateAnimBg="0"/>
      <p:bldP spid="13317" grpId="0" autoUpdateAnimBg="0"/>
      <p:bldP spid="1332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6200" y="0"/>
            <a:ext cx="440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Applications - The Richter Scale</a:t>
            </a:r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04800" y="441325"/>
            <a:ext cx="6153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    </a:t>
            </a:r>
            <a:r>
              <a:rPr lang="en-US" dirty="0"/>
              <a:t>The magnitude of earthquakes is given by</a:t>
            </a:r>
          </a:p>
        </p:txBody>
      </p:sp>
      <p:graphicFrame>
        <p:nvGraphicFramePr>
          <p:cNvPr id="16389" name="Object 2"/>
          <p:cNvGraphicFramePr>
            <a:graphicFrameLocks noChangeAspect="1"/>
          </p:cNvGraphicFramePr>
          <p:nvPr/>
        </p:nvGraphicFramePr>
        <p:xfrm>
          <a:off x="6527800" y="228600"/>
          <a:ext cx="1625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6" name="Equation" r:id="rId4" imgW="812800" imgH="457200" progId="Equation.DSMT4">
                  <p:embed/>
                </p:oleObj>
              </mc:Choice>
              <mc:Fallback>
                <p:oleObj name="Equation" r:id="rId4" imgW="812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228600"/>
                        <a:ext cx="1625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873125" y="974725"/>
            <a:ext cx="69738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where </a:t>
            </a:r>
            <a:r>
              <a:rPr lang="en-US" i="1"/>
              <a:t>I</a:t>
            </a:r>
            <a:r>
              <a:rPr lang="en-US"/>
              <a:t> is the quake intensity and </a:t>
            </a:r>
            <a:r>
              <a:rPr lang="en-US" i="1"/>
              <a:t>I</a:t>
            </a:r>
            <a:r>
              <a:rPr lang="en-US" i="1" baseline="-25000"/>
              <a:t>o</a:t>
            </a:r>
            <a:r>
              <a:rPr lang="en-US" baseline="-25000"/>
              <a:t> </a:t>
            </a:r>
            <a:r>
              <a:rPr lang="en-US"/>
              <a:t> is the reference</a:t>
            </a:r>
          </a:p>
          <a:p>
            <a:r>
              <a:rPr lang="en-US"/>
              <a:t>intensity.  </a:t>
            </a:r>
          </a:p>
          <a:p>
            <a:r>
              <a:rPr lang="en-US"/>
              <a:t>How many times as intense is a quake of 8.1</a:t>
            </a:r>
          </a:p>
          <a:p>
            <a:r>
              <a:rPr lang="en-US"/>
              <a:t>compared to a quake with a magnitude of 6.4?</a:t>
            </a:r>
          </a:p>
        </p:txBody>
      </p:sp>
      <p:graphicFrame>
        <p:nvGraphicFramePr>
          <p:cNvPr id="16391" name="Object 3"/>
          <p:cNvGraphicFramePr>
            <a:graphicFrameLocks noChangeAspect="1"/>
          </p:cNvGraphicFramePr>
          <p:nvPr/>
        </p:nvGraphicFramePr>
        <p:xfrm>
          <a:off x="952500" y="2667000"/>
          <a:ext cx="1625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7" name="Equation" r:id="rId6" imgW="812800" imgH="457200" progId="Equation.DSMT4">
                  <p:embed/>
                </p:oleObj>
              </mc:Choice>
              <mc:Fallback>
                <p:oleObj name="Equation" r:id="rId6" imgW="812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2667000"/>
                        <a:ext cx="1625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4"/>
          <p:cNvGraphicFramePr>
            <a:graphicFrameLocks noChangeAspect="1"/>
          </p:cNvGraphicFramePr>
          <p:nvPr/>
        </p:nvGraphicFramePr>
        <p:xfrm>
          <a:off x="825500" y="3657600"/>
          <a:ext cx="1752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8" name="Equation" r:id="rId8" imgW="876300" imgH="457200" progId="Equation.DSMT4">
                  <p:embed/>
                </p:oleObj>
              </mc:Choice>
              <mc:Fallback>
                <p:oleObj name="Equation" r:id="rId8" imgW="8763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3657600"/>
                        <a:ext cx="1752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5"/>
          <p:cNvGraphicFramePr>
            <a:graphicFrameLocks noChangeAspect="1"/>
          </p:cNvGraphicFramePr>
          <p:nvPr/>
        </p:nvGraphicFramePr>
        <p:xfrm>
          <a:off x="635000" y="4648200"/>
          <a:ext cx="1549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9" name="Equation" r:id="rId10" imgW="774700" imgH="457200" progId="Equation.DSMT4">
                  <p:embed/>
                </p:oleObj>
              </mc:Choice>
              <mc:Fallback>
                <p:oleObj name="Equation" r:id="rId10" imgW="7747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4648200"/>
                        <a:ext cx="1549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6"/>
          <p:cNvGraphicFramePr>
            <a:graphicFrameLocks noChangeAspect="1"/>
          </p:cNvGraphicFramePr>
          <p:nvPr/>
        </p:nvGraphicFramePr>
        <p:xfrm>
          <a:off x="3048000" y="3733800"/>
          <a:ext cx="1752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0" name="Equation" r:id="rId12" imgW="876300" imgH="457200" progId="Equation.DSMT4">
                  <p:embed/>
                </p:oleObj>
              </mc:Choice>
              <mc:Fallback>
                <p:oleObj name="Equation" r:id="rId12" imgW="8763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733800"/>
                        <a:ext cx="1752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7"/>
          <p:cNvGraphicFramePr>
            <a:graphicFrameLocks noChangeAspect="1"/>
          </p:cNvGraphicFramePr>
          <p:nvPr/>
        </p:nvGraphicFramePr>
        <p:xfrm>
          <a:off x="2844800" y="4648200"/>
          <a:ext cx="1549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1" name="Equation" r:id="rId14" imgW="774700" imgH="457200" progId="Equation.DSMT4">
                  <p:embed/>
                </p:oleObj>
              </mc:Choice>
              <mc:Fallback>
                <p:oleObj name="Equation" r:id="rId14" imgW="7747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0" y="4648200"/>
                        <a:ext cx="1549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6359525" y="2590800"/>
            <a:ext cx="179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Comparison</a:t>
            </a:r>
          </a:p>
        </p:txBody>
      </p:sp>
      <p:graphicFrame>
        <p:nvGraphicFramePr>
          <p:cNvPr id="16398" name="Object 8"/>
          <p:cNvGraphicFramePr>
            <a:graphicFrameLocks noChangeAspect="1"/>
          </p:cNvGraphicFramePr>
          <p:nvPr/>
        </p:nvGraphicFramePr>
        <p:xfrm>
          <a:off x="6477000" y="3048000"/>
          <a:ext cx="1549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2" name="Equation" r:id="rId16" imgW="774700" imgH="457200" progId="Equation.DSMT4">
                  <p:embed/>
                </p:oleObj>
              </mc:Choice>
              <mc:Fallback>
                <p:oleObj name="Equation" r:id="rId16" imgW="7747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048000"/>
                        <a:ext cx="1549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9" name="Object 9"/>
          <p:cNvGraphicFramePr>
            <a:graphicFrameLocks noChangeAspect="1"/>
          </p:cNvGraphicFramePr>
          <p:nvPr/>
        </p:nvGraphicFramePr>
        <p:xfrm>
          <a:off x="6489700" y="4038600"/>
          <a:ext cx="1549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3" name="Equation" r:id="rId17" imgW="774700" imgH="457200" progId="Equation.DSMT4">
                  <p:embed/>
                </p:oleObj>
              </mc:Choice>
              <mc:Fallback>
                <p:oleObj name="Equation" r:id="rId17" imgW="7747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9700" y="4038600"/>
                        <a:ext cx="1549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6324600" y="3962400"/>
            <a:ext cx="2133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01" name="Object 10"/>
          <p:cNvGraphicFramePr>
            <a:graphicFrameLocks noChangeAspect="1"/>
          </p:cNvGraphicFramePr>
          <p:nvPr/>
        </p:nvGraphicFramePr>
        <p:xfrm>
          <a:off x="6489700" y="5334000"/>
          <a:ext cx="1549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4" name="Equation" r:id="rId18" imgW="774700" imgH="457200" progId="Equation.DSMT4">
                  <p:embed/>
                </p:oleObj>
              </mc:Choice>
              <mc:Fallback>
                <p:oleObj name="Equation" r:id="rId18" imgW="7747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9700" y="5334000"/>
                        <a:ext cx="1549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1127125" y="6080125"/>
            <a:ext cx="6288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Therefore, a quake of 8.1 is 50.1 times as great.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495800" y="76200"/>
            <a:ext cx="151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>
                <a:solidFill>
                  <a:srgbClr val="CC0000"/>
                </a:solidFill>
              </a:rPr>
              <a:t>I</a:t>
            </a:r>
            <a:r>
              <a:rPr lang="en-US">
                <a:solidFill>
                  <a:srgbClr val="CC0000"/>
                </a:solidFill>
              </a:rPr>
              <a:t> = </a:t>
            </a:r>
            <a:r>
              <a:rPr lang="en-US" i="1">
                <a:solidFill>
                  <a:srgbClr val="CC0000"/>
                </a:solidFill>
              </a:rPr>
              <a:t>I</a:t>
            </a:r>
            <a:r>
              <a:rPr lang="en-US" i="1" baseline="-25000">
                <a:solidFill>
                  <a:srgbClr val="CC0000"/>
                </a:solidFill>
              </a:rPr>
              <a:t>o</a:t>
            </a:r>
            <a:r>
              <a:rPr lang="en-US">
                <a:solidFill>
                  <a:srgbClr val="CC0000"/>
                </a:solidFill>
              </a:rPr>
              <a:t>(10)</a:t>
            </a:r>
            <a:r>
              <a:rPr lang="en-US" i="1" baseline="30000">
                <a:solidFill>
                  <a:srgbClr val="CC0000"/>
                </a:solidFill>
              </a:rPr>
              <a:t>m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E3F-D181-4E2E-B561-9173DE8744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6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9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8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8" grpId="0" autoUpdateAnimBg="0"/>
      <p:bldP spid="16390" grpId="0" autoUpdateAnimBg="0"/>
      <p:bldP spid="16397" grpId="0" autoUpdateAnimBg="0"/>
      <p:bldP spid="16400" grpId="0" animBg="1"/>
      <p:bldP spid="16403" grpId="0" autoUpdateAnimBg="0"/>
      <p:bldP spid="1640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533400"/>
            <a:ext cx="3607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138157"/>
            <a:ext cx="32297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Page 381 #18, 19</a:t>
            </a:r>
          </a:p>
          <a:p>
            <a:r>
              <a:rPr lang="en-US" b="1" dirty="0" smtClean="0"/>
              <a:t>Page 401 #13, 14, 15, 16</a:t>
            </a:r>
          </a:p>
          <a:p>
            <a:r>
              <a:rPr lang="en-US" b="1" dirty="0" smtClean="0"/>
              <a:t>Page 413 #10, 11, 13, 14, 16, 17 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E3F-D181-4E2E-B561-9173DE8744F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0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88925" y="533400"/>
            <a:ext cx="87026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/>
              <a:t>Algebraically determine </a:t>
            </a:r>
            <a:r>
              <a:rPr lang="en-US" dirty="0"/>
              <a:t>the time period required for $7000 invested at </a:t>
            </a:r>
            <a:r>
              <a:rPr lang="en-US" dirty="0" smtClean="0"/>
              <a:t>10%per year compounded </a:t>
            </a:r>
            <a:r>
              <a:rPr lang="en-US" dirty="0"/>
              <a:t>semiannually to grow to $10 000.  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09600" y="2967335"/>
            <a:ext cx="3004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/>
              <a:t>10 </a:t>
            </a:r>
            <a:r>
              <a:rPr lang="en-US" dirty="0"/>
              <a:t>000 = </a:t>
            </a:r>
            <a:r>
              <a:rPr lang="en-US" dirty="0" smtClean="0"/>
              <a:t>7000(1.05)</a:t>
            </a:r>
            <a:r>
              <a:rPr lang="en-US" baseline="30000" dirty="0" smtClean="0"/>
              <a:t>2t</a:t>
            </a:r>
            <a:endParaRPr lang="en-US" dirty="0"/>
          </a:p>
        </p:txBody>
      </p:sp>
      <p:graphicFrame>
        <p:nvGraphicFramePr>
          <p:cNvPr id="1024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939618"/>
              </p:ext>
            </p:extLst>
          </p:nvPr>
        </p:nvGraphicFramePr>
        <p:xfrm>
          <a:off x="4864100" y="3530600"/>
          <a:ext cx="2274888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4" imgW="1117440" imgH="419040" progId="Equation.DSMT4">
                  <p:embed/>
                </p:oleObj>
              </mc:Choice>
              <mc:Fallback>
                <p:oleObj name="Equation" r:id="rId4" imgW="11174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0" y="3530600"/>
                        <a:ext cx="2274888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968206" y="4572000"/>
            <a:ext cx="12907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7.31 = </a:t>
            </a:r>
            <a:r>
              <a:rPr lang="en-US" dirty="0" smtClean="0"/>
              <a:t>2</a:t>
            </a:r>
            <a:r>
              <a:rPr lang="en-US" i="1" dirty="0"/>
              <a:t>t</a:t>
            </a:r>
            <a:endParaRPr lang="en-US" dirty="0"/>
          </a:p>
          <a:p>
            <a:r>
              <a:rPr lang="en-US" dirty="0">
                <a:solidFill>
                  <a:srgbClr val="CC0000"/>
                </a:solidFill>
              </a:rPr>
              <a:t>3.66 = </a:t>
            </a:r>
            <a:r>
              <a:rPr lang="en-US" i="1" dirty="0">
                <a:solidFill>
                  <a:srgbClr val="CC0000"/>
                </a:solidFill>
              </a:rPr>
              <a:t>t</a:t>
            </a:r>
            <a:endParaRPr lang="en-US" dirty="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4800" y="5562600"/>
            <a:ext cx="79625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It would take 4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years for the investment to grow to $10 000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04800" y="0"/>
            <a:ext cx="2752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Compound Interest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029200" y="2971800"/>
            <a:ext cx="3145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log10 - log7 = </a:t>
            </a:r>
            <a:r>
              <a:rPr lang="en-US" sz="2400" b="1" dirty="0" smtClean="0"/>
              <a:t>2</a:t>
            </a:r>
            <a:r>
              <a:rPr lang="en-US" sz="2400" b="1" i="1" dirty="0"/>
              <a:t>t</a:t>
            </a:r>
            <a:r>
              <a:rPr lang="en-US" sz="2400" b="1" dirty="0" smtClean="0"/>
              <a:t>log1.05</a:t>
            </a:r>
            <a:endParaRPr lang="en-US" sz="2400" b="1" dirty="0"/>
          </a:p>
        </p:txBody>
      </p:sp>
      <p:graphicFrame>
        <p:nvGraphicFramePr>
          <p:cNvPr id="102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905371"/>
              </p:ext>
            </p:extLst>
          </p:nvPr>
        </p:nvGraphicFramePr>
        <p:xfrm>
          <a:off x="569913" y="4492625"/>
          <a:ext cx="2517775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tion" r:id="rId6" imgW="1333440" imgH="431640" progId="Equation.DSMT4">
                  <p:embed/>
                </p:oleObj>
              </mc:Choice>
              <mc:Fallback>
                <p:oleObj name="Equation" r:id="rId6" imgW="13334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4492625"/>
                        <a:ext cx="2517775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107669"/>
              </p:ext>
            </p:extLst>
          </p:nvPr>
        </p:nvGraphicFramePr>
        <p:xfrm>
          <a:off x="1190625" y="3622675"/>
          <a:ext cx="12954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Equation" r:id="rId8" imgW="685800" imgH="393480" progId="Equation.DSMT4">
                  <p:embed/>
                </p:oleObj>
              </mc:Choice>
              <mc:Fallback>
                <p:oleObj name="Equation" r:id="rId8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3622675"/>
                        <a:ext cx="1295400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827057"/>
              </p:ext>
            </p:extLst>
          </p:nvPr>
        </p:nvGraphicFramePr>
        <p:xfrm>
          <a:off x="5003362" y="1491274"/>
          <a:ext cx="3580251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Equation" r:id="rId10" imgW="2108200" imgH="317500" progId="Equation.DSMT4">
                  <p:embed/>
                </p:oleObj>
              </mc:Choice>
              <mc:Fallback>
                <p:oleObj name="Equation" r:id="rId10" imgW="2108200" imgH="317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362" y="1491274"/>
                        <a:ext cx="3580251" cy="539750"/>
                      </a:xfrm>
                      <a:prstGeom prst="rect">
                        <a:avLst/>
                      </a:prstGeom>
                      <a:noFill/>
                      <a:ln w="57150" cmpd="thickThin">
                        <a:solidFill>
                          <a:srgbClr val="A53B8E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411949"/>
              </p:ext>
            </p:extLst>
          </p:nvPr>
        </p:nvGraphicFramePr>
        <p:xfrm>
          <a:off x="691412" y="1761438"/>
          <a:ext cx="359626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Equation" r:id="rId12" imgW="1638000" imgH="520560" progId="Equation.DSMT4">
                  <p:embed/>
                </p:oleObj>
              </mc:Choice>
              <mc:Fallback>
                <p:oleObj name="Equation" r:id="rId12" imgW="1638000" imgH="5205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412" y="1761438"/>
                        <a:ext cx="359626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E3F-D181-4E2E-B561-9173DE8744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3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  <p:bldP spid="10245" grpId="0" build="p" autoUpdateAnimBg="0"/>
      <p:bldP spid="10246" grpId="0" autoUpdateAnimBg="0"/>
      <p:bldP spid="10248" grpId="0" autoUpdateAnimBg="0"/>
      <p:bldP spid="1025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36525" y="455613"/>
            <a:ext cx="89312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A</a:t>
            </a:r>
            <a:r>
              <a:rPr lang="en-US" dirty="0" smtClean="0"/>
              <a:t> biologist originally estimates the number of E. coli bacteria in a culture to be 1000. After 90 min, the estimated count is 19 500 bacteria. What is the doubling period of the E. coli bacteria, to the nearest minute?</a:t>
            </a:r>
            <a:endParaRPr lang="en-US" dirty="0"/>
          </a:p>
        </p:txBody>
      </p:sp>
      <p:graphicFrame>
        <p:nvGraphicFramePr>
          <p:cNvPr id="92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820965"/>
              </p:ext>
            </p:extLst>
          </p:nvPr>
        </p:nvGraphicFramePr>
        <p:xfrm>
          <a:off x="1563687" y="2209800"/>
          <a:ext cx="1560513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" name="Equation" r:id="rId4" imgW="622080" imgH="355320" progId="Equation.DSMT4">
                  <p:embed/>
                </p:oleObj>
              </mc:Choice>
              <mc:Fallback>
                <p:oleObj name="Equation" r:id="rId4" imgW="6220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7" y="2209800"/>
                        <a:ext cx="1560513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459196"/>
              </p:ext>
            </p:extLst>
          </p:nvPr>
        </p:nvGraphicFramePr>
        <p:xfrm>
          <a:off x="949325" y="2971800"/>
          <a:ext cx="278447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Equation" r:id="rId6" imgW="1143000" imgH="355320" progId="Equation.DSMT4">
                  <p:embed/>
                </p:oleObj>
              </mc:Choice>
              <mc:Fallback>
                <p:oleObj name="Equation" r:id="rId6" imgW="11430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2971800"/>
                        <a:ext cx="2784475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019352"/>
              </p:ext>
            </p:extLst>
          </p:nvPr>
        </p:nvGraphicFramePr>
        <p:xfrm>
          <a:off x="1276350" y="3743325"/>
          <a:ext cx="184785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name="Equation" r:id="rId8" imgW="736560" imgH="355320" progId="Equation.DSMT4">
                  <p:embed/>
                </p:oleObj>
              </mc:Choice>
              <mc:Fallback>
                <p:oleObj name="Equation" r:id="rId8" imgW="7365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3743325"/>
                        <a:ext cx="184785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715000" y="5562600"/>
            <a:ext cx="11079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i="1" dirty="0" smtClean="0">
                <a:solidFill>
                  <a:srgbClr val="CC0000"/>
                </a:solidFill>
              </a:rPr>
              <a:t>p</a:t>
            </a:r>
            <a:r>
              <a:rPr lang="en-US" sz="2800" dirty="0" smtClean="0">
                <a:solidFill>
                  <a:srgbClr val="CC0000"/>
                </a:solidFill>
              </a:rPr>
              <a:t> </a:t>
            </a:r>
            <a:r>
              <a:rPr lang="en-US" sz="2800" dirty="0">
                <a:solidFill>
                  <a:srgbClr val="CC0000"/>
                </a:solidFill>
              </a:rPr>
              <a:t>= </a:t>
            </a:r>
            <a:r>
              <a:rPr lang="en-US" sz="2800" dirty="0" smtClean="0">
                <a:solidFill>
                  <a:srgbClr val="CC0000"/>
                </a:solidFill>
              </a:rPr>
              <a:t>21</a:t>
            </a:r>
            <a:endParaRPr lang="en-US" sz="2800" dirty="0">
              <a:solidFill>
                <a:srgbClr val="CC0000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09600" y="6167735"/>
            <a:ext cx="7162800" cy="461665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CC0000"/>
                </a:solidFill>
              </a:rPr>
              <a:t>The doubling period is approximately 21 minutes.</a:t>
            </a:r>
            <a:endParaRPr lang="en-US" dirty="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52400" y="0"/>
            <a:ext cx="287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Exponential Growth</a:t>
            </a:r>
          </a:p>
        </p:txBody>
      </p:sp>
      <p:graphicFrame>
        <p:nvGraphicFramePr>
          <p:cNvPr id="923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843374"/>
              </p:ext>
            </p:extLst>
          </p:nvPr>
        </p:nvGraphicFramePr>
        <p:xfrm>
          <a:off x="4572000" y="1882775"/>
          <a:ext cx="41910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" name="Equation" r:id="rId10" imgW="2108200" imgH="317500" progId="Equation.DSMT4">
                  <p:embed/>
                </p:oleObj>
              </mc:Choice>
              <mc:Fallback>
                <p:oleObj name="Equation" r:id="rId10" imgW="2108200" imgH="317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882775"/>
                        <a:ext cx="4191000" cy="631825"/>
                      </a:xfrm>
                      <a:prstGeom prst="rect">
                        <a:avLst/>
                      </a:prstGeom>
                      <a:noFill/>
                      <a:ln w="57150" cmpd="thickThin">
                        <a:solidFill>
                          <a:srgbClr val="A53B8E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745145"/>
              </p:ext>
            </p:extLst>
          </p:nvPr>
        </p:nvGraphicFramePr>
        <p:xfrm>
          <a:off x="792163" y="4598988"/>
          <a:ext cx="2868612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" name="Equation" r:id="rId12" imgW="1143000" imgH="355320" progId="Equation.DSMT4">
                  <p:embed/>
                </p:oleObj>
              </mc:Choice>
              <mc:Fallback>
                <p:oleObj name="Equation" r:id="rId12" imgW="11430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4598988"/>
                        <a:ext cx="2868612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140056"/>
              </p:ext>
            </p:extLst>
          </p:nvPr>
        </p:nvGraphicFramePr>
        <p:xfrm>
          <a:off x="4841875" y="2892425"/>
          <a:ext cx="3090863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" name="Equation" r:id="rId14" imgW="1231560" imgH="419040" progId="Equation.DSMT4">
                  <p:embed/>
                </p:oleObj>
              </mc:Choice>
              <mc:Fallback>
                <p:oleObj name="Equation" r:id="rId14" imgW="1231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75" y="2892425"/>
                        <a:ext cx="3090863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156177"/>
              </p:ext>
            </p:extLst>
          </p:nvPr>
        </p:nvGraphicFramePr>
        <p:xfrm>
          <a:off x="5797550" y="3963988"/>
          <a:ext cx="1710148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" name="Equation" r:id="rId16" imgW="787320" imgH="419040" progId="Equation.DSMT4">
                  <p:embed/>
                </p:oleObj>
              </mc:Choice>
              <mc:Fallback>
                <p:oleObj name="Equation" r:id="rId16" imgW="7873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7550" y="3963988"/>
                        <a:ext cx="1710148" cy="91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953208"/>
              </p:ext>
            </p:extLst>
          </p:nvPr>
        </p:nvGraphicFramePr>
        <p:xfrm>
          <a:off x="5759450" y="5029200"/>
          <a:ext cx="20129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6" name="Equation" r:id="rId18" imgW="927000" imgH="228600" progId="Equation.DSMT4">
                  <p:embed/>
                </p:oleObj>
              </mc:Choice>
              <mc:Fallback>
                <p:oleObj name="Equation" r:id="rId18" imgW="927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450" y="5029200"/>
                        <a:ext cx="20129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E3F-D181-4E2E-B561-9173DE8744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4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6" grpId="0" autoUpdateAnimBg="0"/>
      <p:bldP spid="9227" grpId="0" animBg="1" autoUpdateAnimBg="0"/>
      <p:bldP spid="923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0" y="608013"/>
            <a:ext cx="8686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/>
              <a:t>For </a:t>
            </a:r>
            <a:r>
              <a:rPr lang="en-US" dirty="0"/>
              <a:t>every </a:t>
            </a:r>
            <a:r>
              <a:rPr lang="en-US" dirty="0" err="1"/>
              <a:t>metre</a:t>
            </a:r>
            <a:r>
              <a:rPr lang="en-US" dirty="0"/>
              <a:t> below the water surface, light </a:t>
            </a:r>
            <a:r>
              <a:rPr lang="en-US" dirty="0" smtClean="0"/>
              <a:t>intensity </a:t>
            </a:r>
            <a:r>
              <a:rPr lang="en-US" dirty="0"/>
              <a:t>is reduced by 5%.  At what </a:t>
            </a:r>
            <a:r>
              <a:rPr lang="en-US" dirty="0" smtClean="0"/>
              <a:t>depth, to the nearest hundredth of a </a:t>
            </a:r>
            <a:r>
              <a:rPr lang="en-US" dirty="0" err="1" smtClean="0"/>
              <a:t>metre</a:t>
            </a:r>
            <a:r>
              <a:rPr lang="en-US" dirty="0" smtClean="0"/>
              <a:t>, </a:t>
            </a:r>
            <a:r>
              <a:rPr lang="en-US" dirty="0"/>
              <a:t>is </a:t>
            </a:r>
            <a:r>
              <a:rPr lang="en-US" dirty="0" smtClean="0"/>
              <a:t>light intensity </a:t>
            </a:r>
            <a:r>
              <a:rPr lang="en-US" dirty="0"/>
              <a:t>40% of that at the surface?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193925" y="1903413"/>
            <a:ext cx="284725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   </a:t>
            </a:r>
            <a:r>
              <a:rPr lang="en-US" dirty="0" smtClean="0">
                <a:solidFill>
                  <a:schemeClr val="accent2"/>
                </a:solidFill>
              </a:rPr>
              <a:t>0.40 </a:t>
            </a:r>
            <a:r>
              <a:rPr lang="en-US" dirty="0">
                <a:solidFill>
                  <a:schemeClr val="accent2"/>
                </a:solidFill>
              </a:rPr>
              <a:t>= </a:t>
            </a:r>
            <a:r>
              <a:rPr lang="en-US" dirty="0" smtClean="0">
                <a:solidFill>
                  <a:schemeClr val="accent2"/>
                </a:solidFill>
              </a:rPr>
              <a:t>1(1 </a:t>
            </a:r>
            <a:r>
              <a:rPr lang="en-US" dirty="0">
                <a:solidFill>
                  <a:schemeClr val="accent2"/>
                </a:solidFill>
              </a:rPr>
              <a:t>- 0.05)</a:t>
            </a:r>
            <a:r>
              <a:rPr lang="en-US" i="1" baseline="30000" dirty="0">
                <a:solidFill>
                  <a:schemeClr val="accent2"/>
                </a:solidFill>
              </a:rPr>
              <a:t>d</a:t>
            </a:r>
            <a:endParaRPr lang="en-US" baseline="30000" dirty="0">
              <a:solidFill>
                <a:schemeClr val="accent2"/>
              </a:solidFill>
            </a:endParaRPr>
          </a:p>
          <a:p>
            <a:r>
              <a:rPr lang="en-US" dirty="0"/>
              <a:t>    </a:t>
            </a:r>
            <a:r>
              <a:rPr lang="en-US" dirty="0" smtClean="0"/>
              <a:t>0.40 </a:t>
            </a:r>
            <a:r>
              <a:rPr lang="en-US" dirty="0"/>
              <a:t>= </a:t>
            </a:r>
            <a:r>
              <a:rPr lang="en-US" dirty="0" smtClean="0"/>
              <a:t>1(0.95)</a:t>
            </a:r>
            <a:r>
              <a:rPr lang="en-US" i="1" baseline="30000" dirty="0" smtClean="0"/>
              <a:t>d</a:t>
            </a:r>
            <a:r>
              <a:rPr lang="en-US" baseline="30000" dirty="0" smtClean="0"/>
              <a:t>  </a:t>
            </a:r>
            <a:endParaRPr lang="en-US" baseline="30000" dirty="0"/>
          </a:p>
          <a:p>
            <a:r>
              <a:rPr lang="en-US" dirty="0"/>
              <a:t>      0.4 = 0.95</a:t>
            </a:r>
            <a:r>
              <a:rPr lang="en-US" i="1" baseline="30000" dirty="0"/>
              <a:t>d</a:t>
            </a:r>
            <a:endParaRPr lang="en-US" baseline="30000" dirty="0"/>
          </a:p>
          <a:p>
            <a:r>
              <a:rPr lang="en-US" dirty="0"/>
              <a:t>log 0.4</a:t>
            </a:r>
            <a:r>
              <a:rPr lang="en-US" baseline="30000" dirty="0"/>
              <a:t> </a:t>
            </a:r>
            <a:r>
              <a:rPr lang="en-US" dirty="0"/>
              <a:t>= </a:t>
            </a:r>
            <a:r>
              <a:rPr lang="en-US" i="1" dirty="0"/>
              <a:t>d</a:t>
            </a:r>
            <a:r>
              <a:rPr lang="en-US" dirty="0"/>
              <a:t>log0.95</a:t>
            </a:r>
            <a:r>
              <a:rPr lang="en-US" baseline="30000" dirty="0"/>
              <a:t>   </a:t>
            </a:r>
            <a:endParaRPr lang="en-US" dirty="0"/>
          </a:p>
        </p:txBody>
      </p:sp>
      <p:graphicFrame>
        <p:nvGraphicFramePr>
          <p:cNvPr id="1126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730469"/>
              </p:ext>
            </p:extLst>
          </p:nvPr>
        </p:nvGraphicFramePr>
        <p:xfrm>
          <a:off x="2895600" y="3824288"/>
          <a:ext cx="1600200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4" imgW="787400" imgH="381000" progId="Equation.DSMT4">
                  <p:embed/>
                </p:oleObj>
              </mc:Choice>
              <mc:Fallback>
                <p:oleObj name="Equation" r:id="rId4" imgW="7874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824288"/>
                        <a:ext cx="1600200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855913" y="4738688"/>
            <a:ext cx="1347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>
                <a:solidFill>
                  <a:srgbClr val="CC0000"/>
                </a:solidFill>
              </a:rPr>
              <a:t>d</a:t>
            </a:r>
            <a:r>
              <a:rPr lang="en-US">
                <a:solidFill>
                  <a:srgbClr val="CC0000"/>
                </a:solidFill>
              </a:rPr>
              <a:t> = 17.86</a:t>
            </a:r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127125" y="5500688"/>
            <a:ext cx="4545013" cy="898525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Therefore, at a depth of 17.86 m</a:t>
            </a:r>
          </a:p>
          <a:p>
            <a:r>
              <a:rPr lang="en-US">
                <a:solidFill>
                  <a:srgbClr val="CC0000"/>
                </a:solidFill>
              </a:rPr>
              <a:t>the light intensity would be 40%.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0" y="0"/>
            <a:ext cx="21435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CC0000"/>
                </a:solidFill>
              </a:rPr>
              <a:t>Light Intensity</a:t>
            </a:r>
            <a:endParaRPr lang="en-US" dirty="0">
              <a:solidFill>
                <a:srgbClr val="CC0000"/>
              </a:solidFill>
            </a:endParaRPr>
          </a:p>
        </p:txBody>
      </p:sp>
      <p:graphicFrame>
        <p:nvGraphicFramePr>
          <p:cNvPr id="1127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30737"/>
              </p:ext>
            </p:extLst>
          </p:nvPr>
        </p:nvGraphicFramePr>
        <p:xfrm>
          <a:off x="6613525" y="1900238"/>
          <a:ext cx="109696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6" imgW="660240" imgH="330120" progId="Equation.DSMT4">
                  <p:embed/>
                </p:oleObj>
              </mc:Choice>
              <mc:Fallback>
                <p:oleObj name="Equation" r:id="rId6" imgW="6602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3525" y="1900238"/>
                        <a:ext cx="1096963" cy="549275"/>
                      </a:xfrm>
                      <a:prstGeom prst="rect">
                        <a:avLst/>
                      </a:prstGeom>
                      <a:noFill/>
                      <a:ln w="57150" cmpd="thickThin">
                        <a:solidFill>
                          <a:srgbClr val="A53B8E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814722"/>
              </p:ext>
            </p:extLst>
          </p:nvPr>
        </p:nvGraphicFramePr>
        <p:xfrm>
          <a:off x="4724400" y="3951288"/>
          <a:ext cx="1754188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8" imgW="863280" imgH="228600" progId="Equation.DSMT4">
                  <p:embed/>
                </p:oleObj>
              </mc:Choice>
              <mc:Fallback>
                <p:oleObj name="Equation" r:id="rId8" imgW="863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951288"/>
                        <a:ext cx="1754188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E3F-D181-4E2E-B561-9173DE8744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7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  <p:bldP spid="11269" grpId="0" autoUpdateAnimBg="0"/>
      <p:bldP spid="11270" grpId="0" animBg="1" autoUpdateAnimBg="0"/>
      <p:bldP spid="1127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0"/>
            <a:ext cx="57912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Decibels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5045075" cy="1828799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400" b="1" dirty="0" smtClean="0"/>
              <a:t>Suppose </a:t>
            </a:r>
            <a:r>
              <a:rPr lang="en-US" sz="2400" b="1" i="1" dirty="0" smtClean="0">
                <a:latin typeface="Courier New" pitchFamily="49" charset="0"/>
              </a:rPr>
              <a:t>I</a:t>
            </a:r>
            <a:r>
              <a:rPr lang="en-US" sz="2400" b="1" i="1" baseline="-25000" dirty="0" smtClean="0">
                <a:latin typeface="Courier New" pitchFamily="49" charset="0"/>
              </a:rPr>
              <a:t>0</a:t>
            </a:r>
            <a:r>
              <a:rPr lang="en-US" sz="2400" b="1" dirty="0" smtClean="0"/>
              <a:t>is the </a:t>
            </a:r>
            <a:r>
              <a:rPr lang="en-US" sz="2400" b="1" u="sng" dirty="0" smtClean="0"/>
              <a:t>softest</a:t>
            </a:r>
            <a:r>
              <a:rPr lang="en-US" sz="2400" b="1" dirty="0" smtClean="0"/>
              <a:t> sound the human ear can hear, measured in watts/cm</a:t>
            </a:r>
            <a:r>
              <a:rPr lang="en-US" sz="2400" b="1" baseline="30000" dirty="0" smtClean="0"/>
              <a:t>2</a:t>
            </a:r>
            <a:endParaRPr lang="en-US" sz="2400" b="1" dirty="0" smtClean="0"/>
          </a:p>
          <a:p>
            <a:pPr marL="0" indent="0" eaLnBrk="1" hangingPunct="1">
              <a:buNone/>
            </a:pPr>
            <a:r>
              <a:rPr lang="en-US" sz="2400" b="1" i="1" dirty="0" smtClean="0">
                <a:latin typeface="Courier New" pitchFamily="49" charset="0"/>
              </a:rPr>
              <a:t>I</a:t>
            </a:r>
            <a:r>
              <a:rPr lang="en-US" sz="2400" b="1" dirty="0" smtClean="0"/>
              <a:t> is the watts/cm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of a given sound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795248"/>
              </p:ext>
            </p:extLst>
          </p:nvPr>
        </p:nvGraphicFramePr>
        <p:xfrm>
          <a:off x="533400" y="4360863"/>
          <a:ext cx="2887663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3" imgW="1130040" imgH="482400" progId="Equation.DSMT4">
                  <p:embed/>
                </p:oleObj>
              </mc:Choice>
              <mc:Fallback>
                <p:oleObj name="Equation" r:id="rId3" imgW="11300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60863"/>
                        <a:ext cx="2887663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657600" y="4572000"/>
            <a:ext cx="2133600" cy="831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The log of the </a:t>
            </a:r>
            <a:r>
              <a:rPr lang="en-US" sz="2400" u="sng" dirty="0"/>
              <a:t>ratio</a:t>
            </a: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762000"/>
            <a:ext cx="3199966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35814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400" b="1" dirty="0"/>
          </a:p>
          <a:p>
            <a:r>
              <a:rPr lang="en-US" sz="2400" b="1" dirty="0"/>
              <a:t>Then the decibels of the sound is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E3F-D181-4E2E-B561-9173DE8744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28600" y="0"/>
            <a:ext cx="43685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/>
              <a:t>Comparing </a:t>
            </a:r>
            <a:r>
              <a:rPr lang="en-US" dirty="0"/>
              <a:t>Intensities of Sound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88925" y="431800"/>
            <a:ext cx="829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For any </a:t>
            </a:r>
            <a:r>
              <a:rPr lang="en-US">
                <a:solidFill>
                  <a:schemeClr val="accent2"/>
                </a:solidFill>
              </a:rPr>
              <a:t>intensity, </a:t>
            </a:r>
            <a:r>
              <a:rPr lang="en-US" i="1">
                <a:solidFill>
                  <a:schemeClr val="accent2"/>
                </a:solidFill>
              </a:rPr>
              <a:t>I</a:t>
            </a:r>
            <a:r>
              <a:rPr lang="en-US"/>
              <a:t>, the </a:t>
            </a:r>
            <a:r>
              <a:rPr lang="en-US">
                <a:solidFill>
                  <a:schemeClr val="accent2"/>
                </a:solidFill>
              </a:rPr>
              <a:t>decibel level, </a:t>
            </a:r>
            <a:r>
              <a:rPr lang="en-US" i="1">
                <a:solidFill>
                  <a:schemeClr val="accent2"/>
                </a:solidFill>
              </a:rPr>
              <a:t>dB</a:t>
            </a:r>
            <a:r>
              <a:rPr lang="en-US"/>
              <a:t>,  is defined as follows:</a:t>
            </a:r>
          </a:p>
        </p:txBody>
      </p:sp>
      <p:graphicFrame>
        <p:nvGraphicFramePr>
          <p:cNvPr id="12294" name="Object 2"/>
          <p:cNvGraphicFramePr>
            <a:graphicFrameLocks noChangeAspect="1"/>
          </p:cNvGraphicFramePr>
          <p:nvPr/>
        </p:nvGraphicFramePr>
        <p:xfrm>
          <a:off x="750888" y="812800"/>
          <a:ext cx="2157412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" name="Equation" r:id="rId4" imgW="1092200" imgH="482600" progId="Equation.DSMT4">
                  <p:embed/>
                </p:oleObj>
              </mc:Choice>
              <mc:Fallback>
                <p:oleObj name="Equation" r:id="rId4" imgW="10922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812800"/>
                        <a:ext cx="2157412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184525" y="914400"/>
            <a:ext cx="4695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where </a:t>
            </a:r>
            <a:r>
              <a:rPr lang="en-US" i="1"/>
              <a:t>I</a:t>
            </a:r>
            <a:r>
              <a:rPr lang="en-US" i="1" baseline="-25000"/>
              <a:t>o</a:t>
            </a:r>
            <a:r>
              <a:rPr lang="en-US"/>
              <a:t> is the intensity of a barely</a:t>
            </a:r>
          </a:p>
          <a:p>
            <a:r>
              <a:rPr lang="en-US"/>
              <a:t>audible sound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69863" y="1676400"/>
            <a:ext cx="88217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>
                <a:solidFill>
                  <a:srgbClr val="0070C0"/>
                </a:solidFill>
              </a:rPr>
              <a:t>sound at a rock concert is 106 </a:t>
            </a:r>
            <a:r>
              <a:rPr lang="en-US" i="1" dirty="0" err="1">
                <a:solidFill>
                  <a:srgbClr val="0070C0"/>
                </a:solidFill>
              </a:rPr>
              <a:t>dB</a:t>
            </a:r>
            <a:r>
              <a:rPr lang="en-US" dirty="0" err="1">
                <a:solidFill>
                  <a:srgbClr val="0070C0"/>
                </a:solidFill>
              </a:rPr>
              <a:t>.</a:t>
            </a:r>
            <a:r>
              <a:rPr lang="en-US" dirty="0">
                <a:solidFill>
                  <a:srgbClr val="0070C0"/>
                </a:solidFill>
              </a:rPr>
              <a:t>  During the </a:t>
            </a:r>
            <a:r>
              <a:rPr lang="en-US" dirty="0" smtClean="0">
                <a:solidFill>
                  <a:srgbClr val="0070C0"/>
                </a:solidFill>
              </a:rPr>
              <a:t>break </a:t>
            </a:r>
            <a:r>
              <a:rPr lang="en-US" dirty="0">
                <a:solidFill>
                  <a:srgbClr val="0070C0"/>
                </a:solidFill>
              </a:rPr>
              <a:t>the sound is 76 </a:t>
            </a:r>
            <a:r>
              <a:rPr lang="en-US" i="1" dirty="0" err="1">
                <a:solidFill>
                  <a:srgbClr val="0070C0"/>
                </a:solidFill>
              </a:rPr>
              <a:t>dB</a:t>
            </a:r>
            <a:r>
              <a:rPr lang="en-US" dirty="0" err="1">
                <a:solidFill>
                  <a:srgbClr val="0070C0"/>
                </a:solidFill>
              </a:rPr>
              <a:t>.</a:t>
            </a:r>
            <a:r>
              <a:rPr lang="en-US" dirty="0">
                <a:solidFill>
                  <a:srgbClr val="0070C0"/>
                </a:solidFill>
              </a:rPr>
              <a:t>  How many times as loud is </a:t>
            </a:r>
            <a:r>
              <a:rPr lang="en-US" dirty="0" smtClean="0">
                <a:solidFill>
                  <a:srgbClr val="0070C0"/>
                </a:solidFill>
              </a:rPr>
              <a:t>it </a:t>
            </a:r>
            <a:r>
              <a:rPr lang="en-US" dirty="0">
                <a:solidFill>
                  <a:srgbClr val="0070C0"/>
                </a:solidFill>
              </a:rPr>
              <a:t>when the band is playing?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33400" y="28194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>
                <a:solidFill>
                  <a:schemeClr val="accent2"/>
                </a:solidFill>
              </a:rPr>
              <a:t>Louder</a:t>
            </a:r>
          </a:p>
        </p:txBody>
      </p:sp>
      <p:graphicFrame>
        <p:nvGraphicFramePr>
          <p:cNvPr id="12298" name="Object 3"/>
          <p:cNvGraphicFramePr>
            <a:graphicFrameLocks noChangeAspect="1"/>
          </p:cNvGraphicFramePr>
          <p:nvPr/>
        </p:nvGraphicFramePr>
        <p:xfrm>
          <a:off x="344488" y="3179763"/>
          <a:ext cx="18256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1" name="Equation" r:id="rId6" imgW="1092200" imgH="482600" progId="Equation.DSMT4">
                  <p:embed/>
                </p:oleObj>
              </mc:Choice>
              <mc:Fallback>
                <p:oleObj name="Equation" r:id="rId6" imgW="10922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3179763"/>
                        <a:ext cx="182562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4"/>
          <p:cNvGraphicFramePr>
            <a:graphicFrameLocks noChangeAspect="1"/>
          </p:cNvGraphicFramePr>
          <p:nvPr/>
        </p:nvGraphicFramePr>
        <p:xfrm>
          <a:off x="330200" y="3962400"/>
          <a:ext cx="17272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2" name="Equation" r:id="rId7" imgW="1054100" imgH="457200" progId="Equation.DSMT4">
                  <p:embed/>
                </p:oleObj>
              </mc:Choice>
              <mc:Fallback>
                <p:oleObj name="Equation" r:id="rId7" imgW="10541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3962400"/>
                        <a:ext cx="17272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5"/>
          <p:cNvGraphicFramePr>
            <a:graphicFrameLocks noChangeAspect="1"/>
          </p:cNvGraphicFramePr>
          <p:nvPr/>
        </p:nvGraphicFramePr>
        <p:xfrm>
          <a:off x="228600" y="4724400"/>
          <a:ext cx="169068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" name="Equation" r:id="rId9" imgW="939800" imgH="457200" progId="Equation.DSMT4">
                  <p:embed/>
                </p:oleObj>
              </mc:Choice>
              <mc:Fallback>
                <p:oleObj name="Equation" r:id="rId9" imgW="939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724400"/>
                        <a:ext cx="1690688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6"/>
          <p:cNvGraphicFramePr>
            <a:graphicFrameLocks noChangeAspect="1"/>
          </p:cNvGraphicFramePr>
          <p:nvPr/>
        </p:nvGraphicFramePr>
        <p:xfrm>
          <a:off x="457200" y="5486400"/>
          <a:ext cx="11430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4" name="Equation" r:id="rId11" imgW="635000" imgH="393700" progId="Equation.DSMT4">
                  <p:embed/>
                </p:oleObj>
              </mc:Choice>
              <mc:Fallback>
                <p:oleObj name="Equation" r:id="rId11" imgW="6350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486400"/>
                        <a:ext cx="114300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57200" y="6248400"/>
            <a:ext cx="1560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>
                <a:solidFill>
                  <a:srgbClr val="CC0000"/>
                </a:solidFill>
              </a:rPr>
              <a:t>I</a:t>
            </a:r>
            <a:r>
              <a:rPr lang="en-US">
                <a:solidFill>
                  <a:srgbClr val="CC0000"/>
                </a:solidFill>
              </a:rPr>
              <a:t> = 10</a:t>
            </a:r>
            <a:r>
              <a:rPr lang="en-US" baseline="30000">
                <a:solidFill>
                  <a:srgbClr val="CC0000"/>
                </a:solidFill>
              </a:rPr>
              <a:t>10.6 </a:t>
            </a:r>
            <a:r>
              <a:rPr lang="en-US" i="1">
                <a:solidFill>
                  <a:srgbClr val="CC0000"/>
                </a:solidFill>
              </a:rPr>
              <a:t>I</a:t>
            </a:r>
            <a:r>
              <a:rPr lang="en-US" i="1" baseline="-25000">
                <a:solidFill>
                  <a:srgbClr val="CC0000"/>
                </a:solidFill>
              </a:rPr>
              <a:t>o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276600" y="2819400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>
                <a:solidFill>
                  <a:schemeClr val="accent2"/>
                </a:solidFill>
              </a:rPr>
              <a:t>Softer</a:t>
            </a:r>
          </a:p>
        </p:txBody>
      </p:sp>
      <p:graphicFrame>
        <p:nvGraphicFramePr>
          <p:cNvPr id="12304" name="Object 7"/>
          <p:cNvGraphicFramePr>
            <a:graphicFrameLocks noChangeAspect="1"/>
          </p:cNvGraphicFramePr>
          <p:nvPr/>
        </p:nvGraphicFramePr>
        <p:xfrm>
          <a:off x="3052763" y="3103563"/>
          <a:ext cx="174307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5" name="Equation" r:id="rId13" imgW="1092200" imgH="482600" progId="Equation.DSMT4">
                  <p:embed/>
                </p:oleObj>
              </mc:Choice>
              <mc:Fallback>
                <p:oleObj name="Equation" r:id="rId13" imgW="10922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2763" y="3103563"/>
                        <a:ext cx="1743075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5" name="Object 8"/>
          <p:cNvGraphicFramePr>
            <a:graphicFrameLocks noChangeAspect="1"/>
          </p:cNvGraphicFramePr>
          <p:nvPr/>
        </p:nvGraphicFramePr>
        <p:xfrm>
          <a:off x="3165475" y="3810000"/>
          <a:ext cx="155892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6" name="Equation" r:id="rId14" imgW="990600" imgH="457200" progId="Equation.DSMT4">
                  <p:embed/>
                </p:oleObj>
              </mc:Choice>
              <mc:Fallback>
                <p:oleObj name="Equation" r:id="rId14" imgW="990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475" y="3810000"/>
                        <a:ext cx="155892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6" name="Object 9"/>
          <p:cNvGraphicFramePr>
            <a:graphicFrameLocks noChangeAspect="1"/>
          </p:cNvGraphicFramePr>
          <p:nvPr/>
        </p:nvGraphicFramePr>
        <p:xfrm>
          <a:off x="3073400" y="4572000"/>
          <a:ext cx="144621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7" name="Equation" r:id="rId16" imgW="876300" imgH="457200" progId="Equation.DSMT4">
                  <p:embed/>
                </p:oleObj>
              </mc:Choice>
              <mc:Fallback>
                <p:oleObj name="Equation" r:id="rId16" imgW="8763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4572000"/>
                        <a:ext cx="1446213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7" name="Object 10"/>
          <p:cNvGraphicFramePr>
            <a:graphicFrameLocks noChangeAspect="1"/>
          </p:cNvGraphicFramePr>
          <p:nvPr/>
        </p:nvGraphicFramePr>
        <p:xfrm>
          <a:off x="3149600" y="5334000"/>
          <a:ext cx="1074738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8" name="Equation" r:id="rId18" imgW="596900" imgH="393700" progId="Equation.DSMT4">
                  <p:embed/>
                </p:oleObj>
              </mc:Choice>
              <mc:Fallback>
                <p:oleObj name="Equation" r:id="rId18" imgW="5969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5334000"/>
                        <a:ext cx="1074738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3187700" y="6096000"/>
            <a:ext cx="1458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>
                <a:solidFill>
                  <a:srgbClr val="CC0000"/>
                </a:solidFill>
              </a:rPr>
              <a:t>I</a:t>
            </a:r>
            <a:r>
              <a:rPr lang="en-US">
                <a:solidFill>
                  <a:srgbClr val="CC0000"/>
                </a:solidFill>
              </a:rPr>
              <a:t> = 10</a:t>
            </a:r>
            <a:r>
              <a:rPr lang="en-US" baseline="30000">
                <a:solidFill>
                  <a:srgbClr val="CC0000"/>
                </a:solidFill>
              </a:rPr>
              <a:t>7.6 </a:t>
            </a:r>
            <a:r>
              <a:rPr lang="en-US" i="1">
                <a:solidFill>
                  <a:srgbClr val="CC0000"/>
                </a:solidFill>
              </a:rPr>
              <a:t>I</a:t>
            </a:r>
            <a:r>
              <a:rPr lang="en-US" i="1" baseline="-25000">
                <a:solidFill>
                  <a:srgbClr val="CC0000"/>
                </a:solidFill>
              </a:rPr>
              <a:t>o</a:t>
            </a:r>
            <a:endParaRPr lang="en-US">
              <a:solidFill>
                <a:srgbClr val="CC0000"/>
              </a:solidFill>
            </a:endParaRPr>
          </a:p>
        </p:txBody>
      </p:sp>
      <p:graphicFrame>
        <p:nvGraphicFramePr>
          <p:cNvPr id="12309" name="Object 11"/>
          <p:cNvGraphicFramePr>
            <a:graphicFrameLocks noChangeAspect="1"/>
          </p:cNvGraphicFramePr>
          <p:nvPr/>
        </p:nvGraphicFramePr>
        <p:xfrm>
          <a:off x="6629400" y="3352800"/>
          <a:ext cx="18288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9" name="Equation" r:id="rId20" imgW="977900" imgH="431800" progId="Equation.DSMT4">
                  <p:embed/>
                </p:oleObj>
              </mc:Choice>
              <mc:Fallback>
                <p:oleObj name="Equation" r:id="rId20" imgW="9779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352800"/>
                        <a:ext cx="1828800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0" name="Object 12"/>
          <p:cNvGraphicFramePr>
            <a:graphicFrameLocks noChangeAspect="1"/>
          </p:cNvGraphicFramePr>
          <p:nvPr/>
        </p:nvGraphicFramePr>
        <p:xfrm>
          <a:off x="6657975" y="4443413"/>
          <a:ext cx="1330325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0" name="Equation" r:id="rId22" imgW="711200" imgH="406400" progId="Equation.DSMT4">
                  <p:embed/>
                </p:oleObj>
              </mc:Choice>
              <mc:Fallback>
                <p:oleObj name="Equation" r:id="rId22" imgW="711200" imgH="40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7975" y="4443413"/>
                        <a:ext cx="1330325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5715000" y="5410200"/>
            <a:ext cx="2938625" cy="1200329"/>
          </a:xfrm>
          <a:prstGeom prst="rect">
            <a:avLst/>
          </a:prstGeom>
          <a:noFill/>
          <a:ln w="76200" cmpd="tri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chemeClr val="accent2"/>
                </a:solidFill>
              </a:rPr>
              <a:t>106 dB </a:t>
            </a:r>
            <a:r>
              <a:rPr lang="en-US" dirty="0">
                <a:solidFill>
                  <a:schemeClr val="accent2"/>
                </a:solidFill>
              </a:rPr>
              <a:t>would be </a:t>
            </a:r>
          </a:p>
          <a:p>
            <a:r>
              <a:rPr lang="en-US" dirty="0">
                <a:solidFill>
                  <a:schemeClr val="accent2"/>
                </a:solidFill>
              </a:rPr>
              <a:t>1000 times as </a:t>
            </a:r>
            <a:r>
              <a:rPr lang="en-US" dirty="0" smtClean="0">
                <a:solidFill>
                  <a:schemeClr val="accent2"/>
                </a:solidFill>
              </a:rPr>
              <a:t>loud as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76 </a:t>
            </a:r>
            <a:r>
              <a:rPr lang="en-US" dirty="0" err="1" smtClean="0">
                <a:solidFill>
                  <a:schemeClr val="accent2"/>
                </a:solidFill>
              </a:rPr>
              <a:t>dB.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6765925" y="2803525"/>
            <a:ext cx="172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>
                <a:solidFill>
                  <a:schemeClr val="accent2"/>
                </a:solidFill>
              </a:rPr>
              <a:t>Comparison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E3F-D181-4E2E-B561-9173DE8744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2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3" grpId="0" autoUpdateAnimBg="0"/>
      <p:bldP spid="12295" grpId="0" autoUpdateAnimBg="0"/>
      <p:bldP spid="12296" grpId="0" autoUpdateAnimBg="0"/>
      <p:bldP spid="12297" grpId="0" autoUpdateAnimBg="0"/>
      <p:bldP spid="12302" grpId="0" autoUpdateAnimBg="0"/>
      <p:bldP spid="12303" grpId="0" autoUpdateAnimBg="0"/>
      <p:bldP spid="12308" grpId="0" autoUpdateAnimBg="0"/>
      <p:bldP spid="12311" grpId="0" animBg="1" autoUpdateAnimBg="0"/>
      <p:bldP spid="1231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1" y="469745"/>
            <a:ext cx="2590800" cy="369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6829" y="145615"/>
            <a:ext cx="6922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pH scale to measure acidity or alkalinity of a solution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408209"/>
              </p:ext>
            </p:extLst>
          </p:nvPr>
        </p:nvGraphicFramePr>
        <p:xfrm>
          <a:off x="533400" y="762000"/>
          <a:ext cx="215091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5" name="Equation" r:id="rId4" imgW="1028520" imgH="279360" progId="Equation.DSMT4">
                  <p:embed/>
                </p:oleObj>
              </mc:Choice>
              <mc:Fallback>
                <p:oleObj name="Equation" r:id="rId4" imgW="102852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2000"/>
                        <a:ext cx="2150918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755417"/>
              </p:ext>
            </p:extLst>
          </p:nvPr>
        </p:nvGraphicFramePr>
        <p:xfrm>
          <a:off x="3134857" y="838200"/>
          <a:ext cx="1066800" cy="393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6" name="Equation" r:id="rId6" imgW="482400" imgH="177480" progId="Equation.DSMT4">
                  <p:embed/>
                </p:oleObj>
              </mc:Choice>
              <mc:Fallback>
                <p:oleObj name="Equation" r:id="rId6" imgW="48240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4857" y="838200"/>
                        <a:ext cx="1066800" cy="393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5058" y="1312484"/>
            <a:ext cx="5377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 common ingredient in cola drinks is phosphoric acid, the same ingredient found in many rust removers.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058" y="2478369"/>
            <a:ext cx="5377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 cola drink has a pH of 2.5, milk is 6.6. How many times as acidic as milk is a cola drink?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77356" y="3684587"/>
            <a:ext cx="782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 dirty="0" smtClean="0">
                <a:solidFill>
                  <a:schemeClr val="accent2"/>
                </a:solidFill>
              </a:rPr>
              <a:t>Cola</a:t>
            </a:r>
            <a:endParaRPr lang="en-US" i="1" dirty="0">
              <a:solidFill>
                <a:schemeClr val="accent2"/>
              </a:solidFill>
            </a:endParaRP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815202"/>
              </p:ext>
            </p:extLst>
          </p:nvPr>
        </p:nvGraphicFramePr>
        <p:xfrm>
          <a:off x="120650" y="4214813"/>
          <a:ext cx="17621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name="Equation" r:id="rId8" imgW="1054080" imgH="279360" progId="Equation.DSMT4">
                  <p:embed/>
                </p:oleObj>
              </mc:Choice>
              <mc:Fallback>
                <p:oleObj name="Equation" r:id="rId8" imgW="1054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4214813"/>
                        <a:ext cx="17621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020556" y="3684587"/>
            <a:ext cx="782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 dirty="0" smtClean="0">
                <a:solidFill>
                  <a:schemeClr val="accent2"/>
                </a:solidFill>
              </a:rPr>
              <a:t>Milk</a:t>
            </a:r>
            <a:endParaRPr lang="en-US" i="1" dirty="0">
              <a:solidFill>
                <a:schemeClr val="accent2"/>
              </a:solidFill>
            </a:endParaRPr>
          </a:p>
        </p:txBody>
      </p:sp>
      <p:graphicFrame>
        <p:nvGraphicFramePr>
          <p:cNvPr id="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793988"/>
              </p:ext>
            </p:extLst>
          </p:nvPr>
        </p:nvGraphicFramePr>
        <p:xfrm>
          <a:off x="5548312" y="4749800"/>
          <a:ext cx="1614488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8" name="Equation" r:id="rId10" imgW="863280" imgH="419040" progId="Equation.DSMT4">
                  <p:embed/>
                </p:oleObj>
              </mc:Choice>
              <mc:Fallback>
                <p:oleObj name="Equation" r:id="rId10" imgW="863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8312" y="4749800"/>
                        <a:ext cx="1614488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5437411" y="4189412"/>
            <a:ext cx="172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 dirty="0">
                <a:solidFill>
                  <a:schemeClr val="accent2"/>
                </a:solidFill>
              </a:rPr>
              <a:t>Comparison</a:t>
            </a: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890386"/>
              </p:ext>
            </p:extLst>
          </p:nvPr>
        </p:nvGraphicFramePr>
        <p:xfrm>
          <a:off x="2667000" y="4191000"/>
          <a:ext cx="17621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9" name="Equation" r:id="rId12" imgW="1054080" imgH="279360" progId="Equation.DSMT4">
                  <p:embed/>
                </p:oleObj>
              </mc:Choice>
              <mc:Fallback>
                <p:oleObj name="Equation" r:id="rId12" imgW="1054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91000"/>
                        <a:ext cx="17621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094671"/>
              </p:ext>
            </p:extLst>
          </p:nvPr>
        </p:nvGraphicFramePr>
        <p:xfrm>
          <a:off x="76200" y="4791075"/>
          <a:ext cx="14430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0" name="Equation" r:id="rId14" imgW="863280" imgH="279360" progId="Equation.DSMT4">
                  <p:embed/>
                </p:oleObj>
              </mc:Choice>
              <mc:Fallback>
                <p:oleObj name="Equation" r:id="rId14" imgW="8632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791075"/>
                        <a:ext cx="1443038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73660"/>
              </p:ext>
            </p:extLst>
          </p:nvPr>
        </p:nvGraphicFramePr>
        <p:xfrm>
          <a:off x="2514600" y="4724400"/>
          <a:ext cx="14430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1" name="Equation" r:id="rId16" imgW="863280" imgH="279360" progId="Equation.DSMT4">
                  <p:embed/>
                </p:oleObj>
              </mc:Choice>
              <mc:Fallback>
                <p:oleObj name="Equation" r:id="rId16" imgW="8632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724400"/>
                        <a:ext cx="1443038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315834"/>
              </p:ext>
            </p:extLst>
          </p:nvPr>
        </p:nvGraphicFramePr>
        <p:xfrm>
          <a:off x="5716588" y="5640388"/>
          <a:ext cx="130651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2" name="Equation" r:id="rId18" imgW="698400" imgH="393480" progId="Equation.DSMT4">
                  <p:embed/>
                </p:oleObj>
              </mc:Choice>
              <mc:Fallback>
                <p:oleObj name="Equation" r:id="rId18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8" y="5640388"/>
                        <a:ext cx="1306512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533400" y="5715000"/>
            <a:ext cx="3496063" cy="830997"/>
          </a:xfrm>
          <a:prstGeom prst="rect">
            <a:avLst/>
          </a:prstGeom>
          <a:noFill/>
          <a:ln w="76200" cmpd="tri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chemeClr val="accent2"/>
                </a:solidFill>
              </a:rPr>
              <a:t>Cola would </a:t>
            </a:r>
            <a:r>
              <a:rPr lang="en-US" dirty="0">
                <a:solidFill>
                  <a:schemeClr val="accent2"/>
                </a:solidFill>
              </a:rPr>
              <a:t>be </a:t>
            </a:r>
            <a:r>
              <a:rPr lang="en-US" dirty="0" smtClean="0">
                <a:solidFill>
                  <a:schemeClr val="accent2"/>
                </a:solidFill>
              </a:rPr>
              <a:t>4.1 </a:t>
            </a:r>
            <a:r>
              <a:rPr lang="en-US" dirty="0">
                <a:solidFill>
                  <a:schemeClr val="accent2"/>
                </a:solidFill>
              </a:rPr>
              <a:t>times as </a:t>
            </a:r>
            <a:r>
              <a:rPr lang="en-US" dirty="0" smtClean="0">
                <a:solidFill>
                  <a:schemeClr val="accent2"/>
                </a:solidFill>
              </a:rPr>
              <a:t>acidic as Milk.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E3F-D181-4E2E-B561-9173DE8744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2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utoUpdateAnimBg="0"/>
      <p:bldP spid="11" grpId="0" autoUpdateAnimBg="0"/>
      <p:bldP spid="14" grpId="0" autoUpdateAnimBg="0"/>
      <p:bldP spid="1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Measuring Earthquakes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916363" cy="506888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b="1" dirty="0" smtClean="0"/>
              <a:t>Seismic waves</a:t>
            </a:r>
            <a:r>
              <a:rPr lang="en-US" dirty="0" smtClean="0"/>
              <a:t> radiated by all earthquakes can provide good estimates of their magnitudes</a:t>
            </a:r>
          </a:p>
        </p:txBody>
      </p:sp>
      <p:pic>
        <p:nvPicPr>
          <p:cNvPr id="20484" name="Picture 5" descr="Richter Scale nomo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550988"/>
            <a:ext cx="4800600" cy="49815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E3F-D181-4E2E-B561-9173DE8744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Comparable Magnitudes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Richter     TNT for Seismic    Example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Magnitude      Energy Yield    (approximate)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 smtClean="0">
                <a:latin typeface="Courier New" pitchFamily="49" charset="0"/>
              </a:rPr>
              <a:t>-1.5                6 ounces   Breaking a rock on a lab table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 smtClean="0">
                <a:latin typeface="Courier New" pitchFamily="49" charset="0"/>
              </a:rPr>
              <a:t> 1.0               30 pounds   Large Blast at a Construction Site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 smtClean="0">
                <a:latin typeface="Courier New" pitchFamily="49" charset="0"/>
              </a:rPr>
              <a:t> 1.5              320 pounds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 smtClean="0">
                <a:latin typeface="Courier New" pitchFamily="49" charset="0"/>
              </a:rPr>
              <a:t> 2.0                1 ton      </a:t>
            </a:r>
            <a:r>
              <a:rPr lang="en-US" sz="1400" dirty="0" smtClean="0">
                <a:latin typeface="Courier New" pitchFamily="49" charset="0"/>
                <a:hlinkClick r:id="rId2"/>
              </a:rPr>
              <a:t>Large Quarry or Mine Blast</a:t>
            </a:r>
            <a:endParaRPr lang="en-US" sz="14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 smtClean="0">
                <a:latin typeface="Courier New" pitchFamily="49" charset="0"/>
              </a:rPr>
              <a:t> 2.5              4.6 tons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 smtClean="0">
                <a:latin typeface="Courier New" pitchFamily="49" charset="0"/>
              </a:rPr>
              <a:t> 3.0               29 tons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 smtClean="0">
                <a:latin typeface="Courier New" pitchFamily="49" charset="0"/>
              </a:rPr>
              <a:t> 3.5               73 tons 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 smtClean="0">
                <a:latin typeface="Courier New" pitchFamily="49" charset="0"/>
              </a:rPr>
              <a:t> 4.0            1,000 tons     Small Nuclear Weapon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 smtClean="0">
                <a:latin typeface="Courier New" pitchFamily="49" charset="0"/>
              </a:rPr>
              <a:t> 4.5            5,100 tons     Average Tornado (total energy)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 smtClean="0">
                <a:latin typeface="Courier New" pitchFamily="49" charset="0"/>
              </a:rPr>
              <a:t> 5.0           32,000 tons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 smtClean="0">
                <a:latin typeface="Courier New" pitchFamily="49" charset="0"/>
              </a:rPr>
              <a:t> 5.5           80,000 tons     Little Skull Mtn., NV Quake, 1992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 smtClean="0">
                <a:latin typeface="Courier New" pitchFamily="49" charset="0"/>
              </a:rPr>
              <a:t> 6.0        1 million tons     Double Spring Flat, NV Quake, 1994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 smtClean="0">
                <a:latin typeface="Courier New" pitchFamily="49" charset="0"/>
              </a:rPr>
              <a:t> 6.5        5 million tons     Northridge, CA Quake, 1994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 smtClean="0">
                <a:latin typeface="Courier New" pitchFamily="49" charset="0"/>
              </a:rPr>
              <a:t> 7.0       32 million tons     Hyogo-Ken </a:t>
            </a:r>
            <a:r>
              <a:rPr lang="en-US" sz="1400" dirty="0" err="1" smtClean="0">
                <a:latin typeface="Courier New" pitchFamily="49" charset="0"/>
              </a:rPr>
              <a:t>Nanbu</a:t>
            </a:r>
            <a:r>
              <a:rPr lang="en-US" sz="1400" dirty="0" smtClean="0">
                <a:latin typeface="Courier New" pitchFamily="49" charset="0"/>
              </a:rPr>
              <a:t>, Japan Quake, 1995; 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                               Largest Thermonuclear Weapon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 smtClean="0">
                <a:latin typeface="Courier New" pitchFamily="49" charset="0"/>
              </a:rPr>
              <a:t> 7.5      160 million tons     Landers, CA Quake, 1992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 smtClean="0">
                <a:latin typeface="Courier New" pitchFamily="49" charset="0"/>
              </a:rPr>
              <a:t> 8.0        1 billion tons     San Francisco, CA Quake, 1906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 smtClean="0">
                <a:latin typeface="Courier New" pitchFamily="49" charset="0"/>
              </a:rPr>
              <a:t> 8.5        5 billion tons     Anchorage, AK Quake, 1964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 smtClean="0">
                <a:latin typeface="Courier New" pitchFamily="49" charset="0"/>
              </a:rPr>
              <a:t> 9.0       32 billion tons     Chilean Quake, 1960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 smtClean="0">
                <a:latin typeface="Courier New" pitchFamily="49" charset="0"/>
              </a:rPr>
              <a:t>10.0       1 trillion tons     (San-Andreas type fault circling Earth)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 smtClean="0">
                <a:latin typeface="Courier New" pitchFamily="49" charset="0"/>
              </a:rPr>
              <a:t>12.0     160 trillion tons     (Fault Earth in half through center,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                                  OR Earth's daily receipt of solar energy)</a:t>
            </a:r>
          </a:p>
          <a:p>
            <a:pPr eaLnBrk="1" hangingPunct="1">
              <a:lnSpc>
                <a:spcPct val="80000"/>
              </a:lnSpc>
            </a:pPr>
            <a:endParaRPr lang="en-US" sz="1400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76" y="304800"/>
            <a:ext cx="1822724" cy="1879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>
            <a:hlinkClick r:id="rId4"/>
          </p:cNvPr>
          <p:cNvSpPr/>
          <p:nvPr/>
        </p:nvSpPr>
        <p:spPr>
          <a:xfrm>
            <a:off x="6080111" y="152400"/>
            <a:ext cx="275908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http://earthquake.usgs.gov/earthquakes/map/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E3F-D181-4E2E-B561-9173DE8744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4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816</Words>
  <Application>Microsoft Office PowerPoint</Application>
  <PresentationFormat>On-screen Show (4:3)</PresentationFormat>
  <Paragraphs>135</Paragraphs>
  <Slides>12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Decibels</vt:lpstr>
      <vt:lpstr>PowerPoint Presentation</vt:lpstr>
      <vt:lpstr>PowerPoint Presentation</vt:lpstr>
      <vt:lpstr>Measuring Earthquakes</vt:lpstr>
      <vt:lpstr>Comparable Magnitudes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22</cp:revision>
  <dcterms:created xsi:type="dcterms:W3CDTF">2012-11-18T00:21:43Z</dcterms:created>
  <dcterms:modified xsi:type="dcterms:W3CDTF">2012-11-18T15:54:24Z</dcterms:modified>
</cp:coreProperties>
</file>