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93" r:id="rId4"/>
    <p:sldId id="277" r:id="rId5"/>
    <p:sldId id="261" r:id="rId6"/>
    <p:sldId id="288" r:id="rId7"/>
    <p:sldId id="268" r:id="rId8"/>
    <p:sldId id="284" r:id="rId9"/>
    <p:sldId id="285" r:id="rId10"/>
    <p:sldId id="275" r:id="rId11"/>
    <p:sldId id="286" r:id="rId12"/>
    <p:sldId id="289" r:id="rId13"/>
    <p:sldId id="282" r:id="rId14"/>
    <p:sldId id="290" r:id="rId15"/>
    <p:sldId id="291" r:id="rId16"/>
    <p:sldId id="292" r:id="rId17"/>
    <p:sldId id="29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6.wmf"/><Relationship Id="rId4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A54A6-2BD5-4DC3-B876-7DD9BF550479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DC36C-B421-4198-9147-05DEFB9B28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44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24D3D9-7374-433D-ADF0-7C30073CFB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5D7B6F-BFE5-47C4-A4AB-96418A5DDC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F43463-268A-4E65-BD2E-CC48E6CB353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4C3-D3A5-42FE-AB4A-0E0E0B202BC6}" type="datetime1">
              <a:rPr lang="en-US" smtClean="0"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3728-8E13-4DF9-BCAB-8226AA7C4EBE}" type="datetime1">
              <a:rPr lang="en-US" smtClean="0"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4196-7B12-4898-90F5-DB3273E40389}" type="datetime1">
              <a:rPr lang="en-US" smtClean="0"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48252-C693-469E-A816-CE64BC79307D}" type="datetime1">
              <a:rPr lang="en-US" smtClean="0"/>
              <a:t>9/30/2013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CFAEF-A0E1-447F-8CAF-96C1681ECE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76ED-2750-41E8-8EAC-D80B01264389}" type="datetime1">
              <a:rPr lang="en-US" smtClean="0"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8D2A-8187-40FA-A7AF-4183879FDDDB}" type="datetime1">
              <a:rPr lang="en-US" smtClean="0"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989E-41E0-4652-91DC-BE28EE907D63}" type="datetime1">
              <a:rPr lang="en-US" smtClean="0"/>
              <a:t>9/30/2013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36FC-8AFA-4451-80D2-E56D50B4EB81}" type="datetime1">
              <a:rPr lang="en-US" smtClean="0"/>
              <a:t>9/30/2013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4D93-E8CF-4D30-B04D-C8701DF5B7A0}" type="datetime1">
              <a:rPr lang="en-US" smtClean="0"/>
              <a:t>9/30/2013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74AD-64FE-43C3-A9DA-5355DFCBCE75}" type="datetime1">
              <a:rPr lang="en-US" smtClean="0"/>
              <a:t>9/30/2013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7105F-7E39-4831-9BA1-CB53EC0FB254}" type="datetime1">
              <a:rPr lang="en-US" smtClean="0"/>
              <a:t>9/30/2013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E09A-744E-48AA-A364-A9E5585C9A64}" type="datetime1">
              <a:rPr lang="en-US" smtClean="0"/>
              <a:t>9/30/2013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73ECA-81B0-4C4C-8C66-5DA34A3445F9}" type="datetime1">
              <a:rPr lang="en-US" smtClean="0"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6C16B-3B1D-48ED-9274-B5EFB3C43C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34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3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4.bin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42.wmf"/><Relationship Id="rId5" Type="http://schemas.openxmlformats.org/officeDocument/2006/relationships/image" Target="../media/image43.png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25.bin"/><Relationship Id="rId3" Type="http://schemas.openxmlformats.org/officeDocument/2006/relationships/image" Target="../media/image52.png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5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3.png"/><Relationship Id="rId11" Type="http://schemas.openxmlformats.org/officeDocument/2006/relationships/image" Target="../media/image50.wmf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54.png"/><Relationship Id="rId14" Type="http://schemas.openxmlformats.org/officeDocument/2006/relationships/image" Target="../media/image5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5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58.wmf"/><Relationship Id="rId4" Type="http://schemas.openxmlformats.org/officeDocument/2006/relationships/oleObject" Target="../embeddings/oleObject28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png"/><Relationship Id="rId5" Type="http://schemas.openxmlformats.org/officeDocument/2006/relationships/image" Target="../media/image23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png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png"/><Relationship Id="rId11" Type="http://schemas.openxmlformats.org/officeDocument/2006/relationships/oleObject" Target="../embeddings/oleObject7.bin"/><Relationship Id="rId5" Type="http://schemas.openxmlformats.org/officeDocument/2006/relationships/image" Target="../media/image27.wmf"/><Relationship Id="rId10" Type="http://schemas.openxmlformats.org/officeDocument/2006/relationships/image" Target="../media/image28.wm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encrypted-tbn3.gstatic.com/images?q=tbn:ANd9GcT52laIrIwd5JQwYKbAxZmpOe3yUatTu5Yw2vI0Di7v0Uw-zrWe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81000"/>
            <a:ext cx="2143125" cy="2143125"/>
          </a:xfrm>
          <a:prstGeom prst="rect">
            <a:avLst/>
          </a:prstGeom>
          <a:noFill/>
        </p:spPr>
      </p:pic>
      <p:sp>
        <p:nvSpPr>
          <p:cNvPr id="14342" name="AutoShape 6" descr="data:image/jpeg;base64,/9j/4AAQSkZJRgABAQAAAQABAAD/2wCEAAkGBhQQERATEBAQFA8RGBQVDxUYEhIWGBgVFBwYFiAZFhcaGyYfGB8jGxgVIC8gIyctLCwsFiozNTArNSYrLDUBCQoKDgwOGg8PGS0lHyUyLi0qLywsNjQqLCovLTQ1KzUqMjQsLS8sLCoqLywtNSwqLCw1LiwsKTUsLC8qLC4sLP/AABEIAKsBJwMBIgACEQEDEQH/xAAcAAEAAgMBAQEAAAAAAAAAAAAABQYCBAcDAQj/xABFEAABAwIEAwUDBwoFBAMAAAABAAIDBBEFEhMhBjFBBxQiUWEycYEVI0JVYpPRFhczNlJydIKRsSRDU6HBNGOSoiVzg//EABsBAQADAQEBAQAAAAAAAAAAAAABAgQDBQcG/8QANhEAAgECBQIDBgQFBQAAAAAAAAECAxEEEiExUUFxYaHwBRMygZGxFILB0SJScrLhIzOiwvH/2gAMAwEAAhEDEQA/AO4oiIAiIgCIiAIiIAiIgCIiAIiIAiIgCIiAIiIAiIgCIiAIiIAiIgCIiAIiIDCedsbXPe5rWMBc9xIAAG5JJ5ABUR3HFVXvIwmKNlMA69XUskyPIJb8xG0guG18zrD0XjxVX/KVWKFptQ0r2OxF+YtbLIR4KUEHxe0HOHoBz2U1X4vBSNYJXsjbYCNtjyDmR2a0DkHSRjblmX5f2z7anhprD4ZXm9+tvl1Z3p076si38N1U7s1XitU4D2GU3+DYPfkcXu+LlhPwnPHZ9Jide2dhu0T1EtRC77MkbzyPmNwrOteur2QMzyuysBY29id5HBjRsOrnNHxX45e2faEqikqrvx0+m3kaPdwtsY8HcVOqxNFUxCGupS1tTGCC0h4u2SM33Y4ee4IsV8UZTExY3GbDJWUj2eofSyB9/cWzW+ARfS/Z+KeKw0Kz3a177PzMU45XYvCIi3FQiIgCIiAIiIDwra1kMb5ZXBkcYLnuPING5KrnBPE3ygDUXLA9pDIbkgMbLKwSE8g51i0j7HqvnaJR5qZ0skgFNTNkmlhLbiaRgvE1xv7IfYlttzbyWt2bUTaeCmhMZE3dYpXvzHlNJNJky8hZznb+vovTjRpLBOpvJtLstb/p9V4iLeZrwLoiIvMAREQBERAFhK/K1xsTYE2HM26D1WaIDnGGcYzOxirY6nxAw6EGSAsZ824mxeW6lgD5gkro6ouEfrDiP8JTf3KvSAIiIAiIgCIiAKm45xszD6uJkr88NTMY5HElopy2KEgAWs5pLw4m4tnPOyuS5p2lRROjfMYQW0dbTPqrkuEkb4o2u2PIZXRtsP2br0PZtOnVrqFRXT005ei87f8Agd8ra9ao6WCtWbEo2SxQud87MJHRts43bFlzG9rC2dvPzXM+IuIJcFHd2VMlQZKSZlE0BhdE5r/mXyZnWtle5uf6WgNlTuzymnrK+MMkrTEQ9tfJqzhwjcM5a6Q7sc57IfYIcR6brzqsowqZIu/j+/Brp4Sc6MqzaSXPXwjy11P0K94aCSQABckmwAHUlUXFe0B9U40+DBs0nibLVua7u0O3MPtaV+4s1tx5q6QUEbImwtY3Ra3IGWu3Ja2Ug8xbbdViq7MqcOc+ilqKGRxue7yZYyfMwOBj/oByXHEKq6bVFpS6X2MqtfUjpOERFQSQxOc+ov3jVdbPJVNeJg9x9ZGj3DZVGo4XrHw+KOR2amqaiLcZ4qmofTTmEtPUPjkIPm6x5b2yqmxDDi01LRX0e+eWCDJPHa1nSQhxD287lg2t7lL4PxFT1jc1NPHIB7QafE395h8TfiAvnOIjj/Z8m60b3ebNur9+nkbFlnsUzEcKxAeCF1XpCslc1wn+c0jC3Ic7nW09XUvmvbbwOAyr6cIrZHV3edXTfPEWC5kjDY5opGaMYu4+EEOdZgGW9nG5HQ1BY/xZHTERRjXrn2ENMwgyOceRcP8ALZ1LnbALJQxdetKNOnTTl4LXdO/16kuKWrZjLM04zhzA5peyCtc9oIu1rtAAkdAS11j1sik+CuFXUjXzVL9TEarK6rk2sLDaOPyY3kPPn5IvpPs3CPCYWFBu7W/du/6mScs0rlmREW8oEREAREQBEWjjWMxUcEk87ssUYu49T5ADqSbADzKtGLnJRirtgqnaPL3qSiwxh8VXI2Spt9GmhOZxPlcjb1ZZWyLUE7ha1MImZPZ/SZn3Hn7OT0VX4BwySZ8+J1bS2orABTsP+VSjdrfe7Zx9wPMlWSOMd7kdqAuMMYMe9wA+Q5/Le5H8q9DFOMEsPHXInf8Aqdr27aRv4eIp63ZIoiLzQEREAREQBYS3yuy2zWOW97X6Xt0us0QHL8IfW/L1b4KLV7vTao1J8oZmNshyXLvQgBdQVFwj9YcR/hKb+5V6QBERAEREAREQBQeJ4U+rixCnmAEUvgpzZuzTGzxbb7S5jv5eVlOKPw6ICWrIkDi6Rhc3f5siKMZT7wA7+ZdaUnB5lutV9UWSumfmafFH6s3fHEVMZbE8EG9oGNjAA62ym9upJ6rrvZNw0O7NqRWS3llMj4YpozEC0NaGSZQSXZQ3MM1t7dF845wWOjqxWSxZ8OqixmIAZg6GVu0dSxzfEwjlmbY7nq4LoeFxBkMQbK6VoaMsjnNc54O4cXNADri29t1fFYWMan4mG1TXs+sfk/Kz6m2r7SqVsNDCtJRhx18X65NpERZzAFXsb4EpKt4ldG6KpHKeF7oZfPd7LZv5rqwooaTVmCoDsypyRq1GJStF7NfX1Ft+vhcD/upnAeFKWgBFJTxxZvbIuXOt+09xLj8SpZFWFOEPhSXYXCIiuAiIgCKv8YY/UUkbO6UMtVK+4GX2WWtu+25vfYDnY7hUigxvEXSsmraPFXvYczIYWshgHo4Al8v8x+C9HD+z51qfvM0Uul2rv5X+9ijnZ2OroqT+VeJy7Q4K5n2pqqJoH8oFysDg2L1e1TXU9HGebKaNzn28tR+7T6tKj8C4/wC5OEfzJv6RzMnNwid4l4zpsPb8/JeV36OFnileTyDWDf4mwVew7h+pxSaOpxWMRU0Rz0lDcnxdH1H7TrfR/qBuDNcPcBUtE7UYx0lSd3TynUlJ88x9n4AKxqzxFLDrLh75us3v+VdO+r7EWb3CjY3s75IA12toxlzr7ZM8thbzvmN/VSV1ose/vLwWDS0mFr8u5fmfdub0GU29fVYI7PsdY9TeREVCoRLogCIl0AWMrLtIDi0kEBwtcX6i4IuPULJEBzDCMGk+Xq5vf6zMympnOktSZngu9l3zGW37oB9V09UXCP1hxH+Epv7lXpAES6IAiJdAEREAUdhj2GasDGuDxIwSkm4c7RiIIHQZS0e8KRutGhe8yVOdgawPbpHLbM3TjJJPWzswv6W6K8dn2/VFo7P11NirpGSsfHI1r43gte0i4IOxBCoAbVYATlY+qwa5IAu6elB3O304xv8A8269FRaMPiXSThJZovdP7rh+P3WhzcbkfguPwVsYlppmSMPOx3aT0c3m0+hCkFUsX7NqeWQzUzpaOq/1ad2S/wC+weF3ryv1K1RTY1TbMmoq6Mf6jHQS2/l8H9SV1eHoVNaNRLwno/r8L8uxF2t0XdFSfyyxBm02Bz+piqIpB8AB/wAqsx43ilM4Gko8Tkhv4oatrZbD7EzSJB7nXXWn7LqTveUVx/FGz+abDmjriKM4exSSpgbJNTSU0puHxPsSCOoPUHzsFJrzZwcJOL3RcIiKgCIiA163D4525Jo2SMuDle0OFx1sV4SYDTu081NAdIARXjYcgG4DdvDv5LfRWU5LZllJrZmm3B4BI6UQRCZ1w5+RuYg7G7rXOy82cPUzWOjbTQCJ5BewRMDXFvIkWsbKQRTnlyxnlyR8nD9M5sbXU0BZFfSaY2EMvucottcgcl6/JMOrraMWv/qZG5+WX2rX5be5baJnlyM0uSPi4epmtextNAGSW1GiJgDspuMwtvY+a0Pyap3T5XRUzoWRN04CxpDCXyEvDLWbmuBcc8vop9RseTvkls+tox5uWXJnltbre+a/pZdIVJ66svGctdWexweEyCUwRazbZZMjc4sLbOtflssI8Bp26gbTQASi0to2DOOdnbeLfzW+i555clM0uSPdw9TGMRmmgMTSXNZpMyhx2uG2tf1Wb8FgL2SGCEyRhojdptzNDeQabXFulluomeXLGeXJoswOBpkcKeEOmDhMRG27w/dwebeIHrfmsfyeptPS7tBpZs+TSZlz2tmy2te211IInvJcsZ5cmi/AqdxjcaeEuiDRCTGwlgbuA028IB5WX0YJAHveKeHUkDhI7TbmcHcw42uQet1urCWUNa5x5NBJ2J2G/IblRnlyM0uTmeEcKUfy9XR9zpdKOmpnxs0Y8rXk7uaLWB9QuhMwSAOkeKeEPlDhK4Rtu8P3cHG3iv1vzXO8I4qp/l6ukzvySU9Mxh0Ki5cHdW5Lj3kWXUVCk1syE2tiPHD1MIzF3aDSLs5ZpMy5rWzZbWvbqvr8Cp3aeangOkAIbxsOQN3Abt4bHyW+it7yfLJzy5NNuDwCR0ogiEr7h78jcxB2N3WubrzZw9TNY6MU0AieQXsETMpLeRItY2UgiZ5csZ5cmhJgFO5sbXU0BbFfSBjYQy+5yi224HJegwmHV1tGLX/1Mjc/LL7Vr8tvcttEzy5GaXJHxcPUzWPY2mgEcltRoiYGuym4zC1jY+a0KPhqnLp2PippImyAxRZGuEN447tykWYXEZ9uea/VT6jsNya1Zkz59Rmte1s2lFbJbpky8+t1eNSdnq/TReM5WerPU4RCZRMYItYcpMjc4sLbOtflssI8Ap2iQNpoAJdpQI2DOOfi28W/mt9FTPLkpmlyR7uHqYxtjNNAYmkuazSZlDjzIbawK9H4NAXskMEJkjAEb9NuZobyDTa4stxEzy5Yzy5NFmB04MhFPCHTBwmIjZd4fuQ/bxA9brD8nabT0u6waWbPk0mZc9rZstrXttdSKJ7yfLGeXJhDC1jWtY0NY0ANaBYADYADoLLNEVCoREQBERAEUDxPxLJRmLToKuq1M2bRa05Mtvauet9vcVB/nHqPqLFfu2figL0i5nw72k1Rp2Z8IxSd15LyBkdj43WHMchZv8q+8RdpNUKSpLMIxSB4ikyzFjLRnKfGdzsOfwQHS0VF/OPUfUWK/ds/FaGJ9pNUJKPLg+KRgzOD2ljLyjRnOm3fmCGye6IoDpK0GPd3p40gGaUZEuU3JL5LszciAADbpm9VVPzj1H1Fiv3bPxUbH2j1XfZP/iMULNCK0OVl2nPL85a/Jws2/wD21ZO1yU7HTEVF/OPUfUWK/ds/FRuC9pNUe85sIxSX5+TLZkfzbfDaM78x/wAqpB0xFQpu0eoyutgeKg2Njps29ea1MB7Sak0tMX4PikzzFFmlDGWkORt3jfk47/FAdIRc2xvtJqhG3Lg+KRHWpQXFjLEGaIGPnzkF4x6vW/8AnHqPqLFfu2figL0i5pU9pNV3umAwjFGs06jNDkZeQgw2eN+TNwd/8wKR/OPUfUWK/ds/FAMI/WHEf4Sm/uVelxvDuNJm4zWzjCcQL308DDCGN1GBpPicL2seitX5x6j6ixX7tn4oC9IuaYH2k1RZLnwjFJjrVFnBkfhaJXgR8+bBZh9WrYxPtIqdGbLguKRuyPyvLGWYcp8R36c/ggOhoue4b2kVOjDmwXFXuyMu8MZZxsPEN+vP4rWxztJqgyLJhGKQnWp7ksj8TTI28Y35vHhHq5AdLRUGbtQmZlz4Jibcxa1t2xi7nbBou7ck9FqTdpNV3uADB8UDDDUF0ORmZ5D6e0g35MBc0/8A3BAdJWjQPJlqgYgwB7AxwaQZBpxnMT9KxJbf7Nuiqf5x6j6ixX7tn4qNwvtHqtatvhGKSDVZkZlYdIaMXgIvsSbv/wD0Up2uSna50xFRfzj1H1Fiv3bPxUdw52k1Rpoi/CMUndY3lDI7O3O43Hu+Cgg6Wi5pxH2k1QpagswjFIHhjsspZHZh/aO55KR/OPUfUWK/ds/FAXpFzXE+0mqEtHlwjFIwZnB7Sxl5RoznTbvzBDZPdEVIfnHqPqLFfu2figL0i0MDxN1TAyV9PNTudmvFKAHtykjcDztf3Fb6AIiIAiIgC+WX1EBr0NAyBgjiYGxtuQBf6RLjz9ST8UrqFk8ckUrQ6KRpZI033a4WI235LYRAfLLxqKJkjonPaC6FxfEd/C8sfHf/AMZHjf8AaXuiA+WUZFDH32Rwza5giDhbw6YfKRY+eYv/ANlKKPjk/wAXI3SAIhjOpY3N3yDJflYWv/MrxWjLR6m/ZeFJQMi1NNgbqPdJJz3e61zv7gthFQqYvYCCCNjsfcV50dGyGOOONobHG1rI277NYA0DffYAL2VS4g47yS90oITV1/0mA2ji9Zn8m2/Zvf3bLtRoTryywXfhLlvZLuQ2luWLE44jHeoyCJjo5CXOytDontka4m4tZ7Wn4Kr1PahTucY6KGorpRsRBESwH7Uh2A9RcLyo+zt1S5s2MVDqqUbtgaSynj9GsFs/vNr9QeauVLSMiaGRMYyNvsta0NaPcBsFrawtHR3qPw0j+7/4lf4n4FIk+V6qRkraOgpHMa9sbppXzSNbJlLrCPw75Gcx0WwOGMVfvJjTWebYqKK3wLjdXVYS3yuy2zWOW97X6Xt0uq/jmvgpwX5U/wC7MycvicbwjhWq+VZ4G1pjqIW6slQBmcWy3AOU7EuPME7euyuJ4fxeLePFaeb7M1I1g+Lo7lQuEMrfl6t8VFq93ptU5J8uTMbZBnuHe82XUFlw1V4ZOMUmm7vNFP7q6+RtxuMqYyUZVLXSSVtNEUGkxDE6EOEmFwTxl75HupZiCXSOL3O05LuJLiTYea36LtCoarNTzl1PK8Fr4alhhdZwsRc+He/ndW9aGL4FBVsLKmGOVnk5oJH7p5tPqCFr9/h6mlSnbxg7eTun8rGGzWzKr2i8S9xojFRTRMnYIg4BzHPhpy5seoGm9hcsaHEWGa/RcgxDiOsMTmmsqpGZo3ODnl7hkcHZo3HxMcLXGU/BdHxDsxkoiJMOy1FM2TWloJ7ZXuDXMuH/AEiA42a/a4B3sAq7wnwpSYhXPY6OeCNrZ3zUjZJW6JY+JjGPc7xeJrpHEMIA5C2XfHicDUaVWhO8Vvbp/Ut1324Z6+AxmFpQnTxFLM3s+q/x6Y7MmVVZO7SmLoKcasUs4mqI453eD5sarbvMbpNiSBa9gTddko8MtpPmcJamNj49XJku2Qsc4BgJABMcfn7PvW3TU7Y2MZG0NjYA1jRsA1osAB0AAC9FxhHKrXuYsRVVao6iio36LZdj5ZRuFwxiatMebO6SMz3GwcIYgMvpkDPjdSaj8OkvLVjSDMsjAXWPznzUZzHztfL/ACrrFaP11RyWz9dTfsvChoGQRtjiYGxs2a0X2uSevqSthFQqa9dQMnjfFK0OjkBa9pvuD023XvZfUQHhUULJHROe0F0Li+I7+FxY+Mn/AMHvG/mvay+ogCIiAIiIAiIgCIiAIiIAiIgC0mNk7y8lw0NJmVtx+kzPubc/Zyf0W6o2ONnfJHB51TDGCzLsGB8pDs3qS4W9PVXjsy0epJIiqPHvEcsQio6LfEay7Yd/0TB7UrvKwvb3E75bK9ChKvUUI/4S6t+CWpRuyua3EPEU1ZUnDsNeWvbbv9UBcQMP0Wb7yHl6e8EtsXDnDMFBFpU7LA7yOJu97v2nu+kf9h0ssOFuGY8Pp2wxbn2pXn2pJDze71P+wsFMLRiMRHL7mj8C+sny/wBF0XjduEurCIiwlgiLCVmZrhci4IuLXF+o9UBSMI/WHEf4Sm/uVely/CMBd8vVzO+1t2U9M4v1IszruPhedOxb7gPeuoIAiIgCrPFnBbastngeafEYd6eobsdvoSD6bDyseV/K4NmRdaNadGeeDs/W/K8CGr7lZ4O4uNVqU9SzRxGmsKmHz5fOR+bDcH0uOhBNmVR464YfLp1lF4cSpPFCQP0rOsL/ADBF7X87bXJUtwpxIzEKaOePYu2lZ1ZI32mH3H+oIPVasRShOH4iirJ6SX8sv2fT5rprCfRkwtKibJqVOo67C9ugLg2bpsuPTx5zv5rdUdhsbBNWFry5zpGGUZbZXCKIAA9btDTf1t0WOOz9dUdI7P11JFERUKhERAEREAREQBERAEREAREQBERAEREAUdHK3vkjdP5wQxkyXO7S+UBtuWxBN/tKRWmzV7w+/wD0+mzJ7P6TM/N6+zk9P91eOzLR6npX1zIIpJZXZY4mue8+TWi5VO7OqB9Q6fFakET1m1M0/wCVStPhaP3rA362B6lfO0mQ1L6LDIyQa2TNUkc208Pjd7rkbfuW6q7wQhjWtaAGtAa0DkANgB8Fvv8Ah8Lp8VT+xP8A7S8o+Jy3l2M0RF5pcIiIAiLGSMOBa4AtcCHAgEEHYgg8wgKLhDx+UOI7j/pabr6lXxcxwjhek+Xq6PudJpR01M+Nnd4crXk+01uWzT6jddOQBERAEREAXPqpvyTirJG7UGKuyTD6MdX9F3pnuf6k9AugqE4z4eFfRTwfTc3NCeVpW+Jpv032PoStuCqxhUyVPglpLtz3i9fkVktNCbUdhsrTNWBseVzZGB7rk5yYoiDbpZpDdv2VHcA8QGtoYZH/AKdt4qgHmJY/C646E7Ot9pS1Hq6lRqfo87e7+z7Gmy/Lf28/P+1lyqUpUZzpy3Wnn5+mXi7ps3ERFnICIiAIiIAiIgCIiAIiIAiIgCIiAIiIAo6OJve5Hal3mGMGOx2aHyEOvy3JIt9lSKr+M4tHTPrJcnzsFKJS4uNi1rpS1uXzzA7/AGl2pRc3lju/3LR2ZC8JjveK4nWHdkBFFTeQEfikt73WP8yvSq3ZlhpgwylDv0krTNIepdMS/f4Fo+CtK0Y+addxjtH+Fdo6ee/zOcNgiIsJYIiIAsZZA1pcb2aCTYEmw32AFz7gskQHMMI4mh+Xq6S1TlkpqZjf8HWZrh30maWZg+04Aeq6eqLhH6w4j/CU39yr0gCIiAIiIAiIgKLw+O54zX0vKKta2sgH275JAPUm59zVacNiaJqwtkzF0jC9tiMhEUQy363ADtv2lWe0L/D1GFVw/wAioEMx/wC1UjISfdb/ANlZsNkYZqwMaQ9sjBKc18ztKIggfR8JaLel+q9PFf6kI1v5o2feLS+2V92KeikvW5IoiLzAEREAREQBERAEREAREQBERAEREAREQBc87Xq6VlJPG1hLKgU0UVh4nSOke5zBbc+BjdvtLoa1psPje8PewOe3LlzXIaWlxDmtOzXDM7xAX35rVhK0aFaNSSvZp27O4eqaNLhakmipYm1TwZrXc0BobGDyibbmGCzbm5NrqWRFwqTc5OT68BaBERUAREQBYSuIa4tF3AHKL2uegv096zRAcvwivqvl6tPcmahp6YSM702zW5j4g7J4vdYLqC0IcDhZUSVTY7VMrGxyPzP3YzcDLfKLeYF1voAiIgCIiAIiIChdsWH1ElA90BzRMBNRFbm0FrxI02uHMLQfItc5WHhHEpKiESyNAbI2B8RsBcPhic6/naQvG/kpsi/Pl1XhR0LIgRG0NacvhF8oytDAGt5MFmjZoAW14pSwyoOOqbafe1/tvxoQlZt8mwiIsRIREQBERAEREARE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344" name="AutoShape 8" descr="data:image/jpeg;base64,/9j/4AAQSkZJRgABAQAAAQABAAD/2wCEAAkGBhQQERATEBAQFA8RGBQVDxUYEhIWGBgVFBwYFiAZFhcaGyYfGB8jGxgVIC8gIyctLCwsFiozNTArNSYrLDUBCQoKDgwOGg8PGS0lHyUyLi0qLywsNjQqLCovLTQ1KzUqMjQsLS8sLCoqLywtNSwqLCw1LiwsKTUsLC8qLC4sLP/AABEIAKsBJwMBIgACEQEDEQH/xAAcAAEAAgMBAQEAAAAAAAAAAAAABQYCBAcDAQj/xABFEAABAwIEAwUDBwoFBAMAAAABAAIDBBEFEhMhBjFBBxQiUWEycYEVI0JVYpPRFhczNlJydIKRsSRDU6HBNGOSoiVzg//EABsBAQADAQEBAQAAAAAAAAAAAAABAgQDBQcG/8QANhEAAgECBQIDBgQFBQAAAAAAAAECAxEEEiExUUFxYaHwBRMygZGxFILB0SJScrLhIzOiwvH/2gAMAwEAAhEDEQA/AO4oiIAiIgCIiAIiIAiIgCIiAIiIAiIgCIiAIiIAiIgCIiAIiIAiIgCIiAIiIDCedsbXPe5rWMBc9xIAAG5JJ5ABUR3HFVXvIwmKNlMA69XUskyPIJb8xG0guG18zrD0XjxVX/KVWKFptQ0r2OxF+YtbLIR4KUEHxe0HOHoBz2U1X4vBSNYJXsjbYCNtjyDmR2a0DkHSRjblmX5f2z7anhprD4ZXm9+tvl1Z3p076si38N1U7s1XitU4D2GU3+DYPfkcXu+LlhPwnPHZ9Jide2dhu0T1EtRC77MkbzyPmNwrOteur2QMzyuysBY29id5HBjRsOrnNHxX45e2faEqikqrvx0+m3kaPdwtsY8HcVOqxNFUxCGupS1tTGCC0h4u2SM33Y4ee4IsV8UZTExY3GbDJWUj2eofSyB9/cWzW+ARfS/Z+KeKw0Kz3a177PzMU45XYvCIi3FQiIgCIiAIiIDwra1kMb5ZXBkcYLnuPING5KrnBPE3ygDUXLA9pDIbkgMbLKwSE8g51i0j7HqvnaJR5qZ0skgFNTNkmlhLbiaRgvE1xv7IfYlttzbyWt2bUTaeCmhMZE3dYpXvzHlNJNJky8hZznb+vovTjRpLBOpvJtLstb/p9V4iLeZrwLoiIvMAREQBERAFhK/K1xsTYE2HM26D1WaIDnGGcYzOxirY6nxAw6EGSAsZ824mxeW6lgD5gkro6ouEfrDiP8JTf3KvSAIiIAiIgCIiAKm45xszD6uJkr88NTMY5HElopy2KEgAWs5pLw4m4tnPOyuS5p2lRROjfMYQW0dbTPqrkuEkb4o2u2PIZXRtsP2br0PZtOnVrqFRXT005ei87f8Agd8ra9ao6WCtWbEo2SxQud87MJHRts43bFlzG9rC2dvPzXM+IuIJcFHd2VMlQZKSZlE0BhdE5r/mXyZnWtle5uf6WgNlTuzymnrK+MMkrTEQ9tfJqzhwjcM5a6Q7sc57IfYIcR6brzqsowqZIu/j+/Brp4Sc6MqzaSXPXwjy11P0K94aCSQABckmwAHUlUXFe0B9U40+DBs0nibLVua7u0O3MPtaV+4s1tx5q6QUEbImwtY3Ra3IGWu3Ja2Ug8xbbdViq7MqcOc+ilqKGRxue7yZYyfMwOBj/oByXHEKq6bVFpS6X2MqtfUjpOERFQSQxOc+ov3jVdbPJVNeJg9x9ZGj3DZVGo4XrHw+KOR2amqaiLcZ4qmofTTmEtPUPjkIPm6x5b2yqmxDDi01LRX0e+eWCDJPHa1nSQhxD287lg2t7lL4PxFT1jc1NPHIB7QafE395h8TfiAvnOIjj/Z8m60b3ebNur9+nkbFlnsUzEcKxAeCF1XpCslc1wn+c0jC3Ic7nW09XUvmvbbwOAyr6cIrZHV3edXTfPEWC5kjDY5opGaMYu4+EEOdZgGW9nG5HQ1BY/xZHTERRjXrn2ENMwgyOceRcP8ALZ1LnbALJQxdetKNOnTTl4LXdO/16kuKWrZjLM04zhzA5peyCtc9oIu1rtAAkdAS11j1sik+CuFXUjXzVL9TEarK6rk2sLDaOPyY3kPPn5IvpPs3CPCYWFBu7W/du/6mScs0rlmREW8oEREAREQBEWjjWMxUcEk87ssUYu49T5ADqSbADzKtGLnJRirtgqnaPL3qSiwxh8VXI2Spt9GmhOZxPlcjb1ZZWyLUE7ha1MImZPZ/SZn3Hn7OT0VX4BwySZ8+J1bS2orABTsP+VSjdrfe7Zx9wPMlWSOMd7kdqAuMMYMe9wA+Q5/Le5H8q9DFOMEsPHXInf8Aqdr27aRv4eIp63ZIoiLzQEREAREQBYS3yuy2zWOW97X6Xt0us0QHL8IfW/L1b4KLV7vTao1J8oZmNshyXLvQgBdQVFwj9YcR/hKb+5V6QBERAEREAREQBQeJ4U+rixCnmAEUvgpzZuzTGzxbb7S5jv5eVlOKPw6ICWrIkDi6Rhc3f5siKMZT7wA7+ZdaUnB5lutV9UWSumfmafFH6s3fHEVMZbE8EG9oGNjAA62ym9upJ6rrvZNw0O7NqRWS3llMj4YpozEC0NaGSZQSXZQ3MM1t7dF845wWOjqxWSxZ8OqixmIAZg6GVu0dSxzfEwjlmbY7nq4LoeFxBkMQbK6VoaMsjnNc54O4cXNADri29t1fFYWMan4mG1TXs+sfk/Kz6m2r7SqVsNDCtJRhx18X65NpERZzAFXsb4EpKt4ldG6KpHKeF7oZfPd7LZv5rqwooaTVmCoDsypyRq1GJStF7NfX1Ft+vhcD/upnAeFKWgBFJTxxZvbIuXOt+09xLj8SpZFWFOEPhSXYXCIiuAiIgCKv8YY/UUkbO6UMtVK+4GX2WWtu+25vfYDnY7hUigxvEXSsmraPFXvYczIYWshgHo4Al8v8x+C9HD+z51qfvM0Uul2rv5X+9ijnZ2OroqT+VeJy7Q4K5n2pqqJoH8oFysDg2L1e1TXU9HGebKaNzn28tR+7T6tKj8C4/wC5OEfzJv6RzMnNwid4l4zpsPb8/JeV36OFnileTyDWDf4mwVew7h+pxSaOpxWMRU0Rz0lDcnxdH1H7TrfR/qBuDNcPcBUtE7UYx0lSd3TynUlJ88x9n4AKxqzxFLDrLh75us3v+VdO+r7EWb3CjY3s75IA12toxlzr7ZM8thbzvmN/VSV1ose/vLwWDS0mFr8u5fmfdub0GU29fVYI7PsdY9TeREVCoRLogCIl0AWMrLtIDi0kEBwtcX6i4IuPULJEBzDCMGk+Xq5vf6zMympnOktSZngu9l3zGW37oB9V09UXCP1hxH+Epv7lXpAES6IAiJdAEREAUdhj2GasDGuDxIwSkm4c7RiIIHQZS0e8KRutGhe8yVOdgawPbpHLbM3TjJJPWzswv6W6K8dn2/VFo7P11NirpGSsfHI1r43gte0i4IOxBCoAbVYATlY+qwa5IAu6elB3O304xv8A8269FRaMPiXSThJZovdP7rh+P3WhzcbkfguPwVsYlppmSMPOx3aT0c3m0+hCkFUsX7NqeWQzUzpaOq/1ad2S/wC+weF3ryv1K1RTY1TbMmoq6Mf6jHQS2/l8H9SV1eHoVNaNRLwno/r8L8uxF2t0XdFSfyyxBm02Bz+piqIpB8AB/wAqsx43ilM4Gko8Tkhv4oatrZbD7EzSJB7nXXWn7LqTveUVx/FGz+abDmjriKM4exSSpgbJNTSU0puHxPsSCOoPUHzsFJrzZwcJOL3RcIiKgCIiA163D4525Jo2SMuDle0OFx1sV4SYDTu081NAdIARXjYcgG4DdvDv5LfRWU5LZllJrZmm3B4BI6UQRCZ1w5+RuYg7G7rXOy82cPUzWOjbTQCJ5BewRMDXFvIkWsbKQRTnlyxnlyR8nD9M5sbXU0BZFfSaY2EMvucottcgcl6/JMOrraMWv/qZG5+WX2rX5be5baJnlyM0uSPi4epmtextNAGSW1GiJgDspuMwtvY+a0Pyap3T5XRUzoWRN04CxpDCXyEvDLWbmuBcc8vop9RseTvkls+tox5uWXJnltbre+a/pZdIVJ66svGctdWexweEyCUwRazbZZMjc4sLbOtflssI8Bp26gbTQASi0to2DOOdnbeLfzW+i555clM0uSPdw9TGMRmmgMTSXNZpMyhx2uG2tf1Wb8FgL2SGCEyRhojdptzNDeQabXFulluomeXLGeXJoswOBpkcKeEOmDhMRG27w/dwebeIHrfmsfyeptPS7tBpZs+TSZlz2tmy2te211IInvJcsZ5cmi/AqdxjcaeEuiDRCTGwlgbuA028IB5WX0YJAHveKeHUkDhI7TbmcHcw42uQet1urCWUNa5x5NBJ2J2G/IblRnlyM0uTmeEcKUfy9XR9zpdKOmpnxs0Y8rXk7uaLWB9QuhMwSAOkeKeEPlDhK4Rtu8P3cHG3iv1vzXO8I4qp/l6ukzvySU9Mxh0Ki5cHdW5Lj3kWXUVCk1syE2tiPHD1MIzF3aDSLs5ZpMy5rWzZbWvbqvr8Cp3aeangOkAIbxsOQN3Abt4bHyW+it7yfLJzy5NNuDwCR0ogiEr7h78jcxB2N3WubrzZw9TNY6MU0AieQXsETMpLeRItY2UgiZ5csZ5cmhJgFO5sbXU0BbFfSBjYQy+5yi224HJegwmHV1tGLX/1Mjc/LL7Vr8tvcttEzy5GaXJHxcPUzWPY2mgEcltRoiYGuym4zC1jY+a0KPhqnLp2PippImyAxRZGuEN447tykWYXEZ9uea/VT6jsNya1Zkz59Rmte1s2lFbJbpky8+t1eNSdnq/TReM5WerPU4RCZRMYItYcpMjc4sLbOtflssI8Ap2iQNpoAJdpQI2DOOfi28W/mt9FTPLkpmlyR7uHqYxtjNNAYmkuazSZlDjzIbawK9H4NAXskMEJkjAEb9NuZobyDTa4stxEzy5Yzy5NFmB04MhFPCHTBwmIjZd4fuQ/bxA9brD8nabT0u6waWbPk0mZc9rZstrXttdSKJ7yfLGeXJhDC1jWtY0NY0ANaBYADYADoLLNEVCoREQBERAEUDxPxLJRmLToKuq1M2bRa05Mtvauet9vcVB/nHqPqLFfu2figL0i5nw72k1Rp2Z8IxSd15LyBkdj43WHMchZv8q+8RdpNUKSpLMIxSB4ikyzFjLRnKfGdzsOfwQHS0VF/OPUfUWK/ds/FaGJ9pNUJKPLg+KRgzOD2ljLyjRnOm3fmCGye6IoDpK0GPd3p40gGaUZEuU3JL5LszciAADbpm9VVPzj1H1Fiv3bPxUbH2j1XfZP/iMULNCK0OVl2nPL85a/Jws2/wD21ZO1yU7HTEVF/OPUfUWK/ds/FRuC9pNUe85sIxSX5+TLZkfzbfDaM78x/wAqpB0xFQpu0eoyutgeKg2Njps29ea1MB7Sak0tMX4PikzzFFmlDGWkORt3jfk47/FAdIRc2xvtJqhG3Lg+KRHWpQXFjLEGaIGPnzkF4x6vW/8AnHqPqLFfu2figL0i5pU9pNV3umAwjFGs06jNDkZeQgw2eN+TNwd/8wKR/OPUfUWK/ds/FAMI/WHEf4Sm/uVelxvDuNJm4zWzjCcQL308DDCGN1GBpPicL2seitX5x6j6ixX7tn4oC9IuaYH2k1RZLnwjFJjrVFnBkfhaJXgR8+bBZh9WrYxPtIqdGbLguKRuyPyvLGWYcp8R36c/ggOhoue4b2kVOjDmwXFXuyMu8MZZxsPEN+vP4rWxztJqgyLJhGKQnWp7ksj8TTI28Y35vHhHq5AdLRUGbtQmZlz4Jibcxa1t2xi7nbBou7ck9FqTdpNV3uADB8UDDDUF0ORmZ5D6e0g35MBc0/8A3BAdJWjQPJlqgYgwB7AxwaQZBpxnMT9KxJbf7Nuiqf5x6j6ixX7tn4qNwvtHqtatvhGKSDVZkZlYdIaMXgIvsSbv/wD0Up2uSna50xFRfzj1H1Fiv3bPxUdw52k1Rpoi/CMUndY3lDI7O3O43Hu+Cgg6Wi5pxH2k1QpagswjFIHhjsspZHZh/aO55KR/OPUfUWK/ds/FAXpFzXE+0mqEtHlwjFIwZnB7Sxl5RoznTbvzBDZPdEVIfnHqPqLFfu2figL0i0MDxN1TAyV9PNTudmvFKAHtykjcDztf3Fb6AIiIAiIgC+WX1EBr0NAyBgjiYGxtuQBf6RLjz9ST8UrqFk8ckUrQ6KRpZI033a4WI235LYRAfLLxqKJkjonPaC6FxfEd/C8sfHf/AMZHjf8AaXuiA+WUZFDH32Rwza5giDhbw6YfKRY+eYv/ANlKKPjk/wAXI3SAIhjOpY3N3yDJflYWv/MrxWjLR6m/ZeFJQMi1NNgbqPdJJz3e61zv7gthFQqYvYCCCNjsfcV50dGyGOOONobHG1rI277NYA0DffYAL2VS4g47yS90oITV1/0mA2ji9Zn8m2/Zvf3bLtRoTryywXfhLlvZLuQ2luWLE44jHeoyCJjo5CXOytDontka4m4tZ7Wn4Kr1PahTucY6KGorpRsRBESwH7Uh2A9RcLyo+zt1S5s2MVDqqUbtgaSynj9GsFs/vNr9QeauVLSMiaGRMYyNvsta0NaPcBsFrawtHR3qPw0j+7/4lf4n4FIk+V6qRkraOgpHMa9sbppXzSNbJlLrCPw75Gcx0WwOGMVfvJjTWebYqKK3wLjdXVYS3yuy2zWOW97X6Xt0uq/jmvgpwX5U/wC7MycvicbwjhWq+VZ4G1pjqIW6slQBmcWy3AOU7EuPME7euyuJ4fxeLePFaeb7M1I1g+Lo7lQuEMrfl6t8VFq93ptU5J8uTMbZBnuHe82XUFlw1V4ZOMUmm7vNFP7q6+RtxuMqYyUZVLXSSVtNEUGkxDE6EOEmFwTxl75HupZiCXSOL3O05LuJLiTYea36LtCoarNTzl1PK8Fr4alhhdZwsRc+He/ndW9aGL4FBVsLKmGOVnk5oJH7p5tPqCFr9/h6mlSnbxg7eTun8rGGzWzKr2i8S9xojFRTRMnYIg4BzHPhpy5seoGm9hcsaHEWGa/RcgxDiOsMTmmsqpGZo3ODnl7hkcHZo3HxMcLXGU/BdHxDsxkoiJMOy1FM2TWloJ7ZXuDXMuH/AEiA42a/a4B3sAq7wnwpSYhXPY6OeCNrZ3zUjZJW6JY+JjGPc7xeJrpHEMIA5C2XfHicDUaVWhO8Vvbp/Ut1324Z6+AxmFpQnTxFLM3s+q/x6Y7MmVVZO7SmLoKcasUs4mqI453eD5sarbvMbpNiSBa9gTddko8MtpPmcJamNj49XJku2Qsc4BgJABMcfn7PvW3TU7Y2MZG0NjYA1jRsA1osAB0AAC9FxhHKrXuYsRVVao6iio36LZdj5ZRuFwxiatMebO6SMz3GwcIYgMvpkDPjdSaj8OkvLVjSDMsjAXWPznzUZzHztfL/ACrrFaP11RyWz9dTfsvChoGQRtjiYGxs2a0X2uSevqSthFQqa9dQMnjfFK0OjkBa9pvuD023XvZfUQHhUULJHROe0F0Li+I7+FxY+Mn/AMHvG/mvay+ogCIiAIiIAiIgCIiAIiIAiIgC0mNk7y8lw0NJmVtx+kzPubc/Zyf0W6o2ONnfJHB51TDGCzLsGB8pDs3qS4W9PVXjsy0epJIiqPHvEcsQio6LfEay7Yd/0TB7UrvKwvb3E75bK9ChKvUUI/4S6t+CWpRuyua3EPEU1ZUnDsNeWvbbv9UBcQMP0Wb7yHl6e8EtsXDnDMFBFpU7LA7yOJu97v2nu+kf9h0ssOFuGY8Pp2wxbn2pXn2pJDze71P+wsFMLRiMRHL7mj8C+sny/wBF0XjduEurCIiwlgiLCVmZrhci4IuLXF+o9UBSMI/WHEf4Sm/uVely/CMBd8vVzO+1t2U9M4v1IszruPhedOxb7gPeuoIAiIgCrPFnBbastngeafEYd6eobsdvoSD6bDyseV/K4NmRdaNadGeeDs/W/K8CGr7lZ4O4uNVqU9SzRxGmsKmHz5fOR+bDcH0uOhBNmVR464YfLp1lF4cSpPFCQP0rOsL/ADBF7X87bXJUtwpxIzEKaOePYu2lZ1ZI32mH3H+oIPVasRShOH4iirJ6SX8sv2fT5rprCfRkwtKibJqVOo67C9ugLg2bpsuPTx5zv5rdUdhsbBNWFry5zpGGUZbZXCKIAA9btDTf1t0WOOz9dUdI7P11JFERUKhERAEREAREQBERAEREAREQBERAEREAUdHK3vkjdP5wQxkyXO7S+UBtuWxBN/tKRWmzV7w+/wD0+mzJ7P6TM/N6+zk9P91eOzLR6npX1zIIpJZXZY4mue8+TWi5VO7OqB9Q6fFakET1m1M0/wCVStPhaP3rA362B6lfO0mQ1L6LDIyQa2TNUkc208Pjd7rkbfuW6q7wQhjWtaAGtAa0DkANgB8Fvv8Ah8Lp8VT+xP8A7S8o+Jy3l2M0RF5pcIiIAiLGSMOBa4AtcCHAgEEHYgg8wgKLhDx+UOI7j/pabr6lXxcxwjhek+Xq6PudJpR01M+Nnd4crXk+01uWzT6jddOQBERAEREAXPqpvyTirJG7UGKuyTD6MdX9F3pnuf6k9AugqE4z4eFfRTwfTc3NCeVpW+Jpv032PoStuCqxhUyVPglpLtz3i9fkVktNCbUdhsrTNWBseVzZGB7rk5yYoiDbpZpDdv2VHcA8QGtoYZH/AKdt4qgHmJY/C646E7Ot9pS1Hq6lRqfo87e7+z7Gmy/Lf28/P+1lyqUpUZzpy3Wnn5+mXi7ps3ERFnICIiAIiIAiIgCIiAIiIAiIgCIiAIiIAo6OJve5Hal3mGMGOx2aHyEOvy3JIt9lSKr+M4tHTPrJcnzsFKJS4uNi1rpS1uXzzA7/AGl2pRc3lju/3LR2ZC8JjveK4nWHdkBFFTeQEfikt73WP8yvSq3ZlhpgwylDv0krTNIepdMS/f4Fo+CtK0Y+addxjtH+Fdo6ee/zOcNgiIsJYIiIAsZZA1pcb2aCTYEmw32AFz7gskQHMMI4mh+Xq6S1TlkpqZjf8HWZrh30maWZg+04Aeq6eqLhH6w4j/CU39yr0gCIiAIiIAiIgKLw+O54zX0vKKta2sgH275JAPUm59zVacNiaJqwtkzF0jC9tiMhEUQy363ADtv2lWe0L/D1GFVw/wAioEMx/wC1UjISfdb/ANlZsNkYZqwMaQ9sjBKc18ztKIggfR8JaLel+q9PFf6kI1v5o2feLS+2V92KeikvW5IoiLzAEREAREQBERAEREAREQBERAEREAREQBc87Xq6VlJPG1hLKgU0UVh4nSOke5zBbc+BjdvtLoa1psPje8PewOe3LlzXIaWlxDmtOzXDM7xAX35rVhK0aFaNSSvZp27O4eqaNLhakmipYm1TwZrXc0BobGDyibbmGCzbm5NrqWRFwqTc5OT68BaBERUAREQBYSuIa4tF3AHKL2uegv096zRAcvwivqvl6tPcmahp6YSM702zW5j4g7J4vdYLqC0IcDhZUSVTY7VMrGxyPzP3YzcDLfKLeYF1voAiIgCIiAIiIChdsWH1ElA90BzRMBNRFbm0FrxI02uHMLQfItc5WHhHEpKiESyNAbI2B8RsBcPhic6/naQvG/kpsi/Pl1XhR0LIgRG0NacvhF8oytDAGt5MFmjZoAW14pSwyoOOqbafe1/tvxoQlZt8mwiIsRIREQBERAEREARE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346" name="AutoShape 10" descr="data:image/jpeg;base64,/9j/4AAQSkZJRgABAQAAAQABAAD/2wCEAAkGBhQQERATEBAQFA8RGBQVDxUYEhIWGBgVFBwYFiAZFhcaGyYfGB8jGxgVIC8gIyctLCwsFiozNTArNSYrLDUBCQoKDgwOGg8PGS0lHyUyLi0qLywsNjQqLCovLTQ1KzUqMjQsLS8sLCoqLywtNSwqLCw1LiwsKTUsLC8qLC4sLP/AABEIAKsBJwMBIgACEQEDEQH/xAAcAAEAAgMBAQEAAAAAAAAAAAAABQYCBAcDAQj/xABFEAABAwIEAwUDBwoFBAMAAAABAAIDBBEFEhMhBjFBBxQiUWEycYEVI0JVYpPRFhczNlJydIKRsSRDU6HBNGOSoiVzg//EABsBAQADAQEBAQAAAAAAAAAAAAABAgQDBQcG/8QANhEAAgECBQIDBgQFBQAAAAAAAAECAxEEEiExUUFxYaHwBRMygZGxFILB0SJScrLhIzOiwvH/2gAMAwEAAhEDEQA/AO4oiIAiIgCIiAIiIAiIgCIiAIiIAiIgCIiAIiIAiIgCIiAIiIAiIgCIiAIiIDCedsbXPe5rWMBc9xIAAG5JJ5ABUR3HFVXvIwmKNlMA69XUskyPIJb8xG0guG18zrD0XjxVX/KVWKFptQ0r2OxF+YtbLIR4KUEHxe0HOHoBz2U1X4vBSNYJXsjbYCNtjyDmR2a0DkHSRjblmX5f2z7anhprD4ZXm9+tvl1Z3p076si38N1U7s1XitU4D2GU3+DYPfkcXu+LlhPwnPHZ9Jide2dhu0T1EtRC77MkbzyPmNwrOteur2QMzyuysBY29id5HBjRsOrnNHxX45e2faEqikqrvx0+m3kaPdwtsY8HcVOqxNFUxCGupS1tTGCC0h4u2SM33Y4ee4IsV8UZTExY3GbDJWUj2eofSyB9/cWzW+ARfS/Z+KeKw0Kz3a177PzMU45XYvCIi3FQiIgCIiAIiIDwra1kMb5ZXBkcYLnuPING5KrnBPE3ygDUXLA9pDIbkgMbLKwSE8g51i0j7HqvnaJR5qZ0skgFNTNkmlhLbiaRgvE1xv7IfYlttzbyWt2bUTaeCmhMZE3dYpXvzHlNJNJky8hZznb+vovTjRpLBOpvJtLstb/p9V4iLeZrwLoiIvMAREQBERAFhK/K1xsTYE2HM26D1WaIDnGGcYzOxirY6nxAw6EGSAsZ824mxeW6lgD5gkro6ouEfrDiP8JTf3KvSAIiIAiIgCIiAKm45xszD6uJkr88NTMY5HElopy2KEgAWs5pLw4m4tnPOyuS5p2lRROjfMYQW0dbTPqrkuEkb4o2u2PIZXRtsP2br0PZtOnVrqFRXT005ei87f8Agd8ra9ao6WCtWbEo2SxQud87MJHRts43bFlzG9rC2dvPzXM+IuIJcFHd2VMlQZKSZlE0BhdE5r/mXyZnWtle5uf6WgNlTuzymnrK+MMkrTEQ9tfJqzhwjcM5a6Q7sc57IfYIcR6brzqsowqZIu/j+/Brp4Sc6MqzaSXPXwjy11P0K94aCSQABckmwAHUlUXFe0B9U40+DBs0nibLVua7u0O3MPtaV+4s1tx5q6QUEbImwtY3Ra3IGWu3Ja2Ug8xbbdViq7MqcOc+ilqKGRxue7yZYyfMwOBj/oByXHEKq6bVFpS6X2MqtfUjpOERFQSQxOc+ov3jVdbPJVNeJg9x9ZGj3DZVGo4XrHw+KOR2amqaiLcZ4qmofTTmEtPUPjkIPm6x5b2yqmxDDi01LRX0e+eWCDJPHa1nSQhxD287lg2t7lL4PxFT1jc1NPHIB7QafE395h8TfiAvnOIjj/Z8m60b3ebNur9+nkbFlnsUzEcKxAeCF1XpCslc1wn+c0jC3Ic7nW09XUvmvbbwOAyr6cIrZHV3edXTfPEWC5kjDY5opGaMYu4+EEOdZgGW9nG5HQ1BY/xZHTERRjXrn2ENMwgyOceRcP8ALZ1LnbALJQxdetKNOnTTl4LXdO/16kuKWrZjLM04zhzA5peyCtc9oIu1rtAAkdAS11j1sik+CuFXUjXzVL9TEarK6rk2sLDaOPyY3kPPn5IvpPs3CPCYWFBu7W/du/6mScs0rlmREW8oEREAREQBEWjjWMxUcEk87ssUYu49T5ADqSbADzKtGLnJRirtgqnaPL3qSiwxh8VXI2Spt9GmhOZxPlcjb1ZZWyLUE7ha1MImZPZ/SZn3Hn7OT0VX4BwySZ8+J1bS2orABTsP+VSjdrfe7Zx9wPMlWSOMd7kdqAuMMYMe9wA+Q5/Le5H8q9DFOMEsPHXInf8Aqdr27aRv4eIp63ZIoiLzQEREAREQBYS3yuy2zWOW97X6Xt0us0QHL8IfW/L1b4KLV7vTao1J8oZmNshyXLvQgBdQVFwj9YcR/hKb+5V6QBERAEREAREQBQeJ4U+rixCnmAEUvgpzZuzTGzxbb7S5jv5eVlOKPw6ICWrIkDi6Rhc3f5siKMZT7wA7+ZdaUnB5lutV9UWSumfmafFH6s3fHEVMZbE8EG9oGNjAA62ym9upJ6rrvZNw0O7NqRWS3llMj4YpozEC0NaGSZQSXZQ3MM1t7dF845wWOjqxWSxZ8OqixmIAZg6GVu0dSxzfEwjlmbY7nq4LoeFxBkMQbK6VoaMsjnNc54O4cXNADri29t1fFYWMan4mG1TXs+sfk/Kz6m2r7SqVsNDCtJRhx18X65NpERZzAFXsb4EpKt4ldG6KpHKeF7oZfPd7LZv5rqwooaTVmCoDsypyRq1GJStF7NfX1Ft+vhcD/upnAeFKWgBFJTxxZvbIuXOt+09xLj8SpZFWFOEPhSXYXCIiuAiIgCKv8YY/UUkbO6UMtVK+4GX2WWtu+25vfYDnY7hUigxvEXSsmraPFXvYczIYWshgHo4Al8v8x+C9HD+z51qfvM0Uul2rv5X+9ijnZ2OroqT+VeJy7Q4K5n2pqqJoH8oFysDg2L1e1TXU9HGebKaNzn28tR+7T6tKj8C4/wC5OEfzJv6RzMnNwid4l4zpsPb8/JeV36OFnileTyDWDf4mwVew7h+pxSaOpxWMRU0Rz0lDcnxdH1H7TrfR/qBuDNcPcBUtE7UYx0lSd3TynUlJ88x9n4AKxqzxFLDrLh75us3v+VdO+r7EWb3CjY3s75IA12toxlzr7ZM8thbzvmN/VSV1ose/vLwWDS0mFr8u5fmfdub0GU29fVYI7PsdY9TeREVCoRLogCIl0AWMrLtIDi0kEBwtcX6i4IuPULJEBzDCMGk+Xq5vf6zMympnOktSZngu9l3zGW37oB9V09UXCP1hxH+Epv7lXpAES6IAiJdAEREAUdhj2GasDGuDxIwSkm4c7RiIIHQZS0e8KRutGhe8yVOdgawPbpHLbM3TjJJPWzswv6W6K8dn2/VFo7P11NirpGSsfHI1r43gte0i4IOxBCoAbVYATlY+qwa5IAu6elB3O304xv8A8269FRaMPiXSThJZovdP7rh+P3WhzcbkfguPwVsYlppmSMPOx3aT0c3m0+hCkFUsX7NqeWQzUzpaOq/1ad2S/wC+weF3ryv1K1RTY1TbMmoq6Mf6jHQS2/l8H9SV1eHoVNaNRLwno/r8L8uxF2t0XdFSfyyxBm02Bz+piqIpB8AB/wAqsx43ilM4Gko8Tkhv4oatrZbD7EzSJB7nXXWn7LqTveUVx/FGz+abDmjriKM4exSSpgbJNTSU0puHxPsSCOoPUHzsFJrzZwcJOL3RcIiKgCIiA163D4525Jo2SMuDle0OFx1sV4SYDTu081NAdIARXjYcgG4DdvDv5LfRWU5LZllJrZmm3B4BI6UQRCZ1w5+RuYg7G7rXOy82cPUzWOjbTQCJ5BewRMDXFvIkWsbKQRTnlyxnlyR8nD9M5sbXU0BZFfSaY2EMvucottcgcl6/JMOrraMWv/qZG5+WX2rX5be5baJnlyM0uSPi4epmtextNAGSW1GiJgDspuMwtvY+a0Pyap3T5XRUzoWRN04CxpDCXyEvDLWbmuBcc8vop9RseTvkls+tox5uWXJnltbre+a/pZdIVJ66svGctdWexweEyCUwRazbZZMjc4sLbOtflssI8Bp26gbTQASi0to2DOOdnbeLfzW+i555clM0uSPdw9TGMRmmgMTSXNZpMyhx2uG2tf1Wb8FgL2SGCEyRhojdptzNDeQabXFulluomeXLGeXJoswOBpkcKeEOmDhMRG27w/dwebeIHrfmsfyeptPS7tBpZs+TSZlz2tmy2te211IInvJcsZ5cmi/AqdxjcaeEuiDRCTGwlgbuA028IB5WX0YJAHveKeHUkDhI7TbmcHcw42uQet1urCWUNa5x5NBJ2J2G/IblRnlyM0uTmeEcKUfy9XR9zpdKOmpnxs0Y8rXk7uaLWB9QuhMwSAOkeKeEPlDhK4Rtu8P3cHG3iv1vzXO8I4qp/l6ukzvySU9Mxh0Ki5cHdW5Lj3kWXUVCk1syE2tiPHD1MIzF3aDSLs5ZpMy5rWzZbWvbqvr8Cp3aeangOkAIbxsOQN3Abt4bHyW+it7yfLJzy5NNuDwCR0ogiEr7h78jcxB2N3WubrzZw9TNY6MU0AieQXsETMpLeRItY2UgiZ5csZ5cmhJgFO5sbXU0BbFfSBjYQy+5yi224HJegwmHV1tGLX/1Mjc/LL7Vr8tvcttEzy5GaXJHxcPUzWPY2mgEcltRoiYGuym4zC1jY+a0KPhqnLp2PippImyAxRZGuEN447tykWYXEZ9uea/VT6jsNya1Zkz59Rmte1s2lFbJbpky8+t1eNSdnq/TReM5WerPU4RCZRMYItYcpMjc4sLbOtflssI8Ap2iQNpoAJdpQI2DOOfi28W/mt9FTPLkpmlyR7uHqYxtjNNAYmkuazSZlDjzIbawK9H4NAXskMEJkjAEb9NuZobyDTa4stxEzy5Yzy5NFmB04MhFPCHTBwmIjZd4fuQ/bxA9brD8nabT0u6waWbPk0mZc9rZstrXttdSKJ7yfLGeXJhDC1jWtY0NY0ANaBYADYADoLLNEVCoREQBERAEUDxPxLJRmLToKuq1M2bRa05Mtvauet9vcVB/nHqPqLFfu2figL0i5nw72k1Rp2Z8IxSd15LyBkdj43WHMchZv8q+8RdpNUKSpLMIxSB4ikyzFjLRnKfGdzsOfwQHS0VF/OPUfUWK/ds/FaGJ9pNUJKPLg+KRgzOD2ljLyjRnOm3fmCGye6IoDpK0GPd3p40gGaUZEuU3JL5LszciAADbpm9VVPzj1H1Fiv3bPxUbH2j1XfZP/iMULNCK0OVl2nPL85a/Jws2/wD21ZO1yU7HTEVF/OPUfUWK/ds/FRuC9pNUe85sIxSX5+TLZkfzbfDaM78x/wAqpB0xFQpu0eoyutgeKg2Njps29ea1MB7Sak0tMX4PikzzFFmlDGWkORt3jfk47/FAdIRc2xvtJqhG3Lg+KRHWpQXFjLEGaIGPnzkF4x6vW/8AnHqPqLFfu2figL0i5pU9pNV3umAwjFGs06jNDkZeQgw2eN+TNwd/8wKR/OPUfUWK/ds/FAMI/WHEf4Sm/uVelxvDuNJm4zWzjCcQL308DDCGN1GBpPicL2seitX5x6j6ixX7tn4oC9IuaYH2k1RZLnwjFJjrVFnBkfhaJXgR8+bBZh9WrYxPtIqdGbLguKRuyPyvLGWYcp8R36c/ggOhoue4b2kVOjDmwXFXuyMu8MZZxsPEN+vP4rWxztJqgyLJhGKQnWp7ksj8TTI28Y35vHhHq5AdLRUGbtQmZlz4Jibcxa1t2xi7nbBou7ck9FqTdpNV3uADB8UDDDUF0ORmZ5D6e0g35MBc0/8A3BAdJWjQPJlqgYgwB7AxwaQZBpxnMT9KxJbf7Nuiqf5x6j6ixX7tn4qNwvtHqtatvhGKSDVZkZlYdIaMXgIvsSbv/wD0Up2uSna50xFRfzj1H1Fiv3bPxUdw52k1Rpoi/CMUndY3lDI7O3O43Hu+Cgg6Wi5pxH2k1QpagswjFIHhjsspZHZh/aO55KR/OPUfUWK/ds/FAXpFzXE+0mqEtHlwjFIwZnB7Sxl5RoznTbvzBDZPdEVIfnHqPqLFfu2figL0i0MDxN1TAyV9PNTudmvFKAHtykjcDztf3Fb6AIiIAiIgC+WX1EBr0NAyBgjiYGxtuQBf6RLjz9ST8UrqFk8ckUrQ6KRpZI033a4WI235LYRAfLLxqKJkjonPaC6FxfEd/C8sfHf/AMZHjf8AaXuiA+WUZFDH32Rwza5giDhbw6YfKRY+eYv/ANlKKPjk/wAXI3SAIhjOpY3N3yDJflYWv/MrxWjLR6m/ZeFJQMi1NNgbqPdJJz3e61zv7gthFQqYvYCCCNjsfcV50dGyGOOONobHG1rI277NYA0DffYAL2VS4g47yS90oITV1/0mA2ji9Zn8m2/Zvf3bLtRoTryywXfhLlvZLuQ2luWLE44jHeoyCJjo5CXOytDontka4m4tZ7Wn4Kr1PahTucY6KGorpRsRBESwH7Uh2A9RcLyo+zt1S5s2MVDqqUbtgaSynj9GsFs/vNr9QeauVLSMiaGRMYyNvsta0NaPcBsFrawtHR3qPw0j+7/4lf4n4FIk+V6qRkraOgpHMa9sbppXzSNbJlLrCPw75Gcx0WwOGMVfvJjTWebYqKK3wLjdXVYS3yuy2zWOW97X6Xt0uq/jmvgpwX5U/wC7MycvicbwjhWq+VZ4G1pjqIW6slQBmcWy3AOU7EuPME7euyuJ4fxeLePFaeb7M1I1g+Lo7lQuEMrfl6t8VFq93ptU5J8uTMbZBnuHe82XUFlw1V4ZOMUmm7vNFP7q6+RtxuMqYyUZVLXSSVtNEUGkxDE6EOEmFwTxl75HupZiCXSOL3O05LuJLiTYea36LtCoarNTzl1PK8Fr4alhhdZwsRc+He/ndW9aGL4FBVsLKmGOVnk5oJH7p5tPqCFr9/h6mlSnbxg7eTun8rGGzWzKr2i8S9xojFRTRMnYIg4BzHPhpy5seoGm9hcsaHEWGa/RcgxDiOsMTmmsqpGZo3ODnl7hkcHZo3HxMcLXGU/BdHxDsxkoiJMOy1FM2TWloJ7ZXuDXMuH/AEiA42a/a4B3sAq7wnwpSYhXPY6OeCNrZ3zUjZJW6JY+JjGPc7xeJrpHEMIA5C2XfHicDUaVWhO8Vvbp/Ut1324Z6+AxmFpQnTxFLM3s+q/x6Y7MmVVZO7SmLoKcasUs4mqI453eD5sarbvMbpNiSBa9gTddko8MtpPmcJamNj49XJku2Qsc4BgJABMcfn7PvW3TU7Y2MZG0NjYA1jRsA1osAB0AAC9FxhHKrXuYsRVVao6iio36LZdj5ZRuFwxiatMebO6SMz3GwcIYgMvpkDPjdSaj8OkvLVjSDMsjAXWPznzUZzHztfL/ACrrFaP11RyWz9dTfsvChoGQRtjiYGxs2a0X2uSevqSthFQqa9dQMnjfFK0OjkBa9pvuD023XvZfUQHhUULJHROe0F0Li+I7+FxY+Mn/AMHvG/mvay+ogCIiAIiIAiIgCIiAIiIAiIgC0mNk7y8lw0NJmVtx+kzPubc/Zyf0W6o2ONnfJHB51TDGCzLsGB8pDs3qS4W9PVXjsy0epJIiqPHvEcsQio6LfEay7Yd/0TB7UrvKwvb3E75bK9ChKvUUI/4S6t+CWpRuyua3EPEU1ZUnDsNeWvbbv9UBcQMP0Wb7yHl6e8EtsXDnDMFBFpU7LA7yOJu97v2nu+kf9h0ssOFuGY8Pp2wxbn2pXn2pJDze71P+wsFMLRiMRHL7mj8C+sny/wBF0XjduEurCIiwlgiLCVmZrhci4IuLXF+o9UBSMI/WHEf4Sm/uVely/CMBd8vVzO+1t2U9M4v1IszruPhedOxb7gPeuoIAiIgCrPFnBbastngeafEYd6eobsdvoSD6bDyseV/K4NmRdaNadGeeDs/W/K8CGr7lZ4O4uNVqU9SzRxGmsKmHz5fOR+bDcH0uOhBNmVR464YfLp1lF4cSpPFCQP0rOsL/ADBF7X87bXJUtwpxIzEKaOePYu2lZ1ZI32mH3H+oIPVasRShOH4iirJ6SX8sv2fT5rprCfRkwtKibJqVOo67C9ugLg2bpsuPTx5zv5rdUdhsbBNWFry5zpGGUZbZXCKIAA9btDTf1t0WOOz9dUdI7P11JFERUKhERAEREAREQBERAEREAREQBERAEREAUdHK3vkjdP5wQxkyXO7S+UBtuWxBN/tKRWmzV7w+/wD0+mzJ7P6TM/N6+zk9P91eOzLR6npX1zIIpJZXZY4mue8+TWi5VO7OqB9Q6fFakET1m1M0/wCVStPhaP3rA362B6lfO0mQ1L6LDIyQa2TNUkc208Pjd7rkbfuW6q7wQhjWtaAGtAa0DkANgB8Fvv8Ah8Lp8VT+xP8A7S8o+Jy3l2M0RF5pcIiIAiLGSMOBa4AtcCHAgEEHYgg8wgKLhDx+UOI7j/pabr6lXxcxwjhek+Xq6PudJpR01M+Nnd4crXk+01uWzT6jddOQBERAEREAXPqpvyTirJG7UGKuyTD6MdX9F3pnuf6k9AugqE4z4eFfRTwfTc3NCeVpW+Jpv032PoStuCqxhUyVPglpLtz3i9fkVktNCbUdhsrTNWBseVzZGB7rk5yYoiDbpZpDdv2VHcA8QGtoYZH/AKdt4qgHmJY/C646E7Ot9pS1Hq6lRqfo87e7+z7Gmy/Lf28/P+1lyqUpUZzpy3Wnn5+mXi7ps3ERFnICIiAIiIAiIgCIiAIiIAiIgCIiAIiIAo6OJve5Hal3mGMGOx2aHyEOvy3JIt9lSKr+M4tHTPrJcnzsFKJS4uNi1rpS1uXzzA7/AGl2pRc3lju/3LR2ZC8JjveK4nWHdkBFFTeQEfikt73WP8yvSq3ZlhpgwylDv0krTNIepdMS/f4Fo+CtK0Y+addxjtH+Fdo6ee/zOcNgiIsJYIiIAsZZA1pcb2aCTYEmw32AFz7gskQHMMI4mh+Xq6S1TlkpqZjf8HWZrh30maWZg+04Aeq6eqLhH6w4j/CU39yr0gCIiAIiIAiIgKLw+O54zX0vKKta2sgH275JAPUm59zVacNiaJqwtkzF0jC9tiMhEUQy363ADtv2lWe0L/D1GFVw/wAioEMx/wC1UjISfdb/ANlZsNkYZqwMaQ9sjBKc18ztKIggfR8JaLel+q9PFf6kI1v5o2feLS+2V92KeikvW5IoiLzAEREAREQBERAEREAREQBERAEREAREQBc87Xq6VlJPG1hLKgU0UVh4nSOke5zBbc+BjdvtLoa1psPje8PewOe3LlzXIaWlxDmtOzXDM7xAX35rVhK0aFaNSSvZp27O4eqaNLhakmipYm1TwZrXc0BobGDyibbmGCzbm5NrqWRFwqTc5OT68BaBERUAREQBYSuIa4tF3AHKL2uegv096zRAcvwivqvl6tPcmahp6YSM702zW5j4g7J4vdYLqC0IcDhZUSVTY7VMrGxyPzP3YzcDLfKLeYF1voAiIgCIiAIiIChdsWH1ElA90BzRMBNRFbm0FrxI02uHMLQfItc5WHhHEpKiESyNAbI2B8RsBcPhic6/naQvG/kpsi/Pl1XhR0LIgRG0NacvhF8oytDAGt5MFmjZoAW14pSwyoOOqbafe1/tvxoQlZt8mwiIsRIREQBERAEREARE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4348" name="Picture 12" descr="http://www.coolmath.com/algebra/23-graphing-rational-functions/images/06-graphing-rational-functions-0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752600"/>
            <a:ext cx="6096000" cy="3531477"/>
          </a:xfrm>
          <a:prstGeom prst="rect">
            <a:avLst/>
          </a:prstGeom>
          <a:noFill/>
        </p:spPr>
      </p:pic>
      <p:pic>
        <p:nvPicPr>
          <p:cNvPr id="14350" name="Picture 14" descr="https://encrypted-tbn1.gstatic.com/images?q=tbn:ANd9GcSSdb55fqTzTlYAo3La6kSNPrXTxeWKk19No6rEjlGhyM09b9m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114800"/>
            <a:ext cx="2143125" cy="214312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0"/>
            <a:ext cx="69798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9.2 Analysing Rational Functions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4340" name="Picture 4" descr="https://encrypted-tbn1.gstatic.com/images?q=tbn:ANd9GcRY4-LyUYdZZbQxeCYeu9qX8sG9A3uppV45BxgWwKo89RPUfg8J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724400"/>
            <a:ext cx="2743200" cy="2057400"/>
          </a:xfrm>
          <a:prstGeom prst="rect">
            <a:avLst/>
          </a:prstGeom>
          <a:noFill/>
        </p:spPr>
      </p:pic>
      <p:pic>
        <p:nvPicPr>
          <p:cNvPr id="37890" name="Picture 2" descr="http://t2.gstatic.com/images?q=tbn:ANd9GcRPwzJFap4xTl2HeUoDLQO8s8KlqZ8tHms7JZzQEX0-nvAEKa4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066800"/>
            <a:ext cx="1600200" cy="1600200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0773" y="505119"/>
            <a:ext cx="309772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429000"/>
            <a:ext cx="327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352800" cy="5334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Rational Functions</a:t>
            </a: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99" y="685800"/>
            <a:ext cx="3526971" cy="4572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 point of </a:t>
            </a:r>
            <a:r>
              <a:rPr lang="en-US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discontinuity:</a:t>
            </a:r>
            <a:endParaRPr lang="en-US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" y="3505200"/>
            <a:ext cx="3810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 vertical asymptote </a:t>
            </a:r>
            <a:r>
              <a:rPr lang="en-US" sz="2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2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57201" y="4114800"/>
            <a:ext cx="4114800" cy="784226"/>
            <a:chOff x="457200" y="4114800"/>
            <a:chExt cx="4262437" cy="784226"/>
          </a:xfrm>
        </p:grpSpPr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457200" y="4268788"/>
              <a:ext cx="426243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Graph </a:t>
              </a:r>
              <a:r>
                <a:rPr lang="en-US" sz="2000" i="1" dirty="0">
                  <a:latin typeface="Arial" pitchFamily="34" charset="0"/>
                  <a:cs typeface="Arial" pitchFamily="34" charset="0"/>
                </a:rPr>
                <a:t>g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) = 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981200" y="4114800"/>
              <a:ext cx="884237" cy="784226"/>
              <a:chOff x="4283" y="2910"/>
              <a:chExt cx="557" cy="494"/>
            </a:xfrm>
          </p:grpSpPr>
          <p:sp>
            <p:nvSpPr>
              <p:cNvPr id="5130" name="Text Box 10"/>
              <p:cNvSpPr txBox="1">
                <a:spLocks noChangeArrowheads="1"/>
              </p:cNvSpPr>
              <p:nvPr/>
            </p:nvSpPr>
            <p:spPr bwMode="auto">
              <a:xfrm>
                <a:off x="4283" y="2910"/>
                <a:ext cx="55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- 6</a:t>
                </a:r>
              </a:p>
            </p:txBody>
          </p:sp>
          <p:sp>
            <p:nvSpPr>
              <p:cNvPr id="5131" name="Text Box 11"/>
              <p:cNvSpPr txBox="1">
                <a:spLocks noChangeArrowheads="1"/>
              </p:cNvSpPr>
              <p:nvPr/>
            </p:nvSpPr>
            <p:spPr bwMode="auto">
              <a:xfrm>
                <a:off x="4307" y="3152"/>
                <a:ext cx="50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- 2</a:t>
                </a:r>
              </a:p>
            </p:txBody>
          </p:sp>
          <p:sp>
            <p:nvSpPr>
              <p:cNvPr id="5132" name="Line 12"/>
              <p:cNvSpPr>
                <a:spLocks noChangeShapeType="1"/>
              </p:cNvSpPr>
              <p:nvPr/>
            </p:nvSpPr>
            <p:spPr bwMode="auto">
              <a:xfrm>
                <a:off x="4307" y="3152"/>
                <a:ext cx="41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304800" y="1025116"/>
            <a:ext cx="2352773" cy="861774"/>
            <a:chOff x="304800" y="1025116"/>
            <a:chExt cx="2352773" cy="861774"/>
          </a:xfrm>
        </p:grpSpPr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1666973" y="1025116"/>
              <a:ext cx="990600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i="1" baseline="30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- 4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+ 2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>
              <a:off x="1866508" y="142497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304800" y="1186159"/>
              <a:ext cx="1752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Graph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=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133600" y="2286000"/>
            <a:ext cx="212109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graph has a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hole at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–2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(-2, -4)</a:t>
            </a:r>
            <a:endParaRPr lang="en-US" sz="2000" dirty="0"/>
          </a:p>
        </p:txBody>
      </p:sp>
      <p:sp>
        <p:nvSpPr>
          <p:cNvPr id="18" name="Right Arrow 17"/>
          <p:cNvSpPr/>
          <p:nvPr/>
        </p:nvSpPr>
        <p:spPr>
          <a:xfrm>
            <a:off x="4838308" y="2381838"/>
            <a:ext cx="1714892" cy="332232"/>
          </a:xfrm>
          <a:prstGeom prst="rightArrow">
            <a:avLst>
              <a:gd name="adj1" fmla="val 50000"/>
              <a:gd name="adj2" fmla="val 1691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828800" y="5257800"/>
            <a:ext cx="327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graph has a vertical asymptote at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2,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4876800" y="5715000"/>
            <a:ext cx="2209800" cy="332232"/>
          </a:xfrm>
          <a:prstGeom prst="rightArrow">
            <a:avLst>
              <a:gd name="adj1" fmla="val 50000"/>
              <a:gd name="adj2" fmla="val 1691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534538"/>
              </p:ext>
            </p:extLst>
          </p:nvPr>
        </p:nvGraphicFramePr>
        <p:xfrm>
          <a:off x="2471738" y="1084263"/>
          <a:ext cx="213201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9" name="Equation" r:id="rId5" imgW="1346040" imgH="469800" progId="Equation.DSMT4">
                  <p:embed/>
                </p:oleObj>
              </mc:Choice>
              <mc:Fallback>
                <p:oleObj name="Equation" r:id="rId5" imgW="1346040" imgH="469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1738" y="1084263"/>
                        <a:ext cx="2132012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762528"/>
              </p:ext>
            </p:extLst>
          </p:nvPr>
        </p:nvGraphicFramePr>
        <p:xfrm>
          <a:off x="2992438" y="4064000"/>
          <a:ext cx="1528762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0" name="Equation" r:id="rId7" imgW="965160" imgH="507960" progId="Equation.DSMT4">
                  <p:embed/>
                </p:oleObj>
              </mc:Choice>
              <mc:Fallback>
                <p:oleObj name="Equation" r:id="rId7" imgW="9651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438" y="4064000"/>
                        <a:ext cx="1528762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5" grpId="0"/>
      <p:bldP spid="17" grpId="0"/>
      <p:bldP spid="18" grpId="0" animBg="1"/>
      <p:bldP spid="20" grpId="0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Arial" pitchFamily="34" charset="0"/>
                <a:cs typeface="Arial" pitchFamily="34" charset="0"/>
              </a:rPr>
              <a:t>Determine the equations of any vertical asymptotes and the values of 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for any holes in the graph of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57200" y="1371600"/>
          <a:ext cx="306076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1" name="Equation" r:id="rId4" imgW="1193760" imgH="419040" progId="Equation.DSMT4">
                  <p:embed/>
                </p:oleObj>
              </mc:Choice>
              <mc:Fallback>
                <p:oleObj name="Equation" r:id="rId4" imgW="119376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306076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9600" y="2362200"/>
            <a:ext cx="2971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ambria" pitchFamily="18" charset="0"/>
              </a:rPr>
              <a:t>Factor </a:t>
            </a:r>
            <a:r>
              <a:rPr lang="en-US" b="1" dirty="0">
                <a:solidFill>
                  <a:srgbClr val="00B050"/>
                </a:solidFill>
                <a:latin typeface="Cambria" pitchFamily="18" charset="0"/>
              </a:rPr>
              <a:t>the numerator and denominator of the rational expression.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3733800" y="2514600"/>
          <a:ext cx="3200400" cy="820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2" name="Equation" r:id="rId6" imgW="1765080" imgH="444240" progId="Equation.DSMT4">
                  <p:embed/>
                </p:oleObj>
              </mc:Choice>
              <mc:Fallback>
                <p:oleObj name="Equation" r:id="rId6" imgW="1765080" imgH="444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514600"/>
                        <a:ext cx="3200400" cy="8205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629400" y="1371600"/>
            <a:ext cx="2286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ambria" pitchFamily="18" charset="0"/>
                <a:cs typeface="Arial" pitchFamily="34" charset="0"/>
              </a:rPr>
              <a:t>The function is undefined for </a:t>
            </a:r>
            <a:r>
              <a:rPr lang="en-US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solidFill>
                  <a:srgbClr val="00B050"/>
                </a:solidFill>
                <a:latin typeface="Cambria" pitchFamily="18" charset="0"/>
                <a:cs typeface="Arial" pitchFamily="34" charset="0"/>
              </a:rPr>
              <a:t> = 1 </a:t>
            </a:r>
            <a:r>
              <a:rPr lang="en-US" b="1" dirty="0">
                <a:solidFill>
                  <a:srgbClr val="00B050"/>
                </a:solidFill>
                <a:latin typeface="Cambria" pitchFamily="18" charset="0"/>
                <a:cs typeface="Arial" pitchFamily="34" charset="0"/>
              </a:rPr>
              <a:t>and </a:t>
            </a:r>
            <a:r>
              <a:rPr lang="en-US" b="1" dirty="0" smtClean="0">
                <a:solidFill>
                  <a:srgbClr val="00B050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n-US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solidFill>
                  <a:srgbClr val="00B050"/>
                </a:solidFill>
                <a:latin typeface="Cambria" pitchFamily="18" charset="0"/>
                <a:cs typeface="Arial" pitchFamily="34" charset="0"/>
              </a:rPr>
              <a:t> = 5</a:t>
            </a:r>
            <a:r>
              <a:rPr lang="en-US" b="1" dirty="0">
                <a:solidFill>
                  <a:srgbClr val="00B050"/>
                </a:solidFill>
                <a:latin typeface="Cambria" pitchFamily="18" charset="0"/>
                <a:cs typeface="Arial" pitchFamily="34" charset="0"/>
              </a:rPr>
              <a:t>. 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381000" y="3886200"/>
          <a:ext cx="31242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3" name="Equation" r:id="rId8" imgW="1295280" imgH="419040" progId="Equation.DSMT4">
                  <p:embed/>
                </p:oleObj>
              </mc:Choice>
              <mc:Fallback>
                <p:oleObj name="Equation" r:id="rId8" imgW="129528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86200"/>
                        <a:ext cx="3124200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828800" y="3668712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mbria" pitchFamily="18" charset="0"/>
              </a:rPr>
              <a:t>1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809344" y="4513632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mbria" pitchFamily="18" charset="0"/>
              </a:rPr>
              <a:t>1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789218" y="5208657"/>
            <a:ext cx="4800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5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 a vertical asymptote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a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hole in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graph (1, -1/2)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HA at y = 1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352800" cy="5334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Rational Functions</a:t>
            </a: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67200" y="3886200"/>
            <a:ext cx="4038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– 1 is a factor that is common to both the numerator and the denominator. </a:t>
            </a:r>
            <a:endParaRPr lang="en-US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447800" y="4038600"/>
            <a:ext cx="99060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47800" y="4419600"/>
            <a:ext cx="99060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105712" y="4800600"/>
          <a:ext cx="122555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4" name="Equation" r:id="rId10" imgW="507960" imgH="393480" progId="Equation.DSMT4">
                  <p:embed/>
                </p:oleObj>
              </mc:Choice>
              <mc:Fallback>
                <p:oleObj name="Equation" r:id="rId10" imgW="5079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5712" y="4800600"/>
                        <a:ext cx="1225550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9" grpId="0"/>
      <p:bldP spid="13" grpId="0"/>
      <p:bldP spid="22" grpId="0"/>
      <p:bldP spid="23" grpId="0"/>
      <p:bldP spid="26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3352800" cy="5334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Rational Functions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381000" y="685800"/>
          <a:ext cx="3060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7" name="Equation" r:id="rId3" imgW="1193760" imgH="419040" progId="Equation.DSMT4">
                  <p:embed/>
                </p:oleObj>
              </mc:Choice>
              <mc:Fallback>
                <p:oleObj name="Equation" r:id="rId3" imgW="119376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85800"/>
                        <a:ext cx="30607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3838281" y="914400"/>
            <a:ext cx="5000919" cy="5486400"/>
            <a:chOff x="3838281" y="914400"/>
            <a:chExt cx="5000919" cy="5486400"/>
          </a:xfrm>
        </p:grpSpPr>
        <p:pic>
          <p:nvPicPr>
            <p:cNvPr id="44035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62400" y="1066800"/>
              <a:ext cx="4762500" cy="5114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8" name="Straight Arrow Connector 7"/>
            <p:cNvCxnSpPr/>
            <p:nvPr/>
          </p:nvCxnSpPr>
          <p:spPr>
            <a:xfrm flipV="1">
              <a:off x="7086600" y="1019665"/>
              <a:ext cx="0" cy="2286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8620027" y="3752654"/>
              <a:ext cx="219173" cy="5734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3838281" y="4220065"/>
              <a:ext cx="2286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6676535" y="6039438"/>
              <a:ext cx="0" cy="2286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24773" y="914400"/>
              <a:ext cx="0" cy="54864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5886254" y="44958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52399" y="3999051"/>
            <a:ext cx="36858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What are the coordinates of the point of discontinuity?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877363"/>
              </p:ext>
            </p:extLst>
          </p:nvPr>
        </p:nvGraphicFramePr>
        <p:xfrm>
          <a:off x="685800" y="1893888"/>
          <a:ext cx="23495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8" name="Equation" r:id="rId6" imgW="1295280" imgH="419040" progId="Equation.DSMT4">
                  <p:embed/>
                </p:oleObj>
              </mc:Choice>
              <mc:Fallback>
                <p:oleObj name="Equation" r:id="rId6" imgW="129528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93888"/>
                        <a:ext cx="23495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278779"/>
              </p:ext>
            </p:extLst>
          </p:nvPr>
        </p:nvGraphicFramePr>
        <p:xfrm>
          <a:off x="261937" y="4783137"/>
          <a:ext cx="1566863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9" name="Equation" r:id="rId8" imgW="863280" imgH="419040" progId="Equation.DSMT4">
                  <p:embed/>
                </p:oleObj>
              </mc:Choice>
              <mc:Fallback>
                <p:oleObj name="Equation" r:id="rId8" imgW="863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" y="4783137"/>
                        <a:ext cx="1566863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3138"/>
              </p:ext>
            </p:extLst>
          </p:nvPr>
        </p:nvGraphicFramePr>
        <p:xfrm>
          <a:off x="2362200" y="4765675"/>
          <a:ext cx="8985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0" name="Equation" r:id="rId10" imgW="495000" imgH="431640" progId="Equation.DSMT4">
                  <p:embed/>
                </p:oleObj>
              </mc:Choice>
              <mc:Fallback>
                <p:oleObj name="Equation" r:id="rId10" imgW="4950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765675"/>
                        <a:ext cx="89852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00319" y="5695890"/>
            <a:ext cx="3685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What does (x + 1) represent?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914400" y="3093514"/>
            <a:ext cx="1066800" cy="640286"/>
          </a:xfrm>
          <a:prstGeom prst="wedgeRoundRectCallout">
            <a:avLst>
              <a:gd name="adj1" fmla="val 40049"/>
              <a:gd name="adj2" fmla="val -13022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Hole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x =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2133600" y="3057904"/>
            <a:ext cx="1371600" cy="828296"/>
          </a:xfrm>
          <a:prstGeom prst="wedgeRoundRectCallout">
            <a:avLst>
              <a:gd name="adj1" fmla="val -18970"/>
              <a:gd name="adj2" fmla="val -10513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Vertical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Asymptote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x = 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3304880" y="1447800"/>
            <a:ext cx="1066800" cy="640286"/>
          </a:xfrm>
          <a:prstGeom prst="wedgeRoundRectCallout">
            <a:avLst>
              <a:gd name="adj1" fmla="val -78133"/>
              <a:gd name="adj2" fmla="val 4071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x-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at -1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2" name="Rounded Rectangular Callout 21"/>
          <p:cNvSpPr/>
          <p:nvPr/>
        </p:nvSpPr>
        <p:spPr>
          <a:xfrm>
            <a:off x="3048000" y="190987"/>
            <a:ext cx="2362200" cy="640286"/>
          </a:xfrm>
          <a:prstGeom prst="wedgeRoundRectCallout">
            <a:avLst>
              <a:gd name="adj1" fmla="val -78133"/>
              <a:gd name="adj2" fmla="val 4071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degrees match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 at y = 1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5" grpId="0" animBg="1"/>
      <p:bldP spid="20" grpId="0" animBg="1"/>
      <p:bldP spid="23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1828800"/>
          <a:ext cx="30495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9" name="Equation" r:id="rId3" imgW="1523880" imgH="419040" progId="Equation.DSMT4">
                  <p:embed/>
                </p:oleObj>
              </mc:Choice>
              <mc:Fallback>
                <p:oleObj name="Equation" r:id="rId3" imgW="152388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28800"/>
                        <a:ext cx="30495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9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2895600"/>
          <a:ext cx="297180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0" name="Equation" r:id="rId5" imgW="1434960" imgH="419040" progId="Equation.DSMT4">
                  <p:embed/>
                </p:oleObj>
              </mc:Choice>
              <mc:Fallback>
                <p:oleObj name="Equation" r:id="rId5" imgW="143496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95600"/>
                        <a:ext cx="297180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6858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Arial" pitchFamily="34" charset="0"/>
                <a:cs typeface="Arial" pitchFamily="34" charset="0"/>
              </a:rPr>
              <a:t>Determine the equations of any vertical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asymptotes,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coordinates for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any holes in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each graph, and the x- intercept.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0"/>
            <a:ext cx="8763000" cy="5334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Analysing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Rational Functions from the Equation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80509" y="1981200"/>
            <a:ext cx="28193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Vertical Asymptotes at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1 and at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–3</a:t>
            </a:r>
          </a:p>
          <a:p>
            <a:pPr lvl="0"/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 y = 0</a:t>
            </a:r>
          </a:p>
          <a:p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29000" y="3048000"/>
            <a:ext cx="27709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Vertical Asymptote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at 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–3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Horizontal Asymptote at y = 0</a:t>
            </a: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717003"/>
              </p:ext>
            </p:extLst>
          </p:nvPr>
        </p:nvGraphicFramePr>
        <p:xfrm>
          <a:off x="0" y="4724400"/>
          <a:ext cx="3024909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1" name="Equation" r:id="rId7" imgW="1663560" imgH="419040" progId="Equation.DSMT4">
                  <p:embed/>
                </p:oleObj>
              </mc:Choice>
              <mc:Fallback>
                <p:oleObj name="Equation" r:id="rId7" imgW="166356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724400"/>
                        <a:ext cx="3024909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3449781" y="4903482"/>
            <a:ext cx="24176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Vertical Asymptote  at 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–5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29400" y="1996358"/>
            <a:ext cx="1904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x- intercept at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= 2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3200" y="3048000"/>
            <a:ext cx="16289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Hole at </a:t>
            </a:r>
            <a:r>
              <a:rPr lang="en-US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(2, 1/5)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00800" y="4903482"/>
            <a:ext cx="17716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Hole at </a:t>
            </a:r>
            <a:r>
              <a:rPr lang="en-US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–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(-3, -3)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087820"/>
              </p:ext>
            </p:extLst>
          </p:nvPr>
        </p:nvGraphicFramePr>
        <p:xfrm>
          <a:off x="782638" y="5676900"/>
          <a:ext cx="249396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2" name="Equation" r:id="rId9" imgW="1371600" imgH="482400" progId="Equation.DSMT4">
                  <p:embed/>
                </p:oleObj>
              </mc:Choice>
              <mc:Fallback>
                <p:oleObj name="Equation" r:id="rId9" imgW="13716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5676900"/>
                        <a:ext cx="249396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6481866" y="5845591"/>
            <a:ext cx="13805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x-intercept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 </a:t>
            </a:r>
            <a:r>
              <a:rPr lang="en-US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3" grpId="0"/>
      <p:bldP spid="12" grpId="0"/>
      <p:bldP spid="2" grpId="0"/>
      <p:bldP spid="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 descr="C:\DOCUME~1\ADMINI~1\LOCALS~1\Temp\SNAGHTML5e4c7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743200"/>
            <a:ext cx="2229204" cy="2243404"/>
          </a:xfrm>
          <a:prstGeom prst="rect">
            <a:avLst/>
          </a:prstGeom>
          <a:noFill/>
        </p:spPr>
      </p:pic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152400" y="1295399"/>
          <a:ext cx="1738133" cy="555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90" name="Equation" r:id="rId4" imgW="1231560" imgH="393480" progId="Equation.DSMT4">
                  <p:embed/>
                </p:oleObj>
              </mc:Choice>
              <mc:Fallback>
                <p:oleObj name="Equation" r:id="rId4" imgW="12315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399"/>
                        <a:ext cx="1738133" cy="555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9399" name="Picture 7" descr="C:\DOCUME~1\ADMINI~1\LOCALS~1\Temp\SNAGHTML6065f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2743200"/>
            <a:ext cx="2229204" cy="2243404"/>
          </a:xfrm>
          <a:prstGeom prst="rect">
            <a:avLst/>
          </a:prstGeom>
          <a:noFill/>
        </p:spPr>
      </p:pic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4569106" y="1295399"/>
          <a:ext cx="1755494" cy="555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91" name="Equation" r:id="rId7" imgW="1244520" imgH="393480" progId="Equation.DSMT4">
                  <p:embed/>
                </p:oleObj>
              </mc:Choice>
              <mc:Fallback>
                <p:oleObj name="Equation" r:id="rId7" imgW="124452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9106" y="1295399"/>
                        <a:ext cx="1755494" cy="555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9404" name="Picture 12" descr="C:\DOCUME~1\ADMINI~1\LOCALS~1\Temp\SNAGHTML62666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2667000"/>
            <a:ext cx="2286000" cy="2371192"/>
          </a:xfrm>
          <a:prstGeom prst="rect">
            <a:avLst/>
          </a:prstGeom>
          <a:noFill/>
        </p:spPr>
      </p:pic>
      <p:graphicFrame>
        <p:nvGraphicFramePr>
          <p:cNvPr id="59406" name="Object 14"/>
          <p:cNvGraphicFramePr>
            <a:graphicFrameLocks noChangeAspect="1"/>
          </p:cNvGraphicFramePr>
          <p:nvPr/>
        </p:nvGraphicFramePr>
        <p:xfrm>
          <a:off x="7010400" y="1295399"/>
          <a:ext cx="179021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92" name="Equation" r:id="rId10" imgW="1155600" imgH="393480" progId="Equation.DSMT4">
                  <p:embed/>
                </p:oleObj>
              </mc:Choice>
              <mc:Fallback>
                <p:oleObj name="Equation" r:id="rId10" imgW="1155600" imgH="393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295399"/>
                        <a:ext cx="179021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9408" name="Picture 16" descr="C:\DOCUME~1\ADMINI~1\LOCALS~1\Temp\SNAGHTML64243b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58000" y="2714919"/>
            <a:ext cx="2286000" cy="2300200"/>
          </a:xfrm>
          <a:prstGeom prst="rect">
            <a:avLst/>
          </a:prstGeom>
          <a:noFill/>
        </p:spPr>
      </p:pic>
      <p:graphicFrame>
        <p:nvGraphicFramePr>
          <p:cNvPr id="59409" name="Object 17"/>
          <p:cNvGraphicFramePr>
            <a:graphicFrameLocks noChangeAspect="1"/>
          </p:cNvGraphicFramePr>
          <p:nvPr/>
        </p:nvGraphicFramePr>
        <p:xfrm>
          <a:off x="2626489" y="1295399"/>
          <a:ext cx="1259711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93" name="Equation" r:id="rId13" imgW="812520" imgH="393480" progId="Equation.DSMT4">
                  <p:embed/>
                </p:oleObj>
              </mc:Choice>
              <mc:Fallback>
                <p:oleObj name="Equation" r:id="rId13" imgW="812520" imgH="3934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6489" y="1295399"/>
                        <a:ext cx="1259711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609600"/>
            <a:ext cx="8896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Match the equation of each rational function with the most appropriate graph.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0" y="0"/>
            <a:ext cx="3352800" cy="5334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Rational Functions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2362200"/>
            <a:ext cx="93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 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956074" y="2362200"/>
            <a:ext cx="93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 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81600" y="2362200"/>
            <a:ext cx="93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 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543800" y="2362200"/>
            <a:ext cx="93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 4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04557E-6 L 0.53004 0.57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00" y="28500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0874E-6 L 0.51892 0.555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00" y="27800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-0.22066 0.5594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0" y="28000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74791 0.5666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400" y="28300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33400" y="533400"/>
            <a:ext cx="6758581" cy="685800"/>
            <a:chOff x="990600" y="2686638"/>
            <a:chExt cx="6758581" cy="685800"/>
          </a:xfrm>
        </p:grpSpPr>
        <p:sp>
          <p:nvSpPr>
            <p:cNvPr id="10" name="TextBox 9"/>
            <p:cNvSpPr txBox="1"/>
            <p:nvPr/>
          </p:nvSpPr>
          <p:spPr>
            <a:xfrm>
              <a:off x="990600" y="2819400"/>
              <a:ext cx="67585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1. 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If function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is defined by                           , then at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= 3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61449" name="Object 9"/>
            <p:cNvGraphicFramePr>
              <a:graphicFrameLocks noChangeAspect="1"/>
            </p:cNvGraphicFramePr>
            <p:nvPr/>
          </p:nvGraphicFramePr>
          <p:xfrm>
            <a:off x="4217354" y="2686638"/>
            <a:ext cx="1849581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91" name="Equation" r:id="rId3" imgW="1130040" imgH="419040" progId="Equation.DSMT4">
                    <p:embed/>
                  </p:oleObj>
                </mc:Choice>
                <mc:Fallback>
                  <p:oleObj name="Equation" r:id="rId3" imgW="1130040" imgH="41904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7354" y="2686638"/>
                          <a:ext cx="1849581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Box 12"/>
          <p:cNvSpPr txBox="1"/>
          <p:nvPr/>
        </p:nvSpPr>
        <p:spPr>
          <a:xfrm>
            <a:off x="841893" y="1219200"/>
            <a:ext cx="55675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graph of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has a vertical asymptote</a:t>
            </a:r>
          </a:p>
          <a:p>
            <a:pPr marL="457200" indent="-457200">
              <a:buAutoNum type="alphaU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graph of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has a hole on the x-axis</a:t>
            </a:r>
          </a:p>
          <a:p>
            <a:pPr marL="457200" indent="-457200">
              <a:buAutoNum type="alphaUcPeriod"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(x) = 0</a:t>
            </a:r>
          </a:p>
          <a:p>
            <a:pPr marL="457200" indent="-457200">
              <a:buAutoNum type="alphaU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graph of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has a hole at the point (3,2) 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0" y="0"/>
            <a:ext cx="6019800" cy="5334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Rational Functions  (Multiple Choice)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3124200"/>
            <a:ext cx="6476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Which of the following functions has a hole at (1, 4)?</a:t>
            </a:r>
          </a:p>
        </p:txBody>
      </p:sp>
      <p:graphicFrame>
        <p:nvGraphicFramePr>
          <p:cNvPr id="6145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237054"/>
              </p:ext>
            </p:extLst>
          </p:nvPr>
        </p:nvGraphicFramePr>
        <p:xfrm>
          <a:off x="923925" y="3581400"/>
          <a:ext cx="2646363" cy="283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2" name="Equation" r:id="rId5" imgW="1638000" imgH="1752480" progId="Equation.DSMT4">
                  <p:embed/>
                </p:oleObj>
              </mc:Choice>
              <mc:Fallback>
                <p:oleObj name="Equation" r:id="rId5" imgW="1638000" imgH="1752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3581400"/>
                        <a:ext cx="2646363" cy="283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val 17"/>
          <p:cNvSpPr/>
          <p:nvPr/>
        </p:nvSpPr>
        <p:spPr>
          <a:xfrm>
            <a:off x="685800" y="5562600"/>
            <a:ext cx="32766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62000" y="1971773"/>
            <a:ext cx="57150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C:\DOCUME~1\ADMINI~1\LOCALS~1\Temp\SNAGHTML62163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990600"/>
            <a:ext cx="2819400" cy="285442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33400" y="609600"/>
            <a:ext cx="5808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3.  Determine the function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whose graph is given.</a:t>
            </a:r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643056"/>
              </p:ext>
            </p:extLst>
          </p:nvPr>
        </p:nvGraphicFramePr>
        <p:xfrm>
          <a:off x="990600" y="1143000"/>
          <a:ext cx="221992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6" name="Equation" r:id="rId4" imgW="1434960" imgH="1625400" progId="Equation.DSMT4">
                  <p:embed/>
                </p:oleObj>
              </mc:Choice>
              <mc:Fallback>
                <p:oleObj name="Equation" r:id="rId4" imgW="1434960" imgH="1625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43000"/>
                        <a:ext cx="2219920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838200" y="1676400"/>
            <a:ext cx="27432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533400"/>
            <a:ext cx="4084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Assignment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514600"/>
            <a:ext cx="29754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Page 451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1, 3, 4, 5, 6, 7a, 8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12, 13, model a situation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83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150" y="1033463"/>
            <a:ext cx="6742113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2550" y="1185863"/>
            <a:ext cx="6742113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257800" y="660255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Polynomials</a:t>
            </a:r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990600"/>
            <a:ext cx="6742113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029200" y="660255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Trig Functions</a:t>
            </a:r>
          </a:p>
        </p:txBody>
      </p:sp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1066800"/>
            <a:ext cx="6742113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724400" y="645968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Exponential Functions</a:t>
            </a:r>
          </a:p>
        </p:txBody>
      </p:sp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914400"/>
            <a:ext cx="6742113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648200" y="660255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Log Functions</a:t>
            </a:r>
          </a:p>
        </p:txBody>
      </p:sp>
      <p:pic>
        <p:nvPicPr>
          <p:cNvPr id="8208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00200" y="1752600"/>
            <a:ext cx="6742113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105400" y="660255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Logistic Functions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52400" y="15240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Most functions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that are encountered in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 real world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are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continuous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 smooth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82687" y="1066800"/>
            <a:ext cx="6742113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4876800" y="645968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Absolute Value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-76200" y="4953000"/>
            <a:ext cx="8915400" cy="762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chemeClr val="tx2"/>
                </a:solidFill>
              </a:rPr>
              <a:t>CONTINUOUS FUNCTION </a:t>
            </a:r>
            <a:r>
              <a:rPr lang="en-US" sz="2000" b="1" dirty="0" smtClean="0">
                <a:solidFill>
                  <a:schemeClr val="tx2"/>
                </a:solidFill>
              </a:rPr>
              <a:t>graphs are connected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04800" y="5963546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A function is </a:t>
            </a:r>
            <a:r>
              <a:rPr lang="en-US" sz="2000" b="1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continuous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if “it can be drawn without lifting your pencil from your paper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.” 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(formal definition involves calculus topics)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199" grpId="1"/>
      <p:bldP spid="8201" grpId="0"/>
      <p:bldP spid="8201" grpId="1"/>
      <p:bldP spid="8205" grpId="0"/>
      <p:bldP spid="8205" grpId="1"/>
      <p:bldP spid="8207" grpId="0"/>
      <p:bldP spid="8207" grpId="1"/>
      <p:bldP spid="8209" grpId="0"/>
      <p:bldP spid="8209" grpId="1"/>
      <p:bldP spid="18" grpId="0"/>
      <p:bldP spid="16" grpId="0"/>
      <p:bldP spid="1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" y="152400"/>
            <a:ext cx="838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Are these graphs continuous?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774115"/>
            <a:ext cx="2700268" cy="26548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124200"/>
            <a:ext cx="3167063" cy="326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06169"/>
            <a:ext cx="272415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4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Discontinuous Function </a:t>
            </a:r>
            <a:r>
              <a:rPr lang="en-US" sz="2000" b="1" dirty="0" smtClean="0">
                <a:solidFill>
                  <a:schemeClr val="tx2"/>
                </a:solidFill>
              </a:rPr>
              <a:t>graphs are not connected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81000" y="2438400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location on the graph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where you must lift your pencil is called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  </a:t>
            </a:r>
            <a:r>
              <a:rPr lang="en-US" sz="2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discontinuity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The location is described using the value of 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91440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Many rational functions are </a:t>
            </a:r>
            <a:r>
              <a:rPr lang="en-U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discontinuous functions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meaning their graphs contain one or more jumps, breaks, or holes. This occurs at an excluded value, or non-permissible value of the variable.</a:t>
            </a:r>
            <a:r>
              <a:rPr lang="en-US" sz="20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3544669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Breaks in continuity can take 2 forms: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4916269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point discontinuity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(a “hole” in the curve of the function, represented with an open circle)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4154269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vertical asymptote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(line which the function approaches but does not intersect)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5" grpId="0" autoUpdateAnimBg="0"/>
      <p:bldP spid="6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point of discontinuity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occurs in a graph where the graph is not continuous, sometimes referred to as a “hole in the graph”.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95487"/>
            <a:ext cx="4876800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590800" y="5644662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Continuous at </a:t>
            </a:r>
            <a:r>
              <a:rPr lang="en-US" i="1" dirty="0"/>
              <a:t>x</a:t>
            </a:r>
            <a:r>
              <a:rPr lang="en-US" dirty="0"/>
              <a:t> = 0</a:t>
            </a:r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2166346"/>
            <a:ext cx="4438650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505078" y="5560413"/>
            <a:ext cx="449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Discontinuity at </a:t>
            </a:r>
            <a:r>
              <a:rPr lang="en-US" i="1" dirty="0"/>
              <a:t>x</a:t>
            </a:r>
            <a:r>
              <a:rPr lang="en-US" dirty="0"/>
              <a:t> = </a:t>
            </a:r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33579" y="2010772"/>
            <a:ext cx="4876800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4724400" y="3062287"/>
            <a:ext cx="152400" cy="1524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590800" y="5962011"/>
            <a:ext cx="4762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Discontinuity </a:t>
            </a:r>
            <a:r>
              <a:rPr lang="en-US" dirty="0"/>
              <a:t>at </a:t>
            </a:r>
            <a:r>
              <a:rPr lang="en-US" i="1" dirty="0"/>
              <a:t>x</a:t>
            </a:r>
            <a:r>
              <a:rPr lang="en-US" dirty="0"/>
              <a:t> = </a:t>
            </a:r>
            <a:r>
              <a:rPr lang="en-US" dirty="0" smtClean="0"/>
              <a:t>0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099903" y="1416288"/>
            <a:ext cx="3306151" cy="4093705"/>
            <a:chOff x="4800114" y="2057400"/>
            <a:chExt cx="3306151" cy="4093705"/>
          </a:xfrm>
        </p:grpSpPr>
        <p:pic>
          <p:nvPicPr>
            <p:cNvPr id="12289" name="Picture 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00114" y="2600299"/>
              <a:ext cx="3306151" cy="3550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6043611" y="2057400"/>
              <a:ext cx="0" cy="381000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54208" y="992228"/>
            <a:ext cx="822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Vertical asymptotes also describe discontinuity.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48600" y="6021636"/>
            <a:ext cx="2133600" cy="365125"/>
          </a:xfrm>
        </p:spPr>
        <p:txBody>
          <a:bodyPr/>
          <a:lstStyle/>
          <a:p>
            <a:fld id="{8D06C16B-3B1D-48ED-9274-B5EFB3C43C8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3" grpId="0"/>
      <p:bldP spid="11273" grpId="1"/>
      <p:bldP spid="11275" grpId="0" animBg="1"/>
      <p:bldP spid="11275" grpId="1" animBg="1"/>
      <p:bldP spid="11277" grpId="0"/>
      <p:bldP spid="11277" grpId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304800" y="838200"/>
            <a:ext cx="8534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For rational functions,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discontinuities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can be found by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determining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where the </a:t>
            </a:r>
            <a:r>
              <a:rPr lang="en-US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denominator is equal to </a:t>
            </a: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zero, the non-permissible values for the variable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04800" y="1752600"/>
            <a:ext cx="8382000" cy="1046665"/>
            <a:chOff x="304800" y="2086465"/>
            <a:chExt cx="8382000" cy="1046665"/>
          </a:xfrm>
        </p:grpSpPr>
        <p:sp>
          <p:nvSpPr>
            <p:cNvPr id="8" name="Rectangle 7"/>
            <p:cNvSpPr/>
            <p:nvPr/>
          </p:nvSpPr>
          <p:spPr>
            <a:xfrm>
              <a:off x="304800" y="2209800"/>
              <a:ext cx="83820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The rational function                    has a point of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discontinuity or a vertical</a:t>
              </a:r>
            </a:p>
            <a:p>
              <a:pPr>
                <a:lnSpc>
                  <a:spcPct val="90000"/>
                </a:lnSpc>
              </a:pPr>
              <a:endParaRPr lang="en-US" sz="2000" dirty="0"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90000"/>
                </a:lnSpc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asymptote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for each real zero of Q(x).</a:t>
              </a:r>
            </a:p>
          </p:txBody>
        </p:sp>
        <p:graphicFrame>
          <p:nvGraphicFramePr>
            <p:cNvPr id="33794" name="Object 2"/>
            <p:cNvGraphicFramePr>
              <a:graphicFrameLocks noChangeAspect="1"/>
            </p:cNvGraphicFramePr>
            <p:nvPr/>
          </p:nvGraphicFramePr>
          <p:xfrm>
            <a:off x="2743199" y="2086465"/>
            <a:ext cx="1309255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17" name="Equation" r:id="rId3" imgW="799920" imgH="419040" progId="Equation.DSMT4">
                    <p:embed/>
                  </p:oleObj>
                </mc:Choice>
                <mc:Fallback>
                  <p:oleObj name="Equation" r:id="rId3" imgW="799920" imgH="41904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3199" y="2086465"/>
                          <a:ext cx="1309255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0" y="0"/>
            <a:ext cx="8839200" cy="609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Discontinuity from the Function Equation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3011269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If P(x) and Q(x) has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common zeros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then the graph has a vertical asymptote for each zero of Q(x).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" y="3849469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If P(x) and Q(x)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have a common zero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then there is a hole at </a:t>
            </a:r>
            <a:r>
              <a:rPr lang="en-US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each of the common zeros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50292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Examine the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factors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of the numerator and denominator to determine locations of asymptotes and zeros.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2" grpId="0"/>
      <p:bldP spid="13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Finding </a:t>
            </a:r>
            <a:r>
              <a:rPr lang="en-US" b="1" dirty="0" smtClean="0">
                <a:solidFill>
                  <a:schemeClr val="accent1"/>
                </a:solidFill>
              </a:rPr>
              <a:t>Breaks </a:t>
            </a:r>
            <a:r>
              <a:rPr lang="en-US" b="1" dirty="0">
                <a:solidFill>
                  <a:schemeClr val="accent1"/>
                </a:solidFill>
              </a:rPr>
              <a:t>in </a:t>
            </a:r>
            <a:r>
              <a:rPr lang="en-US" b="1" dirty="0" smtClean="0">
                <a:solidFill>
                  <a:schemeClr val="accent1"/>
                </a:solidFill>
              </a:rPr>
              <a:t>Continuity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5638800" cy="50292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Factor the numerator and denominator, then determine the excluded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value from the domain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If the excluded value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comes from a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factor that is in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BOTH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the numerator and denominator, this will cause a point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discontinuity (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hole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If the excluded value comes from a factor that is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ONLY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in the denominator, there will be a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vertical asymptote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at this excluded value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684636"/>
              </p:ext>
            </p:extLst>
          </p:nvPr>
        </p:nvGraphicFramePr>
        <p:xfrm>
          <a:off x="5727700" y="2743200"/>
          <a:ext cx="28114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8" name="Equation" r:id="rId3" imgW="1333440" imgH="469800" progId="Equation.DSMT4">
                  <p:embed/>
                </p:oleObj>
              </mc:Choice>
              <mc:Fallback>
                <p:oleObj name="Equation" r:id="rId3" imgW="1333440" imgH="469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7700" y="2743200"/>
                        <a:ext cx="28114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Callout 2"/>
          <p:cNvSpPr/>
          <p:nvPr/>
        </p:nvSpPr>
        <p:spPr>
          <a:xfrm>
            <a:off x="6553200" y="1295400"/>
            <a:ext cx="1905000" cy="1295400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Hole at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x = c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205170"/>
              </p:ext>
            </p:extLst>
          </p:nvPr>
        </p:nvGraphicFramePr>
        <p:xfrm>
          <a:off x="6503987" y="4495800"/>
          <a:ext cx="19542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9" name="Equation" r:id="rId5" imgW="927000" imgH="469800" progId="Equation.DSMT4">
                  <p:embed/>
                </p:oleObj>
              </mc:Choice>
              <mc:Fallback>
                <p:oleObj name="Equation" r:id="rId5" imgW="9270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3987" y="4495800"/>
                        <a:ext cx="195421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Callout 6"/>
          <p:cNvSpPr/>
          <p:nvPr/>
        </p:nvSpPr>
        <p:spPr>
          <a:xfrm>
            <a:off x="5846762" y="5676900"/>
            <a:ext cx="2362200" cy="800100"/>
          </a:xfrm>
          <a:prstGeom prst="wedgeEllipseCallout">
            <a:avLst>
              <a:gd name="adj1" fmla="val 38076"/>
              <a:gd name="adj2" fmla="val -8081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Vertical Asymptote at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x = 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  <p:bldP spid="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Asymptotes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828800"/>
            <a:ext cx="14478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latin typeface="Arial" pitchFamily="34" charset="0"/>
                <a:cs typeface="Arial" pitchFamily="34" charset="0"/>
              </a:rPr>
              <a:t>Property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u="sng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Vertical Asymptote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1828800"/>
            <a:ext cx="21336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latin typeface="Arial" pitchFamily="34" charset="0"/>
                <a:cs typeface="Arial" pitchFamily="34" charset="0"/>
              </a:rPr>
              <a:t>Words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u="sng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If the rational expression of a function is written in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simplest form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and the function is undefined for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then 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 a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vertical asymptote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1828800"/>
            <a:ext cx="220980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latin typeface="Arial" pitchFamily="34" charset="0"/>
                <a:cs typeface="Arial" pitchFamily="34" charset="0"/>
              </a:rPr>
              <a:t>Example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u="sng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rational expression of the function is in simplest form.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= 3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zero of Q(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).  Therefore, 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3 is a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vertical asymptote.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62800" y="18288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 dirty="0" smtClean="0">
                <a:latin typeface="Cambria" pitchFamily="18" charset="0"/>
              </a:rPr>
              <a:t>Graph</a:t>
            </a:r>
            <a:endParaRPr lang="en-US" b="1" u="sng" dirty="0">
              <a:latin typeface="Cambria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876800" y="2362200"/>
          <a:ext cx="1238864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Equation" r:id="rId4" imgW="799920" imgH="393480" progId="Equation.3">
                  <p:embed/>
                </p:oleObj>
              </mc:Choice>
              <mc:Fallback>
                <p:oleObj name="Equation" r:id="rId4" imgW="79992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362200"/>
                        <a:ext cx="1238864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 flipH="1">
            <a:off x="2057401" y="1830388"/>
            <a:ext cx="3176" cy="4570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267200" y="1754188"/>
            <a:ext cx="3177" cy="4538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705600" y="1830388"/>
            <a:ext cx="1589" cy="4461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1" name="Picture 4" descr="http://www.coolschool.ca/lor/CALC12/unit2/U02L05/Limits%20of%20infinity/graph_0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524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2590800"/>
            <a:ext cx="23622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Straight Connector 15"/>
          <p:cNvCxnSpPr/>
          <p:nvPr/>
        </p:nvCxnSpPr>
        <p:spPr>
          <a:xfrm>
            <a:off x="8001000" y="2514600"/>
            <a:ext cx="0" cy="22860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2" name="AutoShape 6" descr="data:image/jpeg;base64,/9j/4AAQSkZJRgABAQAAAQABAAD/2wCEAAkGBhAQEBIQERAVFBUVFxURExYWFhQdGxcXFBIWFxUVFxcXHCgeHBkjGRUSHzAgIycpLS0sFR4xQTAqNSYrLiwBCQoKDgwOGg8PGiwkHyUuLSopLCwsNS0rLDU1LDU1LCoqKTA1NCwsLCksNSksKS4sLCwqKSw1LCosKSwqKSoqLf/AABEIAM4A9QMBIgACEQEDEQH/xAAbAAEBAQEBAQEBAAAAAAAAAAAABQQDAQYCB//EAEUQAAIBAwIDBgUBBAYHCQEAAAECAAMREgQhBTFBBhMiMlFhFCNCcYFiM3KRoRY0Q1JzgxUkgpKTsrRTVHSisbPBw9IH/8QAGAEBAQEBAQAAAAAAAAAAAAAAAAMCAQT/xAAwEQEAAgADBgQEBgMAAAAAAAAAAQIDETEhMlFxkbESQYHRImGhwRMUM0JS4bLC8P/aAAwDAQACEQMRAD8A/uMREBERAREQE/D1lUqCwBY4qCeZxLWHqbKx/Bn7k3in7XSf4zf9JqJyZyUw6+KcvlM9IzbqFdaiq6MGVgGVlIIZWFwQRzBBBvOk46S/dpe98VvcBTyHNRyPtO01bZOxMiInAkvjXEatFtOEVStSstKoWJuA2wxA5k+pNhY87iVJm1ugSrhlfwOtVbH6k5X9oEHh3aSsXRqoQ06qaioq06dUug09RVtszGqTl9KKduRlzhvFKeoUtTLeFijB0qIwYAEgpUVWGxB5dZhocEoaVjXaqwSmtTEVHUJRWowapY2BsSAbuTa3Scuyeqp1fi6lN1dG1LlWRgykd1SGzLsdwR+IF6IiAiIgIiIHF9bTDFTUUMMCQSLjvHKU7j9TKyj1IInaSON3t1t3mj6C39cW9m6nlt029ZWETrlybmvwRb5zHTL3exEQwREQEREBERAREQEREBERASbxT9rpP8Zv+k1EpSbxHevpV9HqVfwtF0I+96yn8GZtp0WwN6eVu0tegt3VO1rYLbEkjyjkTuR953nLSX7tL3vit8ipN7DmV2J9xtOspbWUSIiZCIiAkbs759b/AOKf/wBmjKteiHVkJIDAg4synf0ZSGB9wQZF7KacU/i0UsQupcDJ3dv2VI7u5LH8kwL0REBERAREQI3Gre1+80V9zf8Arotccrc7W9/QSwJJ49cUqz72pLS1AF1sTQqmqVA5gnuwCxuNxsbESsIne9IWn9KvOe0PYiIRIiICIiAiIgIiICIiAiIgJN1f9b0/7lf/AOuUpN1X9b0/slYn2B7sAn8zNtOndbA3p5W/xlr0ItSpi1vCu2BT6R9B3X93pynecNAQaVMggjFbEOXB8I5Od2H6jz5zvKW3pRIiJkIiIHPUKxVgjBWscWK5AHoStxf7XEi9lEcfFiowd/iXyYLiCe6pclyNug5nlLWodlRiq5sASFuBkegudhIvZSozfFs6YMdS91uDb5VLqux9fzAvREQEREBERAlcaoF6WqVR4m05UeG1yVqgDvDsdzy+m9/qlGhWDqrqbhgGB9iLjY+xmbUEXrC4v3S7Zkn+1tdOQGxsw3NiPpE94L/VqH+FT/5BFt70hbXC5T3j+myIiESIiAiIgIiICIiAiIgIiICTR4tabfRRF/8ANqnG3/Be/wBx+KUm6DxajUueatToD0xSktUH75ahx9gvvfNvJbC0tPy+8Q26a+C5ZXxF88Mr23yw8N/XHb0nWcNCoFKmAABioACFAPCNhTbdB+k7jlO8pbWUSIiZE3g/Haeqv3auMVQvkF8LuCWotZj8xAFyHIZrYnpSkzgHC2oU3zwD1Kj1mCeUFz5QSASAABcgcuUpwPl+E9oarVahrF1Hzmp0fhaisyU6lgVck94ccSQo+sWmrspXFT4twrLlqXNnUqw+VS5q24mulwejRqHUF3JAaxqVGZaasQXxyPhBxX+AmbsxVVjrGVgynUvYggg/Jo8iIFyIiAiIgIiIHIXzbzWxW3kxvd72t4svLe+3lt9UxdnttOi9UL0j96dRkYj2uptNSKO9c2F8EF8CD5qlganJhufCN1uT9YmXg+x1FPolZrevzUSu1/8AarOB7AddyvvQtTbh2jlPePvClERCJERAREQEREBERAREQEREBJvBPEtSr/2tV3/C2pL+caS/m808Q1YpU2cgm2yqObMTZVF9gSxAudt/SecL0ho0KVIm5REpkjrgoW4/hM/uWjZhTPGYj3+z96FgaVMggjFSCHLg+Ebio27j9R3POd5y018FyyviL54ZXtvlh4b+uO3pOspbWUSIiZCIiB+alMMCrAEHYgi4I9CDIvZikqnWKqhQNS9gAAB8mjyAljUUQ6shLDIEXUkEX6hhuD7iReylAU/i0DM2OpcXdizH5VLmzbmBeiIgIiICIiBwRh3ri4vghtmSd2qWJp8lGx8Q3axH0CZNJ4NVXTo4Sv8AnHum/lTp7febVvm3mtitr4Y3u97W8WXlvfby23ymLiHgr0Kx8tnoN7Gs1Mox9sqYX/MB5AxieU8lsHbM14xPv9cslKIiESIiAiIgIiICIiAiIgImGvxqgpK55MNiqBnYEcwVQEiS+IcP1epcNkKNMAAKxJcG5Jcd2wUNy2JbYbFSSZibcNr0YeBMz8c+GOM/aPNQX59cMP2dEso9GqkAFgfRFNROu7sNikpTnp6IRFQclAUWAHIW5DYfYTpNRGSeJbxTlGkbIcNCAKVMAADFbAIUA8I5Id1H6Ty5TvOGhN6VM3v4V3Dl/pH1ndv3uvOd5u29KZERMhERA56gOVYIQGscSwJAPQlQQSPa4+8i9lA4+LFRlZ/iXyKKVUnuqXJWZiNrdTLWoZgrFFDNY4qWxBPQFrGw97GReyjufizUUI/xL5KrZAHuqXJsRfp0HOBeiIgIiICIiBnQDvXNhfBN8CD5qlrvyYbmyjcXJ+oTpqNOtRGRxdWBVh6gixG0/CH5rC/0ptmT9VT6OS/vdbW+md5qxEzG2GHhVdse6qG9WkFVzsM/DtVA9G39gQw3xm6S+OcJeuEwYKy33IPI22upBtdQbXF7DcEAjyhrqtFVXUIzWAU1kBYMQLFmVRkl7E8io/vX5yictk9XqthxiR46TtnWvtx5RoqxM2m4nRqm1OqjG17BhcD1K8xzH8ZpmonN57Vms5TGREROskREDlq9QtOm9R2CqoLFm5AAczPmK3aEKMqmp1Sbqvh4dqVW7EKoHeUWNySosWNyfsJ9BxnT0qmnqpWbGmyMHa4FltubnYTOKmn11Iqj5Kr02NrghqdRKqghhcAlV6bicmM263mumXrET3Rq3G6KqXq6nXgDm3wepRQPe2nt+Yq8R4eovWTVuCVX52m4iylmYKvgenhkWIAsObACfR8R4elek9F74sLG1geYO23tPdfw9KyhGvYPSqi1udGslVenLJFv7XnPDDf4+J5Tly2dkkdqdHRVQKdemt1RR8FrFFyQFUDubXJsAJ+6nbHTKVDLqAWOKg6PWjJrFsVvR3NlY2HQH0lLXcPSsqq17K9OqLW81Jw6325XAnms0CVDSdiR3L98u4Av3bp4vbGo38ppKZmdspz9sNMpUMuoBY4qDo9aCxCliFHc7nFWNh0UnpDdsNMGCFdQGa5Vfg9bchbZEDubm1xf7ibe5o6kafUK2Sqe/pMpGLZ0Xpg+6larH+E61uHo1WnWN8qYdV9LVMcri36BDiTp+2GnAp02GpzKZBW0WsDELiGbEUehZAbbAsPUTp/THTZYY6jK2WPwetvje2Vu5va+15r0nDqZNCv1Si1JQtwuNU0WPhbfnRS1+QvO/wDo9O/7/fLDuulscsuVud5q2siaO2OmLFAuoyADFfg9bcBiwUkdzcAlHAPXE+hgdsdNlhjqMgAxX4PW3xJIDW7m9rgi/tOmq1ek0+papUq41KtOlTIPIJTeqUY2HhBNWp4mIHh/SZuXh6d8a++RRaR5WxVmYbW53YzImjtjpixQLqMgAxX4PW3AYsFJHc3AJRwD1xPoYXtjpizKF1BZbZAaPW3W4uLjudriUqfDkWs9cXydKdI8rWpNVZbC3O9Z7/iKHD0SrVqi+VXDL08C4iwt6QPkuEf/ANDFSsA4ZkfvbJT0mtzpGmUsrNi3eEpUVtlXG49RNPAu0tFX1d01BvqGbbR60/2VLY2o7Hbkd5S4V2Soaas9ZGqHIsyoxXFC601bGyhjdaVIeIt5fc3y9k+L6etV1qU6qO3xDvYHmuFNMh6rkrC4uLiBqpdsNM4JVdQwBZSRo9afErFWXajzDAgjoQYpdsdM4yRdQwuVuuj1pF1YqwuKPMMCD7gyloNAlFSi3sXq1Tf+9VqtUbpyyc29o4fw9KCYJe2VSpva96tVqjdOWTn8QJtHtjpnUOi6hlYXVl0etIIPIgijYieL200pQVQNQaZXMONJrcStr5ZdzbG29+VpT4dw9KFGnRS+NNQi3sTYcrm0yVdFp9Pou4dytFKI0+RIyxwFMb23Y7AWG5I26QOS9rdORkE1JBFwfgtda3rfueU5/wBNdJ3fe/6x3ePeZ/Ca3HC2WeXc2xtvflaUOGV6NWiBRbJAO7v1GItYggEG1uY6zwcFpjSfB+Lu+5+HvcZYd33d72te3W0Ca/bHTIXqMNSqBAxZtFrAgAzLNn3PpYm+wAHqZ1rdsdMgyddQoFrltHrQNzYbmj6kD8zTq+GU6y1tO3lqUBRYi4fFhVXzEW5E222N/UTTxDhyV6ZpPfElSbWv4XDDp6gTVtRNq9sdMgu66hQSqgto9aBk7BVXejzLFQB1JAir2w0y2yXULchVvo9aLseQF6O5PpN/F9NSekTWbBKbU67NcAD4eqlYFidgt6Yv7Xnuo0dPULSNyQrpXQjqV3XpymRI1vaHQvitWjWOTWQNodZcsFZvDejfIKrnbcBSekyvxXSIVUVNfTLEhR3PESXIBNgKtJtwAx8PS/pPo9Vw9Kj0Xa96TmqtrczRqUt9txjVb82jU8PSo9Kob3pMzra1rtTZDfbfZjOTWJVri3rGUTs+nR84eO01YINVrQSCyq2h1BYhbZEX01yAWX7ZD2m7hfG8qy0jWqHINiKuj1FJmKi5tUdVQ2HQLe0q1OHo1anXN8kWpTXla1U0y1xbn8pf5zDxbWaSnXoNWq4OmTIOlnBQl7Dwrz3JA2PoZzwwTjWmMpy6R7LERE0ki9quH6ivp6tKiyWanUUqyEszMlkxfMKtjzyVr+3Oe9nFr/NNUVQhYd0K5pmoPD47mmSMcuQv/CWYgIiICRePaLWVEqJRqUcXwXFhURguQ70d6rNuyBlFkBXK9zbe1ECT2T0lWjodNSrIqVEpojKpuFxFgAQAOVthsOQuN5WiIHHRn5aXv5V5sGPIc2HP79Z2nHRD5afur9OP0j6fp+3SfjX6zukytkxOKKObMeSj+ZPoAT0nbzlMu1rNpyh8p2j406gaKurVRVDLXqUKaqGVtvhkWpWJ71lbexJAa4F2Uj6LvtU/kppSH96ocz6/s0IH/nFvefjT8ATPvahyckOwFgmQbIEAb2BsQCSLgNbLeVZOPFOr0XnCpl4Ns+czp6R75p3+iGPn1Ndvsyrt6WpqB+ec8/o/p+qsw6q9Sq6n7q7FT+RKUTvhhj8fE8py5bOyaezej/7pQ/4NL/8AM+D7BdkgK1q2lUrp0qaZy60mU1CmjI7vmSL06xubbOm27W/pWooB1ZCWAYEHFmU7+jIQwPuCDIvZTTin8WiliF1LgF3d2/ZUubuSx/JMeCvA/MYv8p6tn9HNIOWmpKehVFVh7hlAIPuDPf8AQVMeV6yn1Faqf+ZiP5SjEeCvA/MYv8p6pvwFdN6eoLforKGFuozWzg36ksBc+E7Wy8W7Q1NLRepV0xJUeHB1Ks1wAC74hNyN2tfkLmwNycdZo0qoabi6m38QQQR7ggEe4nJrMaNVxa2mPxI2cY2T7dc0rsnVV6T1bOHqVGetmFU95iqkd2rNgAqquLHIY773JtyNT0o0VmUk0mxWoW5pYWD35CmNgV2VRuLAESzO1mZ1YxaVrOdNtZ0cUPzG5+VPqFvM/wBPMdN+u3pO04IPmN+6n0/qqfV1+3T/AGp3lLapIXbDh2o1Gn7qgEYEnvEdmXNQjWS6qdi+FwdmUFTsxlHg9J009Fags606auAb2YIAwv13vvNkTIREQE+S7QcO1fxVWtQFW70KVOkabUggrUqmoYHUZkMaXzk2W9xntcCfWxA8E9iICIiAiIgIiICIiBw0BHdU7WtgtsSWHlHJjuR7mZE+bqmPNaK4fapUUM1h6imU39KhAPmE26W/dpfK+IvkVJvYXyK+G/22mLgXiptV61aj1CetssEB6XFNKa7f3evMr7bZLYfw0tb06/1EqUREIkREDnqA5RgjBWscSylgD0JUMpI9rj7yL2UVx8WKjKz/ABL5MqlVJ7qlyUsxG1vqP/xLWoqFVZlQuQCQoKgsfQFiBf7kSL2Uqs3xbMhpk6lyUYqSvyqWxKEr77E84F6IiAiIgfirTDKVYAgggggEEEWIIMxcEqk0sGN2pE0WudzhsrG+92TB9+eYPWUJN0/g1dVRyqIla36lvTcn7qKI228HTrmdYlam2lq+v/ekptXSVjxLvBn3QSnmorDd7VglTur7UwCynqzBNrIS30k5LfvG81sVtuuN7vew81+V77eW3WdZuUSIicCIiAiIgIiICIiAiIgIiICIiBgfULS0pqEWVKRchUKWC07+Gmxuuw8pO3KdeF6Y0qFKm1rqiq1uWQUBj/G8wcSIbRogIIqijROLl8kqsivjUO7fLZzlz2ylmLb8raYUfOZ+kRl3kiIhEgxOGt0NKshp1qaVENiVdVZbg3BswI5wIPCO1orvWLVKC0qZq7BnNTGnUKZspUCxsTYXtcTv2T1SVfi6lNgytqXKkdflUh/6gzTR4NhWFepqHfAOtMMKYCCoVLbqoJ8i8/ScuzbgtrCDcfEvv/k0YFqIiAiIgJN1m2q0zHkRWpj95lRwP92lUN+Xh9xKUm8YFjp6nRKyXHU96j0Bb7NWUn2B+0zbRbA38vlMdYlrQfNc2HlTfAg+ap/acmG58P03J+oTvM6MO9YXF8ENsyTu1SxNPko2PiHmsR9ImiUtqiRETIREQEREBERAREQEREBERAREQJOsufg0bLI1AxL4ZXSi7HLDw5G307X5bStI1RQG0AAAAJAAQoB/qtTYU23QfpO45SzOTvW5rYm5Tl95IiJ1EiIgfitRV1KOoZWFmVgCCDzBB2IkXstQSmdWiKqKupcKqgAD5VLkBsOss6ijmjLky3BGSmxF+oPQyL2UoYfFpkz21LjJzdj8qlzMC9ERAREQEm9oNtOzdUanUH3SqrC/tcCUpP4+t9LW9kZv9wZW/lM23ZWwP1a847ta3zbzWxW18Mb3e9reLLy3vt5bb5TrM1Ag1C1gCUp/Qb86hANTkwFz4RutyfrE0ylkSIiZCIiAiIgIiICIiAiIgIiICIiBGZgz6EKQfNU2cuMRQKlhUbdxlUpjI7nIHrLMkLf4nTZZX+Hr3yxyvnpL5YeG/rbaV5z91ua2Ju05f7SRETqJERA56gPg3dlQ1jiWBIv0uAQbfmReygqf633hUv8AEvkUBC37qlyDEnlbrLWodgjFFyYAlVva56C55SL2UqO3xZdMGOpfJcg1vlUvqHPofzAvREQEREBM3EtOalGrTW13R0F+V2UgX9t5pnhnJ2tVtNZiYYOFapagV15NRouAXOQDByL0+S/vA+KxH0CUJI7M3+G0/mt8Pp7eXG/dm9vqv5b328tvqledzziOUdmsWsVxLRHGe5ERCZERAREQEREBERAREQEREBERAj6eke+0pC+Eaeqt1RlUXbS4gKd12U2U77H0MsRETrM8W7WziI4Rl9cyIiGCTOL8Vei2nCUwwqVVpOxNsQ22wG5Yn7Cwbe9gacnvwGhiiIgpqlVdQBTVVBdTzIAtv16+8CVw/tNVLo1VU7qquoqIEWoXQad1UhrE5k5X8Ki1us1dl3z+KqBWCvqHdMkdCV7qkL4uAbXBHLpOnDuzaUaoqCrUYIKgpIxp40xVYM4XFAxuQPOzSvAREQEREBPDPYgSOzlIrRohlsw02mVgUYMLI2zMdtjfw8xvfzCV4iG728dptxnMiIhgiIgIiICIi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62800" y="152400"/>
            <a:ext cx="17621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4513" y="5792788"/>
            <a:ext cx="14478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Horizontal Asymptote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9600" y="6107668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 at y = 1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5894457"/>
            <a:ext cx="175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degrees match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934200" y="3810000"/>
            <a:ext cx="1990725" cy="1772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Point Discontinuity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76200" y="1676400"/>
            <a:ext cx="1752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u="sng" dirty="0">
                <a:latin typeface="Arial" pitchFamily="34" charset="0"/>
                <a:cs typeface="Arial" pitchFamily="34" charset="0"/>
              </a:rPr>
              <a:t>Property</a:t>
            </a:r>
          </a:p>
          <a:p>
            <a:endParaRPr lang="en-US" sz="2000" b="1" u="sng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Point Discontinuity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28800" y="1676400"/>
            <a:ext cx="2438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>
                <a:latin typeface="Arial" pitchFamily="34" charset="0"/>
                <a:cs typeface="Arial" pitchFamily="34" charset="0"/>
              </a:rPr>
              <a:t>Words</a:t>
            </a:r>
          </a:p>
          <a:p>
            <a:endParaRPr lang="en-US" sz="2000" b="1" u="sng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If 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original function </a:t>
            </a:r>
            <a:r>
              <a:rPr lang="en-US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 undefined for </a:t>
            </a:r>
            <a:r>
              <a:rPr lang="en-US" sz="2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= a </a:t>
            </a:r>
            <a:r>
              <a:rPr lang="en-US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but the rational expression of the function in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simplest form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 defined for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then there is a hole in the graph at </a:t>
            </a:r>
            <a:r>
              <a:rPr lang="en-US" sz="2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67200" y="1676400"/>
            <a:ext cx="25146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Example</a:t>
            </a:r>
            <a:endParaRPr lang="en-US" sz="2000" b="1" u="sng" dirty="0">
              <a:latin typeface="Arial" pitchFamily="34" charset="0"/>
              <a:cs typeface="Arial" pitchFamily="34" charset="0"/>
            </a:endParaRPr>
          </a:p>
          <a:p>
            <a:endParaRPr lang="en-US" sz="2000" b="1" u="sng" dirty="0">
              <a:latin typeface="Arial" pitchFamily="34" charset="0"/>
              <a:cs typeface="Arial" pitchFamily="34" charset="0"/>
            </a:endParaRPr>
          </a:p>
          <a:p>
            <a:endParaRPr lang="en-US" sz="2000" b="1" u="sng" dirty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original function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undefined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     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–2. 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However, the </a:t>
            </a: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simplified function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defined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–2. Therefore there is a hole at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–2.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b="1" u="sng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934200" y="16764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u="sng" dirty="0">
                <a:latin typeface="Cambria" pitchFamily="18" charset="0"/>
              </a:rPr>
              <a:t>Model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410075" y="2209800"/>
          <a:ext cx="21494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2" name="Equation" r:id="rId4" imgW="1295280" imgH="393480" progId="Equation.DSMT4">
                  <p:embed/>
                </p:oleObj>
              </mc:Choice>
              <mc:Fallback>
                <p:oleObj name="Equation" r:id="rId4" imgW="12952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075" y="2209800"/>
                        <a:ext cx="21494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1755776" y="1677988"/>
            <a:ext cx="0" cy="4418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91000" y="1676400"/>
            <a:ext cx="0" cy="4341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81800" y="1676400"/>
            <a:ext cx="762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2286000"/>
            <a:ext cx="2309813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228600"/>
            <a:ext cx="1240041" cy="12192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15200" y="228600"/>
            <a:ext cx="1219200" cy="11136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  <p:graphicFrame>
        <p:nvGraphicFramePr>
          <p:cNvPr id="30725" name="Object 2"/>
          <p:cNvGraphicFramePr>
            <a:graphicFrameLocks noChangeAspect="1"/>
          </p:cNvGraphicFramePr>
          <p:nvPr/>
        </p:nvGraphicFramePr>
        <p:xfrm>
          <a:off x="4399962" y="3018935"/>
          <a:ext cx="12446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3" name="Equation" r:id="rId9" imgW="749160" imgH="203040" progId="Equation.DSMT4">
                  <p:embed/>
                </p:oleObj>
              </mc:Choice>
              <mc:Fallback>
                <p:oleObj name="Equation" r:id="rId9" imgW="74916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9962" y="3018935"/>
                        <a:ext cx="12446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6C16B-3B1D-48ED-9274-B5EFB3C43C8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68836" y="4154001"/>
            <a:ext cx="21751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height of the hole </a:t>
            </a:r>
            <a:r>
              <a:rPr lang="en-US" dirty="0">
                <a:latin typeface="Arial" pitchFamily="34" charset="0"/>
                <a:cs typeface="Arial" pitchFamily="34" charset="0"/>
              </a:rPr>
              <a:t>at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dirty="0">
                <a:latin typeface="Arial" pitchFamily="34" charset="0"/>
                <a:cs typeface="Arial" pitchFamily="34" charset="0"/>
              </a:rPr>
              <a:t> = 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 can be found by subbing into the simplified function.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043215"/>
              </p:ext>
            </p:extLst>
          </p:nvPr>
        </p:nvGraphicFramePr>
        <p:xfrm>
          <a:off x="7055427" y="5731321"/>
          <a:ext cx="11811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4" name="Equation" r:id="rId11" imgW="711000" imgH="203040" progId="Equation.DSMT4">
                  <p:embed/>
                </p:oleObj>
              </mc:Choice>
              <mc:Fallback>
                <p:oleObj name="Equation" r:id="rId11" imgW="7110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5427" y="5731321"/>
                        <a:ext cx="1181100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1066</Words>
  <Application>Microsoft Office PowerPoint</Application>
  <PresentationFormat>On-screen Show (4:3)</PresentationFormat>
  <Paragraphs>181</Paragraphs>
  <Slides>17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Discontinuous Function graphs are not connected</vt:lpstr>
      <vt:lpstr>PowerPoint Presentation</vt:lpstr>
      <vt:lpstr>PowerPoint Presentation</vt:lpstr>
      <vt:lpstr>Finding Breaks in Continuity</vt:lpstr>
      <vt:lpstr>Asymptotes</vt:lpstr>
      <vt:lpstr>Point Discontinuity</vt:lpstr>
      <vt:lpstr>Rational Functions</vt:lpstr>
      <vt:lpstr>Rational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Ron Kennedy</dc:creator>
  <cp:lastModifiedBy>Stephanie MacKay</cp:lastModifiedBy>
  <cp:revision>76</cp:revision>
  <dcterms:created xsi:type="dcterms:W3CDTF">2012-11-20T20:44:54Z</dcterms:created>
  <dcterms:modified xsi:type="dcterms:W3CDTF">2013-09-30T13:35:22Z</dcterms:modified>
</cp:coreProperties>
</file>