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9" r:id="rId3"/>
    <p:sldId id="257" r:id="rId4"/>
    <p:sldId id="281" r:id="rId5"/>
    <p:sldId id="282" r:id="rId6"/>
    <p:sldId id="275" r:id="rId7"/>
    <p:sldId id="280" r:id="rId8"/>
    <p:sldId id="258" r:id="rId9"/>
    <p:sldId id="265" r:id="rId10"/>
    <p:sldId id="269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BEE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13.wmf"/><Relationship Id="rId3" Type="http://schemas.openxmlformats.org/officeDocument/2006/relationships/image" Target="../media/image16.wmf"/><Relationship Id="rId7" Type="http://schemas.openxmlformats.org/officeDocument/2006/relationships/image" Target="../media/image8.wmf"/><Relationship Id="rId12" Type="http://schemas.openxmlformats.org/officeDocument/2006/relationships/image" Target="../media/image24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3.wmf"/><Relationship Id="rId5" Type="http://schemas.openxmlformats.org/officeDocument/2006/relationships/image" Target="../media/image18.wmf"/><Relationship Id="rId10" Type="http://schemas.openxmlformats.org/officeDocument/2006/relationships/image" Target="../media/image22.wmf"/><Relationship Id="rId4" Type="http://schemas.openxmlformats.org/officeDocument/2006/relationships/image" Target="../media/image17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8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18" Type="http://schemas.openxmlformats.org/officeDocument/2006/relationships/image" Target="../media/image4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17" Type="http://schemas.openxmlformats.org/officeDocument/2006/relationships/image" Target="../media/image46.wmf"/><Relationship Id="rId2" Type="http://schemas.openxmlformats.org/officeDocument/2006/relationships/image" Target="../media/image31.wmf"/><Relationship Id="rId16" Type="http://schemas.openxmlformats.org/officeDocument/2006/relationships/image" Target="../media/image45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5" Type="http://schemas.openxmlformats.org/officeDocument/2006/relationships/image" Target="../media/image4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Relationship Id="rId14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4A03B-D0F3-414D-AF54-58596619A57D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FC1C4-379F-45AD-88C6-3B69C9546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16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43C4-E70A-4E3B-8067-3E35F5496521}" type="datetime1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8862-3477-452F-BF7A-C78BE8CB5B2F}" type="datetime1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23BF-FF40-4162-8FC4-B66EE9C670B9}" type="datetime1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CC64-C230-4697-B7BC-CE6EDB542C58}" type="datetime1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130D-6A45-46EF-A8CE-949BCB649A95}" type="datetime1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76AC-0CB2-4862-A063-53122481AF61}" type="datetime1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868A-C4B4-4899-9E81-0E0B298A5A38}" type="datetime1">
              <a:rPr lang="en-US" smtClean="0"/>
              <a:t>12/1/2012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84B6-7B4E-488A-84D1-EBCCD2ABFAD7}" type="datetime1">
              <a:rPr lang="en-US" smtClean="0"/>
              <a:t>12/1/2012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8253-D8C8-4B66-82BB-BDBBE1A4EBA8}" type="datetime1">
              <a:rPr lang="en-US" smtClean="0"/>
              <a:t>12/1/2012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ABE8-CE6F-4DA4-960D-2B475BDD4DA7}" type="datetime1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192A-9D0D-4422-B6E4-89E3BBA667B0}" type="datetime1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9942B-C405-4D3C-B441-0D1C2B37846A}" type="datetime1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81D8D-95EA-42B6-BA63-75B654BD82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71.wmf"/><Relationship Id="rId18" Type="http://schemas.openxmlformats.org/officeDocument/2006/relationships/oleObject" Target="../embeddings/oleObject69.bin"/><Relationship Id="rId3" Type="http://schemas.openxmlformats.org/officeDocument/2006/relationships/audio" Target="../media/audio1.wav"/><Relationship Id="rId21" Type="http://schemas.openxmlformats.org/officeDocument/2006/relationships/image" Target="../media/image74.png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8.bin"/><Relationship Id="rId20" Type="http://schemas.openxmlformats.org/officeDocument/2006/relationships/image" Target="../media/image66.png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70.wmf"/><Relationship Id="rId5" Type="http://schemas.openxmlformats.org/officeDocument/2006/relationships/image" Target="../media/image67.wmf"/><Relationship Id="rId15" Type="http://schemas.openxmlformats.org/officeDocument/2006/relationships/image" Target="../media/image72.wmf"/><Relationship Id="rId10" Type="http://schemas.openxmlformats.org/officeDocument/2006/relationships/oleObject" Target="../embeddings/oleObject65.bin"/><Relationship Id="rId19" Type="http://schemas.openxmlformats.org/officeDocument/2006/relationships/image" Target="../media/image65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6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7.jpe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png"/><Relationship Id="rId4" Type="http://schemas.openxmlformats.org/officeDocument/2006/relationships/image" Target="../media/image2.wmf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28" Type="http://schemas.openxmlformats.org/officeDocument/2006/relationships/image" Target="../media/image13.wmf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9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28.png"/><Relationship Id="rId7" Type="http://schemas.openxmlformats.org/officeDocument/2006/relationships/image" Target="../media/image25.wmf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6.bin"/><Relationship Id="rId5" Type="http://schemas.openxmlformats.org/officeDocument/2006/relationships/image" Target="../media/image8.wmf"/><Relationship Id="rId10" Type="http://schemas.openxmlformats.org/officeDocument/2006/relationships/image" Target="../media/image29.png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7.wmf"/><Relationship Id="rId26" Type="http://schemas.openxmlformats.org/officeDocument/2006/relationships/image" Target="../media/image41.wmf"/><Relationship Id="rId39" Type="http://schemas.openxmlformats.org/officeDocument/2006/relationships/image" Target="../media/image46.wmf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34" Type="http://schemas.openxmlformats.org/officeDocument/2006/relationships/oleObject" Target="../embeddings/oleObject44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4.bin"/><Relationship Id="rId25" Type="http://schemas.openxmlformats.org/officeDocument/2006/relationships/oleObject" Target="../embeddings/oleObject38.bin"/><Relationship Id="rId33" Type="http://schemas.openxmlformats.org/officeDocument/2006/relationships/oleObject" Target="../embeddings/oleObject43.bin"/><Relationship Id="rId38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29" Type="http://schemas.openxmlformats.org/officeDocument/2006/relationships/oleObject" Target="../embeddings/oleObject40.bin"/><Relationship Id="rId41" Type="http://schemas.openxmlformats.org/officeDocument/2006/relationships/image" Target="../media/image4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1.bin"/><Relationship Id="rId24" Type="http://schemas.openxmlformats.org/officeDocument/2006/relationships/image" Target="../media/image40.wmf"/><Relationship Id="rId32" Type="http://schemas.openxmlformats.org/officeDocument/2006/relationships/oleObject" Target="../embeddings/oleObject42.bin"/><Relationship Id="rId37" Type="http://schemas.openxmlformats.org/officeDocument/2006/relationships/image" Target="../media/image45.wmf"/><Relationship Id="rId40" Type="http://schemas.openxmlformats.org/officeDocument/2006/relationships/oleObject" Target="../embeddings/oleObject47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37.bin"/><Relationship Id="rId28" Type="http://schemas.openxmlformats.org/officeDocument/2006/relationships/image" Target="../media/image42.wmf"/><Relationship Id="rId36" Type="http://schemas.openxmlformats.org/officeDocument/2006/relationships/oleObject" Target="../embeddings/oleObject45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5.bin"/><Relationship Id="rId31" Type="http://schemas.openxmlformats.org/officeDocument/2006/relationships/oleObject" Target="../embeddings/oleObject41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Relationship Id="rId27" Type="http://schemas.openxmlformats.org/officeDocument/2006/relationships/oleObject" Target="../embeddings/oleObject39.bin"/><Relationship Id="rId30" Type="http://schemas.openxmlformats.org/officeDocument/2006/relationships/image" Target="../media/image43.wmf"/><Relationship Id="rId35" Type="http://schemas.openxmlformats.org/officeDocument/2006/relationships/image" Target="../media/image4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1.wmf"/><Relationship Id="rId3" Type="http://schemas.openxmlformats.org/officeDocument/2006/relationships/image" Target="../media/image52.png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0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image" Target="../media/image61.png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6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audio" Target="../media/audio1.wav"/><Relationship Id="rId7" Type="http://schemas.openxmlformats.org/officeDocument/2006/relationships/image" Target="../media/image63.wmf"/><Relationship Id="rId12" Type="http://schemas.openxmlformats.org/officeDocument/2006/relationships/image" Target="../media/image6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6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17699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9.3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Connecting Graphs and Rational Equations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9940" name="Picture 4" descr="https://encrypted-tbn3.gstatic.com/images?q=tbn:ANd9GcQsebXCccv0LsMfiFFP0ZCX953r0dlchij76oic0_KS_G9YT3mu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438400"/>
            <a:ext cx="4872786" cy="27432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52400" y="235019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solutions for an equation are also referred to as the roots of the equation.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683168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roots of an equation are related to the zeros of the related function.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5016146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roots of an equation are related to the x-intercepts of the graph of the related function.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52601" y="762000"/>
            <a:ext cx="2057399" cy="762000"/>
            <a:chOff x="1104" y="960"/>
            <a:chExt cx="1475" cy="628"/>
          </a:xfrm>
        </p:grpSpPr>
        <p:graphicFrame>
          <p:nvGraphicFramePr>
            <p:cNvPr id="21509" name="Object 5"/>
            <p:cNvGraphicFramePr>
              <a:graphicFrameLocks noChangeAspect="1"/>
            </p:cNvGraphicFramePr>
            <p:nvPr/>
          </p:nvGraphicFramePr>
          <p:xfrm>
            <a:off x="1104" y="960"/>
            <a:ext cx="963" cy="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2" name="Equation" r:id="rId4" imgW="546100" imgH="355600" progId="Equation.DSMT4">
                    <p:embed/>
                  </p:oleObj>
                </mc:Choice>
                <mc:Fallback>
                  <p:oleObj name="Equation" r:id="rId4" imgW="546100" imgH="35560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960"/>
                          <a:ext cx="963" cy="6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0" name="Object 6"/>
            <p:cNvGraphicFramePr>
              <a:graphicFrameLocks noChangeAspect="1"/>
            </p:cNvGraphicFramePr>
            <p:nvPr/>
          </p:nvGraphicFramePr>
          <p:xfrm>
            <a:off x="2064" y="960"/>
            <a:ext cx="515" cy="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3" name="Equation" r:id="rId6" imgW="292100" imgH="355600" progId="Equation.DSMT36">
                    <p:embed/>
                  </p:oleObj>
                </mc:Choice>
                <mc:Fallback>
                  <p:oleObj name="Equation" r:id="rId6" imgW="292100" imgH="355600" progId="Equation.DSMT36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960"/>
                          <a:ext cx="515" cy="6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1895279" y="2651125"/>
          <a:ext cx="2905321" cy="466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8" imgW="1269720" imgH="203040" progId="Equation.DSMT4">
                  <p:embed/>
                </p:oleObj>
              </mc:Choice>
              <mc:Fallback>
                <p:oleObj name="Equation" r:id="rId8" imgW="126972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279" y="2651125"/>
                        <a:ext cx="2905321" cy="4665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1897768" y="3170238"/>
          <a:ext cx="3063875" cy="40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10" imgW="1346040" imgH="177480" progId="Equation.DSMT4">
                  <p:embed/>
                </p:oleObj>
              </mc:Choice>
              <mc:Fallback>
                <p:oleObj name="Equation" r:id="rId10" imgW="134604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768" y="3170238"/>
                        <a:ext cx="3063875" cy="403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1901336" y="3656013"/>
          <a:ext cx="1955800" cy="395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Equation" r:id="rId12" imgW="876240" imgH="177480" progId="Equation.DSMT4">
                  <p:embed/>
                </p:oleObj>
              </mc:Choice>
              <mc:Fallback>
                <p:oleObj name="Equation" r:id="rId12" imgW="87624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336" y="3656013"/>
                        <a:ext cx="1955800" cy="3959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2459743" y="4111331"/>
          <a:ext cx="977900" cy="380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Equation" r:id="rId14" imgW="457200" imgH="177480" progId="Equation.DSMT4">
                  <p:embed/>
                </p:oleObj>
              </mc:Choice>
              <mc:Fallback>
                <p:oleObj name="Equation" r:id="rId14" imgW="45720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743" y="4111331"/>
                        <a:ext cx="977900" cy="3802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381001" y="1676400"/>
          <a:ext cx="4800600" cy="806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Equation" r:id="rId16" imgW="2044440" imgH="393480" progId="Equation.DSMT4">
                  <p:embed/>
                </p:oleObj>
              </mc:Choice>
              <mc:Fallback>
                <p:oleObj name="Equation" r:id="rId16" imgW="204444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676400"/>
                        <a:ext cx="4800600" cy="8061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334000" y="533400"/>
            <a:ext cx="2438400" cy="707886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LCD: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+ 30)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NPVs are 0, –30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685800" y="4800600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car travels at a speed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75 mph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85800" y="5638800"/>
            <a:ext cx="807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  <a:cs typeface="Arial" pitchFamily="34" charset="0"/>
              </a:rPr>
              <a:t>The train travels at a speed of 45 mph</a:t>
            </a:r>
          </a:p>
        </p:txBody>
      </p:sp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5486400" y="4724400"/>
          <a:ext cx="2514600" cy="658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r:id="rId18" imgW="6553200" imgH="1714500" progId="MS_ClipArt_Gallery">
                  <p:embed/>
                </p:oleObj>
              </mc:Choice>
              <mc:Fallback>
                <p:oleObj r:id="rId18" imgW="6553200" imgH="1714500" progId="MS_ClipArt_Gallery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724400"/>
                        <a:ext cx="2514600" cy="6581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11" descr="http://www.trainsrussia.com/i/train_.pn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867400" y="5562600"/>
            <a:ext cx="1755749" cy="1295400"/>
          </a:xfrm>
          <a:prstGeom prst="rect">
            <a:avLst/>
          </a:prstGeom>
          <a:noFill/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553200" y="1828800"/>
            <a:ext cx="2209800" cy="233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Solve a Problem Using Rational Equations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creeching Brak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utoUpdateAnimBg="0"/>
      <p:bldP spid="1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57400" y="533400"/>
            <a:ext cx="3927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Assignment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133600"/>
            <a:ext cx="2865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Page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465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1, 2, 5, 6, 10, 11, 12, 13</a:t>
            </a:r>
          </a:p>
        </p:txBody>
      </p:sp>
    </p:spTree>
    <p:extLst>
      <p:ext uri="{BB962C8B-B14F-4D97-AF65-F5344CB8AC3E}">
        <p14:creationId xmlns:p14="http://schemas.microsoft.com/office/powerpoint/2010/main" val="338314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163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Solving Rational Equations</a:t>
            </a:r>
            <a:endParaRPr 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441" y="838200"/>
            <a:ext cx="7229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Determine if each of the following statements are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true or false: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288144" y="1371600"/>
          <a:ext cx="189345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3" imgW="1041120" imgH="419040" progId="Equation.DSMT4">
                  <p:embed/>
                </p:oleObj>
              </mc:Choice>
              <mc:Fallback>
                <p:oleObj name="Equation" r:id="rId3" imgW="104112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8144" y="1371600"/>
                        <a:ext cx="1893456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524000"/>
            <a:ext cx="2808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2 is a solution to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578696"/>
            <a:ext cx="2951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–3 is a solution to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429000" y="2521606"/>
          <a:ext cx="1905000" cy="678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Equation" r:id="rId5" imgW="1104840" imgH="393480" progId="Equation.DSMT4">
                  <p:embed/>
                </p:oleObj>
              </mc:Choice>
              <mc:Fallback>
                <p:oleObj name="Equation" r:id="rId5" imgW="11048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521606"/>
                        <a:ext cx="1905000" cy="6787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1" y="38100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equation                           has exactly 2    solutions.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571946" y="3657600"/>
          <a:ext cx="164176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tion" r:id="rId7" imgW="1002960" imgH="419040" progId="Equation.DSMT4">
                  <p:embed/>
                </p:oleObj>
              </mc:Choice>
              <mc:Fallback>
                <p:oleObj name="Equation" r:id="rId7" imgW="100296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946" y="3657600"/>
                        <a:ext cx="1641764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6" name="Picture 6" descr="https://encrypted-tbn0.gstatic.com/images?q=tbn:ANd9GcRccLE6ukJ1WzloS0J_garj0LUZVOCJ3-o6DjYSu2qolJADgqlMDw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" y="4638674"/>
            <a:ext cx="2057400" cy="2219326"/>
          </a:xfrm>
          <a:prstGeom prst="rect">
            <a:avLst/>
          </a:prstGeom>
          <a:noFill/>
        </p:spPr>
      </p:pic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77000" y="2419350"/>
            <a:ext cx="17621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77000" y="1295400"/>
            <a:ext cx="17621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77000" y="3657600"/>
            <a:ext cx="17621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17" descr="https://encrypted-tbn1.gstatic.com/images?q=tbn:ANd9GcSPOs7sDwtkUFGiMjRV0U2JvkcnDfGJs7_uviVYqhrYZ5fDWzgk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1524000"/>
            <a:ext cx="762000" cy="762000"/>
          </a:xfrm>
          <a:prstGeom prst="rect">
            <a:avLst/>
          </a:prstGeom>
          <a:noFill/>
        </p:spPr>
      </p:pic>
      <p:pic>
        <p:nvPicPr>
          <p:cNvPr id="19" name="Picture 17" descr="https://encrypted-tbn1.gstatic.com/images?q=tbn:ANd9GcSPOs7sDwtkUFGiMjRV0U2JvkcnDfGJs7_uviVYqhrYZ5fDWzgk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3810000"/>
            <a:ext cx="762000" cy="762000"/>
          </a:xfrm>
          <a:prstGeom prst="rect">
            <a:avLst/>
          </a:prstGeom>
          <a:noFill/>
        </p:spPr>
      </p:pic>
      <p:pic>
        <p:nvPicPr>
          <p:cNvPr id="20" name="Picture 17" descr="https://encrypted-tbn1.gstatic.com/images?q=tbn:ANd9GcSPOs7sDwtkUFGiMjRV0U2JvkcnDfGJs7_uviVYqhrYZ5fDWzgk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590800"/>
            <a:ext cx="762000" cy="762000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4905081" y="3105346"/>
            <a:ext cx="838200" cy="723603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3990681" y="3105346"/>
            <a:ext cx="762000" cy="723603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1295400" y="3124200"/>
            <a:ext cx="1924594" cy="75086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838200"/>
            <a:ext cx="1371600" cy="715963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Solve:</a:t>
            </a:r>
            <a:endParaRPr lang="en-US" sz="2800" dirty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260600" y="677863"/>
          <a:ext cx="28606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3" imgW="1231560" imgH="393480" progId="Equation.DSMT4">
                  <p:embed/>
                </p:oleObj>
              </mc:Choice>
              <mc:Fallback>
                <p:oleObj name="Equation" r:id="rId3" imgW="12315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677863"/>
                        <a:ext cx="28606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2230438" y="1676400"/>
          <a:ext cx="392271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5" imgW="1688760" imgH="419040" progId="Equation.DSMT4">
                  <p:embed/>
                </p:oleObj>
              </mc:Choice>
              <mc:Fallback>
                <p:oleObj name="Equation" r:id="rId5" imgW="168876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438" y="1676400"/>
                        <a:ext cx="3922712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553200" y="1066800"/>
            <a:ext cx="2438400" cy="707886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LCD: 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+ 2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2)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NPVs are 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2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0" y="2971800"/>
          <a:ext cx="843280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7" imgW="3568680" imgH="419040" progId="Equation.DSMT4">
                  <p:embed/>
                </p:oleObj>
              </mc:Choice>
              <mc:Fallback>
                <p:oleObj name="Equation" r:id="rId7" imgW="356868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971800"/>
                        <a:ext cx="8432800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Solving </a:t>
            </a:r>
            <a:r>
              <a:rPr lang="en-US" sz="2800" dirty="0">
                <a:solidFill>
                  <a:schemeClr val="tx2"/>
                </a:solidFill>
              </a:rPr>
              <a:t>Equations </a:t>
            </a:r>
            <a:r>
              <a:rPr lang="en-US" sz="2800" dirty="0" smtClean="0">
                <a:solidFill>
                  <a:schemeClr val="tx2"/>
                </a:solidFill>
              </a:rPr>
              <a:t>with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</a:rPr>
              <a:t>Rational </a:t>
            </a:r>
            <a:r>
              <a:rPr lang="en-US" sz="2800" dirty="0" smtClean="0">
                <a:solidFill>
                  <a:schemeClr val="tx2"/>
                </a:solidFill>
              </a:rPr>
              <a:t>Expressions - Algebraically</a:t>
            </a:r>
            <a:endParaRPr lang="en-US" sz="2800" dirty="0">
              <a:solidFill>
                <a:schemeClr val="tx2"/>
              </a:solidFill>
            </a:endParaRPr>
          </a:p>
        </p:txBody>
      </p:sp>
      <p:graphicFrame>
        <p:nvGraphicFramePr>
          <p:cNvPr id="1037" name="Object 5"/>
          <p:cNvGraphicFramePr>
            <a:graphicFrameLocks noChangeAspect="1"/>
          </p:cNvGraphicFramePr>
          <p:nvPr/>
        </p:nvGraphicFramePr>
        <p:xfrm>
          <a:off x="558800" y="4953000"/>
          <a:ext cx="63373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9" imgW="2565360" imgH="203040" progId="Equation.DSMT4">
                  <p:embed/>
                </p:oleObj>
              </mc:Choice>
              <mc:Fallback>
                <p:oleObj name="Equation" r:id="rId9" imgW="256536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4953000"/>
                        <a:ext cx="633730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1066800" y="4294188"/>
          <a:ext cx="51911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11" imgW="2197080" imgH="203040" progId="Equation.DSMT4">
                  <p:embed/>
                </p:oleObj>
              </mc:Choice>
              <mc:Fallback>
                <p:oleObj name="Equation" r:id="rId11" imgW="2197080" imgH="203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294188"/>
                        <a:ext cx="5191125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6"/>
          <p:cNvGraphicFramePr>
            <a:graphicFrameLocks noChangeAspect="1"/>
          </p:cNvGraphicFramePr>
          <p:nvPr/>
        </p:nvGraphicFramePr>
        <p:xfrm>
          <a:off x="1384692" y="5562600"/>
          <a:ext cx="3405188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13" imgW="1384200" imgH="203040" progId="Equation.DSMT4">
                  <p:embed/>
                </p:oleObj>
              </mc:Choice>
              <mc:Fallback>
                <p:oleObj name="Equation" r:id="rId13" imgW="138420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692" y="5562600"/>
                        <a:ext cx="3405188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573982" y="2057400"/>
            <a:ext cx="2438400" cy="707886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Multiply all terms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by the LCD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7543800" y="6172200"/>
            <a:ext cx="1066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animBg="1"/>
      <p:bldP spid="8204" grpId="0" animBg="1"/>
      <p:bldP spid="8202" grpId="0" animBg="1"/>
      <p:bldP spid="8200" grpId="0" animBg="1"/>
      <p:bldP spid="14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1039813" y="762000"/>
          <a:ext cx="29511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6" name="Equation" r:id="rId3" imgW="1079280" imgH="203040" progId="Equation.DSMT4">
                  <p:embed/>
                </p:oleObj>
              </mc:Choice>
              <mc:Fallback>
                <p:oleObj name="Equation" r:id="rId3" imgW="107928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762000"/>
                        <a:ext cx="2951162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965018"/>
              </p:ext>
            </p:extLst>
          </p:nvPr>
        </p:nvGraphicFramePr>
        <p:xfrm>
          <a:off x="457200" y="1243012"/>
          <a:ext cx="3519487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7" name="Equation" r:id="rId5" imgW="1206360" imgH="279360" progId="Equation.DSMT4">
                  <p:embed/>
                </p:oleObj>
              </mc:Choice>
              <mc:Fallback>
                <p:oleObj name="Equation" r:id="rId5" imgW="1206360" imgH="2793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43012"/>
                        <a:ext cx="3519487" cy="8143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484586"/>
              </p:ext>
            </p:extLst>
          </p:nvPr>
        </p:nvGraphicFramePr>
        <p:xfrm>
          <a:off x="549275" y="2005012"/>
          <a:ext cx="341312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8" name="Equation" r:id="rId7" imgW="1180800" imgH="203040" progId="Equation.DSMT4">
                  <p:embed/>
                </p:oleObj>
              </mc:Choice>
              <mc:Fallback>
                <p:oleObj name="Equation" r:id="rId7" imgW="118080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005012"/>
                        <a:ext cx="3413125" cy="5857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142973" y="2667000"/>
          <a:ext cx="392906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9" name="Equation" r:id="rId9" imgW="1434960" imgH="177480" progId="Equation.DSMT4">
                  <p:embed/>
                </p:oleObj>
              </mc:Choice>
              <mc:Fallback>
                <p:oleObj name="Equation" r:id="rId9" imgW="143496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973" y="2667000"/>
                        <a:ext cx="3929062" cy="485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3" name="Object 21"/>
          <p:cNvGraphicFramePr>
            <a:graphicFrameLocks noChangeAspect="1"/>
          </p:cNvGraphicFramePr>
          <p:nvPr/>
        </p:nvGraphicFramePr>
        <p:xfrm>
          <a:off x="1182688" y="3429000"/>
          <a:ext cx="2932112" cy="482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0" name="Equation" r:id="rId11" imgW="1079280" imgH="177480" progId="Equation.DSMT4">
                  <p:embed/>
                </p:oleObj>
              </mc:Choice>
              <mc:Fallback>
                <p:oleObj name="Equation" r:id="rId11" imgW="107928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8" y="3429000"/>
                        <a:ext cx="2932112" cy="4827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33400" y="4495800"/>
            <a:ext cx="3657600" cy="954107"/>
          </a:xfrm>
          <a:prstGeom prst="rect">
            <a:avLst/>
          </a:prstGeom>
          <a:solidFill>
            <a:srgbClr val="FF99CC"/>
          </a:solidFill>
          <a:ln w="5715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Verify your solutions by substitution!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44045" name="Object 13"/>
          <p:cNvGraphicFramePr>
            <a:graphicFrameLocks noChangeAspect="1"/>
          </p:cNvGraphicFramePr>
          <p:nvPr/>
        </p:nvGraphicFramePr>
        <p:xfrm>
          <a:off x="5562600" y="1752600"/>
          <a:ext cx="2714625" cy="710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1" name="Equation" r:id="rId13" imgW="1600200" imgH="419040" progId="Equation.DSMT4">
                  <p:embed/>
                </p:oleObj>
              </mc:Choice>
              <mc:Fallback>
                <p:oleObj name="Equation" r:id="rId13" imgW="1600200" imgH="419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752600"/>
                        <a:ext cx="2714625" cy="7106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6" name="Object 14"/>
          <p:cNvGraphicFramePr>
            <a:graphicFrameLocks noChangeAspect="1"/>
          </p:cNvGraphicFramePr>
          <p:nvPr/>
        </p:nvGraphicFramePr>
        <p:xfrm>
          <a:off x="5828908" y="533400"/>
          <a:ext cx="2209799" cy="706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2" name="Equation" r:id="rId15" imgW="1231560" imgH="393480" progId="Equation.DSMT4">
                  <p:embed/>
                </p:oleObj>
              </mc:Choice>
              <mc:Fallback>
                <p:oleObj name="Equation" r:id="rId15" imgW="1231560" imgH="393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8908" y="533400"/>
                        <a:ext cx="2209799" cy="7063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7" name="Object 15"/>
          <p:cNvGraphicFramePr>
            <a:graphicFrameLocks noChangeAspect="1"/>
          </p:cNvGraphicFramePr>
          <p:nvPr/>
        </p:nvGraphicFramePr>
        <p:xfrm>
          <a:off x="6171220" y="2579982"/>
          <a:ext cx="140017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3" name="Equation" r:id="rId17" imgW="825480" imgH="393480" progId="Equation.DSMT4">
                  <p:embed/>
                </p:oleObj>
              </mc:Choice>
              <mc:Fallback>
                <p:oleObj name="Equation" r:id="rId17" imgW="825480" imgH="393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1220" y="2579982"/>
                        <a:ext cx="1400175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8" name="Object 16"/>
          <p:cNvGraphicFramePr>
            <a:graphicFrameLocks noChangeAspect="1"/>
          </p:cNvGraphicFramePr>
          <p:nvPr/>
        </p:nvGraphicFramePr>
        <p:xfrm>
          <a:off x="5638800" y="4191000"/>
          <a:ext cx="23050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4" name="Equation" r:id="rId19" imgW="1358640" imgH="419040" progId="Equation.DSMT4">
                  <p:embed/>
                </p:oleObj>
              </mc:Choice>
              <mc:Fallback>
                <p:oleObj name="Equation" r:id="rId19" imgW="1358640" imgH="4190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91000"/>
                        <a:ext cx="230505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9" name="Object 17"/>
          <p:cNvGraphicFramePr>
            <a:graphicFrameLocks noChangeAspect="1"/>
          </p:cNvGraphicFramePr>
          <p:nvPr/>
        </p:nvGraphicFramePr>
        <p:xfrm>
          <a:off x="6180843" y="5105400"/>
          <a:ext cx="131445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5" name="Equation" r:id="rId21" imgW="774360" imgH="393480" progId="Equation.DSMT4">
                  <p:embed/>
                </p:oleObj>
              </mc:Choice>
              <mc:Fallback>
                <p:oleObj name="Equation" r:id="rId21" imgW="774360" imgH="393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843" y="5105400"/>
                        <a:ext cx="1314450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50" name="Object 18"/>
          <p:cNvGraphicFramePr>
            <a:graphicFrameLocks noChangeAspect="1"/>
          </p:cNvGraphicFramePr>
          <p:nvPr/>
        </p:nvGraphicFramePr>
        <p:xfrm>
          <a:off x="6291360" y="5943600"/>
          <a:ext cx="86201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6" name="Equation" r:id="rId23" imgW="507960" imgH="164880" progId="Equation.DSMT4">
                  <p:embed/>
                </p:oleObj>
              </mc:Choice>
              <mc:Fallback>
                <p:oleObj name="Equation" r:id="rId23" imgW="507960" imgH="1648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1360" y="5943600"/>
                        <a:ext cx="862013" cy="28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724400" y="1295400"/>
            <a:ext cx="888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24400" y="3867090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graphicFrame>
        <p:nvGraphicFramePr>
          <p:cNvPr id="44051" name="Object 19"/>
          <p:cNvGraphicFramePr>
            <a:graphicFrameLocks noChangeAspect="1"/>
          </p:cNvGraphicFramePr>
          <p:nvPr/>
        </p:nvGraphicFramePr>
        <p:xfrm>
          <a:off x="6400800" y="3247535"/>
          <a:ext cx="90487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7" name="Equation" r:id="rId25" imgW="533160" imgH="393480" progId="Equation.DSMT4">
                  <p:embed/>
                </p:oleObj>
              </mc:Choice>
              <mc:Fallback>
                <p:oleObj name="Equation" r:id="rId25" imgW="533160" imgH="3934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247535"/>
                        <a:ext cx="904875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540787"/>
              </p:ext>
            </p:extLst>
          </p:nvPr>
        </p:nvGraphicFramePr>
        <p:xfrm>
          <a:off x="1319212" y="228600"/>
          <a:ext cx="3405188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8" name="Equation" r:id="rId27" imgW="1384300" imgH="203200" progId="Equation.DSMT4">
                  <p:embed/>
                </p:oleObj>
              </mc:Choice>
              <mc:Fallback>
                <p:oleObj name="Equation" r:id="rId27" imgW="1384300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2" y="228600"/>
                        <a:ext cx="3405188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4" grpId="0" animBg="1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Solving </a:t>
            </a:r>
            <a:r>
              <a:rPr lang="en-US" sz="2800" dirty="0">
                <a:solidFill>
                  <a:schemeClr val="tx2"/>
                </a:solidFill>
              </a:rPr>
              <a:t>Equations </a:t>
            </a:r>
            <a:r>
              <a:rPr lang="en-US" sz="2800" dirty="0" smtClean="0">
                <a:solidFill>
                  <a:schemeClr val="tx2"/>
                </a:solidFill>
              </a:rPr>
              <a:t>with Rational </a:t>
            </a:r>
            <a:r>
              <a:rPr lang="en-US" sz="2800" dirty="0" smtClean="0">
                <a:solidFill>
                  <a:schemeClr val="tx2"/>
                </a:solidFill>
              </a:rPr>
              <a:t>Expressions - Graphically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Rewrite the equation equating it to 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505200"/>
            <a:ext cx="3457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Graph the related function.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1209675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81000" y="609601"/>
          <a:ext cx="2547582" cy="814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4" name="Equation" r:id="rId4" imgW="1231560" imgH="393480" progId="Equation.DSMT4">
                  <p:embed/>
                </p:oleObj>
              </mc:Choice>
              <mc:Fallback>
                <p:oleObj name="Equation" r:id="rId4" imgW="12315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09601"/>
                        <a:ext cx="2547582" cy="8143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304800" y="2438400"/>
          <a:ext cx="3020704" cy="814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5" name="Equation" r:id="rId6" imgW="1460160" imgH="393480" progId="Equation.DSMT4">
                  <p:embed/>
                </p:oleObj>
              </mc:Choice>
              <mc:Fallback>
                <p:oleObj name="Equation" r:id="rId6" imgW="14601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3020704" cy="8143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304801" y="4038600"/>
          <a:ext cx="3048000" cy="814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6" name="Equation" r:id="rId8" imgW="1473120" imgH="393480" progId="Equation.DSMT4">
                  <p:embed/>
                </p:oleObj>
              </mc:Choice>
              <mc:Fallback>
                <p:oleObj name="Equation" r:id="rId8" imgW="14731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1" y="4038600"/>
                        <a:ext cx="3048000" cy="8143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00500" y="1209675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3886200" y="533400"/>
          <a:ext cx="2133600" cy="646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7" name="Equation" r:id="rId11" imgW="1473120" imgH="393480" progId="Equation.DSMT4">
                  <p:embed/>
                </p:oleObj>
              </mc:Choice>
              <mc:Fallback>
                <p:oleObj name="Equation" r:id="rId11" imgW="147312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33400"/>
                        <a:ext cx="2133600" cy="646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6486427" y="3581400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95508" y="3581400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5257800"/>
            <a:ext cx="3886200" cy="10156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roots of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equation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are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-intercepts of the graph: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–3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1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6248400" y="838200"/>
            <a:ext cx="2581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r>
              <a:rPr lang="en-US" sz="2400" b="1" dirty="0" smtClean="0">
                <a:solidFill>
                  <a:srgbClr val="FF0066"/>
                </a:solidFill>
              </a:rPr>
              <a:t>NPV is –3</a:t>
            </a:r>
          </a:p>
        </p:txBody>
      </p:sp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2667000" y="914400"/>
          <a:ext cx="2743200" cy="873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1" name="Equation" r:id="rId3" imgW="1231366" imgH="393529" progId="Equation.DSMT4">
                  <p:embed/>
                </p:oleObj>
              </mc:Choice>
              <mc:Fallback>
                <p:oleObj name="Equation" r:id="rId3" imgW="1231366" imgH="393529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914400"/>
                        <a:ext cx="2743200" cy="8735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466976" y="2177051"/>
          <a:ext cx="1285624" cy="591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2" name="Equation" r:id="rId5" imgW="545626" imgH="253780" progId="Equation.DSMT4">
                  <p:embed/>
                </p:oleObj>
              </mc:Choice>
              <mc:Fallback>
                <p:oleObj name="Equation" r:id="rId5" imgW="545626" imgH="2537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976" y="2177051"/>
                        <a:ext cx="1285624" cy="5919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075126" y="2971800"/>
          <a:ext cx="1229755" cy="52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3" name="Equation" r:id="rId7" imgW="469696" imgH="203112" progId="Equation.DSMT4">
                  <p:embed/>
                </p:oleObj>
              </mc:Choice>
              <mc:Fallback>
                <p:oleObj name="Equation" r:id="rId7" imgW="469696" imgH="20311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5126" y="2971800"/>
                        <a:ext cx="1229755" cy="52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2133600" y="4267200"/>
          <a:ext cx="2362200" cy="52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4" r:id="rId9" imgW="901309" imgH="203112" progId="Equation.DSMT4">
                  <p:embed/>
                </p:oleObj>
              </mc:Choice>
              <mc:Fallback>
                <p:oleObj r:id="rId9" imgW="901309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267200"/>
                        <a:ext cx="2362200" cy="521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1648119" y="4876800"/>
          <a:ext cx="1123902" cy="647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5" name="Equation" r:id="rId11" imgW="444114" imgH="253780" progId="Equation.DSMT4">
                  <p:embed/>
                </p:oleObj>
              </mc:Choice>
              <mc:Fallback>
                <p:oleObj name="Equation" r:id="rId11" imgW="444114" imgH="2537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119" y="4876800"/>
                        <a:ext cx="1123902" cy="647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305611" y="5505254"/>
          <a:ext cx="3200400" cy="527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6" r:id="rId13" imgW="1206500" imgH="203200" progId="Equation.DSMT4">
                  <p:embed/>
                </p:oleObj>
              </mc:Choice>
              <mc:Fallback>
                <p:oleObj r:id="rId13" imgW="12065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611" y="5505254"/>
                        <a:ext cx="3200400" cy="5278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852030" y="6019800"/>
          <a:ext cx="1110343" cy="451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7" name="Equation" r:id="rId15" imgW="431425" imgH="177646" progId="Equation.DSMT4">
                  <p:embed/>
                </p:oleObj>
              </mc:Choice>
              <mc:Fallback>
                <p:oleObj name="Equation" r:id="rId15" imgW="431425" imgH="17764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030" y="6019800"/>
                        <a:ext cx="1110343" cy="4517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1743173" y="6019800"/>
            <a:ext cx="1295400" cy="609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1743173" y="5943600"/>
            <a:ext cx="1219200" cy="7620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/>
        </p:nvGraphicFramePr>
        <p:xfrm>
          <a:off x="1752600" y="2005013"/>
          <a:ext cx="2062355" cy="918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8" name="Equation" r:id="rId17" imgW="875920" imgH="393529" progId="Equation.DSMT4">
                  <p:embed/>
                </p:oleObj>
              </mc:Choice>
              <mc:Fallback>
                <p:oleObj name="Equation" r:id="rId17" imgW="875920" imgH="393529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005013"/>
                        <a:ext cx="2062355" cy="9186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3886200" y="2005013"/>
          <a:ext cx="2091817" cy="918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9" name="Equation" r:id="rId19" imgW="888614" imgH="393529" progId="Equation.DSMT4">
                  <p:embed/>
                </p:oleObj>
              </mc:Choice>
              <mc:Fallback>
                <p:oleObj name="Equation" r:id="rId19" imgW="888614" imgH="393529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05013"/>
                        <a:ext cx="2091817" cy="9186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6020584" y="2171308"/>
          <a:ext cx="1524000" cy="591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0" name="Equation" r:id="rId21" imgW="647419" imgH="253890" progId="Equation.DSMT4">
                  <p:embed/>
                </p:oleObj>
              </mc:Choice>
              <mc:Fallback>
                <p:oleObj name="Equation" r:id="rId21" imgW="647419" imgH="25389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0584" y="2171308"/>
                        <a:ext cx="1524000" cy="5919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3276600" y="3048000"/>
          <a:ext cx="530997" cy="46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1" name="Equation" r:id="rId23" imgW="202936" imgH="177569" progId="Equation.DSMT4">
                  <p:embed/>
                </p:oleObj>
              </mc:Choice>
              <mc:Fallback>
                <p:oleObj name="Equation" r:id="rId23" imgW="202936" imgH="177569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048000"/>
                        <a:ext cx="530997" cy="46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3886200" y="3200400"/>
          <a:ext cx="332603" cy="29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2" name="Equation" r:id="rId25" imgW="126780" imgH="114102" progId="Equation.DSMT4">
                  <p:embed/>
                </p:oleObj>
              </mc:Choice>
              <mc:Fallback>
                <p:oleObj name="Equation" r:id="rId25" imgW="126780" imgH="114102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200400"/>
                        <a:ext cx="332603" cy="2975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267200" y="3048000"/>
          <a:ext cx="530997" cy="46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3" name="Equation" r:id="rId27" imgW="202936" imgH="177569" progId="Equation.DSMT4">
                  <p:embed/>
                </p:oleObj>
              </mc:Choice>
              <mc:Fallback>
                <p:oleObj name="Equation" r:id="rId27" imgW="202936" imgH="177569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048000"/>
                        <a:ext cx="530997" cy="46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4800600" y="3048000"/>
          <a:ext cx="1295400" cy="460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4" name="Equation" r:id="rId29" imgW="494870" imgH="177646" progId="Equation.DSMT4">
                  <p:embed/>
                </p:oleObj>
              </mc:Choice>
              <mc:Fallback>
                <p:oleObj name="Equation" r:id="rId29" imgW="494870" imgH="177646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048000"/>
                        <a:ext cx="1295400" cy="460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2155314" y="3581400"/>
          <a:ext cx="1197486" cy="511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5" name="Equation" r:id="rId31" imgW="469696" imgH="203112" progId="Equation.DSMT4">
                  <p:embed/>
                </p:oleObj>
              </mc:Choice>
              <mc:Fallback>
                <p:oleObj name="Equation" r:id="rId31" imgW="469696" imgH="203112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314" y="3581400"/>
                        <a:ext cx="1197486" cy="5113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3352800" y="3657600"/>
          <a:ext cx="517064" cy="44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6" name="Equation" r:id="rId32" imgW="202936" imgH="177569" progId="Equation.DSMT4">
                  <p:embed/>
                </p:oleObj>
              </mc:Choice>
              <mc:Fallback>
                <p:oleObj name="Equation" r:id="rId32" imgW="202936" imgH="177569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57600"/>
                        <a:ext cx="517064" cy="448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3886200" y="3810000"/>
          <a:ext cx="323875" cy="289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7" name="Equation" r:id="rId33" imgW="126780" imgH="114102" progId="Equation.DSMT4">
                  <p:embed/>
                </p:oleObj>
              </mc:Choice>
              <mc:Fallback>
                <p:oleObj name="Equation" r:id="rId33" imgW="126780" imgH="114102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810000"/>
                        <a:ext cx="323875" cy="2897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4257773" y="3657600"/>
          <a:ext cx="1066800" cy="44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8" name="Equation" r:id="rId34" imgW="418918" imgH="177723" progId="Equation.DSMT4">
                  <p:embed/>
                </p:oleObj>
              </mc:Choice>
              <mc:Fallback>
                <p:oleObj name="Equation" r:id="rId34" imgW="418918" imgH="177723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773" y="3657600"/>
                        <a:ext cx="1066800" cy="448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3895627" y="4962427"/>
          <a:ext cx="609600" cy="453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9" name="Equation" r:id="rId36" imgW="241091" imgH="177646" progId="Equation.DSMT4">
                  <p:embed/>
                </p:oleObj>
              </mc:Choice>
              <mc:Fallback>
                <p:oleObj name="Equation" r:id="rId36" imgW="241091" imgH="177646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627" y="4962427"/>
                        <a:ext cx="609600" cy="4537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2791118" y="4876800"/>
          <a:ext cx="1154155" cy="647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0" name="Equation" r:id="rId38" imgW="457002" imgH="253890" progId="Equation.DSMT4">
                  <p:embed/>
                </p:oleObj>
              </mc:Choice>
              <mc:Fallback>
                <p:oleObj name="Equation" r:id="rId38" imgW="457002" imgH="25389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1118" y="4876800"/>
                        <a:ext cx="1154155" cy="647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3601038" y="6019800"/>
          <a:ext cx="914400" cy="451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1" name="Equation" r:id="rId40" imgW="355138" imgH="177569" progId="Equation.DSMT4">
                  <p:embed/>
                </p:oleObj>
              </mc:Choice>
              <mc:Fallback>
                <p:oleObj name="Equation" r:id="rId40" imgW="355138" imgH="177569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1038" y="6019800"/>
                        <a:ext cx="914400" cy="4517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1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Solving </a:t>
            </a:r>
            <a:r>
              <a:rPr lang="en-US" sz="2800" dirty="0">
                <a:solidFill>
                  <a:schemeClr val="tx2"/>
                </a:solidFill>
              </a:rPr>
              <a:t>Equations w/ Rational </a:t>
            </a:r>
            <a:r>
              <a:rPr lang="en-US" sz="2800" dirty="0" smtClean="0">
                <a:solidFill>
                  <a:schemeClr val="tx2"/>
                </a:solidFill>
              </a:rPr>
              <a:t>Expressions - Algebraically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1095865"/>
            <a:ext cx="1183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Solve: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249184" y="1229411"/>
            <a:ext cx="1479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0" algn="l"/>
              </a:tabLst>
            </a:pPr>
            <a:r>
              <a:rPr lang="en-US" sz="2400" b="1" dirty="0" smtClean="0">
                <a:solidFill>
                  <a:srgbClr val="FF0066"/>
                </a:solidFill>
              </a:rPr>
              <a:t>LCD:  </a:t>
            </a:r>
            <a:r>
              <a:rPr lang="en-US" sz="2400" b="1" i="1" dirty="0" smtClean="0">
                <a:solidFill>
                  <a:srgbClr val="FF0066"/>
                </a:solidFill>
              </a:rPr>
              <a:t>x </a:t>
            </a:r>
            <a:r>
              <a:rPr lang="en-US" sz="2400" b="1" dirty="0" smtClean="0">
                <a:solidFill>
                  <a:srgbClr val="FF0066"/>
                </a:solidFill>
              </a:rPr>
              <a:t>+ 3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7181" grpId="0" animBg="1"/>
      <p:bldP spid="7182" grpId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Solving </a:t>
            </a:r>
            <a:r>
              <a:rPr lang="en-US" sz="2800" dirty="0" smtClean="0">
                <a:solidFill>
                  <a:schemeClr val="tx2"/>
                </a:solidFill>
              </a:rPr>
              <a:t>Equations Graphically Method 2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9906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609600" y="2971800"/>
          <a:ext cx="18669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7" name="Equation" r:id="rId4" imgW="838080" imgH="393480" progId="Equation.DSMT4">
                  <p:embed/>
                </p:oleObj>
              </mc:Choice>
              <mc:Fallback>
                <p:oleObj name="Equation" r:id="rId4" imgW="83808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71800"/>
                        <a:ext cx="18669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600173" y="4038600"/>
          <a:ext cx="19240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" name="Equation" r:id="rId6" imgW="863280" imgH="393480" progId="Equation.DSMT4">
                  <p:embed/>
                </p:oleObj>
              </mc:Choice>
              <mc:Fallback>
                <p:oleObj name="Equation" r:id="rId6" imgW="8632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173" y="4038600"/>
                        <a:ext cx="192405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762000"/>
            <a:ext cx="289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Graph the expression on each side of the equals sign and then locate the points of intersection.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2590800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Graph:</a:t>
            </a: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7600" y="9906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7600" y="9906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Object 10"/>
          <p:cNvGraphicFramePr>
            <a:graphicFrameLocks noChangeAspect="1"/>
          </p:cNvGraphicFramePr>
          <p:nvPr/>
        </p:nvGraphicFramePr>
        <p:xfrm>
          <a:off x="6618871" y="838200"/>
          <a:ext cx="1458329" cy="682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9" name="Equation" r:id="rId10" imgW="838080" imgH="393480" progId="Equation.DSMT4">
                  <p:embed/>
                </p:oleObj>
              </mc:Choice>
              <mc:Fallback>
                <p:oleObj name="Equation" r:id="rId10" imgW="83808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8871" y="838200"/>
                        <a:ext cx="1458329" cy="682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7467600" y="2667000"/>
          <a:ext cx="1524000" cy="691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0" name="Equation" r:id="rId12" imgW="863280" imgH="393480" progId="Equation.DSMT4">
                  <p:embed/>
                </p:oleObj>
              </mc:Choice>
              <mc:Fallback>
                <p:oleObj name="Equation" r:id="rId12" imgW="86328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2667000"/>
                        <a:ext cx="1524000" cy="6915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/>
          <p:cNvSpPr/>
          <p:nvPr/>
        </p:nvSpPr>
        <p:spPr>
          <a:xfrm>
            <a:off x="6781800" y="2590800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" y="5257800"/>
            <a:ext cx="2362200" cy="10156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solution is where the graphs intersect at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4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741488" y="719138"/>
          <a:ext cx="27400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3" imgW="1307880" imgH="393480" progId="Equation.DSMT4">
                  <p:embed/>
                </p:oleObj>
              </mc:Choice>
              <mc:Fallback>
                <p:oleObj name="Equation" r:id="rId3" imgW="13078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719138"/>
                        <a:ext cx="2740025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Solving </a:t>
            </a:r>
            <a:r>
              <a:rPr lang="en-US" sz="2800" dirty="0">
                <a:solidFill>
                  <a:schemeClr val="tx2"/>
                </a:solidFill>
              </a:rPr>
              <a:t>Equations </a:t>
            </a:r>
            <a:r>
              <a:rPr lang="en-US" sz="2800" dirty="0" smtClean="0">
                <a:solidFill>
                  <a:schemeClr val="tx2"/>
                </a:solidFill>
              </a:rPr>
              <a:t>with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</a:rPr>
              <a:t>Rational </a:t>
            </a:r>
            <a:r>
              <a:rPr lang="en-US" sz="2800" dirty="0" smtClean="0">
                <a:solidFill>
                  <a:schemeClr val="tx2"/>
                </a:solidFill>
              </a:rPr>
              <a:t>Expressions  -  Your Turn 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914400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Solve: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82613" y="1879601"/>
          <a:ext cx="5818187" cy="819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5" imgW="2971800" imgH="419040" progId="Equation.DSMT4">
                  <p:embed/>
                </p:oleObj>
              </mc:Choice>
              <mc:Fallback>
                <p:oleObj name="Equation" r:id="rId5" imgW="297180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1879601"/>
                        <a:ext cx="5818187" cy="8194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600201" y="2974791"/>
          <a:ext cx="3429000" cy="911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7" imgW="1625400" imgH="431640" progId="Equation.DSMT4">
                  <p:embed/>
                </p:oleObj>
              </mc:Choice>
              <mc:Fallback>
                <p:oleObj name="Equation" r:id="rId7" imgW="162540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1" y="2974791"/>
                        <a:ext cx="3429000" cy="9114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418763" y="4008439"/>
          <a:ext cx="2514600" cy="442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9" imgW="1155600" imgH="203040" progId="Equation.DSMT4">
                  <p:embed/>
                </p:oleObj>
              </mc:Choice>
              <mc:Fallback>
                <p:oleObj name="Equation" r:id="rId9" imgW="115560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8763" y="4008439"/>
                        <a:ext cx="2514600" cy="4427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438400" y="4572000"/>
          <a:ext cx="2557462" cy="42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11" imgW="1206360" imgH="203040" progId="Equation.DSMT4">
                  <p:embed/>
                </p:oleObj>
              </mc:Choice>
              <mc:Fallback>
                <p:oleObj name="Equation" r:id="rId11" imgW="120636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572000"/>
                        <a:ext cx="2557462" cy="42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438400" y="5105400"/>
          <a:ext cx="223202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13" imgW="1143000" imgH="393480" progId="Equation.DSMT4">
                  <p:embed/>
                </p:oleObj>
              </mc:Choice>
              <mc:Fallback>
                <p:oleObj name="Equation" r:id="rId13" imgW="11430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05400"/>
                        <a:ext cx="2232025" cy="76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553200" y="762000"/>
            <a:ext cx="2438400" cy="707886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LCD: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6(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2)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NPV is 2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943600" y="3352800"/>
            <a:ext cx="29718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Straight Connector 14"/>
          <p:cNvCxnSpPr/>
          <p:nvPr/>
        </p:nvCxnSpPr>
        <p:spPr>
          <a:xfrm flipV="1">
            <a:off x="3962400" y="5410200"/>
            <a:ext cx="6858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604189"/>
            <a:ext cx="8610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 car travels 500 miles in the same time that a train travels 300 miles. The speed of the car is 30 miles per hour faster than the speed of the train.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Determine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speed of the car and the train.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81000" y="1747188"/>
            <a:ext cx="533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Let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= speed of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train</a:t>
            </a:r>
          </a:p>
          <a:p>
            <a:pPr>
              <a:spcBef>
                <a:spcPct val="50000"/>
              </a:spcBef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+ 30 = speed of the car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267200" y="2514600"/>
          <a:ext cx="938490" cy="78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name="Equation" r:id="rId4" imgW="355600" imgH="355600" progId="Equation.DSMT36">
                  <p:embed/>
                </p:oleObj>
              </mc:Choice>
              <mc:Fallback>
                <p:oleObj name="Equation" r:id="rId4" imgW="355600" imgH="355600" progId="Equation.DSMT36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514600"/>
                        <a:ext cx="938490" cy="78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85800" y="2813988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Car’s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Time = Train’s Time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1371600" y="5404788"/>
          <a:ext cx="1368632" cy="767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" name="Equation" r:id="rId6" imgW="635000" imgH="355600" progId="Equation.DSMT36">
                  <p:embed/>
                </p:oleObj>
              </mc:Choice>
              <mc:Fallback>
                <p:oleObj name="Equation" r:id="rId6" imgW="635000" imgH="355600" progId="Equation.DSMT36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04788"/>
                        <a:ext cx="1368632" cy="7674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6172200" y="5480988"/>
          <a:ext cx="1066800" cy="76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Equation" r:id="rId8" imgW="495300" imgH="355600" progId="Equation.DSMT36">
                  <p:embed/>
                </p:oleObj>
              </mc:Choice>
              <mc:Fallback>
                <p:oleObj name="Equation" r:id="rId8" imgW="495300" imgH="355600" progId="Equation.DSMT36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480988"/>
                        <a:ext cx="1066800" cy="767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533400" y="3956988"/>
          <a:ext cx="320267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r:id="rId10" imgW="6553200" imgH="1714500" progId="MS_ClipArt_Gallery">
                  <p:embed/>
                </p:oleObj>
              </mc:Choice>
              <mc:Fallback>
                <p:oleObj r:id="rId10" imgW="6553200" imgH="1714500" progId="MS_ClipArt_Gallery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956988"/>
                        <a:ext cx="320267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AutoShape 7" descr="data:image/jpeg;base64,/9j/4AAQSkZJRgABAQAAAQABAAD/2wCEAAkGBhQSEBUUExQWFRUWFhQWFxYVFxUSFRgVHRYVFxQXFBgcHCYfFxojHBQUHy8gIycpLC0sFR4xNTAqNSYsLCkBCQoKDgwOGg8PGiofHyUsKSwsKSksKSwsKiwpLCkpKSwpLCksLCwpKSksLCwsKSksLCwvLCwpKSwpLCksKSwtLP/AABEIAMEBBQMBIgACEQEDEQH/xAAcAAEAAgMBAQEAAAAAAAAAAAAABAYDBQcCAQj/xABHEAABAwICBQgGCAMHBAMAAAABAAIDBBESIQUGMUFRBxMiMmFxgZFScqGxwdEUI0JDU2KCkhUzohZjg8LS4fAkc7LxCFSj/8QAGwEBAAMBAQEBAAAAAAAAAAAAAAECAwQFBgf/xAA1EQACAQIEAggDBwUAAAAAAAAAAQIDEQQSITFBUQUTFGGBkaHRMnHBIiMzQlKx4RVygpLw/9oADAMBAAIRAxEAPwDuKIiAIiIAiIgCIiAIoOk9Nw04vK8Nyvba4jsG23bsXPtL8rRecNMAxv4jxzjz6rBkO9xUpN7ENpHSaqrZE0vke1jRtc4hrR3k5KuT8olNb6jFUHdzQGD97rDyXKNItkqXYpnvfcbZnEnvawZN3ZALY6OZzUeBuQBJGVr3zOW7O62jS5lHLkXabXiY7GxxjLLOVw455D2KHPrdMftkd1gq26dYzKtlCK4EXZupNYJT94/9xHxWP+Oy/iP/AHH5rT84pWjNGS1DyyJuIixOdg0fmO5S2kWUW1dalq1a1qkdOyKQ42vNgT1gbEg3G0Zb1ecHeq3q1qaKdwkkdjltlbqsvtw7yd11ZlyTab0LI8YTx8wmI8PJe15e8AXJAA3nIKhJ9Dl9Wqm1npWmxnj/AHA+5S6PSEcovHI14/K4OU2YuSkRFACIiAIiIAiIgCIiAIiIAiIgCIiAIi0WsetsdKMIHOSkXEYNrcC8/ZHtO5VlJRV2a0qM601Cmrs21bXMhYXyODGjaXGw/wBz2LnWs/KrYYYLsa4lofhxyvP92zYwfmd5LR6V0jLUvxzPLrbGjJjfVHx2qKIguN4t30R9NS6Ajl+8nr3bepr3xvqXF05IabEsc57i48Xna4+Q4BTIaRjOrcD8rQz27fasy+qe3VOCRuugcKt8z8V7AG2xq+Yjw9q9ALJBTue7Cxrnu9FoLj/sO05KO2Vnx9DX+j4OKu4+bfuYcJ7EbGSQNpOQABJJ7BtKt+iuT6R9nTu5segyzn+Luq3wurfovV6Cn/lxgO3vPSee9xzWkXiJ7ysedWr9G4fSnBTfp5v6XKToLUF8tnT3iZtw/eO7/QHt7lftHaMjgZgiYGN7NpPEnaT2lSV9W8YJd75ni4jGVK+j0j+laIIiK5xkDTlZJFTvkiYJHtFw0m2W89thnbfZci0lpaapdilkLuDdjB3N2Lti5drNoEQVLg0WY/psG4C/SaO4+xwXVhnHNZmNW9rlbZApEbS0ggkZ2uDYjhmFMFLv8+7Z8llq6P6t3YL+S7nHQ51LU2ujda6iKwLucbwfmfB233q0aM1yhlydeN17Wdm2/rfNU2CHE0HiAVjbDaUj0mh3iDYrKdCMtdi0aslodTY8EXBuDvGYXpVbU+qILojs6zezc4DzB81u36YjDA+5wlxbe3VdmLOG7MFcE6bjLKdMZqSuTkWOGdrhdpBHEZhZFmXCIiAIiIAiIgCIiAIi5/r3ygc251LTO+sGUsg2R3+w0/icfR79lJzUI5mdOFwtTFVVSp7v072SddNfhATBTkOl2OftbH2fmf2bt/Bc/p5CcTnG7ibkkkuJ4k71Cgj/AOfFS2ryJ1ZVHd+R+hYXAUsHTyQ1fF8X/HcScSXWnr9ONjybZ7uAOXbci+fYpmg3VNUTzdP0W2xOc4ta0cSS0DwUqMnsiJ16UHaUiaApNDQSTOwxMdId+EZD1nbG+JW00DR0jpcM8jnkbWsY9sIzsMb7Au9gXTaembG0NY0NaNgaAAPALqhhZfm0PExXTdOH2aKzPnw936fMpuieTvY6pf8A4cZIH6n7T4WVtodGxwtwxMawflFr952nxUpF1wpxhsj5vEY2tiH95LTlw8giItDkCL4vMsoaLuIA4kgDzKDc+Mna4kBwJBsQCDY8DwWRcN061z6upkjza2VxxtOVi42IIWekra2MANqJA52cbMZfjA6229iBY2O4rz3jlF2cT6KXQkcqaqpN20elrq/P6Ha1oNcaIPgD7ZxuB/Qei/3g/pVQ1X16qTVMjqZGc2cQc57WssQDliFgM7bV0J80UzHMD2ODmlpwua7Ii24rsw+IjP7cTycZgKmGeSdndXutUUZtHfK224RlPii7S0g99iD7Vt/7NVTOrJDJb0mvjJ8QSFiZo+pjvip8QLifqpGutfbk6x23817PXwfE8Xqpo1mhIsVPGey3kSF9rKe08J442/03HuWfQ7uYiwTMkjIc83dG8twk3HSAIWSvnie6nLJGOtOwENcLgEEG42hOtVhkeYl6LjwzMPbh8wR77KXHBcTx7jd49YG/wCkuoC0YrbCD5EH4KW2l6Rdxy+C56lSLbfcaQi7WKtE50bgWOLb5Zey63VDrGb4ZG5ggYm9vVJHyX2fRP1YPDCfaFiqtD9Mgb4yR3tdcf+QUzlSnuRFVI7G+iqWuF2m/d8RuWQOC0n8PIwPBtcjZwd/vZT4XvBIcL2sbjI2/4FyyilszojJvdE1FEkrC0g4S5hG1ubm97dpHdc9ikQzNcLtII4hZlz2iIgCIo1fWCNt95yA7UBT+UrXg0kYp4D/1MoyP4TN7z28PPv5ZSU9hvO8k5kneTxJUnT0pkrZnvPSxluZ3A2Hz8VkoaZ0rsMTXSO4MGLz3DvK8evUdSdlwP0bovBQwVDPJq8ldvkj46UNaXE2A2lQYXz1cgipmuOdiWWJ29YkPGFtlfdE8lZmLXVlmtGyNjiXH1njJvhc9oXRdG6KigZgiY1g7Bme87Se9b0sM95aHmdIdNU4twpPN8tvP280cTp9WoKR4+kxuqJAbGNp5uK52AkguccxssF2DVqsZJDhZEIQyzSwWwjL7JAFx4LXae1IFTUCXnMA6JcALkkWsW7hcAbeCsNDQtiYGMFh5kneSd5XoKMYrQ+Tq4ipWf2npy4Gm0bqVDDM+QFzsRBDDbC2xuNmbrdqsKIpuYBEUWv0jHAwvleGNG87+wDaT2BG7FoxcnaKuyTda7S+sEFMLyvAO5o6Tz3NGao+sHKS992045tvpmxkPqjYz2nuVL518r7NDnvcd13vJ95UQjUrfhLTm9Eeg8LQwyzYyeV/oWsn7eJdNL8pcjriBoib6TrPf4Dqt9qqNbpZ8pvI98h/MS4eA2Bb3RnJtUy2MpbC383Tf+0ZDxKtej+TSlZ/MxzH8xwt/a23tutOyUl+LNy7lsSumHS0wdFQXOWr/AO8znuren2U8kgljMkUoDXMFr3ByIuR2rLJWtZijhjeYZbGRz2sDxjcWAyOFubyAFgCcgXLZ6d5Mqk1DzA2PmnOLmdLBhB2Nt2diit5NdIBwj50COUuxlshcG5Z4rjFmMsjmvG6qak1l01seviKtCqo1Y1I52lm15Llbc1WltJROdGyEXbG04nuLC6R7rEl2HottYDCNijCccPJdD1b5LI6eUSSvEwAIEfNgMuRa5uTe3BWWTVKjdtpovBoHuXdhsPTyProu9+D4HFX6Wq0HGnhJJxS1unq7tvfU5DBpeRnUlkb6r3j4rZU+ulU3ZUPPrYX+8LocmoNCfuAPVc9vuKjycmtGdjZG90jvjdb9mw/5ZSXkY/1qvL8WlTl4P+Sr03KTVDrc0/vaWn+k/BTP7fxv/n0jHdoLSf6m/FbGbktpz1ZZm+LHf5VCl5KR9mpd+qMH3OTs9vhqvxRR9IYafx4Zf4yt7Gam1podzZ4expdh8QHEW8FYKbWuleOjOy99jjgPWvvsqfJyWTDq1EZ72uHzUOXk5qwDYxOGf2yPeFPVVFtKL80V63o+e8akPJr3OhGqkLSGtjkG4xyC9t1wRb2r7LX9NhcyRgAeCXMJAvhtm243Lmx1Nr4+rEf0SN+YWaOTSkP2ajL8pePZdMtRbxv8mivU4WXwVrf3Rkvc6NFWNdTizmkhrcri9xbd4KY7rjtDveCuZf2wq2/zoQ714XA+dlLp+UNoIxRFpHoPI78jkoba3i14FexSfwThL5SX1sdDjG3sd7DY/Fa6JuGeRmYybIwg2NnEhzeBAc29j6S0lHygQOOb3C9r4mg+0LNPpyJ9XE9jwRgcDu2PYbHwJSMkzGpha1P4osskM+WZB/p8wV9UGDSDCOsN/lc2RU6xGXVy5GzkkDQScgMyqvUVplkLt2xo4BTtZa2wEY35nu3Dz9y09K/NdEFxM2T2UMZzdGxx4ljSfMhbKnAAsAAOAAaPIKBHIpLJrLSyIcpPRs2LX2XsPWvbMsrZlXKCZjXtqwxDisuNZtEnpfF4dIqRpetr60mOCF8EWwvk+qc4du8DsHmq2exrTgpat2S4+y4sn6y6/RU92RWll2begw/mI2nsHsXO5J6mulyD5n9gyaOz7LArtojkyiZZ1Q8yn0G9CPx3u9iuFLSMjaGxtaxo2BoDR7FooU46y+0/T+TV4uUFlw6yLjL878doruXi2UHQ3JeTZ1VJb+7jNz+p+7wHirvo3Q8NO3DDG1g32GZ9Z20+KmLHLO1ou4ho4kgD2q86sp7+Rwxgk78efEyItU7WOImzC6U8Imuk9oyHmvhral3VhbGOMzxf9rb+9Z2Lm2RaJ7ZT16sN7Iox7zdYjRRnrS1D++TCPIWU2BYS8DaVhk0jE3rSMHe5o+K0g0fTfg4vXe93vKyshhb1YIh+gFMoJz9YqcffM8Df3LwdZYNzie5jz8FjbU22Bo7mgL19Nd6R9ynKLnoafYdjJj3RSfJff4zwhnP+GR7ysZqnekfNeTOeJ80ygz/xV26nn/a0e9y8fxJ+E/8ATy5k/h8d/SWLnVFZWg9HO98+i4AdK5ztb/2pyg2n8Tf/APXl84/9SfxN34En7ov9ShmVeXVAG9MouT/4k78F3i+L/UsUk4d1qcHvMJ+K1k2mYmdaRg73ALC3WCM9Ul3a0Ejz2Kypt7FXOK3ZOloKd3WpGf8A5fArWS6Fp/pLGthwtMUri1pANw6MNN723u81XdYuVJtNNzLIHyyXDcnNa3EQ0ht8yT027t68aa1tnaZXwRtfMBzUTSC8fVgSVTgARis5zWj1TltVlSk02R1yjZJlxGgYdzZB+pvzRaai1ukbGwSPjMmBuMtaAC7eQBsF7gdyKezy7iO3vnIm6bqcU7+w4R4KJHPZR6movI8jO73nLP7RWEyFZGpvI6tZhV3VdFSQs8NYVNypY4p1Og4laClqwNoPkp38T7ClyTdfSF859aR2lO4d5WCTTIG2Ro/U0fFLEFiFQvE+loo+u8DszcfAC5VTm0/ENs0fjI35qONcIWZCqYBwa/5KXBvgRmXMtR1gB/lwzydojLB5ussb6+qdshjiHGWUE/tb81VJNeIN9QXdwkd8FGfrvTD7Tz3Ru+NkVKXIjrIriWyTGf5lWR+WBgb/AFG5WJtPTtN+aMjvSmcZD5HJVF+v8A2MlPg0f5lhfyis3QPPe9g+auqE+RHXQ5l8Ok32s2zRwaAAo7pidpJ71Q38ort1OP1SH4NUeTlAnOyOId+N3xCusPPkUdeHM6Hzi+86uZv13qjsdG3ujHxJWB+tlWfv3D1Wsb7mqyw8ivaInVRIvWP/AJsXEa/XSRri188zjlcBzt/HMBa2bWy+6R3rv/8Aaq6cY7yRZVJPaJ3qTSMbetIxve5o+Khy61Urds8fgcXuXB26wueLtYwWNs7u7exSYqqVwvitlc4WgbC7FuvsAVL0lxbLfePgjskuvdMNjnu9Vh+K19TylQt2Ru/U5rPeVxKrjqcP1hlycQbl2QwtPSH2c3b14o9GGRwAzJIA35k2Az7StIKEvhRSTmt2dhdymucLxxMtxx4h7FHGulZKbRgfoYXLa6M1Tp6djWBgcWgAl/S6X2jbYM77lsTIGiwsBwFgF0xhDkcM8RK+5X2Q6Ql68xjHaQD5NWePVu/82eWQ8MRaPmvOl9caanvzkrb+iDid5DNVGt5VHSOwUkD3uOwuBP8AS25SU4Q3siEq1TYvcOj4Y+rG0HiRiPmblYKvWOJjg3GHPdcNYOkXEbgB2ql/2d0pUs52rnZRQbzI5sItvsL5nsJv2LaGtoYHRCnYa4wQvjjllfHHG3E9zy7CHBz+uRewNhtXPPFL8qOiGCe82azV6tlqXswUz5JBLNOZyzKPZdzHGwIxAXBv1W8CstToQhzPpFZm2PC6GjAlficcbw6Q9BhuRckk3ByVoptX9I1jWRP+qg5oFjGgR0uDLCLRvde4Ow38FftXtRaelwuDA6QWIcQ04XYbOwWAIBz23XH1krWudyhG97HP9GaFrJIw6Clbg6odUkVMpG0XdI5oA6RIwNA6W9F2ICyKly1j82636MfR100Ru0Y3PYRcAxucXMI87d7StYNKy/iv/e75r9Ba66kQ6RiDX9CVt+blAuW9hH2mnePKy4JrPqlVUD7TxnDezZW3dE7uduPYbFdtOqpKzOWdNp3RjGlZfxZP3u+afxSX8WT97vmtSKhexOtbozszat0jJ+JIf1u+a9CtJ2uce9zvmtU2XtWQTK6lYq4s2fOA7fmgtwHkFr2z9q9CdXVQpkJ4tw9i9YlAE69fSVOdDITsSYlB+kr59KU50RkJ2NMagmpXz6SozonIydzi+41A+kLKw8SB3m/uUqd9hlJeNYautEbMR4gDvUykoBI2YsOJ0MLpiDkMIIHibuBtwuvvJ/DLNG6TAZHfSaEXwNdhj5yUSgXyAsWg94XPWxCirLc1p0c2r2K+zVSsqrPhp5pLtcS7BhDrG+JmK2IkEZC5zWak1FnMkcc7mxF8sUZZjjfK3Ges5jXHCNvWtc5LsOo2lzNVEE5CF7wPzPkxE9lg7D3LQaWrYX6ZwRxFjm1cDXvxNwOLXAHBG0C1y4kkkkkbl5p3WKxrZqTFQVIjjL3tc0Hpm5JsLEAbPtZKz6rvihopWmJvOyGVrJHBhZHeONoJxbsRHZtzF1k5YZWx1MLzmSxzcItiA23d6IzGfaomqWha2VpcKmCGn6Tg0h1Qw2HTe4AhpAGG+MkbMrqCTYTGkpaOoZ9ME8k8MmJoiHN2LXPeXWvhdicOk5xsbZLnOq+k4IJWyzvAbH0gB0nOfbo2A4HPPgvml9K1Wk3vZCyonaHBschIY1rM8YLGNbGxrjhdbdhGZW51f5DJpAH1MgiZvDSO/N7stl9gOxbU6rhsjOdNT0Zi0vywk5U8Xc6Q/wCUfNQKbR+l9Jmw5xrHHf8AUs8AOk4ea6BoLQ+jYCW0FM/SE7cnOisY2n+8qX9Bt+DfALNXy6XnbhNHNBHe5ZTSxREtyGFz7F52E3BHWPYkq05bsrCjCOyKvS8lFLS3NfUF8gGIwQgukIvbqtOLbxLVvYKuWJpZQaN5hhAtK51NJN34C4tb3HF3L3Qalxue0P0RK0lzQ55medpALnk7bXuT2K8v5LtHl2IQYdmTXva3LsusjYqWitTZZ5A+qj0hic4ESPnpJGsBFsWEtu3hZoV60NqZDT4xd0oeBcTCJwFr7LMHFb4BfVAPMcYaAGgAAWAAsAOAG5ekRAEREAXiaFr2lrmhzTkQ4AgjtB2r2iAoenORignu6Nrqd53xHoXz2xuu23dbYqLpPkGq2EmCaKUZ2DsULuz0hfxXdkV1UkuJVwTPzNV8mOk4r3pXOtvjcyQeFjcrWyas1retSVA/wnn3BfqtFfrpFOqR+SqyinhAMsMkYJsDIxzAT2XGai/S11DlZ0rUVVQYG08vNQOIBDHuxOtYuuBs4Ln/APA5tpgkA3lzXNHmQspYxxdrHp0Oi41IKTlZvhoQBVr6KrvWwi0a37Tmt/UFs6H6NC7E4QSdkr+j5NePas+3S4ROxdBQtdz/AG9yuiZxNgCe4EqdTaJnfsYR2uIb7NvsVyGvtOwdCOgZ/wBuNzz5AG6wVPKE61wXD/twNi8i6x9iPF1XsvQR6MwkPxJr/ZfRM1dJqZK7aXu9Rp95C2H9iLdboevK1nsv8FpKzlFcTYtlcPzS29gC10uul+rEB39M+0/BZudeXF+i/Y6E+jKK0Sfg36yaNnrdq+2CFjoXtc8yYSGPc8gYSbm+QFxbyVPlZJY4ifP5KXWayyvFiTY7gA0ccwFqZZ3O2raDklaTPHxc6VSpmpKy+SX7HW9Vw188rNgqaN7R3lkbh/4u8is+reosrJ2AP6Ac1wZmCXA4gXG9rCxOy+aougtZTEyJ4I52mI6J+3He477Xc0jgQu+6mV8dTF9IYHBpsGh7XRkG3SBuLOAuBcXBVkchyPWXT02h6xggLfpHNYpLgPYwPLiyIj7RDcBxG3dZVPQms07ZQQC975MZkDOcnxF1y6O+x1zfvsu0z8i0FRUyVNVNLPJI4vc0WgjJ3NG1waMhtGSjVlVQaMtGww84fuaUGaYng7Dc37XOCgkqOgOSyoqn4pZnNc5wkklcxz3EWIDS19jizJOIAZ2BNl1LQWq8GjoHQyTySseD0JgJOgG3c1kbWk4TYm2d1rtB0elalpwtZo2F1uk8NlqiBvazqx3uetmsNZyKudIZG18znna6YF7ie14cDZSCZDpWeR2DRuji0XP/AFNY008Ld5LIuu4bMgGrBpjk20jO9r3aTxkZ4TG6KNptY821jrbyLnOx2r1BqBpRgsNI5cMU4/zKzar6HrYXH6TUiZmEhozJDr3uXEXO/aVAKzScn2kohZmkGjsAeB5G6tmqmjaqFjvpcwlccOG2eHbcXwi+7ct8iAIiIAiIgCIiAIiIAiIgC+Ery5yizOQGWata3aVqa3WXD1W370qIydy1FZTcT5IDWaX1onINn4RnsyVG0nJLMSLvkPC7nK06UiZnn53VaqGsF7YUBX6nVl7usWRjt6R8h81rX6Gp483uLz34B5DP2re1rgR8ifmq/V6Oa4nb70Bhn0rEzKNgHcPitVUaWcdl/Mqe/QfAj2qXovUKqqTaCJ0n5m5MHe82AQFYfO47SvAeV2TQf/x9cbOragMH4cIxP7i9wsPAFdK1e1AoqO3MUzA4fey/WSeBN7eFkB+fdXOTLSFZYsgLGH7yb6pluIvm7wC6Zq/yBQMs6rmdO70Ivq4+4u6x8CF1SaUB1nYnOwlwAa45Cw3DCDmLAm/kqtpfWLSLn81SUD2XvaWfBhtfaAHYW/qN+wqQbSk1boqOPE2GngYz7ZawEdpe7eq1pLldphJzNBFJXTbAIWu5sfrtcj1RbtWam5LZKl4l0nUvndt5priGDsvlYeqG96u+idBwUrMFPEyJvBjQ2/a47Se0qAcfrNMaankDpKWVjWuDmxtpyY2uBu11yHFzhxJ8FioNMzRSiQUkTZGXGIUnNvBOTs2gELuVl9QHKoOU2YdZjCRwdI34ldN0fOXwseRYuY1xHC4Bsspgb6I8gvaAIiIAiIgCIiAIiIAiIgCIiAL4vq+IDw5YJHLO5qwSxnggNdVSrSV1yt5UNWsnhJ2AnuF0BVK+BVyvpRmuhnViaQ9UNHFxt7BmpVNqFA03mc6U+iLtb5DM+aA4q/RL5X4ImOe7gxpcfG2xb7Q3IzWSnFNIKZnaeckt6oOFvifBdqpKRsbcMUbY28GgD2Bea2pihYZJpGsaPtSODR4XQFX0FyZUVPYljql/pzEObfsbYMHkVbWRWFhZrRuaA0AfBUTSvK3Hi5qhgfVSHJps5sd+IFsbx4AdqgDU7SukzeuqPo8Jz5mPLLgY2mx73uJy2IDfawcp9BR3aH8/Ls5uD6w34Of1W+d+xaA6z6Wr48cFLLTwnIYcAkcOOJ5DrdrWjvVz1b5OqKisYoQ54+8k6bx6t8m/pAVmQHEqSGtpblzallyXEkSEE7ySLgntW5o9dpxkZbng8NJ9111RRqrRkUgtJGx/rNa73hAU6m16f9pjT3EtPxVs0PXmaJslrYhe172zI2+Ch/2NpL3ELR3F7R5B1ltqenbG0MYA1rRYAbAEBkREQBERAEREAREQBERAEREAREQBERAEREB4JXzEV7siA8Ecbe9fO4fAL0QoNZphjNl3Hs2eJQEstJ2nyyWIyC5DbG222du/gqxpPS08jbjGxhy6DXZ/qGfuVWZUYDdrrEnc7Cb/ABQFz1gl0gejSNgaD9t7yX+DS3CPaq5R8lklQ8S6QqHyOvfA12K3ZiOQ7mgBeIdZJm/eut29P3hTafXaUbQx3eMPuKkFw0Pq/T0rcMETWcSM3H1nG7neJWxVPh15FulGRb0XA+w2VppZ8QB3EAi/aoBnREQBERAEREAREQBERAEREAREQBERAEREAREQBERAEREB8JWN83Be8K+hqAhPp3P2mw7fkvcWjGA3IueJz9mxS0QBYJ6KN/XYx3rNDveFnRAaGo1HpH/dYT/dudH7AbHyWpn5M2fdzyNy2ODJBfcTkD4K6IgKPDydPGTqgEb7RkHwu8q6QQhjQ0bgB5CyyIgCIiAIiIAiIgCIiAIiIAiIgCIiAIiIAiIgCIiAIiIAiIgCIiAIiIAiIgCIiAIiIAiIgCIiAIiIAiIgCIiAIiIAiIgCIiAIiIAiIgCIi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1" name="AutoShape 9" descr="data:image/jpeg;base64,/9j/4AAQSkZJRgABAQAAAQABAAD/2wCEAAkGBhQSEBUUExQWFRUWFhQWFxYVFxUSFRgVHRYVFxQXFBgcHCYfFxojHBQUHy8gIycpLC0sFR4xNTAqNSYsLCkBCQoKDgwOGg8PGiofHyUsKSwsKSksKSwsKiwpLCkpKSwpLCksLCwpKSksLCwsKSksLCwvLCwpKSwpLCksKSwtLP/AABEIAMEBBQMBIgACEQEDEQH/xAAcAAEAAgMBAQEAAAAAAAAAAAAABAYDBQcCAQj/xABHEAABAwICBQgGCAMHBAMAAAABAAIDBBESIQUGMUFRBxMiMmFxgZFScqGxwdEUI0JDU2KCkhUzohZjg8LS4fAkc7LxCFSj/8QAGwEBAAMBAQEBAAAAAAAAAAAAAAECAwQFBgf/xAA1EQACAQIEAggDBwUAAAAAAAAAAQIDEQQSITFBUQUTFGGBkaHRMnHBIiMzQlKx4RVygpLw/9oADAMBAAIRAxEAPwDuKIiAIiIAiIgCIiAIoOk9Nw04vK8Nyvba4jsG23bsXPtL8rRecNMAxv4jxzjz6rBkO9xUpN7ENpHSaqrZE0vke1jRtc4hrR3k5KuT8olNb6jFUHdzQGD97rDyXKNItkqXYpnvfcbZnEnvawZN3ZALY6OZzUeBuQBJGVr3zOW7O62jS5lHLkXabXiY7GxxjLLOVw455D2KHPrdMftkd1gq26dYzKtlCK4EXZupNYJT94/9xHxWP+Oy/iP/AHH5rT84pWjNGS1DyyJuIixOdg0fmO5S2kWUW1dalq1a1qkdOyKQ42vNgT1gbEg3G0Zb1ecHeq3q1qaKdwkkdjltlbqsvtw7yd11ZlyTab0LI8YTx8wmI8PJe15e8AXJAA3nIKhJ9Dl9Wqm1npWmxnj/AHA+5S6PSEcovHI14/K4OU2YuSkRFACIiAIiIAiIgCIiAIiIAiIgCIiAIi0WsetsdKMIHOSkXEYNrcC8/ZHtO5VlJRV2a0qM601Cmrs21bXMhYXyODGjaXGw/wBz2LnWs/KrYYYLsa4lofhxyvP92zYwfmd5LR6V0jLUvxzPLrbGjJjfVHx2qKIguN4t30R9NS6Ajl+8nr3bepr3xvqXF05IabEsc57i48Xna4+Q4BTIaRjOrcD8rQz27fasy+qe3VOCRuugcKt8z8V7AG2xq+Yjw9q9ALJBTue7Cxrnu9FoLj/sO05KO2Vnx9DX+j4OKu4+bfuYcJ7EbGSQNpOQABJJ7BtKt+iuT6R9nTu5segyzn+Luq3wurfovV6Cn/lxgO3vPSee9xzWkXiJ7ysedWr9G4fSnBTfp5v6XKToLUF8tnT3iZtw/eO7/QHt7lftHaMjgZgiYGN7NpPEnaT2lSV9W8YJd75ni4jGVK+j0j+laIIiK5xkDTlZJFTvkiYJHtFw0m2W89thnbfZci0lpaapdilkLuDdjB3N2Lti5drNoEQVLg0WY/psG4C/SaO4+xwXVhnHNZmNW9rlbZApEbS0ggkZ2uDYjhmFMFLv8+7Z8llq6P6t3YL+S7nHQ51LU2ujda6iKwLucbwfmfB233q0aM1yhlydeN17Wdm2/rfNU2CHE0HiAVjbDaUj0mh3iDYrKdCMtdi0aslodTY8EXBuDvGYXpVbU+qILojs6zezc4DzB81u36YjDA+5wlxbe3VdmLOG7MFcE6bjLKdMZqSuTkWOGdrhdpBHEZhZFmXCIiAIiIAiIgCIiAIi5/r3ygc251LTO+sGUsg2R3+w0/icfR79lJzUI5mdOFwtTFVVSp7v072SddNfhATBTkOl2OftbH2fmf2bt/Bc/p5CcTnG7ibkkkuJ4k71Cgj/AOfFS2ryJ1ZVHd+R+hYXAUsHTyQ1fF8X/HcScSXWnr9ONjybZ7uAOXbci+fYpmg3VNUTzdP0W2xOc4ta0cSS0DwUqMnsiJ16UHaUiaApNDQSTOwxMdId+EZD1nbG+JW00DR0jpcM8jnkbWsY9sIzsMb7Au9gXTaembG0NY0NaNgaAAPALqhhZfm0PExXTdOH2aKzPnw936fMpuieTvY6pf8A4cZIH6n7T4WVtodGxwtwxMawflFr952nxUpF1wpxhsj5vEY2tiH95LTlw8giItDkCL4vMsoaLuIA4kgDzKDc+Mna4kBwJBsQCDY8DwWRcN061z6upkjza2VxxtOVi42IIWekra2MANqJA52cbMZfjA6229iBY2O4rz3jlF2cT6KXQkcqaqpN20elrq/P6Ha1oNcaIPgD7ZxuB/Qei/3g/pVQ1X16qTVMjqZGc2cQc57WssQDliFgM7bV0J80UzHMD2ODmlpwua7Ii24rsw+IjP7cTycZgKmGeSdndXutUUZtHfK224RlPii7S0g99iD7Vt/7NVTOrJDJb0mvjJ8QSFiZo+pjvip8QLifqpGutfbk6x23817PXwfE8Xqpo1mhIsVPGey3kSF9rKe08J442/03HuWfQ7uYiwTMkjIc83dG8twk3HSAIWSvnie6nLJGOtOwENcLgEEG42hOtVhkeYl6LjwzMPbh8wR77KXHBcTx7jd49YG/wCkuoC0YrbCD5EH4KW2l6Rdxy+C56lSLbfcaQi7WKtE50bgWOLb5Zey63VDrGb4ZG5ggYm9vVJHyX2fRP1YPDCfaFiqtD9Mgb4yR3tdcf+QUzlSnuRFVI7G+iqWuF2m/d8RuWQOC0n8PIwPBtcjZwd/vZT4XvBIcL2sbjI2/4FyyilszojJvdE1FEkrC0g4S5hG1ubm97dpHdc9ikQzNcLtII4hZlz2iIgCIo1fWCNt95yA7UBT+UrXg0kYp4D/1MoyP4TN7z28PPv5ZSU9hvO8k5kneTxJUnT0pkrZnvPSxluZ3A2Hz8VkoaZ0rsMTXSO4MGLz3DvK8evUdSdlwP0bovBQwVDPJq8ldvkj46UNaXE2A2lQYXz1cgipmuOdiWWJ29YkPGFtlfdE8lZmLXVlmtGyNjiXH1njJvhc9oXRdG6KigZgiY1g7Bme87Se9b0sM95aHmdIdNU4twpPN8tvP280cTp9WoKR4+kxuqJAbGNp5uK52AkguccxssF2DVqsZJDhZEIQyzSwWwjL7JAFx4LXae1IFTUCXnMA6JcALkkWsW7hcAbeCsNDQtiYGMFh5kneSd5XoKMYrQ+Tq4ipWf2npy4Gm0bqVDDM+QFzsRBDDbC2xuNmbrdqsKIpuYBEUWv0jHAwvleGNG87+wDaT2BG7FoxcnaKuyTda7S+sEFMLyvAO5o6Tz3NGao+sHKS992045tvpmxkPqjYz2nuVL518r7NDnvcd13vJ95UQjUrfhLTm9Eeg8LQwyzYyeV/oWsn7eJdNL8pcjriBoib6TrPf4Dqt9qqNbpZ8pvI98h/MS4eA2Bb3RnJtUy2MpbC383Tf+0ZDxKtej+TSlZ/MxzH8xwt/a23tutOyUl+LNy7lsSumHS0wdFQXOWr/AO8znuren2U8kgljMkUoDXMFr3ByIuR2rLJWtZijhjeYZbGRz2sDxjcWAyOFubyAFgCcgXLZ6d5Mqk1DzA2PmnOLmdLBhB2Nt2diit5NdIBwj50COUuxlshcG5Z4rjFmMsjmvG6qak1l01seviKtCqo1Y1I52lm15Llbc1WltJROdGyEXbG04nuLC6R7rEl2HottYDCNijCccPJdD1b5LI6eUSSvEwAIEfNgMuRa5uTe3BWWTVKjdtpovBoHuXdhsPTyProu9+D4HFX6Wq0HGnhJJxS1unq7tvfU5DBpeRnUlkb6r3j4rZU+ulU3ZUPPrYX+8LocmoNCfuAPVc9vuKjycmtGdjZG90jvjdb9mw/5ZSXkY/1qvL8WlTl4P+Sr03KTVDrc0/vaWn+k/BTP7fxv/n0jHdoLSf6m/FbGbktpz1ZZm+LHf5VCl5KR9mpd+qMH3OTs9vhqvxRR9IYafx4Zf4yt7Gam1podzZ4expdh8QHEW8FYKbWuleOjOy99jjgPWvvsqfJyWTDq1EZ72uHzUOXk5qwDYxOGf2yPeFPVVFtKL80V63o+e8akPJr3OhGqkLSGtjkG4xyC9t1wRb2r7LX9NhcyRgAeCXMJAvhtm243Lmx1Nr4+rEf0SN+YWaOTSkP2ajL8pePZdMtRbxv8mivU4WXwVrf3Rkvc6NFWNdTizmkhrcri9xbd4KY7rjtDveCuZf2wq2/zoQ714XA+dlLp+UNoIxRFpHoPI78jkoba3i14FexSfwThL5SX1sdDjG3sd7DY/Fa6JuGeRmYybIwg2NnEhzeBAc29j6S0lHygQOOb3C9r4mg+0LNPpyJ9XE9jwRgcDu2PYbHwJSMkzGpha1P4osskM+WZB/p8wV9UGDSDCOsN/lc2RU6xGXVy5GzkkDQScgMyqvUVplkLt2xo4BTtZa2wEY35nu3Dz9y09K/NdEFxM2T2UMZzdGxx4ljSfMhbKnAAsAAOAAaPIKBHIpLJrLSyIcpPRs2LX2XsPWvbMsrZlXKCZjXtqwxDisuNZtEnpfF4dIqRpetr60mOCF8EWwvk+qc4du8DsHmq2exrTgpat2S4+y4sn6y6/RU92RWll2begw/mI2nsHsXO5J6mulyD5n9gyaOz7LArtojkyiZZ1Q8yn0G9CPx3u9iuFLSMjaGxtaxo2BoDR7FooU46y+0/T+TV4uUFlw6yLjL878doruXi2UHQ3JeTZ1VJb+7jNz+p+7wHirvo3Q8NO3DDG1g32GZ9Z20+KmLHLO1ou4ho4kgD2q86sp7+Rwxgk78efEyItU7WOImzC6U8Imuk9oyHmvhral3VhbGOMzxf9rb+9Z2Lm2RaJ7ZT16sN7Iox7zdYjRRnrS1D++TCPIWU2BYS8DaVhk0jE3rSMHe5o+K0g0fTfg4vXe93vKyshhb1YIh+gFMoJz9YqcffM8Df3LwdZYNzie5jz8FjbU22Bo7mgL19Nd6R9ynKLnoafYdjJj3RSfJff4zwhnP+GR7ysZqnekfNeTOeJ80ygz/xV26nn/a0e9y8fxJ+E/8ATy5k/h8d/SWLnVFZWg9HO98+i4AdK5ztb/2pyg2n8Tf/APXl84/9SfxN34En7ov9ShmVeXVAG9MouT/4k78F3i+L/UsUk4d1qcHvMJ+K1k2mYmdaRg73ALC3WCM9Ul3a0Ejz2Kypt7FXOK3ZOloKd3WpGf8A5fArWS6Fp/pLGthwtMUri1pANw6MNN723u81XdYuVJtNNzLIHyyXDcnNa3EQ0ht8yT027t68aa1tnaZXwRtfMBzUTSC8fVgSVTgARis5zWj1TltVlSk02R1yjZJlxGgYdzZB+pvzRaai1ukbGwSPjMmBuMtaAC7eQBsF7gdyKezy7iO3vnIm6bqcU7+w4R4KJHPZR6movI8jO73nLP7RWEyFZGpvI6tZhV3VdFSQs8NYVNypY4p1Og4laClqwNoPkp38T7ClyTdfSF859aR2lO4d5WCTTIG2Ro/U0fFLEFiFQvE+loo+u8DszcfAC5VTm0/ENs0fjI35qONcIWZCqYBwa/5KXBvgRmXMtR1gB/lwzydojLB5ussb6+qdshjiHGWUE/tb81VJNeIN9QXdwkd8FGfrvTD7Tz3Ru+NkVKXIjrIriWyTGf5lWR+WBgb/AFG5WJtPTtN+aMjvSmcZD5HJVF+v8A2MlPg0f5lhfyis3QPPe9g+auqE+RHXQ5l8Ok32s2zRwaAAo7pidpJ71Q38ort1OP1SH4NUeTlAnOyOId+N3xCusPPkUdeHM6Hzi+86uZv13qjsdG3ujHxJWB+tlWfv3D1Wsb7mqyw8ivaInVRIvWP/AJsXEa/XSRri188zjlcBzt/HMBa2bWy+6R3rv/8Aaq6cY7yRZVJPaJ3qTSMbetIxve5o+Khy61Urds8fgcXuXB26wueLtYwWNs7u7exSYqqVwvitlc4WgbC7FuvsAVL0lxbLfePgjskuvdMNjnu9Vh+K19TylQt2Ru/U5rPeVxKrjqcP1hlycQbl2QwtPSH2c3b14o9GGRwAzJIA35k2Az7StIKEvhRSTmt2dhdymucLxxMtxx4h7FHGulZKbRgfoYXLa6M1Tp6djWBgcWgAl/S6X2jbYM77lsTIGiwsBwFgF0xhDkcM8RK+5X2Q6Ql68xjHaQD5NWePVu/82eWQ8MRaPmvOl9caanvzkrb+iDid5DNVGt5VHSOwUkD3uOwuBP8AS25SU4Q3siEq1TYvcOj4Y+rG0HiRiPmblYKvWOJjg3GHPdcNYOkXEbgB2ql/2d0pUs52rnZRQbzI5sItvsL5nsJv2LaGtoYHRCnYa4wQvjjllfHHG3E9zy7CHBz+uRewNhtXPPFL8qOiGCe82azV6tlqXswUz5JBLNOZyzKPZdzHGwIxAXBv1W8CstToQhzPpFZm2PC6GjAlficcbw6Q9BhuRckk3ByVoptX9I1jWRP+qg5oFjGgR0uDLCLRvde4Ow38FftXtRaelwuDA6QWIcQ04XYbOwWAIBz23XH1krWudyhG97HP9GaFrJIw6Clbg6odUkVMpG0XdI5oA6RIwNA6W9F2ICyKly1j82636MfR100Ru0Y3PYRcAxucXMI87d7StYNKy/iv/e75r9Ba66kQ6RiDX9CVt+blAuW9hH2mnePKy4JrPqlVUD7TxnDezZW3dE7uduPYbFdtOqpKzOWdNp3RjGlZfxZP3u+afxSX8WT97vmtSKhexOtbozszat0jJ+JIf1u+a9CtJ2uce9zvmtU2XtWQTK6lYq4s2fOA7fmgtwHkFr2z9q9CdXVQpkJ4tw9i9YlAE69fSVOdDITsSYlB+kr59KU50RkJ2NMagmpXz6SozonIydzi+41A+kLKw8SB3m/uUqd9hlJeNYautEbMR4gDvUykoBI2YsOJ0MLpiDkMIIHibuBtwuvvJ/DLNG6TAZHfSaEXwNdhj5yUSgXyAsWg94XPWxCirLc1p0c2r2K+zVSsqrPhp5pLtcS7BhDrG+JmK2IkEZC5zWak1FnMkcc7mxF8sUZZjjfK3Ges5jXHCNvWtc5LsOo2lzNVEE5CF7wPzPkxE9lg7D3LQaWrYX6ZwRxFjm1cDXvxNwOLXAHBG0C1y4kkkkkbl5p3WKxrZqTFQVIjjL3tc0Hpm5JsLEAbPtZKz6rvihopWmJvOyGVrJHBhZHeONoJxbsRHZtzF1k5YZWx1MLzmSxzcItiA23d6IzGfaomqWha2VpcKmCGn6Tg0h1Qw2HTe4AhpAGG+MkbMrqCTYTGkpaOoZ9ME8k8MmJoiHN2LXPeXWvhdicOk5xsbZLnOq+k4IJWyzvAbH0gB0nOfbo2A4HPPgvml9K1Wk3vZCyonaHBschIY1rM8YLGNbGxrjhdbdhGZW51f5DJpAH1MgiZvDSO/N7stl9gOxbU6rhsjOdNT0Zi0vywk5U8Xc6Q/wCUfNQKbR+l9Jmw5xrHHf8AUs8AOk4ea6BoLQ+jYCW0FM/SE7cnOisY2n+8qX9Bt+DfALNXy6XnbhNHNBHe5ZTSxREtyGFz7F52E3BHWPYkq05bsrCjCOyKvS8lFLS3NfUF8gGIwQgukIvbqtOLbxLVvYKuWJpZQaN5hhAtK51NJN34C4tb3HF3L3Qalxue0P0RK0lzQ55medpALnk7bXuT2K8v5LtHl2IQYdmTXva3LsusjYqWitTZZ5A+qj0hic4ESPnpJGsBFsWEtu3hZoV60NqZDT4xd0oeBcTCJwFr7LMHFb4BfVAPMcYaAGgAAWAAsAOAG5ekRAEREAXiaFr2lrmhzTkQ4AgjtB2r2iAoenORignu6Nrqd53xHoXz2xuu23dbYqLpPkGq2EmCaKUZ2DsULuz0hfxXdkV1UkuJVwTPzNV8mOk4r3pXOtvjcyQeFjcrWyas1retSVA/wnn3BfqtFfrpFOqR+SqyinhAMsMkYJsDIxzAT2XGai/S11DlZ0rUVVQYG08vNQOIBDHuxOtYuuBs4Ln/APA5tpgkA3lzXNHmQspYxxdrHp0Oi41IKTlZvhoQBVr6KrvWwi0a37Tmt/UFs6H6NC7E4QSdkr+j5NePas+3S4ROxdBQtdz/AG9yuiZxNgCe4EqdTaJnfsYR2uIb7NvsVyGvtOwdCOgZ/wBuNzz5AG6wVPKE61wXD/twNi8i6x9iPF1XsvQR6MwkPxJr/ZfRM1dJqZK7aXu9Rp95C2H9iLdboevK1nsv8FpKzlFcTYtlcPzS29gC10uul+rEB39M+0/BZudeXF+i/Y6E+jKK0Sfg36yaNnrdq+2CFjoXtc8yYSGPc8gYSbm+QFxbyVPlZJY4ifP5KXWayyvFiTY7gA0ccwFqZZ3O2raDklaTPHxc6VSpmpKy+SX7HW9Vw188rNgqaN7R3lkbh/4u8is+reosrJ2AP6Ac1wZmCXA4gXG9rCxOy+aougtZTEyJ4I52mI6J+3He477Xc0jgQu+6mV8dTF9IYHBpsGh7XRkG3SBuLOAuBcXBVkchyPWXT02h6xggLfpHNYpLgPYwPLiyIj7RDcBxG3dZVPQms07ZQQC975MZkDOcnxF1y6O+x1zfvsu0z8i0FRUyVNVNLPJI4vc0WgjJ3NG1waMhtGSjVlVQaMtGww84fuaUGaYng7Dc37XOCgkqOgOSyoqn4pZnNc5wkklcxz3EWIDS19jizJOIAZ2BNl1LQWq8GjoHQyTySseD0JgJOgG3c1kbWk4TYm2d1rtB0elalpwtZo2F1uk8NlqiBvazqx3uetmsNZyKudIZG18znna6YF7ie14cDZSCZDpWeR2DRuji0XP/AFNY008Ld5LIuu4bMgGrBpjk20jO9r3aTxkZ4TG6KNptY821jrbyLnOx2r1BqBpRgsNI5cMU4/zKzar6HrYXH6TUiZmEhozJDr3uXEXO/aVAKzScn2kohZmkGjsAeB5G6tmqmjaqFjvpcwlccOG2eHbcXwi+7ct8iAIiIAiIgCIiAIiIAiIgC+Ery5yizOQGWata3aVqa3WXD1W370qIydy1FZTcT5IDWaX1onINn4RnsyVG0nJLMSLvkPC7nK06UiZnn53VaqGsF7YUBX6nVl7usWRjt6R8h81rX6Gp483uLz34B5DP2re1rgR8ifmq/V6Oa4nb70Bhn0rEzKNgHcPitVUaWcdl/Mqe/QfAj2qXovUKqqTaCJ0n5m5MHe82AQFYfO47SvAeV2TQf/x9cbOragMH4cIxP7i9wsPAFdK1e1AoqO3MUzA4fey/WSeBN7eFkB+fdXOTLSFZYsgLGH7yb6pluIvm7wC6Zq/yBQMs6rmdO70Ivq4+4u6x8CF1SaUB1nYnOwlwAa45Cw3DCDmLAm/kqtpfWLSLn81SUD2XvaWfBhtfaAHYW/qN+wqQbSk1boqOPE2GngYz7ZawEdpe7eq1pLldphJzNBFJXTbAIWu5sfrtcj1RbtWam5LZKl4l0nUvndt5priGDsvlYeqG96u+idBwUrMFPEyJvBjQ2/a47Se0qAcfrNMaankDpKWVjWuDmxtpyY2uBu11yHFzhxJ8FioNMzRSiQUkTZGXGIUnNvBOTs2gELuVl9QHKoOU2YdZjCRwdI34ldN0fOXwseRYuY1xHC4Bsspgb6I8gvaAIiIAiIgCIiAIiIAiIgCIiAL4vq+IDw5YJHLO5qwSxnggNdVSrSV1yt5UNWsnhJ2AnuF0BVK+BVyvpRmuhnViaQ9UNHFxt7BmpVNqFA03mc6U+iLtb5DM+aA4q/RL5X4ImOe7gxpcfG2xb7Q3IzWSnFNIKZnaeckt6oOFvifBdqpKRsbcMUbY28GgD2Bea2pihYZJpGsaPtSODR4XQFX0FyZUVPYljql/pzEObfsbYMHkVbWRWFhZrRuaA0AfBUTSvK3Hi5qhgfVSHJps5sd+IFsbx4AdqgDU7SukzeuqPo8Jz5mPLLgY2mx73uJy2IDfawcp9BR3aH8/Ls5uD6w34Of1W+d+xaA6z6Wr48cFLLTwnIYcAkcOOJ5DrdrWjvVz1b5OqKisYoQ54+8k6bx6t8m/pAVmQHEqSGtpblzallyXEkSEE7ySLgntW5o9dpxkZbng8NJ9111RRqrRkUgtJGx/rNa73hAU6m16f9pjT3EtPxVs0PXmaJslrYhe172zI2+Ch/2NpL3ELR3F7R5B1ltqenbG0MYA1rRYAbAEBkREQBERAEREAREQBERAEREAREQBERAEREB4JXzEV7siA8Ecbe9fO4fAL0QoNZphjNl3Hs2eJQEstJ2nyyWIyC5DbG222du/gqxpPS08jbjGxhy6DXZ/qGfuVWZUYDdrrEnc7Cb/ABQFz1gl0gejSNgaD9t7yX+DS3CPaq5R8lklQ8S6QqHyOvfA12K3ZiOQ7mgBeIdZJm/eut29P3hTafXaUbQx3eMPuKkFw0Pq/T0rcMETWcSM3H1nG7neJWxVPh15FulGRb0XA+w2VppZ8QB3EAi/aoBnREQBERAEREAREQBERAEREAREQBERAEREAREQBERAEREB8JWN83Be8K+hqAhPp3P2mw7fkvcWjGA3IueJz9mxS0QBYJ6KN/XYx3rNDveFnRAaGo1HpH/dYT/dudH7AbHyWpn5M2fdzyNy2ODJBfcTkD4K6IgKPDydPGTqgEb7RkHwu8q6QQhjQ0bgB5CyyIgCIiAIiIAiIgCIiAIiIAiIgCIiAIiIAiIgCIiAIiIAiIgCIiAIiIAiIgCIiAIiIAiIgCIiAIiIAiIgCIiAIiIAiIgCIiAIiIAiIgCIi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83" name="Picture 11" descr="http://www.trainsrussia.com/i/train_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10200" y="3499788"/>
            <a:ext cx="2514600" cy="1855284"/>
          </a:xfrm>
          <a:prstGeom prst="rect">
            <a:avLst/>
          </a:prstGeom>
          <a:noFill/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Solve a Problem Using Rational Equations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1D8D-95EA-42B6-BA63-75B654BD82E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creeching Brak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4" grpId="0" autoUpdateAnimBg="0"/>
      <p:bldP spid="7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414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Office Theme</vt:lpstr>
      <vt:lpstr>Equation</vt:lpstr>
      <vt:lpstr>MathType 6.0 Equation</vt:lpstr>
      <vt:lpstr>MS_ClipArt_Gallery</vt:lpstr>
      <vt:lpstr>PowerPoint Presentation</vt:lpstr>
      <vt:lpstr>PowerPoint Presentation</vt:lpstr>
      <vt:lpstr>Solve: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Ron Kennedy</dc:creator>
  <cp:lastModifiedBy>Stephanie MacKay</cp:lastModifiedBy>
  <cp:revision>51</cp:revision>
  <dcterms:created xsi:type="dcterms:W3CDTF">2012-11-22T22:34:46Z</dcterms:created>
  <dcterms:modified xsi:type="dcterms:W3CDTF">2012-12-01T16:36:08Z</dcterms:modified>
</cp:coreProperties>
</file>