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82" r:id="rId3"/>
    <p:sldId id="269" r:id="rId4"/>
    <p:sldId id="258" r:id="rId5"/>
    <p:sldId id="270" r:id="rId6"/>
    <p:sldId id="283" r:id="rId7"/>
    <p:sldId id="264" r:id="rId8"/>
    <p:sldId id="284" r:id="rId9"/>
    <p:sldId id="278" r:id="rId10"/>
    <p:sldId id="272" r:id="rId11"/>
    <p:sldId id="274" r:id="rId12"/>
    <p:sldId id="280" r:id="rId13"/>
    <p:sldId id="277" r:id="rId14"/>
    <p:sldId id="281" r:id="rId15"/>
    <p:sldId id="268" r:id="rId16"/>
    <p:sldId id="276" r:id="rId17"/>
    <p:sldId id="285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4" Type="http://schemas.openxmlformats.org/officeDocument/2006/relationships/image" Target="../media/image74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image" Target="../media/image80.wmf"/><Relationship Id="rId7" Type="http://schemas.openxmlformats.org/officeDocument/2006/relationships/image" Target="../media/image84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11" Type="http://schemas.openxmlformats.org/officeDocument/2006/relationships/image" Target="../media/image88.wmf"/><Relationship Id="rId5" Type="http://schemas.openxmlformats.org/officeDocument/2006/relationships/image" Target="../media/image82.wmf"/><Relationship Id="rId10" Type="http://schemas.openxmlformats.org/officeDocument/2006/relationships/image" Target="../media/image87.wmf"/><Relationship Id="rId4" Type="http://schemas.openxmlformats.org/officeDocument/2006/relationships/image" Target="../media/image81.wmf"/><Relationship Id="rId9" Type="http://schemas.openxmlformats.org/officeDocument/2006/relationships/image" Target="../media/image8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19.wmf"/><Relationship Id="rId7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16.wmf"/><Relationship Id="rId6" Type="http://schemas.openxmlformats.org/officeDocument/2006/relationships/image" Target="../media/image22.wmf"/><Relationship Id="rId11" Type="http://schemas.openxmlformats.org/officeDocument/2006/relationships/image" Target="../media/image29.wmf"/><Relationship Id="rId5" Type="http://schemas.openxmlformats.org/officeDocument/2006/relationships/image" Target="../media/image21.wmf"/><Relationship Id="rId10" Type="http://schemas.openxmlformats.org/officeDocument/2006/relationships/image" Target="../media/image28.wmf"/><Relationship Id="rId4" Type="http://schemas.openxmlformats.org/officeDocument/2006/relationships/image" Target="../media/image20.wmf"/><Relationship Id="rId9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5.wmf"/><Relationship Id="rId7" Type="http://schemas.openxmlformats.org/officeDocument/2006/relationships/image" Target="../media/image22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Relationship Id="rId9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21.wmf"/><Relationship Id="rId7" Type="http://schemas.openxmlformats.org/officeDocument/2006/relationships/image" Target="../media/image40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22.wmf"/><Relationship Id="rId9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6FED7-E8C7-415D-875C-C9B3EDEC758B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16072-C898-4EB6-8576-92094AE3F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78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16072-C898-4EB6-8576-92094AE3F6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30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B4FFA76-CA64-4FF5-A402-12DC8152F850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16072-C898-4EB6-8576-92094AE3F65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45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C2776-9277-474C-B436-C734D21B3C64}" type="datetime1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75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D71E-4B58-4C7C-85C5-26E3D79F1AF6}" type="datetime1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CD54-BD5A-4DC9-B73D-D379BCA5B285}" type="datetime1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7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447D2-3A20-480B-B845-F77CB260340F}" type="datetime1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9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3055-7F65-4767-8471-E563BAC76EE1}" type="datetime1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7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18C0-AD63-4EE7-890A-06B677467D07}" type="datetime1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2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BF938-9350-4119-AC4D-3FC5AEA8802E}" type="datetime1">
              <a:rPr lang="en-US" smtClean="0"/>
              <a:t>12/9/2012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4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595C-CE4A-4F39-BDFC-FEB13DBD1A10}" type="datetime1">
              <a:rPr lang="en-US" smtClean="0"/>
              <a:t>12/9/2012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0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21AA-BD89-4A6D-B596-2220D3E33565}" type="datetime1">
              <a:rPr lang="en-US" smtClean="0"/>
              <a:t>12/9/2012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3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F6CF-EF18-49BC-98FF-07EA5F2281C4}" type="datetime1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33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7C1C-74AC-4938-95AF-525342D57127}" type="datetime1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8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536F2-8714-4241-8FB5-92798669B286}" type="datetime1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90C26-0742-4064-945A-EE6C7562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5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ssh.ac.uk/images/surgery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58.wmf"/><Relationship Id="rId3" Type="http://schemas.openxmlformats.org/officeDocument/2006/relationships/image" Target="../media/image59.jpg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8.bin"/><Relationship Id="rId9" Type="http://schemas.openxmlformats.org/officeDocument/2006/relationships/image" Target="../media/image56.wmf"/><Relationship Id="rId14" Type="http://schemas.openxmlformats.org/officeDocument/2006/relationships/image" Target="../media/image6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13" Type="http://schemas.openxmlformats.org/officeDocument/2006/relationships/image" Target="../media/image64.wmf"/><Relationship Id="rId3" Type="http://schemas.openxmlformats.org/officeDocument/2006/relationships/oleObject" Target="../embeddings/oleObject63.bin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4.bin"/><Relationship Id="rId11" Type="http://schemas.openxmlformats.org/officeDocument/2006/relationships/image" Target="../media/image67.png"/><Relationship Id="rId5" Type="http://schemas.openxmlformats.org/officeDocument/2006/relationships/image" Target="../media/image65.png"/><Relationship Id="rId10" Type="http://schemas.openxmlformats.org/officeDocument/2006/relationships/image" Target="../media/image66.png"/><Relationship Id="rId4" Type="http://schemas.openxmlformats.org/officeDocument/2006/relationships/image" Target="../media/image61.wmf"/><Relationship Id="rId9" Type="http://schemas.openxmlformats.org/officeDocument/2006/relationships/image" Target="../media/image63.wmf"/><Relationship Id="rId14" Type="http://schemas.openxmlformats.org/officeDocument/2006/relationships/image" Target="../media/image6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10.1%20Sum%20and%20Difference.tns" TargetMode="External"/><Relationship Id="rId2" Type="http://schemas.openxmlformats.org/officeDocument/2006/relationships/image" Target="../media/image69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sja.k12.tx.us/~abcron/GeoGebraMenu/GeogebraFiles/arithmetic/sub_funct.html" TargetMode="External"/><Relationship Id="rId5" Type="http://schemas.openxmlformats.org/officeDocument/2006/relationships/image" Target="../media/image70.png"/><Relationship Id="rId4" Type="http://schemas.openxmlformats.org/officeDocument/2006/relationships/hyperlink" Target="http://www.psja.k12.tx.us/~abcron/GeoGebraMenu/GeogebraFiles/arithmetic/add_funct.html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image" Target="../media/image76.png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7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2.wmf"/><Relationship Id="rId11" Type="http://schemas.openxmlformats.org/officeDocument/2006/relationships/image" Target="../media/image65.png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7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oleObject" Target="../embeddings/oleObject74.bin"/><Relationship Id="rId18" Type="http://schemas.openxmlformats.org/officeDocument/2006/relationships/image" Target="../media/image83.wmf"/><Relationship Id="rId26" Type="http://schemas.openxmlformats.org/officeDocument/2006/relationships/image" Target="../media/image87.wmf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78.bin"/><Relationship Id="rId7" Type="http://schemas.openxmlformats.org/officeDocument/2006/relationships/image" Target="../media/image78.wmf"/><Relationship Id="rId12" Type="http://schemas.openxmlformats.org/officeDocument/2006/relationships/image" Target="../media/image91.png"/><Relationship Id="rId17" Type="http://schemas.openxmlformats.org/officeDocument/2006/relationships/oleObject" Target="../embeddings/oleObject76.bin"/><Relationship Id="rId25" Type="http://schemas.openxmlformats.org/officeDocument/2006/relationships/oleObject" Target="../embeddings/oleObject8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2.wmf"/><Relationship Id="rId20" Type="http://schemas.openxmlformats.org/officeDocument/2006/relationships/image" Target="../media/image84.wmf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80.wmf"/><Relationship Id="rId24" Type="http://schemas.openxmlformats.org/officeDocument/2006/relationships/image" Target="../media/image86.wmf"/><Relationship Id="rId5" Type="http://schemas.openxmlformats.org/officeDocument/2006/relationships/image" Target="../media/image90.png"/><Relationship Id="rId15" Type="http://schemas.openxmlformats.org/officeDocument/2006/relationships/oleObject" Target="../embeddings/oleObject75.bin"/><Relationship Id="rId23" Type="http://schemas.openxmlformats.org/officeDocument/2006/relationships/oleObject" Target="../embeddings/oleObject79.bin"/><Relationship Id="rId28" Type="http://schemas.openxmlformats.org/officeDocument/2006/relationships/image" Target="../media/image88.wmf"/><Relationship Id="rId10" Type="http://schemas.openxmlformats.org/officeDocument/2006/relationships/oleObject" Target="../embeddings/oleObject73.bin"/><Relationship Id="rId19" Type="http://schemas.openxmlformats.org/officeDocument/2006/relationships/oleObject" Target="../embeddings/oleObject77.bin"/><Relationship Id="rId4" Type="http://schemas.openxmlformats.org/officeDocument/2006/relationships/image" Target="../media/image89.png"/><Relationship Id="rId9" Type="http://schemas.openxmlformats.org/officeDocument/2006/relationships/image" Target="../media/image79.wmf"/><Relationship Id="rId14" Type="http://schemas.openxmlformats.org/officeDocument/2006/relationships/image" Target="../media/image81.wmf"/><Relationship Id="rId22" Type="http://schemas.openxmlformats.org/officeDocument/2006/relationships/image" Target="../media/image85.wmf"/><Relationship Id="rId27" Type="http://schemas.openxmlformats.org/officeDocument/2006/relationships/oleObject" Target="../embeddings/oleObject8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13" Type="http://schemas.openxmlformats.org/officeDocument/2006/relationships/oleObject" Target="../embeddings/oleObject87.bin"/><Relationship Id="rId18" Type="http://schemas.openxmlformats.org/officeDocument/2006/relationships/oleObject" Target="../embeddings/oleObject89.bin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96.wmf"/><Relationship Id="rId17" Type="http://schemas.openxmlformats.org/officeDocument/2006/relationships/image" Target="../media/image9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8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93.wmf"/><Relationship Id="rId11" Type="http://schemas.openxmlformats.org/officeDocument/2006/relationships/oleObject" Target="../embeddings/oleObject86.bin"/><Relationship Id="rId5" Type="http://schemas.openxmlformats.org/officeDocument/2006/relationships/oleObject" Target="../embeddings/oleObject83.bin"/><Relationship Id="rId15" Type="http://schemas.openxmlformats.org/officeDocument/2006/relationships/image" Target="../media/image100.png"/><Relationship Id="rId10" Type="http://schemas.openxmlformats.org/officeDocument/2006/relationships/image" Target="../media/image95.wmf"/><Relationship Id="rId19" Type="http://schemas.openxmlformats.org/officeDocument/2006/relationships/image" Target="../media/image99.wmf"/><Relationship Id="rId4" Type="http://schemas.openxmlformats.org/officeDocument/2006/relationships/image" Target="../media/image92.wmf"/><Relationship Id="rId9" Type="http://schemas.openxmlformats.org/officeDocument/2006/relationships/oleObject" Target="../embeddings/oleObject85.bin"/><Relationship Id="rId14" Type="http://schemas.openxmlformats.org/officeDocument/2006/relationships/image" Target="../media/image9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7" Type="http://schemas.openxmlformats.org/officeDocument/2006/relationships/image" Target="../media/image103.png"/><Relationship Id="rId2" Type="http://schemas.openxmlformats.org/officeDocument/2006/relationships/hyperlink" Target="http://www.intmath.com/functions-and-graphs/2a-domain-and-range.php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wtamu.edu/academic/anns/mps/math/mathlab/col_algebra/col_alg_tut30b_operations.htm" TargetMode="External"/><Relationship Id="rId5" Type="http://schemas.openxmlformats.org/officeDocument/2006/relationships/image" Target="../media/image102.png"/><Relationship Id="rId4" Type="http://schemas.openxmlformats.org/officeDocument/2006/relationships/hyperlink" Target="http://www.mathsisfun.com/sets/functions-operations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Function%20movie%20folder/functionScene1.sw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3" Type="http://schemas.openxmlformats.org/officeDocument/2006/relationships/image" Target="../media/image10.pn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5.bin"/><Relationship Id="rId18" Type="http://schemas.openxmlformats.org/officeDocument/2006/relationships/oleObject" Target="../embeddings/oleObject26.bin"/><Relationship Id="rId26" Type="http://schemas.openxmlformats.org/officeDocument/2006/relationships/image" Target="../media/image28.wmf"/><Relationship Id="rId3" Type="http://schemas.openxmlformats.org/officeDocument/2006/relationships/oleObject" Target="../embeddings/oleObject20.bin"/><Relationship Id="rId21" Type="http://schemas.openxmlformats.org/officeDocument/2006/relationships/image" Target="../media/image26.wmf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1.wmf"/><Relationship Id="rId17" Type="http://schemas.openxmlformats.org/officeDocument/2006/relationships/image" Target="../media/image32.png"/><Relationship Id="rId25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1.png"/><Relationship Id="rId20" Type="http://schemas.openxmlformats.org/officeDocument/2006/relationships/oleObject" Target="../embeddings/oleObject27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4.bin"/><Relationship Id="rId24" Type="http://schemas.openxmlformats.org/officeDocument/2006/relationships/image" Target="../media/image27.wmf"/><Relationship Id="rId5" Type="http://schemas.openxmlformats.org/officeDocument/2006/relationships/oleObject" Target="../embeddings/oleObject21.bin"/><Relationship Id="rId15" Type="http://schemas.openxmlformats.org/officeDocument/2006/relationships/image" Target="../media/image30.png"/><Relationship Id="rId23" Type="http://schemas.openxmlformats.org/officeDocument/2006/relationships/oleObject" Target="../embeddings/oleObject29.bin"/><Relationship Id="rId28" Type="http://schemas.openxmlformats.org/officeDocument/2006/relationships/image" Target="../media/image29.wmf"/><Relationship Id="rId10" Type="http://schemas.openxmlformats.org/officeDocument/2006/relationships/image" Target="../media/image20.wmf"/><Relationship Id="rId19" Type="http://schemas.openxmlformats.org/officeDocument/2006/relationships/image" Target="../media/image25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2.wmf"/><Relationship Id="rId22" Type="http://schemas.openxmlformats.org/officeDocument/2006/relationships/oleObject" Target="../embeddings/oleObject28.bin"/><Relationship Id="rId27" Type="http://schemas.openxmlformats.org/officeDocument/2006/relationships/oleObject" Target="../embeddings/oleObject3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39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37.wmf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19.wmf"/><Relationship Id="rId5" Type="http://schemas.openxmlformats.org/officeDocument/2006/relationships/image" Target="../media/image33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31.png"/><Relationship Id="rId18" Type="http://schemas.openxmlformats.org/officeDocument/2006/relationships/image" Target="../media/image40.wmf"/><Relationship Id="rId26" Type="http://schemas.openxmlformats.org/officeDocument/2006/relationships/image" Target="../media/image44.png"/><Relationship Id="rId3" Type="http://schemas.openxmlformats.org/officeDocument/2006/relationships/oleObject" Target="../embeddings/oleObject41.bin"/><Relationship Id="rId21" Type="http://schemas.openxmlformats.org/officeDocument/2006/relationships/image" Target="../media/image41.wmf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47.bin"/><Relationship Id="rId25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9.wmf"/><Relationship Id="rId20" Type="http://schemas.openxmlformats.org/officeDocument/2006/relationships/oleObject" Target="../embeddings/oleObject49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45.bin"/><Relationship Id="rId24" Type="http://schemas.openxmlformats.org/officeDocument/2006/relationships/oleObject" Target="../embeddings/oleObject51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6.bin"/><Relationship Id="rId23" Type="http://schemas.openxmlformats.org/officeDocument/2006/relationships/image" Target="../media/image42.wmf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48.bin"/><Relationship Id="rId4" Type="http://schemas.openxmlformats.org/officeDocument/2006/relationships/image" Target="../media/image19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30.png"/><Relationship Id="rId22" Type="http://schemas.openxmlformats.org/officeDocument/2006/relationships/oleObject" Target="../embeddings/oleObject5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image" Target="../media/image47.wmf"/><Relationship Id="rId18" Type="http://schemas.openxmlformats.org/officeDocument/2006/relationships/image" Target="../media/image49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55.bin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8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52.png"/><Relationship Id="rId5" Type="http://schemas.openxmlformats.org/officeDocument/2006/relationships/image" Target="../media/image45.wmf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51.png"/><Relationship Id="rId4" Type="http://schemas.openxmlformats.org/officeDocument/2006/relationships/oleObject" Target="../embeddings/oleObject52.bin"/><Relationship Id="rId9" Type="http://schemas.openxmlformats.org/officeDocument/2006/relationships/image" Target="../media/image50.png"/><Relationship Id="rId14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81379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10. Function Operations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7527" y="1555192"/>
            <a:ext cx="7035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What is meant by operations in mathematics?</a:t>
            </a:r>
            <a:endParaRPr lang="en-US" sz="2800" b="1" dirty="0"/>
          </a:p>
        </p:txBody>
      </p:sp>
      <p:pic>
        <p:nvPicPr>
          <p:cNvPr id="4" name="Picture 3" descr="http://www.bssh.ac.uk/images/surgery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27" y="2743200"/>
            <a:ext cx="3446912" cy="263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67200" y="3820180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or</a:t>
            </a:r>
            <a:endParaRPr lang="en-US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667" y="2682081"/>
            <a:ext cx="3800006" cy="2651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9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43999"/>
            <a:ext cx="1150225" cy="125722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93886" y="110876"/>
            <a:ext cx="6019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True or False?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293232"/>
              </p:ext>
            </p:extLst>
          </p:nvPr>
        </p:nvGraphicFramePr>
        <p:xfrm>
          <a:off x="3173695" y="1143000"/>
          <a:ext cx="2668587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1" name="Equation" r:id="rId4" imgW="1257120" imgH="253800" progId="Equation.DSMT4">
                  <p:embed/>
                </p:oleObj>
              </mc:Choice>
              <mc:Fallback>
                <p:oleObj name="Equation" r:id="rId4" imgW="125712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3695" y="1143000"/>
                        <a:ext cx="2668587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02336" y="1828800"/>
            <a:ext cx="6808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The domain of </a:t>
            </a:r>
            <a:r>
              <a:rPr lang="en-US" sz="2000" b="1" i="1" dirty="0" smtClean="0"/>
              <a:t>h</a:t>
            </a:r>
            <a:r>
              <a:rPr lang="en-US" sz="2000" b="1" dirty="0" smtClean="0"/>
              <a:t>(</a:t>
            </a:r>
            <a:r>
              <a:rPr lang="en-US" sz="2000" b="1" i="1" dirty="0" smtClean="0"/>
              <a:t>x</a:t>
            </a:r>
            <a:r>
              <a:rPr lang="en-US" sz="2000" b="1" dirty="0" smtClean="0"/>
              <a:t>) is the sum of the domains of </a:t>
            </a:r>
            <a:r>
              <a:rPr lang="en-US" sz="2000" b="1" i="1" dirty="0" smtClean="0"/>
              <a:t>f</a:t>
            </a:r>
            <a:r>
              <a:rPr lang="en-US" sz="2000" b="1" dirty="0" smtClean="0"/>
              <a:t>(</a:t>
            </a:r>
            <a:r>
              <a:rPr lang="en-US" sz="2000" b="1" i="1" dirty="0" smtClean="0"/>
              <a:t>x</a:t>
            </a:r>
            <a:r>
              <a:rPr lang="en-US" sz="2000" b="1" dirty="0" smtClean="0"/>
              <a:t>) and </a:t>
            </a:r>
            <a:r>
              <a:rPr lang="en-US" sz="2000" b="1" i="1" dirty="0" smtClean="0"/>
              <a:t>g</a:t>
            </a:r>
            <a:r>
              <a:rPr lang="en-US" sz="2000" b="1" dirty="0" smtClean="0"/>
              <a:t>(</a:t>
            </a:r>
            <a:r>
              <a:rPr lang="en-US" sz="2000" b="1" i="1" dirty="0" smtClean="0"/>
              <a:t>x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02625" y="4953000"/>
            <a:ext cx="6410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The range of </a:t>
            </a:r>
            <a:r>
              <a:rPr lang="en-US" sz="2000" b="1" i="1" dirty="0" smtClean="0"/>
              <a:t>h</a:t>
            </a:r>
            <a:r>
              <a:rPr lang="en-US" sz="2000" b="1" dirty="0" smtClean="0"/>
              <a:t>(</a:t>
            </a:r>
            <a:r>
              <a:rPr lang="en-US" sz="2000" b="1" i="1" dirty="0" smtClean="0"/>
              <a:t>x</a:t>
            </a:r>
            <a:r>
              <a:rPr lang="en-US" sz="2000" b="1" dirty="0" smtClean="0"/>
              <a:t>) is the sum of the ranges of </a:t>
            </a:r>
            <a:r>
              <a:rPr lang="en-US" sz="2000" b="1" i="1" dirty="0" smtClean="0"/>
              <a:t>f</a:t>
            </a:r>
            <a:r>
              <a:rPr lang="en-US" sz="2000" b="1" dirty="0" smtClean="0"/>
              <a:t>(</a:t>
            </a:r>
            <a:r>
              <a:rPr lang="en-US" sz="2000" b="1" i="1" dirty="0" smtClean="0"/>
              <a:t>x</a:t>
            </a:r>
            <a:r>
              <a:rPr lang="en-US" sz="2000" b="1" dirty="0" smtClean="0"/>
              <a:t>) and </a:t>
            </a:r>
            <a:r>
              <a:rPr lang="en-US" sz="2000" b="1" i="1" dirty="0" smtClean="0"/>
              <a:t>g</a:t>
            </a:r>
            <a:r>
              <a:rPr lang="en-US" sz="2000" b="1" dirty="0" smtClean="0"/>
              <a:t>(</a:t>
            </a:r>
            <a:r>
              <a:rPr lang="en-US" sz="2000" b="1" i="1" dirty="0" smtClean="0"/>
              <a:t>x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318106"/>
              </p:ext>
            </p:extLst>
          </p:nvPr>
        </p:nvGraphicFramePr>
        <p:xfrm>
          <a:off x="1686959" y="2362200"/>
          <a:ext cx="185896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2" name="Equation" r:id="rId6" imgW="876240" imgH="253800" progId="Equation.DSMT4">
                  <p:embed/>
                </p:oleObj>
              </mc:Choice>
              <mc:Fallback>
                <p:oleObj name="Equation" r:id="rId6" imgW="876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6959" y="2362200"/>
                        <a:ext cx="1858962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863847"/>
              </p:ext>
            </p:extLst>
          </p:nvPr>
        </p:nvGraphicFramePr>
        <p:xfrm>
          <a:off x="5027255" y="2362200"/>
          <a:ext cx="148113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3" name="Equation" r:id="rId8" imgW="698400" imgH="266400" progId="Equation.DSMT4">
                  <p:embed/>
                </p:oleObj>
              </mc:Choice>
              <mc:Fallback>
                <p:oleObj name="Equation" r:id="rId8" imgW="6984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7255" y="2362200"/>
                        <a:ext cx="1481137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046874"/>
              </p:ext>
            </p:extLst>
          </p:nvPr>
        </p:nvGraphicFramePr>
        <p:xfrm>
          <a:off x="1947863" y="2895600"/>
          <a:ext cx="142716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4" name="Equation" r:id="rId10" imgW="672840" imgH="253800" progId="Equation.DSMT4">
                  <p:embed/>
                </p:oleObj>
              </mc:Choice>
              <mc:Fallback>
                <p:oleObj name="Equation" r:id="rId10" imgW="672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2895600"/>
                        <a:ext cx="1427162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545534"/>
              </p:ext>
            </p:extLst>
          </p:nvPr>
        </p:nvGraphicFramePr>
        <p:xfrm>
          <a:off x="4979987" y="2971800"/>
          <a:ext cx="218281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5" name="Equation" r:id="rId12" imgW="1028520" imgH="253800" progId="Equation.DSMT4">
                  <p:embed/>
                </p:oleObj>
              </mc:Choice>
              <mc:Fallback>
                <p:oleObj name="Equation" r:id="rId12" imgW="1028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7" y="2971800"/>
                        <a:ext cx="2182813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400" name="Picture 8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81400"/>
            <a:ext cx="373570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45" y="4845483"/>
            <a:ext cx="1150225" cy="125722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25915" y="4326142"/>
            <a:ext cx="7263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The domain of </a:t>
            </a:r>
            <a:r>
              <a:rPr lang="en-US" sz="2000" b="1" i="1" dirty="0" smtClean="0">
                <a:solidFill>
                  <a:srgbClr val="0070C0"/>
                </a:solidFill>
              </a:rPr>
              <a:t>h</a:t>
            </a:r>
            <a:r>
              <a:rPr lang="en-US" sz="2000" b="1" dirty="0" smtClean="0">
                <a:solidFill>
                  <a:srgbClr val="0070C0"/>
                </a:solidFill>
              </a:rPr>
              <a:t>(</a:t>
            </a:r>
            <a:r>
              <a:rPr lang="en-US" sz="2000" b="1" i="1" dirty="0" smtClean="0">
                <a:solidFill>
                  <a:srgbClr val="0070C0"/>
                </a:solidFill>
              </a:rPr>
              <a:t>x</a:t>
            </a:r>
            <a:r>
              <a:rPr lang="en-US" sz="2000" b="1" dirty="0" smtClean="0">
                <a:solidFill>
                  <a:srgbClr val="0070C0"/>
                </a:solidFill>
              </a:rPr>
              <a:t>) is the </a:t>
            </a:r>
            <a:r>
              <a:rPr lang="en-US" sz="2000" b="1" dirty="0" smtClean="0">
                <a:solidFill>
                  <a:srgbClr val="FF0000"/>
                </a:solidFill>
              </a:rPr>
              <a:t>overlap</a:t>
            </a:r>
            <a:r>
              <a:rPr lang="en-US" sz="2000" b="1" dirty="0" smtClean="0">
                <a:solidFill>
                  <a:srgbClr val="0070C0"/>
                </a:solidFill>
              </a:rPr>
              <a:t> of the domains of </a:t>
            </a:r>
            <a:r>
              <a:rPr lang="en-US" sz="2000" b="1" i="1" dirty="0" smtClean="0">
                <a:solidFill>
                  <a:srgbClr val="0070C0"/>
                </a:solidFill>
              </a:rPr>
              <a:t>f</a:t>
            </a:r>
            <a:r>
              <a:rPr lang="en-US" sz="2000" b="1" dirty="0" smtClean="0">
                <a:solidFill>
                  <a:srgbClr val="0070C0"/>
                </a:solidFill>
              </a:rPr>
              <a:t>(</a:t>
            </a:r>
            <a:r>
              <a:rPr lang="en-US" sz="2000" b="1" i="1" dirty="0" smtClean="0">
                <a:solidFill>
                  <a:srgbClr val="0070C0"/>
                </a:solidFill>
              </a:rPr>
              <a:t>x</a:t>
            </a:r>
            <a:r>
              <a:rPr lang="en-US" sz="2000" b="1" dirty="0" smtClean="0">
                <a:solidFill>
                  <a:srgbClr val="0070C0"/>
                </a:solidFill>
              </a:rPr>
              <a:t>) and </a:t>
            </a:r>
            <a:r>
              <a:rPr lang="en-US" sz="2000" b="1" i="1" dirty="0" smtClean="0">
                <a:solidFill>
                  <a:srgbClr val="0070C0"/>
                </a:solidFill>
              </a:rPr>
              <a:t>g</a:t>
            </a:r>
            <a:r>
              <a:rPr lang="en-US" sz="2000" b="1" dirty="0" smtClean="0">
                <a:solidFill>
                  <a:srgbClr val="0070C0"/>
                </a:solidFill>
              </a:rPr>
              <a:t>(</a:t>
            </a:r>
            <a:r>
              <a:rPr lang="en-US" sz="2000" b="1" i="1" dirty="0" smtClean="0">
                <a:solidFill>
                  <a:srgbClr val="0070C0"/>
                </a:solidFill>
              </a:rPr>
              <a:t>x</a:t>
            </a:r>
            <a:r>
              <a:rPr lang="en-US" sz="2000" b="1" dirty="0" smtClean="0">
                <a:solidFill>
                  <a:srgbClr val="0070C0"/>
                </a:solidFill>
              </a:rPr>
              <a:t>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4709" y="5508508"/>
            <a:ext cx="5942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Determine the range graphically or use substitution. 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1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6200" y="304800"/>
            <a:ext cx="8915400" cy="646331"/>
          </a:xfrm>
          <a:prstGeom prst="rect">
            <a:avLst/>
          </a:pr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CCFFFF"/>
                </a:solidFill>
                <a:latin typeface="Arial Black" pitchFamily="34" charset="0"/>
              </a:rPr>
              <a:t>Sketch the Graph of the </a:t>
            </a:r>
            <a:r>
              <a:rPr lang="en-US" sz="3600" dirty="0">
                <a:solidFill>
                  <a:srgbClr val="CCFFFF"/>
                </a:solidFill>
                <a:latin typeface="Arial Black" pitchFamily="34" charset="0"/>
              </a:rPr>
              <a:t>sum </a:t>
            </a:r>
            <a:r>
              <a:rPr lang="en-US" sz="3600" i="1" dirty="0">
                <a:solidFill>
                  <a:srgbClr val="CCFFFF"/>
                </a:solidFill>
                <a:latin typeface="Arial Black" pitchFamily="34" charset="0"/>
              </a:rPr>
              <a:t>f</a:t>
            </a:r>
            <a:r>
              <a:rPr lang="en-US" sz="3600" dirty="0">
                <a:solidFill>
                  <a:srgbClr val="CCFFFF"/>
                </a:solidFill>
                <a:latin typeface="Arial Black" pitchFamily="34" charset="0"/>
              </a:rPr>
              <a:t> + </a:t>
            </a:r>
            <a:r>
              <a:rPr lang="en-US" sz="3600" i="1" dirty="0">
                <a:solidFill>
                  <a:srgbClr val="CCFFFF"/>
                </a:solidFill>
                <a:latin typeface="Arial Black" pitchFamily="34" charset="0"/>
              </a:rPr>
              <a:t>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171575"/>
            <a:ext cx="4143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Consider the functions</a:t>
            </a:r>
            <a:endParaRPr lang="en-US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452939"/>
              </p:ext>
            </p:extLst>
          </p:nvPr>
        </p:nvGraphicFramePr>
        <p:xfrm>
          <a:off x="5966862" y="1905000"/>
          <a:ext cx="295116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4" name="Equation" r:id="rId3" imgW="1168200" imgH="203040" progId="Equation.DSMT4">
                  <p:embed/>
                </p:oleObj>
              </mc:Choice>
              <mc:Fallback>
                <p:oleObj name="Equation" r:id="rId3" imgW="1168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6862" y="1905000"/>
                        <a:ext cx="2951162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852" y="2623129"/>
            <a:ext cx="2345348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23129"/>
            <a:ext cx="2345348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004965"/>
              </p:ext>
            </p:extLst>
          </p:nvPr>
        </p:nvGraphicFramePr>
        <p:xfrm>
          <a:off x="381000" y="1944256"/>
          <a:ext cx="157162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5" name="Equation" r:id="rId6" imgW="622080" imgH="253800" progId="Equation.DSMT4">
                  <p:embed/>
                </p:oleObj>
              </mc:Choice>
              <mc:Fallback>
                <p:oleObj name="Equation" r:id="rId6" imgW="622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944256"/>
                        <a:ext cx="1571625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916960"/>
              </p:ext>
            </p:extLst>
          </p:nvPr>
        </p:nvGraphicFramePr>
        <p:xfrm>
          <a:off x="3346450" y="2020456"/>
          <a:ext cx="137795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6" name="Equation" r:id="rId8" imgW="545760" imgH="203040" progId="Equation.DSMT4">
                  <p:embed/>
                </p:oleObj>
              </mc:Choice>
              <mc:Fallback>
                <p:oleObj name="Equation" r:id="rId8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2020456"/>
                        <a:ext cx="137795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28600" y="4572000"/>
            <a:ext cx="6585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What part of the graphs would be added?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5500" y="5019020"/>
            <a:ext cx="3294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x</a:t>
            </a:r>
            <a:r>
              <a:rPr lang="en-US" sz="2800" b="1" dirty="0" smtClean="0">
                <a:solidFill>
                  <a:srgbClr val="FF0000"/>
                </a:solidFill>
              </a:rPr>
              <a:t>-coordinates?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7309" y="5041428"/>
            <a:ext cx="3294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y</a:t>
            </a:r>
            <a:r>
              <a:rPr lang="en-US" sz="2800" b="1" dirty="0" smtClean="0">
                <a:solidFill>
                  <a:srgbClr val="FF0000"/>
                </a:solidFill>
              </a:rPr>
              <a:t>-coordinates?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52" y="2630056"/>
            <a:ext cx="2345348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852" y="2630056"/>
            <a:ext cx="2345348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64559"/>
              </p:ext>
            </p:extLst>
          </p:nvPr>
        </p:nvGraphicFramePr>
        <p:xfrm>
          <a:off x="6025477" y="1142493"/>
          <a:ext cx="202088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7" name="Equation" r:id="rId12" imgW="799920" imgH="253800" progId="Equation.DSMT4">
                  <p:embed/>
                </p:oleObj>
              </mc:Choice>
              <mc:Fallback>
                <p:oleObj name="Equation" r:id="rId12" imgW="799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5477" y="1142493"/>
                        <a:ext cx="2020887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852" y="2706256"/>
            <a:ext cx="2345348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1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852" y="2706256"/>
            <a:ext cx="2345348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7086600" y="4868806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Domain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120054" y="5303038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Range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4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17" grpId="0"/>
      <p:bldP spid="18" grpId="0"/>
      <p:bldP spid="19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83" y="1690391"/>
            <a:ext cx="685799" cy="1493691"/>
          </a:xfrm>
          <a:prstGeom prst="rect">
            <a:avLst/>
          </a:prstGeom>
        </p:spPr>
      </p:pic>
      <p:sp>
        <p:nvSpPr>
          <p:cNvPr id="3" name="TextBox 2">
            <a:hlinkClick r:id="rId3" action="ppaction://hlinkfile"/>
          </p:cNvPr>
          <p:cNvSpPr txBox="1"/>
          <p:nvPr/>
        </p:nvSpPr>
        <p:spPr>
          <a:xfrm>
            <a:off x="1925782" y="1690391"/>
            <a:ext cx="4228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10.1 Sums and Differences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4" name="Rectangle 3">
            <a:hlinkClick r:id="rId4"/>
          </p:cNvPr>
          <p:cNvSpPr/>
          <p:nvPr/>
        </p:nvSpPr>
        <p:spPr>
          <a:xfrm>
            <a:off x="2286000" y="382399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http://www.psja.k12.tx.us/~abcron/GeoGebraMenu/GeogebraFiles/arithmetic/add_funct.html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07" y="3618310"/>
            <a:ext cx="1129010" cy="11290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89" y="4966990"/>
            <a:ext cx="1129010" cy="1129010"/>
          </a:xfrm>
          <a:prstGeom prst="rect">
            <a:avLst/>
          </a:prstGeom>
        </p:spPr>
      </p:pic>
      <p:sp>
        <p:nvSpPr>
          <p:cNvPr id="7" name="Rectangle 6">
            <a:hlinkClick r:id="rId6"/>
          </p:cNvPr>
          <p:cNvSpPr/>
          <p:nvPr/>
        </p:nvSpPr>
        <p:spPr>
          <a:xfrm>
            <a:off x="2286000" y="520832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http://www.psja.k12.tx.us/~abcron/GeoGebraMenu/GeogebraFiles/arithmetic/sub_funct.html</a:t>
            </a:r>
          </a:p>
        </p:txBody>
      </p:sp>
      <p:sp>
        <p:nvSpPr>
          <p:cNvPr id="8" name="Rectangle 7"/>
          <p:cNvSpPr/>
          <p:nvPr/>
        </p:nvSpPr>
        <p:spPr>
          <a:xfrm>
            <a:off x="1829451" y="72925"/>
            <a:ext cx="635622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Investigating the Graphs of Sums </a:t>
            </a:r>
          </a:p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and Differences with Technology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7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042100"/>
              </p:ext>
            </p:extLst>
          </p:nvPr>
        </p:nvGraphicFramePr>
        <p:xfrm>
          <a:off x="5966068" y="1280966"/>
          <a:ext cx="295116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30" name="Equation" r:id="rId3" imgW="1168200" imgH="203040" progId="Equation.DSMT4">
                  <p:embed/>
                </p:oleObj>
              </mc:Choice>
              <mc:Fallback>
                <p:oleObj name="Equation" r:id="rId3" imgW="1168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6068" y="1280966"/>
                        <a:ext cx="2951163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890470"/>
              </p:ext>
            </p:extLst>
          </p:nvPr>
        </p:nvGraphicFramePr>
        <p:xfrm>
          <a:off x="300038" y="1321666"/>
          <a:ext cx="17335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31" name="Equation" r:id="rId5" imgW="685800" imgH="241200" progId="Equation.DSMT4">
                  <p:embed/>
                </p:oleObj>
              </mc:Choice>
              <mc:Fallback>
                <p:oleObj name="Equation" r:id="rId5" imgW="685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1321666"/>
                        <a:ext cx="17335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536273"/>
              </p:ext>
            </p:extLst>
          </p:nvPr>
        </p:nvGraphicFramePr>
        <p:xfrm>
          <a:off x="3330575" y="1381991"/>
          <a:ext cx="14097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32" name="Equation" r:id="rId7" imgW="558720" imgH="203040" progId="Equation.DSMT4">
                  <p:embed/>
                </p:oleObj>
              </mc:Choice>
              <mc:Fallback>
                <p:oleObj name="Equation" r:id="rId7" imgW="558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5" y="1381991"/>
                        <a:ext cx="14097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34636"/>
            <a:ext cx="7848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S</a:t>
            </a:r>
            <a:r>
              <a:rPr lang="en-US" sz="2800" b="1" dirty="0" smtClean="0">
                <a:solidFill>
                  <a:srgbClr val="7030A0"/>
                </a:solidFill>
              </a:rPr>
              <a:t>ketch a graph of the difference of </a:t>
            </a:r>
            <a:r>
              <a:rPr lang="en-US" sz="2800" b="1" i="1" dirty="0" smtClean="0">
                <a:solidFill>
                  <a:srgbClr val="7030A0"/>
                </a:solidFill>
              </a:rPr>
              <a:t>f</a:t>
            </a:r>
            <a:r>
              <a:rPr lang="en-US" sz="2800" b="1" dirty="0" smtClean="0">
                <a:solidFill>
                  <a:srgbClr val="7030A0"/>
                </a:solidFill>
              </a:rPr>
              <a:t>(</a:t>
            </a:r>
            <a:r>
              <a:rPr lang="en-US" sz="2800" b="1" i="1" dirty="0" smtClean="0">
                <a:solidFill>
                  <a:srgbClr val="7030A0"/>
                </a:solidFill>
              </a:rPr>
              <a:t>x</a:t>
            </a:r>
            <a:r>
              <a:rPr lang="en-US" sz="2800" b="1" dirty="0" smtClean="0">
                <a:solidFill>
                  <a:srgbClr val="7030A0"/>
                </a:solidFill>
              </a:rPr>
              <a:t>) and </a:t>
            </a:r>
            <a:r>
              <a:rPr lang="en-US" sz="2800" b="1" i="1" dirty="0" smtClean="0">
                <a:solidFill>
                  <a:srgbClr val="7030A0"/>
                </a:solidFill>
              </a:rPr>
              <a:t>g</a:t>
            </a:r>
            <a:r>
              <a:rPr lang="en-US" sz="2800" b="1" dirty="0" smtClean="0">
                <a:solidFill>
                  <a:srgbClr val="7030A0"/>
                </a:solidFill>
              </a:rPr>
              <a:t>(</a:t>
            </a:r>
            <a:r>
              <a:rPr lang="en-US" sz="2800" b="1" i="1" dirty="0" smtClean="0">
                <a:solidFill>
                  <a:srgbClr val="7030A0"/>
                </a:solidFill>
              </a:rPr>
              <a:t>x</a:t>
            </a:r>
            <a:r>
              <a:rPr lang="en-US" sz="2800" b="1" dirty="0" smtClean="0">
                <a:solidFill>
                  <a:srgbClr val="7030A0"/>
                </a:solidFill>
              </a:rPr>
              <a:t>).                            </a:t>
            </a:r>
            <a:endParaRPr lang="en-US" sz="2800" b="1" dirty="0">
              <a:solidFill>
                <a:srgbClr val="7030A0"/>
              </a:solidFill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485305"/>
              </p:ext>
            </p:extLst>
          </p:nvPr>
        </p:nvGraphicFramePr>
        <p:xfrm>
          <a:off x="6568086" y="642069"/>
          <a:ext cx="218122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33" name="Equation" r:id="rId9" imgW="863280" imgH="241200" progId="Equation.DSMT4">
                  <p:embed/>
                </p:oleObj>
              </mc:Choice>
              <mc:Fallback>
                <p:oleObj name="Equation" r:id="rId9" imgW="8632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8086" y="642069"/>
                        <a:ext cx="2181225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98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852" y="1991591"/>
            <a:ext cx="2345348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228600" y="4648200"/>
            <a:ext cx="7848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Use your knowledge of transformations to verify the graph.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4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852" y="1991591"/>
            <a:ext cx="2345348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55" y="1991591"/>
            <a:ext cx="2345348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46" name="Picture 3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03" y="1981200"/>
            <a:ext cx="2491697" cy="196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47" name="Picture 3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408" y="1991591"/>
            <a:ext cx="2428236" cy="191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48" name="Picture 4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820" y="1991591"/>
            <a:ext cx="2501411" cy="1970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524398" y="5316057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Domain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57852" y="5750289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Range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3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1580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Consider</a:t>
            </a:r>
            <a:endParaRPr lang="en-US" sz="2800" b="1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196" y="1724891"/>
            <a:ext cx="2689864" cy="1795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2667213" cy="1772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791835"/>
              </p:ext>
            </p:extLst>
          </p:nvPr>
        </p:nvGraphicFramePr>
        <p:xfrm>
          <a:off x="430177" y="990600"/>
          <a:ext cx="18859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81" name="Equation" r:id="rId6" imgW="838080" imgH="228600" progId="Equation.DSMT4">
                  <p:embed/>
                </p:oleObj>
              </mc:Choice>
              <mc:Fallback>
                <p:oleObj name="Equation" r:id="rId6" imgW="83808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177" y="990600"/>
                        <a:ext cx="188595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637768"/>
              </p:ext>
            </p:extLst>
          </p:nvPr>
        </p:nvGraphicFramePr>
        <p:xfrm>
          <a:off x="3511433" y="990600"/>
          <a:ext cx="19145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82" name="Equation" r:id="rId8" imgW="850680" imgH="228600" progId="Equation.DSMT4">
                  <p:embed/>
                </p:oleObj>
              </mc:Choice>
              <mc:Fallback>
                <p:oleObj name="Equation" r:id="rId8" imgW="850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433" y="990600"/>
                        <a:ext cx="191452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213961"/>
              </p:ext>
            </p:extLst>
          </p:nvPr>
        </p:nvGraphicFramePr>
        <p:xfrm>
          <a:off x="6252370" y="990600"/>
          <a:ext cx="2662366" cy="464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83" name="Equation" r:id="rId10" imgW="1168200" imgH="203040" progId="Equation.DSMT4">
                  <p:embed/>
                </p:oleObj>
              </mc:Choice>
              <mc:Fallback>
                <p:oleObj name="Equation" r:id="rId10" imgW="1168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2370" y="990600"/>
                        <a:ext cx="2662366" cy="4640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3657600"/>
            <a:ext cx="1330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Domain: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00400" y="3729334"/>
            <a:ext cx="1330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Domain: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" y="4502265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Range: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186258" y="4502264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Range:</a:t>
            </a:r>
            <a:endParaRPr lang="en-US" sz="2400" b="1" dirty="0"/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574" y="1729949"/>
            <a:ext cx="2705162" cy="1703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082292"/>
              </p:ext>
            </p:extLst>
          </p:nvPr>
        </p:nvGraphicFramePr>
        <p:xfrm>
          <a:off x="1295400" y="3704283"/>
          <a:ext cx="89693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84" name="Equation" r:id="rId13" imgW="393480" imgH="177480" progId="Equation.DSMT4">
                  <p:embed/>
                </p:oleObj>
              </mc:Choice>
              <mc:Fallback>
                <p:oleObj name="Equation" r:id="rId13" imgW="393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704283"/>
                        <a:ext cx="896938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129868"/>
              </p:ext>
            </p:extLst>
          </p:nvPr>
        </p:nvGraphicFramePr>
        <p:xfrm>
          <a:off x="1066800" y="4443378"/>
          <a:ext cx="2024063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85" name="Equation" r:id="rId15" imgW="888840" imgH="253800" progId="Equation.DSMT4">
                  <p:embed/>
                </p:oleObj>
              </mc:Choice>
              <mc:Fallback>
                <p:oleObj name="Equation" r:id="rId15" imgW="888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43378"/>
                        <a:ext cx="2024063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358166"/>
              </p:ext>
            </p:extLst>
          </p:nvPr>
        </p:nvGraphicFramePr>
        <p:xfrm>
          <a:off x="4601951" y="3789217"/>
          <a:ext cx="89693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86" name="Equation" r:id="rId17" imgW="393480" imgH="177480" progId="Equation.DSMT4">
                  <p:embed/>
                </p:oleObj>
              </mc:Choice>
              <mc:Fallback>
                <p:oleObj name="Equation" r:id="rId17" imgW="393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1951" y="3789217"/>
                        <a:ext cx="896938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73258"/>
              </p:ext>
            </p:extLst>
          </p:nvPr>
        </p:nvGraphicFramePr>
        <p:xfrm>
          <a:off x="4205288" y="4502150"/>
          <a:ext cx="1995487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87" name="Equation" r:id="rId19" imgW="876240" imgH="253800" progId="Equation.DSMT4">
                  <p:embed/>
                </p:oleObj>
              </mc:Choice>
              <mc:Fallback>
                <p:oleObj name="Equation" r:id="rId19" imgW="876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288" y="4502150"/>
                        <a:ext cx="1995487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304800" y="5481935"/>
            <a:ext cx="8969702" cy="468481"/>
            <a:chOff x="304800" y="5481935"/>
            <a:chExt cx="8969702" cy="468481"/>
          </a:xfrm>
        </p:grpSpPr>
        <p:sp>
          <p:nvSpPr>
            <p:cNvPr id="5" name="TextBox 4"/>
            <p:cNvSpPr txBox="1"/>
            <p:nvPr/>
          </p:nvSpPr>
          <p:spPr>
            <a:xfrm>
              <a:off x="304800" y="5481935"/>
              <a:ext cx="23663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</a:rPr>
                <a:t>Is the Domain of</a:t>
              </a:r>
              <a:endParaRPr lang="en-US" sz="2400" b="1" dirty="0">
                <a:solidFill>
                  <a:srgbClr val="0070C0"/>
                </a:solidFill>
              </a:endParaRP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0465268"/>
                </p:ext>
              </p:extLst>
            </p:nvPr>
          </p:nvGraphicFramePr>
          <p:xfrm>
            <a:off x="2667000" y="5486400"/>
            <a:ext cx="2662366" cy="4640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88" name="Equation" r:id="rId21" imgW="1168200" imgH="203040" progId="Equation.DSMT4">
                    <p:embed/>
                  </p:oleObj>
                </mc:Choice>
                <mc:Fallback>
                  <p:oleObj name="Equation" r:id="rId21" imgW="116820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7000" y="5486400"/>
                          <a:ext cx="2662366" cy="4640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TextBox 24"/>
            <p:cNvSpPr txBox="1"/>
            <p:nvPr/>
          </p:nvSpPr>
          <p:spPr>
            <a:xfrm>
              <a:off x="5334000" y="5481935"/>
              <a:ext cx="39405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70C0"/>
                  </a:solidFill>
                </a:rPr>
                <a:t>t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he sum of the two domains?</a:t>
              </a:r>
              <a:endParaRPr lang="en-US" sz="24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04800" y="6008519"/>
            <a:ext cx="8881652" cy="468481"/>
            <a:chOff x="304800" y="6008519"/>
            <a:chExt cx="8881652" cy="468481"/>
          </a:xfrm>
        </p:grpSpPr>
        <p:sp>
          <p:nvSpPr>
            <p:cNvPr id="26" name="TextBox 25"/>
            <p:cNvSpPr txBox="1"/>
            <p:nvPr/>
          </p:nvSpPr>
          <p:spPr>
            <a:xfrm>
              <a:off x="304800" y="6008519"/>
              <a:ext cx="21611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</a:rPr>
                <a:t>Is the Range of</a:t>
              </a:r>
              <a:endParaRPr lang="en-US" sz="2400" b="1" dirty="0">
                <a:solidFill>
                  <a:srgbClr val="0070C0"/>
                </a:solidFill>
              </a:endParaRPr>
            </a:p>
          </p:txBody>
        </p:sp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3218022"/>
                </p:ext>
              </p:extLst>
            </p:nvPr>
          </p:nvGraphicFramePr>
          <p:xfrm>
            <a:off x="2667000" y="6012984"/>
            <a:ext cx="2662366" cy="4640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89" name="Equation" r:id="rId23" imgW="1168200" imgH="203040" progId="Equation.DSMT4">
                    <p:embed/>
                  </p:oleObj>
                </mc:Choice>
                <mc:Fallback>
                  <p:oleObj name="Equation" r:id="rId23" imgW="116820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7000" y="6012984"/>
                          <a:ext cx="2662366" cy="4640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TextBox 27"/>
            <p:cNvSpPr txBox="1"/>
            <p:nvPr/>
          </p:nvSpPr>
          <p:spPr>
            <a:xfrm>
              <a:off x="5486400" y="6008519"/>
              <a:ext cx="37000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70C0"/>
                  </a:solidFill>
                </a:rPr>
                <a:t>t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he sum of the two ranges?</a:t>
              </a:r>
              <a:endParaRPr lang="en-US" sz="2400" b="1" dirty="0">
                <a:solidFill>
                  <a:srgbClr val="0070C0"/>
                </a:solidFill>
              </a:endParaRPr>
            </a:p>
          </p:txBody>
        </p:sp>
      </p:grp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168808"/>
              </p:ext>
            </p:extLst>
          </p:nvPr>
        </p:nvGraphicFramePr>
        <p:xfrm>
          <a:off x="7304251" y="3888432"/>
          <a:ext cx="89693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90" name="Equation" r:id="rId25" imgW="393480" imgH="177480" progId="Equation.DSMT4">
                  <p:embed/>
                </p:oleObj>
              </mc:Choice>
              <mc:Fallback>
                <p:oleObj name="Equation" r:id="rId25" imgW="393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4251" y="3888432"/>
                        <a:ext cx="896938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021974"/>
              </p:ext>
            </p:extLst>
          </p:nvPr>
        </p:nvGraphicFramePr>
        <p:xfrm>
          <a:off x="7432675" y="4572000"/>
          <a:ext cx="49212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91" name="Equation" r:id="rId27" imgW="215640" imgH="253800" progId="Equation.DSMT4">
                  <p:embed/>
                </p:oleObj>
              </mc:Choice>
              <mc:Fallback>
                <p:oleObj name="Equation" r:id="rId27" imgW="215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2675" y="4572000"/>
                        <a:ext cx="492125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8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4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1"/>
            <a:ext cx="8229600" cy="1295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Consider                       </a:t>
            </a:r>
            <a:r>
              <a:rPr lang="en-US" dirty="0"/>
              <a:t>and                         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835116"/>
              </p:ext>
            </p:extLst>
          </p:nvPr>
        </p:nvGraphicFramePr>
        <p:xfrm>
          <a:off x="1968500" y="304800"/>
          <a:ext cx="2032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8" name="Equation" r:id="rId3" imgW="2031840" imgH="952200" progId="Equation.DSMT4">
                  <p:embed/>
                </p:oleObj>
              </mc:Choice>
              <mc:Fallback>
                <p:oleObj name="Equation" r:id="rId3" imgW="203184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304800"/>
                        <a:ext cx="20320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7883813"/>
              </p:ext>
            </p:extLst>
          </p:nvPr>
        </p:nvGraphicFramePr>
        <p:xfrm>
          <a:off x="5321300" y="228600"/>
          <a:ext cx="21463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9" name="Equation" r:id="rId5" imgW="2145960" imgH="952200" progId="Equation.DSMT4">
                  <p:embed/>
                </p:oleObj>
              </mc:Choice>
              <mc:Fallback>
                <p:oleObj name="Equation" r:id="rId5" imgW="214596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1300" y="228600"/>
                        <a:ext cx="21463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5240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Express the sum </a:t>
            </a:r>
            <a:r>
              <a:rPr lang="en-US" sz="2800" b="1" i="1" dirty="0" smtClean="0"/>
              <a:t>h</a:t>
            </a:r>
            <a:r>
              <a:rPr lang="en-US" sz="2800" b="1" dirty="0" smtClean="0"/>
              <a:t>(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) = (</a:t>
            </a:r>
            <a:r>
              <a:rPr lang="en-US" sz="2800" b="1" i="1" dirty="0" smtClean="0"/>
              <a:t>f</a:t>
            </a:r>
            <a:r>
              <a:rPr lang="en-US" sz="2800" b="1" dirty="0" smtClean="0"/>
              <a:t> + </a:t>
            </a:r>
            <a:r>
              <a:rPr lang="en-US" sz="2800" b="1" i="1" dirty="0" smtClean="0"/>
              <a:t>g</a:t>
            </a:r>
            <a:r>
              <a:rPr lang="en-US" sz="2800" b="1" dirty="0" smtClean="0"/>
              <a:t>)(</a:t>
            </a:r>
            <a:r>
              <a:rPr lang="en-US" sz="2800" b="1" i="1" dirty="0" smtClean="0"/>
              <a:t>x</a:t>
            </a:r>
            <a:r>
              <a:rPr lang="en-US" sz="2800" b="1" dirty="0" smtClean="0"/>
              <a:t>) in simplest form and state the domain and range.</a:t>
            </a:r>
            <a:endParaRPr lang="en-US" sz="2800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619087"/>
              </p:ext>
            </p:extLst>
          </p:nvPr>
        </p:nvGraphicFramePr>
        <p:xfrm>
          <a:off x="457200" y="2732902"/>
          <a:ext cx="2197542" cy="382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0" name="Equation" r:id="rId7" imgW="1168200" imgH="203040" progId="Equation.DSMT4">
                  <p:embed/>
                </p:oleObj>
              </mc:Choice>
              <mc:Fallback>
                <p:oleObj name="Equation" r:id="rId7" imgW="1168200" imgH="203040" progId="Equation.DSMT4">
                  <p:embed/>
                  <p:pic>
                    <p:nvPicPr>
                      <p:cNvPr id="0" name="Object 2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732902"/>
                        <a:ext cx="2197542" cy="3821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980058"/>
              </p:ext>
            </p:extLst>
          </p:nvPr>
        </p:nvGraphicFramePr>
        <p:xfrm>
          <a:off x="400051" y="3459849"/>
          <a:ext cx="2388634" cy="740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1" name="Equation" r:id="rId9" imgW="1269720" imgH="393480" progId="Equation.DSMT4">
                  <p:embed/>
                </p:oleObj>
              </mc:Choice>
              <mc:Fallback>
                <p:oleObj name="Equation" r:id="rId9" imgW="1269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1" y="3459849"/>
                        <a:ext cx="2388634" cy="7404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797674"/>
              </p:ext>
            </p:extLst>
          </p:nvPr>
        </p:nvGraphicFramePr>
        <p:xfrm>
          <a:off x="347662" y="4710112"/>
          <a:ext cx="3081338" cy="883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2" name="Equation" r:id="rId11" imgW="1638000" imgH="469800" progId="Equation.DSMT4">
                  <p:embed/>
                </p:oleObj>
              </mc:Choice>
              <mc:Fallback>
                <p:oleObj name="Equation" r:id="rId11" imgW="16380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2" y="4710112"/>
                        <a:ext cx="3081338" cy="8837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9451"/>
              </p:ext>
            </p:extLst>
          </p:nvPr>
        </p:nvGraphicFramePr>
        <p:xfrm>
          <a:off x="381000" y="5625811"/>
          <a:ext cx="2362200" cy="816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3" name="Equation" r:id="rId13" imgW="1358640" imgH="469800" progId="Equation.DSMT4">
                  <p:embed/>
                </p:oleObj>
              </mc:Choice>
              <mc:Fallback>
                <p:oleObj name="Equation" r:id="rId13" imgW="135864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625811"/>
                        <a:ext cx="2362200" cy="8168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377" name="Picture 20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819400"/>
            <a:ext cx="2463674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9209161"/>
              </p:ext>
            </p:extLst>
          </p:nvPr>
        </p:nvGraphicFramePr>
        <p:xfrm>
          <a:off x="5519737" y="5181600"/>
          <a:ext cx="225266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4" name="Equation" r:id="rId16" imgW="1295280" imgH="253800" progId="Equation.DSMT4">
                  <p:embed/>
                </p:oleObj>
              </mc:Choice>
              <mc:Fallback>
                <p:oleObj name="Equation" r:id="rId16" imgW="1295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737" y="5181600"/>
                        <a:ext cx="2252663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015269"/>
              </p:ext>
            </p:extLst>
          </p:nvPr>
        </p:nvGraphicFramePr>
        <p:xfrm>
          <a:off x="5969000" y="5791200"/>
          <a:ext cx="119221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5" name="Equation" r:id="rId18" imgW="685800" imgH="253800" progId="Equation.DSMT4">
                  <p:embed/>
                </p:oleObj>
              </mc:Choice>
              <mc:Fallback>
                <p:oleObj name="Equation" r:id="rId18" imgW="685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0" y="5791200"/>
                        <a:ext cx="1192213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1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52400"/>
            <a:ext cx="3999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 Summary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1" y="11430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To sketch the graph of a sum of two functions given their graphs, ______ the ____coordinates at each </a:t>
            </a:r>
            <a:r>
              <a:rPr lang="en-US" sz="2400" b="1" i="1" dirty="0" smtClean="0"/>
              <a:t>x</a:t>
            </a:r>
            <a:r>
              <a:rPr lang="en-US" sz="2400" b="1" dirty="0" smtClean="0"/>
              <a:t>-value.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60572" y="1512332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add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1484531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y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406134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To sketch the graph of a difference of two functions given their graphs, __________ the ____coordinates at each </a:t>
            </a:r>
            <a:r>
              <a:rPr lang="en-US" sz="2400" b="1" i="1" dirty="0" smtClean="0"/>
              <a:t>x</a:t>
            </a:r>
            <a:r>
              <a:rPr lang="en-US" sz="2400" b="1" dirty="0" smtClean="0"/>
              <a:t>-value.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2775466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subtract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03478" y="2771446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y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33232" y="3481956"/>
            <a:ext cx="5878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Domain and Range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4405286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</a:t>
            </a:r>
            <a:r>
              <a:rPr lang="en-US" sz="2400" b="1" dirty="0" smtClean="0">
                <a:solidFill>
                  <a:srgbClr val="FF0000"/>
                </a:solidFill>
              </a:rPr>
              <a:t>domain</a:t>
            </a:r>
            <a:r>
              <a:rPr lang="en-US" sz="2400" b="1" dirty="0" smtClean="0"/>
              <a:t> of </a:t>
            </a:r>
            <a:r>
              <a:rPr lang="en-US" sz="2400" b="1" i="1" dirty="0" smtClean="0"/>
              <a:t>f</a:t>
            </a:r>
            <a:r>
              <a:rPr lang="en-US" sz="2400" b="1" dirty="0" smtClean="0"/>
              <a:t>(</a:t>
            </a:r>
            <a:r>
              <a:rPr lang="en-US" sz="2400" b="1" i="1" dirty="0" smtClean="0"/>
              <a:t>x</a:t>
            </a:r>
            <a:r>
              <a:rPr lang="en-US" sz="2400" b="1" dirty="0" smtClean="0"/>
              <a:t>) </a:t>
            </a:r>
            <a:r>
              <a:rPr lang="en-US" sz="2400" b="1" u="sng" dirty="0" smtClean="0"/>
              <a:t>+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g</a:t>
            </a:r>
            <a:r>
              <a:rPr lang="en-US" sz="2400" b="1" dirty="0" smtClean="0"/>
              <a:t>(</a:t>
            </a:r>
            <a:r>
              <a:rPr lang="en-US" sz="2400" b="1" i="1" dirty="0" smtClean="0"/>
              <a:t>x</a:t>
            </a:r>
            <a:r>
              <a:rPr lang="en-US" sz="2400" b="1" dirty="0" smtClean="0"/>
              <a:t>) is the overlap (intersection) of the domains of the individual functions.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7090" y="54864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</a:t>
            </a:r>
            <a:r>
              <a:rPr lang="en-US" sz="2400" b="1" dirty="0" smtClean="0">
                <a:solidFill>
                  <a:srgbClr val="FF0000"/>
                </a:solidFill>
              </a:rPr>
              <a:t>range</a:t>
            </a:r>
            <a:r>
              <a:rPr lang="en-US" sz="2400" b="1" dirty="0" smtClean="0"/>
              <a:t> of </a:t>
            </a:r>
            <a:r>
              <a:rPr lang="en-US" sz="2400" b="1" i="1" dirty="0" smtClean="0"/>
              <a:t>f</a:t>
            </a:r>
            <a:r>
              <a:rPr lang="en-US" sz="2400" b="1" dirty="0" smtClean="0"/>
              <a:t>(</a:t>
            </a:r>
            <a:r>
              <a:rPr lang="en-US" sz="2400" b="1" i="1" dirty="0" smtClean="0"/>
              <a:t>x</a:t>
            </a:r>
            <a:r>
              <a:rPr lang="en-US" sz="2400" b="1" dirty="0" smtClean="0"/>
              <a:t>) </a:t>
            </a:r>
            <a:r>
              <a:rPr lang="en-US" sz="2400" b="1" u="sng" dirty="0" smtClean="0"/>
              <a:t>+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g</a:t>
            </a:r>
            <a:r>
              <a:rPr lang="en-US" sz="2400" b="1" dirty="0" smtClean="0"/>
              <a:t>(</a:t>
            </a:r>
            <a:r>
              <a:rPr lang="en-US" sz="2400" b="1" i="1" dirty="0" smtClean="0"/>
              <a:t>x</a:t>
            </a:r>
            <a:r>
              <a:rPr lang="en-US" sz="2400" b="1" dirty="0" smtClean="0"/>
              <a:t>) is determined from the graph of the sum or difference.</a:t>
            </a:r>
            <a:endParaRPr lang="en-US" sz="2400" b="1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1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685800"/>
            <a:ext cx="37112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362200"/>
            <a:ext cx="74020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Page 483</a:t>
            </a:r>
          </a:p>
          <a:p>
            <a:r>
              <a:rPr lang="en-US" sz="2400" b="1" dirty="0" smtClean="0"/>
              <a:t>1a,c,d, 2c,d, 4a,b, 5, 6, 7, 8, 9c,d, 10(new), 11a,b, 13, 14, </a:t>
            </a:r>
          </a:p>
          <a:p>
            <a:r>
              <a:rPr lang="en-US" sz="2400" b="1" dirty="0" smtClean="0"/>
              <a:t>C1, C2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1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20404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http://www.intmath.com/functions-and-graphs/2a-domain-and-range.php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710625"/>
            <a:ext cx="3751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Domain and Range </a:t>
            </a:r>
            <a:r>
              <a:rPr lang="en-US" sz="2400" b="1" dirty="0">
                <a:solidFill>
                  <a:srgbClr val="0070C0"/>
                </a:solidFill>
              </a:rPr>
              <a:t>R</a:t>
            </a:r>
            <a:r>
              <a:rPr lang="en-US" sz="2400" b="1" dirty="0" smtClean="0">
                <a:solidFill>
                  <a:srgbClr val="0070C0"/>
                </a:solidFill>
              </a:rPr>
              <a:t>eview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12290" name="Picture 2" descr="C:\Users\stephanie\AppData\Local\Microsoft\Windows\Temporary Internet Files\Content.IE5\4W0WEE9S\qrcode.4724973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68638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78" name="Picture 2" descr="C:\Users\stephanie\AppData\Local\Microsoft\Windows\Temporary Internet Files\Content.IE5\O1UL3ADD\qrcode.10281010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268815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9600" y="313596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http://www.mathsisfun.com/sets/functions-operations.html</a:t>
            </a:r>
            <a:endParaRPr lang="en-US" dirty="0"/>
          </a:p>
        </p:txBody>
      </p:sp>
      <p:pic>
        <p:nvPicPr>
          <p:cNvPr id="24579" name="Picture 3" descr="C:\Users\stephanie\AppData\Local\Microsoft\Windows\Temporary Internet Files\Content.IE5\4W0WEE9S\qrcode.10281026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282" y="48768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9600" y="5486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http://www.wtamu.edu/academic/anns/mps/math/mathlab/col_algebra/col_alg_tut30b_operations.htm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2688152"/>
            <a:ext cx="3767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Operations with Functions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4877170"/>
            <a:ext cx="3690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Operations with Functions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2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714375"/>
            <a:ext cx="6370637" cy="542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4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2066"/>
            <a:ext cx="1894594" cy="1889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81200" y="274311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Have I seen operations on functions before??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572394"/>
              </p:ext>
            </p:extLst>
          </p:nvPr>
        </p:nvGraphicFramePr>
        <p:xfrm>
          <a:off x="3378200" y="1365250"/>
          <a:ext cx="22685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8" name="Equation" r:id="rId4" imgW="850680" imgH="228600" progId="Equation.DSMT4">
                  <p:embed/>
                </p:oleObj>
              </mc:Choice>
              <mc:Fallback>
                <p:oleObj name="Equation" r:id="rId4" imgW="85068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1365250"/>
                        <a:ext cx="22685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391058"/>
              </p:ext>
            </p:extLst>
          </p:nvPr>
        </p:nvGraphicFramePr>
        <p:xfrm>
          <a:off x="1099697" y="2590800"/>
          <a:ext cx="1490663" cy="164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9" name="Equation" r:id="rId6" imgW="622080" imgH="685800" progId="Equation.DSMT4">
                  <p:embed/>
                </p:oleObj>
              </mc:Choice>
              <mc:Fallback>
                <p:oleObj name="Equation" r:id="rId6" imgW="62208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9697" y="2590800"/>
                        <a:ext cx="1490663" cy="164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315179"/>
              </p:ext>
            </p:extLst>
          </p:nvPr>
        </p:nvGraphicFramePr>
        <p:xfrm>
          <a:off x="381000" y="4724400"/>
          <a:ext cx="3725862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0" name="Equation" r:id="rId8" imgW="1396800" imgH="203040" progId="Equation.DSMT4">
                  <p:embed/>
                </p:oleObj>
              </mc:Choice>
              <mc:Fallback>
                <p:oleObj name="Equation" r:id="rId8" imgW="1396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724400"/>
                        <a:ext cx="3725862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95023"/>
              </p:ext>
            </p:extLst>
          </p:nvPr>
        </p:nvGraphicFramePr>
        <p:xfrm>
          <a:off x="5351463" y="2001838"/>
          <a:ext cx="29464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1" name="Equation" r:id="rId10" imgW="1104840" imgH="253800" progId="Equation.DSMT4">
                  <p:embed/>
                </p:oleObj>
              </mc:Choice>
              <mc:Fallback>
                <p:oleObj name="Equation" r:id="rId10" imgW="1104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1463" y="2001838"/>
                        <a:ext cx="29464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849162"/>
              </p:ext>
            </p:extLst>
          </p:nvPr>
        </p:nvGraphicFramePr>
        <p:xfrm>
          <a:off x="5559425" y="2819400"/>
          <a:ext cx="2014538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2" name="Equation" r:id="rId12" imgW="850680" imgH="507960" progId="Equation.DSMT4">
                  <p:embed/>
                </p:oleObj>
              </mc:Choice>
              <mc:Fallback>
                <p:oleObj name="Equation" r:id="rId12" imgW="8506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425" y="2819400"/>
                        <a:ext cx="2014538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3475764"/>
              </p:ext>
            </p:extLst>
          </p:nvPr>
        </p:nvGraphicFramePr>
        <p:xfrm>
          <a:off x="5653088" y="4572001"/>
          <a:ext cx="255972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3" name="Equation" r:id="rId14" imgW="850680" imgH="203040" progId="Equation.DSMT4">
                  <p:embed/>
                </p:oleObj>
              </mc:Choice>
              <mc:Fallback>
                <p:oleObj name="Equation" r:id="rId14" imgW="850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3088" y="4572001"/>
                        <a:ext cx="2559725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67000" y="2697079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quadratic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4709" y="32766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linear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22418" y="381000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constant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72400" y="2909455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linear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72399" y="3461266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linear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5562600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New functions can be formed by performing operations with functions.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3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84683" y="152400"/>
            <a:ext cx="73152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Basic Function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perations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524000"/>
            <a:ext cx="2667000" cy="2743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 smtClean="0"/>
              <a:t>Sum</a:t>
            </a:r>
            <a:endParaRPr lang="en-US" sz="2800" b="1" i="1" dirty="0" smtClean="0"/>
          </a:p>
          <a:p>
            <a:r>
              <a:rPr lang="en-US" b="1" i="1" dirty="0" smtClean="0"/>
              <a:t>Difference</a:t>
            </a:r>
            <a:endParaRPr lang="en-US" sz="2800" b="1" i="1" dirty="0" smtClean="0"/>
          </a:p>
          <a:p>
            <a:r>
              <a:rPr lang="en-US" b="1" i="1" dirty="0" smtClean="0"/>
              <a:t>Product</a:t>
            </a:r>
            <a:endParaRPr lang="en-US" sz="1600" b="1" i="1" dirty="0" smtClean="0"/>
          </a:p>
          <a:p>
            <a:r>
              <a:rPr lang="en-US" b="1" i="1" dirty="0" smtClean="0"/>
              <a:t>Quotient</a:t>
            </a:r>
            <a:endParaRPr lang="en-US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247048" y="4191000"/>
            <a:ext cx="3515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33CC"/>
                </a:solidFill>
              </a:rPr>
              <a:t>Restrictions or NPV’s</a:t>
            </a:r>
            <a:endParaRPr lang="en-US" sz="2800" b="1" dirty="0">
              <a:solidFill>
                <a:srgbClr val="FF33CC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153199"/>
              </p:ext>
            </p:extLst>
          </p:nvPr>
        </p:nvGraphicFramePr>
        <p:xfrm>
          <a:off x="2949214" y="1524000"/>
          <a:ext cx="328041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1" name="Equation" r:id="rId3" imgW="1562040" imgH="253800" progId="Equation.DSMT4">
                  <p:embed/>
                </p:oleObj>
              </mc:Choice>
              <mc:Fallback>
                <p:oleObj name="Equation" r:id="rId3" imgW="156204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214" y="1524000"/>
                        <a:ext cx="328041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685800" y="838200"/>
            <a:ext cx="8108257" cy="441675"/>
            <a:chOff x="685800" y="838200"/>
            <a:chExt cx="8108257" cy="441675"/>
          </a:xfrm>
        </p:grpSpPr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50156801"/>
                </p:ext>
              </p:extLst>
            </p:nvPr>
          </p:nvGraphicFramePr>
          <p:xfrm>
            <a:off x="685800" y="838200"/>
            <a:ext cx="1919288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22" name="Equation" r:id="rId5" imgW="914400" imgH="203040" progId="Equation.DSMT4">
                    <p:embed/>
                  </p:oleObj>
                </mc:Choice>
                <mc:Fallback>
                  <p:oleObj name="Equation" r:id="rId5" imgW="91440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" y="838200"/>
                          <a:ext cx="1919288" cy="425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2660070" y="879765"/>
              <a:ext cx="61339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a</a:t>
              </a:r>
              <a:r>
                <a:rPr lang="en-US" sz="2000" b="1" dirty="0" smtClean="0"/>
                <a:t>re functions that exist and are defined over a domain.</a:t>
              </a:r>
              <a:endParaRPr lang="en-US" sz="2000" b="1" dirty="0"/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41751"/>
              </p:ext>
            </p:extLst>
          </p:nvPr>
        </p:nvGraphicFramePr>
        <p:xfrm>
          <a:off x="2949214" y="2209800"/>
          <a:ext cx="328041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3" name="Equation" r:id="rId7" imgW="1562040" imgH="253800" progId="Equation.DSMT4">
                  <p:embed/>
                </p:oleObj>
              </mc:Choice>
              <mc:Fallback>
                <p:oleObj name="Equation" r:id="rId7" imgW="1562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214" y="2209800"/>
                        <a:ext cx="328041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017881"/>
              </p:ext>
            </p:extLst>
          </p:nvPr>
        </p:nvGraphicFramePr>
        <p:xfrm>
          <a:off x="2949214" y="2743200"/>
          <a:ext cx="2933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4" name="Equation" r:id="rId9" imgW="1396800" imgH="253800" progId="Equation.DSMT4">
                  <p:embed/>
                </p:oleObj>
              </mc:Choice>
              <mc:Fallback>
                <p:oleObj name="Equation" r:id="rId9" imgW="1396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214" y="2743200"/>
                        <a:ext cx="29337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104270"/>
              </p:ext>
            </p:extLst>
          </p:nvPr>
        </p:nvGraphicFramePr>
        <p:xfrm>
          <a:off x="2949214" y="3429000"/>
          <a:ext cx="3386138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5" name="Equation" r:id="rId11" imgW="1612800" imgH="457200" progId="Equation.DSMT4">
                  <p:embed/>
                </p:oleObj>
              </mc:Choice>
              <mc:Fallback>
                <p:oleObj name="Equation" r:id="rId11" imgW="1612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214" y="3429000"/>
                        <a:ext cx="3386138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4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48318" y="5020040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Linear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1470" y="5029200"/>
            <a:ext cx="1534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Quadratic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2006" y="5038360"/>
            <a:ext cx="1192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Radical</a:t>
            </a:r>
          </a:p>
          <a:p>
            <a:pPr algn="ctr"/>
            <a:r>
              <a:rPr lang="en-US" sz="1200" b="1" dirty="0" smtClean="0">
                <a:solidFill>
                  <a:srgbClr val="7030A0"/>
                </a:solidFill>
              </a:rPr>
              <a:t>linear</a:t>
            </a:r>
            <a:endParaRPr lang="en-US" sz="1200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97854" y="5047520"/>
            <a:ext cx="1502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Rational</a:t>
            </a:r>
          </a:p>
          <a:p>
            <a:pPr algn="ctr"/>
            <a:r>
              <a:rPr lang="en-US" sz="1200" b="1" dirty="0" smtClean="0">
                <a:solidFill>
                  <a:srgbClr val="7030A0"/>
                </a:solidFill>
              </a:rPr>
              <a:t>monomial, binomial</a:t>
            </a:r>
            <a:endParaRPr lang="en-US" sz="1200" b="1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5023" y="5703011"/>
            <a:ext cx="2160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Absolute Value</a:t>
            </a:r>
          </a:p>
          <a:p>
            <a:pPr algn="ctr"/>
            <a:r>
              <a:rPr lang="en-US" sz="1200" b="1" dirty="0" smtClean="0">
                <a:solidFill>
                  <a:srgbClr val="7030A0"/>
                </a:solidFill>
              </a:rPr>
              <a:t>first degree</a:t>
            </a:r>
            <a:endParaRPr lang="en-US" sz="12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43200" y="5703011"/>
            <a:ext cx="971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Cubic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36907" y="5715000"/>
            <a:ext cx="1774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Exponential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76462" y="5726989"/>
            <a:ext cx="1824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Logarithmic</a:t>
            </a:r>
          </a:p>
        </p:txBody>
      </p:sp>
    </p:spTree>
    <p:extLst>
      <p:ext uri="{BB962C8B-B14F-4D97-AF65-F5344CB8AC3E}">
        <p14:creationId xmlns:p14="http://schemas.microsoft.com/office/powerpoint/2010/main" val="280529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336" y="228600"/>
            <a:ext cx="81913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10.1 Sums and Differences of Functions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143000" y="884237"/>
            <a:ext cx="4191000" cy="701675"/>
          </a:xfrm>
          <a:prstGeom prst="rect">
            <a:avLst/>
          </a:pr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4000" dirty="0">
                <a:solidFill>
                  <a:srgbClr val="CCFFFF"/>
                </a:solidFill>
                <a:latin typeface="Arial Black" pitchFamily="34" charset="0"/>
              </a:rPr>
              <a:t>The sum </a:t>
            </a:r>
            <a:r>
              <a:rPr lang="en-US" sz="4000" i="1" dirty="0">
                <a:solidFill>
                  <a:srgbClr val="CCFFFF"/>
                </a:solidFill>
                <a:latin typeface="Arial Black" pitchFamily="34" charset="0"/>
              </a:rPr>
              <a:t>f</a:t>
            </a:r>
            <a:r>
              <a:rPr lang="en-US" sz="4000" dirty="0">
                <a:solidFill>
                  <a:srgbClr val="CCFFFF"/>
                </a:solidFill>
                <a:latin typeface="Arial Black" pitchFamily="34" charset="0"/>
              </a:rPr>
              <a:t> + </a:t>
            </a:r>
            <a:r>
              <a:rPr lang="en-US" sz="4000" i="1" dirty="0">
                <a:solidFill>
                  <a:srgbClr val="CCFFFF"/>
                </a:solidFill>
                <a:latin typeface="Arial Black" pitchFamily="34" charset="0"/>
              </a:rPr>
              <a:t>g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369901"/>
              </p:ext>
            </p:extLst>
          </p:nvPr>
        </p:nvGraphicFramePr>
        <p:xfrm>
          <a:off x="381000" y="1824979"/>
          <a:ext cx="5257800" cy="770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0" name="Equation" r:id="rId3" imgW="1473120" imgH="215640" progId="Equation.3">
                  <p:embed/>
                </p:oleObj>
              </mc:Choice>
              <mc:Fallback>
                <p:oleObj name="Equation" r:id="rId3" imgW="1473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824979"/>
                        <a:ext cx="5257800" cy="7705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4800" y="2819400"/>
            <a:ext cx="8534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006699"/>
                </a:solidFill>
                <a:latin typeface="Arial" pitchFamily="34" charset="0"/>
              </a:rPr>
              <a:t>To </a:t>
            </a:r>
            <a:r>
              <a:rPr lang="en-US" b="1" dirty="0">
                <a:solidFill>
                  <a:srgbClr val="006699"/>
                </a:solidFill>
                <a:latin typeface="Arial" pitchFamily="34" charset="0"/>
              </a:rPr>
              <a:t>find the sum of two functions, add them </a:t>
            </a:r>
            <a:r>
              <a:rPr lang="en-US" b="1" dirty="0" smtClean="0">
                <a:solidFill>
                  <a:srgbClr val="006699"/>
                </a:solidFill>
                <a:latin typeface="Arial" pitchFamily="34" charset="0"/>
              </a:rPr>
              <a:t>together. </a:t>
            </a:r>
            <a:r>
              <a:rPr lang="en-US" b="1" dirty="0">
                <a:solidFill>
                  <a:srgbClr val="006699"/>
                </a:solidFill>
                <a:latin typeface="Arial" pitchFamily="34" charset="0"/>
              </a:rPr>
              <a:t>S</a:t>
            </a:r>
            <a:r>
              <a:rPr lang="en-US" b="1" dirty="0" smtClean="0">
                <a:solidFill>
                  <a:srgbClr val="006699"/>
                </a:solidFill>
                <a:latin typeface="Arial" pitchFamily="34" charset="0"/>
              </a:rPr>
              <a:t>implify by combining like </a:t>
            </a:r>
            <a:r>
              <a:rPr lang="en-US" b="1" dirty="0">
                <a:solidFill>
                  <a:srgbClr val="006699"/>
                </a:solidFill>
                <a:latin typeface="Arial" pitchFamily="34" charset="0"/>
              </a:rPr>
              <a:t>terms.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200" y="1017011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Algebraically</a:t>
            </a:r>
            <a:endParaRPr lang="en-US" sz="3200" b="1" dirty="0">
              <a:solidFill>
                <a:srgbClr val="00B0F0"/>
              </a:solidFill>
            </a:endParaRP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083703"/>
              </p:ext>
            </p:extLst>
          </p:nvPr>
        </p:nvGraphicFramePr>
        <p:xfrm>
          <a:off x="228600" y="4724400"/>
          <a:ext cx="2697163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1" name="Equation" r:id="rId5" imgW="927000" imgH="203040" progId="Equation.DSMT4">
                  <p:embed/>
                </p:oleObj>
              </mc:Choice>
              <mc:Fallback>
                <p:oleObj name="Equation" r:id="rId5" imgW="927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724400"/>
                        <a:ext cx="2697163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474019"/>
              </p:ext>
            </p:extLst>
          </p:nvPr>
        </p:nvGraphicFramePr>
        <p:xfrm>
          <a:off x="2584450" y="5715000"/>
          <a:ext cx="33655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2" name="Equation" r:id="rId7" imgW="876240" imgH="203040" progId="Equation.DSMT4">
                  <p:embed/>
                </p:oleObj>
              </mc:Choice>
              <mc:Fallback>
                <p:oleObj name="Equation" r:id="rId7" imgW="876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5715000"/>
                        <a:ext cx="33655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863395"/>
              </p:ext>
            </p:extLst>
          </p:nvPr>
        </p:nvGraphicFramePr>
        <p:xfrm>
          <a:off x="914400" y="3810000"/>
          <a:ext cx="111760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3" name="Equation" r:id="rId9" imgW="457200" imgH="203040" progId="Equation.DSMT4">
                  <p:embed/>
                </p:oleObj>
              </mc:Choice>
              <mc:Fallback>
                <p:oleObj name="Equation" r:id="rId9" imgW="45720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10000"/>
                        <a:ext cx="111760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019568"/>
              </p:ext>
            </p:extLst>
          </p:nvPr>
        </p:nvGraphicFramePr>
        <p:xfrm>
          <a:off x="2090738" y="3810000"/>
          <a:ext cx="1147762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4" name="Equation" r:id="rId11" imgW="469800" imgH="203040" progId="Equation.DSMT4">
                  <p:embed/>
                </p:oleObj>
              </mc:Choice>
              <mc:Fallback>
                <p:oleObj name="Equation" r:id="rId11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738" y="3810000"/>
                        <a:ext cx="1147762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247190"/>
              </p:ext>
            </p:extLst>
          </p:nvPr>
        </p:nvGraphicFramePr>
        <p:xfrm>
          <a:off x="4029075" y="3810000"/>
          <a:ext cx="10858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5" name="Equation" r:id="rId13" imgW="444240" imgH="203040" progId="Equation.DSMT4">
                  <p:embed/>
                </p:oleObj>
              </mc:Choice>
              <mc:Fallback>
                <p:oleObj name="Equation" r:id="rId13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075" y="3810000"/>
                        <a:ext cx="108585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102694"/>
              </p:ext>
            </p:extLst>
          </p:nvPr>
        </p:nvGraphicFramePr>
        <p:xfrm>
          <a:off x="5168900" y="3733800"/>
          <a:ext cx="16129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6" name="Equation" r:id="rId15" imgW="660240" imgH="203040" progId="Equation.DSMT4">
                  <p:embed/>
                </p:oleObj>
              </mc:Choice>
              <mc:Fallback>
                <p:oleObj name="Equation" r:id="rId15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900" y="3733800"/>
                        <a:ext cx="161290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329173"/>
              </p:ext>
            </p:extLst>
          </p:nvPr>
        </p:nvGraphicFramePr>
        <p:xfrm>
          <a:off x="4544291" y="4800600"/>
          <a:ext cx="406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7" name="Equation" r:id="rId17" imgW="139680" imgH="139680" progId="Equation.DSMT4">
                  <p:embed/>
                </p:oleObj>
              </mc:Choice>
              <mc:Fallback>
                <p:oleObj name="Equation" r:id="rId17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4291" y="4800600"/>
                        <a:ext cx="406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2019300" y="3650397"/>
            <a:ext cx="1714500" cy="7692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81600" y="3698888"/>
            <a:ext cx="1714500" cy="7692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38850" y="6019800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New </a:t>
            </a:r>
            <a:r>
              <a:rPr lang="en-US" b="1" dirty="0" smtClean="0">
                <a:solidFill>
                  <a:srgbClr val="0070C0"/>
                </a:solidFill>
              </a:rPr>
              <a:t>function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5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0.07535 0.1416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7" y="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3.33333E-6 0.1416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utoUpdateAnimBg="0"/>
      <p:bldP spid="6" grpId="0"/>
      <p:bldP spid="22" grpId="0" animBg="1"/>
      <p:bldP spid="23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78389"/>
              </p:ext>
            </p:extLst>
          </p:nvPr>
        </p:nvGraphicFramePr>
        <p:xfrm>
          <a:off x="247650" y="538814"/>
          <a:ext cx="5257800" cy="770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3" name="Equation" r:id="rId3" imgW="1473120" imgH="215640" progId="Equation.3">
                  <p:embed/>
                </p:oleObj>
              </mc:Choice>
              <mc:Fallback>
                <p:oleObj name="Equation" r:id="rId3" imgW="1473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538814"/>
                        <a:ext cx="5257800" cy="7705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38800" y="724623"/>
            <a:ext cx="3621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Graphing with technology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aphicFrame>
        <p:nvGraphicFramePr>
          <p:cNvPr id="1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719128"/>
              </p:ext>
            </p:extLst>
          </p:nvPr>
        </p:nvGraphicFramePr>
        <p:xfrm>
          <a:off x="6248400" y="1600200"/>
          <a:ext cx="2643186" cy="426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4" name="Equation" r:id="rId5" imgW="1574640" imgH="253800" progId="Equation.DSMT4">
                  <p:embed/>
                </p:oleObj>
              </mc:Choice>
              <mc:Fallback>
                <p:oleObj name="Equation" r:id="rId5" imgW="1574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600200"/>
                        <a:ext cx="2643186" cy="4267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860065"/>
              </p:ext>
            </p:extLst>
          </p:nvPr>
        </p:nvGraphicFramePr>
        <p:xfrm>
          <a:off x="381000" y="1600200"/>
          <a:ext cx="111760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5" name="Equation" r:id="rId7" imgW="457200" imgH="203040" progId="Equation.DSMT4">
                  <p:embed/>
                </p:oleObj>
              </mc:Choice>
              <mc:Fallback>
                <p:oleObj name="Equation" r:id="rId7" imgW="457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00200"/>
                        <a:ext cx="111760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650734"/>
              </p:ext>
            </p:extLst>
          </p:nvPr>
        </p:nvGraphicFramePr>
        <p:xfrm>
          <a:off x="1438275" y="1600200"/>
          <a:ext cx="1147762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6" name="Equation" r:id="rId9" imgW="469800" imgH="203040" progId="Equation.DSMT4">
                  <p:embed/>
                </p:oleObj>
              </mc:Choice>
              <mc:Fallback>
                <p:oleObj name="Equation" r:id="rId9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275" y="1600200"/>
                        <a:ext cx="1147762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68379"/>
              </p:ext>
            </p:extLst>
          </p:nvPr>
        </p:nvGraphicFramePr>
        <p:xfrm>
          <a:off x="3376612" y="1600200"/>
          <a:ext cx="10858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7" name="Equation" r:id="rId11" imgW="444240" imgH="203040" progId="Equation.DSMT4">
                  <p:embed/>
                </p:oleObj>
              </mc:Choice>
              <mc:Fallback>
                <p:oleObj name="Equation" r:id="rId11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612" y="1600200"/>
                        <a:ext cx="108585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032922"/>
              </p:ext>
            </p:extLst>
          </p:nvPr>
        </p:nvGraphicFramePr>
        <p:xfrm>
          <a:off x="4495800" y="1600200"/>
          <a:ext cx="16129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8" name="Equation" r:id="rId13" imgW="660240" imgH="203040" progId="Equation.DSMT4">
                  <p:embed/>
                </p:oleObj>
              </mc:Choice>
              <mc:Fallback>
                <p:oleObj name="Equation" r:id="rId13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00200"/>
                        <a:ext cx="161290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5" y="2438401"/>
            <a:ext cx="2344288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1"/>
            <a:ext cx="2344288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396838"/>
            <a:ext cx="2352181" cy="206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722190"/>
              </p:ext>
            </p:extLst>
          </p:nvPr>
        </p:nvGraphicFramePr>
        <p:xfrm>
          <a:off x="914400" y="4800600"/>
          <a:ext cx="115411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9" name="Equation" r:id="rId18" imgW="672840" imgH="253800" progId="Equation.DSMT4">
                  <p:embed/>
                </p:oleObj>
              </mc:Choice>
              <mc:Fallback>
                <p:oleObj name="Equation" r:id="rId18" imgW="672840" imgH="253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800600"/>
                        <a:ext cx="1154112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806492"/>
              </p:ext>
            </p:extLst>
          </p:nvPr>
        </p:nvGraphicFramePr>
        <p:xfrm>
          <a:off x="4179888" y="4789487"/>
          <a:ext cx="115411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0" name="Equation" r:id="rId20" imgW="672840" imgH="253800" progId="Equation.DSMT4">
                  <p:embed/>
                </p:oleObj>
              </mc:Choice>
              <mc:Fallback>
                <p:oleObj name="Equation" r:id="rId20" imgW="672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9888" y="4789487"/>
                        <a:ext cx="1154112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290622"/>
              </p:ext>
            </p:extLst>
          </p:nvPr>
        </p:nvGraphicFramePr>
        <p:xfrm>
          <a:off x="6934200" y="4789487"/>
          <a:ext cx="115411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1" name="Equation" r:id="rId22" imgW="672840" imgH="253800" progId="Equation.DSMT4">
                  <p:embed/>
                </p:oleObj>
              </mc:Choice>
              <mc:Fallback>
                <p:oleObj name="Equation" r:id="rId22" imgW="672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789487"/>
                        <a:ext cx="1154112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856786"/>
              </p:ext>
            </p:extLst>
          </p:nvPr>
        </p:nvGraphicFramePr>
        <p:xfrm>
          <a:off x="554037" y="5430837"/>
          <a:ext cx="180816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2" name="Equation" r:id="rId23" imgW="1054080" imgH="253800" progId="Equation.DSMT4">
                  <p:embed/>
                </p:oleObj>
              </mc:Choice>
              <mc:Fallback>
                <p:oleObj name="Equation" r:id="rId23" imgW="1054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7" y="5430837"/>
                        <a:ext cx="1808163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250985"/>
              </p:ext>
            </p:extLst>
          </p:nvPr>
        </p:nvGraphicFramePr>
        <p:xfrm>
          <a:off x="3821113" y="5486400"/>
          <a:ext cx="1849437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3" name="Equation" r:id="rId25" imgW="1079280" imgH="253800" progId="Equation.DSMT4">
                  <p:embed/>
                </p:oleObj>
              </mc:Choice>
              <mc:Fallback>
                <p:oleObj name="Equation" r:id="rId25" imgW="1079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113" y="5486400"/>
                        <a:ext cx="1849437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112058"/>
              </p:ext>
            </p:extLst>
          </p:nvPr>
        </p:nvGraphicFramePr>
        <p:xfrm>
          <a:off x="6454775" y="5486400"/>
          <a:ext cx="21558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4" name="Equation" r:id="rId27" imgW="1257120" imgH="253800" progId="Equation.DSMT4">
                  <p:embed/>
                </p:oleObj>
              </mc:Choice>
              <mc:Fallback>
                <p:oleObj name="Equation" r:id="rId27" imgW="1257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4775" y="5486400"/>
                        <a:ext cx="21558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4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2"/>
          <p:cNvSpPr txBox="1">
            <a:spLocks noChangeArrowheads="1"/>
          </p:cNvSpPr>
          <p:nvPr/>
        </p:nvSpPr>
        <p:spPr bwMode="auto">
          <a:xfrm>
            <a:off x="297873" y="304799"/>
            <a:ext cx="5486400" cy="701675"/>
          </a:xfrm>
          <a:prstGeom prst="rect">
            <a:avLst/>
          </a:pr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4000" dirty="0">
                <a:solidFill>
                  <a:srgbClr val="CCFFFF"/>
                </a:solidFill>
                <a:latin typeface="Arial Black" pitchFamily="34" charset="0"/>
              </a:rPr>
              <a:t>The difference </a:t>
            </a:r>
            <a:r>
              <a:rPr lang="en-US" sz="4000" i="1" dirty="0">
                <a:solidFill>
                  <a:srgbClr val="CCFFFF"/>
                </a:solidFill>
                <a:latin typeface="Arial Black" pitchFamily="34" charset="0"/>
              </a:rPr>
              <a:t>f</a:t>
            </a:r>
            <a:r>
              <a:rPr lang="en-US" sz="4000" dirty="0">
                <a:solidFill>
                  <a:srgbClr val="CCFFFF"/>
                </a:solidFill>
                <a:latin typeface="Arial Black" pitchFamily="34" charset="0"/>
              </a:rPr>
              <a:t> - </a:t>
            </a:r>
            <a:r>
              <a:rPr lang="en-US" sz="4000" i="1" dirty="0">
                <a:solidFill>
                  <a:srgbClr val="CCFFFF"/>
                </a:solidFill>
                <a:latin typeface="Arial Black" pitchFamily="34" charset="0"/>
              </a:rPr>
              <a:t>g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872162"/>
              </p:ext>
            </p:extLst>
          </p:nvPr>
        </p:nvGraphicFramePr>
        <p:xfrm>
          <a:off x="381000" y="1324642"/>
          <a:ext cx="4038600" cy="591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4" name="Equation" r:id="rId4" imgW="1473120" imgH="215640" progId="Equation.3">
                  <p:embed/>
                </p:oleObj>
              </mc:Choice>
              <mc:Fallback>
                <p:oleObj name="Equation" r:id="rId4" imgW="1473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24642"/>
                        <a:ext cx="4038600" cy="5918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534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6699"/>
                </a:solidFill>
                <a:latin typeface="Arial" pitchFamily="34" charset="0"/>
              </a:rPr>
              <a:t>To find the difference between two functions, subtract the </a:t>
            </a:r>
            <a:r>
              <a:rPr lang="en-US" b="1" dirty="0" smtClean="0">
                <a:solidFill>
                  <a:srgbClr val="006699"/>
                </a:solidFill>
                <a:latin typeface="Arial" pitchFamily="34" charset="0"/>
              </a:rPr>
              <a:t>second from the first.  Simplify </a:t>
            </a:r>
            <a:r>
              <a:rPr lang="en-US" b="1" dirty="0">
                <a:solidFill>
                  <a:srgbClr val="006699"/>
                </a:solidFill>
                <a:latin typeface="Arial" pitchFamily="34" charset="0"/>
              </a:rPr>
              <a:t>by combining like terms.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8068" y="363248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Algebraically</a:t>
            </a:r>
            <a:endParaRPr lang="en-US" sz="3200" b="1" dirty="0">
              <a:solidFill>
                <a:srgbClr val="00B0F0"/>
              </a:solidFill>
            </a:endParaRPr>
          </a:p>
        </p:txBody>
      </p:sp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264275"/>
              </p:ext>
            </p:extLst>
          </p:nvPr>
        </p:nvGraphicFramePr>
        <p:xfrm>
          <a:off x="228600" y="4724400"/>
          <a:ext cx="2697163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5" name="Equation" r:id="rId6" imgW="927000" imgH="203040" progId="Equation.DSMT4">
                  <p:embed/>
                </p:oleObj>
              </mc:Choice>
              <mc:Fallback>
                <p:oleObj name="Equation" r:id="rId6" imgW="927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724400"/>
                        <a:ext cx="2697163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042578"/>
              </p:ext>
            </p:extLst>
          </p:nvPr>
        </p:nvGraphicFramePr>
        <p:xfrm>
          <a:off x="2362200" y="5562600"/>
          <a:ext cx="3270250" cy="494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6" name="Equation" r:id="rId8" imgW="1346040" imgH="203040" progId="Equation.DSMT4">
                  <p:embed/>
                </p:oleObj>
              </mc:Choice>
              <mc:Fallback>
                <p:oleObj name="Equation" r:id="rId8" imgW="1346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562600"/>
                        <a:ext cx="3270250" cy="4940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514704"/>
              </p:ext>
            </p:extLst>
          </p:nvPr>
        </p:nvGraphicFramePr>
        <p:xfrm>
          <a:off x="914400" y="3810000"/>
          <a:ext cx="111760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7" name="Equation" r:id="rId10" imgW="457200" imgH="203040" progId="Equation.DSMT4">
                  <p:embed/>
                </p:oleObj>
              </mc:Choice>
              <mc:Fallback>
                <p:oleObj name="Equation" r:id="rId10" imgW="457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10000"/>
                        <a:ext cx="111760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638225"/>
              </p:ext>
            </p:extLst>
          </p:nvPr>
        </p:nvGraphicFramePr>
        <p:xfrm>
          <a:off x="2090738" y="3810000"/>
          <a:ext cx="1147762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8" name="Equation" r:id="rId12" imgW="469800" imgH="203040" progId="Equation.DSMT4">
                  <p:embed/>
                </p:oleObj>
              </mc:Choice>
              <mc:Fallback>
                <p:oleObj name="Equation" r:id="rId12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738" y="3810000"/>
                        <a:ext cx="1147762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215417"/>
              </p:ext>
            </p:extLst>
          </p:nvPr>
        </p:nvGraphicFramePr>
        <p:xfrm>
          <a:off x="4029075" y="3810000"/>
          <a:ext cx="10858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9" name="Equation" r:id="rId14" imgW="444240" imgH="203040" progId="Equation.DSMT4">
                  <p:embed/>
                </p:oleObj>
              </mc:Choice>
              <mc:Fallback>
                <p:oleObj name="Equation" r:id="rId14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075" y="3810000"/>
                        <a:ext cx="108585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087786"/>
              </p:ext>
            </p:extLst>
          </p:nvPr>
        </p:nvGraphicFramePr>
        <p:xfrm>
          <a:off x="5168900" y="3733800"/>
          <a:ext cx="16129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0" name="Equation" r:id="rId16" imgW="660240" imgH="203040" progId="Equation.DSMT4">
                  <p:embed/>
                </p:oleObj>
              </mc:Choice>
              <mc:Fallback>
                <p:oleObj name="Equation" r:id="rId16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900" y="3733800"/>
                        <a:ext cx="1612900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31251"/>
              </p:ext>
            </p:extLst>
          </p:nvPr>
        </p:nvGraphicFramePr>
        <p:xfrm>
          <a:off x="4416425" y="4708525"/>
          <a:ext cx="32035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1" name="Equation" r:id="rId18" imgW="1104840" imgH="203040" progId="Equation.DSMT4">
                  <p:embed/>
                </p:oleObj>
              </mc:Choice>
              <mc:Fallback>
                <p:oleObj name="Equation" r:id="rId18" imgW="1104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6425" y="4708525"/>
                        <a:ext cx="32035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2019300" y="3650397"/>
            <a:ext cx="1714500" cy="7692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181600" y="3698888"/>
            <a:ext cx="1714500" cy="7692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053403"/>
              </p:ext>
            </p:extLst>
          </p:nvPr>
        </p:nvGraphicFramePr>
        <p:xfrm>
          <a:off x="2362200" y="6135688"/>
          <a:ext cx="197485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82" name="Equation" r:id="rId20" imgW="812520" imgH="203040" progId="Equation.DSMT4">
                  <p:embed/>
                </p:oleObj>
              </mc:Choice>
              <mc:Fallback>
                <p:oleObj name="Equation" r:id="rId20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6135688"/>
                        <a:ext cx="1974850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4724400" y="6234362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New </a:t>
            </a:r>
            <a:r>
              <a:rPr lang="en-US" b="1" dirty="0" smtClean="0">
                <a:solidFill>
                  <a:srgbClr val="0070C0"/>
                </a:solidFill>
              </a:rPr>
              <a:t>function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15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0.07535 0.1416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7" y="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3.33333E-6 0.1416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16" grpId="0"/>
      <p:bldP spid="24" grpId="0" animBg="1"/>
      <p:bldP spid="25" grpId="0" animBg="1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61925" y="990600"/>
            <a:ext cx="2324100" cy="534988"/>
            <a:chOff x="914400" y="3733800"/>
            <a:chExt cx="2324100" cy="534988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906229"/>
                </p:ext>
              </p:extLst>
            </p:nvPr>
          </p:nvGraphicFramePr>
          <p:xfrm>
            <a:off x="914400" y="3771901"/>
            <a:ext cx="1117600" cy="496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63" name="Equation" r:id="rId3" imgW="457200" imgH="203040" progId="Equation.DSMT4">
                    <p:embed/>
                  </p:oleObj>
                </mc:Choice>
                <mc:Fallback>
                  <p:oleObj name="Equation" r:id="rId3" imgW="45720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400" y="3771901"/>
                          <a:ext cx="1117600" cy="4968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60157487"/>
                </p:ext>
              </p:extLst>
            </p:nvPr>
          </p:nvGraphicFramePr>
          <p:xfrm>
            <a:off x="2090738" y="3733800"/>
            <a:ext cx="1147762" cy="496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64" name="Equation" r:id="rId5" imgW="469800" imgH="203040" progId="Equation.DSMT4">
                    <p:embed/>
                  </p:oleObj>
                </mc:Choice>
                <mc:Fallback>
                  <p:oleObj name="Equation" r:id="rId5" imgW="46980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0738" y="3733800"/>
                          <a:ext cx="1147762" cy="4968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1"/>
          <p:cNvGrpSpPr/>
          <p:nvPr/>
        </p:nvGrpSpPr>
        <p:grpSpPr>
          <a:xfrm>
            <a:off x="2819400" y="990600"/>
            <a:ext cx="2752725" cy="534988"/>
            <a:chOff x="4029075" y="3733800"/>
            <a:chExt cx="2752725" cy="534988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4609801"/>
                </p:ext>
              </p:extLst>
            </p:nvPr>
          </p:nvGraphicFramePr>
          <p:xfrm>
            <a:off x="4029075" y="3771900"/>
            <a:ext cx="1085850" cy="496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65" name="Equation" r:id="rId7" imgW="444240" imgH="203040" progId="Equation.DSMT4">
                    <p:embed/>
                  </p:oleObj>
                </mc:Choice>
                <mc:Fallback>
                  <p:oleObj name="Equation" r:id="rId7" imgW="44424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9075" y="3771900"/>
                          <a:ext cx="1085850" cy="4968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6313825"/>
                </p:ext>
              </p:extLst>
            </p:nvPr>
          </p:nvGraphicFramePr>
          <p:xfrm>
            <a:off x="5168900" y="3733800"/>
            <a:ext cx="1612900" cy="496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66" name="Equation" r:id="rId9" imgW="660240" imgH="203040" progId="Equation.DSMT4">
                    <p:embed/>
                  </p:oleObj>
                </mc:Choice>
                <mc:Fallback>
                  <p:oleObj name="Equation" r:id="rId9" imgW="66024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8900" y="3733800"/>
                          <a:ext cx="1612900" cy="4968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796857"/>
              </p:ext>
            </p:extLst>
          </p:nvPr>
        </p:nvGraphicFramePr>
        <p:xfrm>
          <a:off x="5867400" y="1066800"/>
          <a:ext cx="3124200" cy="530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7" name="Equation" r:id="rId11" imgW="1498320" imgH="253800" progId="Equation.DSMT4">
                  <p:embed/>
                </p:oleObj>
              </mc:Choice>
              <mc:Fallback>
                <p:oleObj name="Equation" r:id="rId11" imgW="149832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066800"/>
                        <a:ext cx="3124200" cy="5300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254123"/>
            <a:ext cx="8122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Sketch the graph using technology and determine the domain and range.</a:t>
            </a:r>
            <a:endParaRPr lang="en-US" sz="2000" b="1" dirty="0">
              <a:solidFill>
                <a:srgbClr val="7030A0"/>
              </a:solidFill>
            </a:endParaRP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64" y="1676400"/>
            <a:ext cx="2349716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174" y="1676400"/>
            <a:ext cx="2349716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644818"/>
              </p:ext>
            </p:extLst>
          </p:nvPr>
        </p:nvGraphicFramePr>
        <p:xfrm>
          <a:off x="914400" y="4278312"/>
          <a:ext cx="115411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8" name="Equation" r:id="rId15" imgW="672840" imgH="253800" progId="Equation.DSMT4">
                  <p:embed/>
                </p:oleObj>
              </mc:Choice>
              <mc:Fallback>
                <p:oleObj name="Equation" r:id="rId15" imgW="67284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278312"/>
                        <a:ext cx="1154113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920525"/>
              </p:ext>
            </p:extLst>
          </p:nvPr>
        </p:nvGraphicFramePr>
        <p:xfrm>
          <a:off x="4179888" y="4267200"/>
          <a:ext cx="115411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9" name="Equation" r:id="rId17" imgW="672840" imgH="253800" progId="Equation.DSMT4">
                  <p:embed/>
                </p:oleObj>
              </mc:Choice>
              <mc:Fallback>
                <p:oleObj name="Equation" r:id="rId17" imgW="672840" imgH="2538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9888" y="4267200"/>
                        <a:ext cx="1154112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214598"/>
              </p:ext>
            </p:extLst>
          </p:nvPr>
        </p:nvGraphicFramePr>
        <p:xfrm>
          <a:off x="6934200" y="4267200"/>
          <a:ext cx="1154113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0" name="Equation" r:id="rId19" imgW="672840" imgH="253800" progId="Equation.DSMT4">
                  <p:embed/>
                </p:oleObj>
              </mc:Choice>
              <mc:Fallback>
                <p:oleObj name="Equation" r:id="rId19" imgW="672840" imgH="2538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267200"/>
                        <a:ext cx="1154113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344008"/>
              </p:ext>
            </p:extLst>
          </p:nvPr>
        </p:nvGraphicFramePr>
        <p:xfrm>
          <a:off x="554038" y="4908550"/>
          <a:ext cx="180816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1" name="Equation" r:id="rId20" imgW="1054080" imgH="253800" progId="Equation.DSMT4">
                  <p:embed/>
                </p:oleObj>
              </mc:Choice>
              <mc:Fallback>
                <p:oleObj name="Equation" r:id="rId20" imgW="1054080" imgH="2538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4908550"/>
                        <a:ext cx="1808162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886636"/>
              </p:ext>
            </p:extLst>
          </p:nvPr>
        </p:nvGraphicFramePr>
        <p:xfrm>
          <a:off x="3821113" y="4964112"/>
          <a:ext cx="1849437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2" name="Equation" r:id="rId22" imgW="1079280" imgH="253800" progId="Equation.DSMT4">
                  <p:embed/>
                </p:oleObj>
              </mc:Choice>
              <mc:Fallback>
                <p:oleObj name="Equation" r:id="rId22" imgW="1079280" imgH="2538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113" y="4964112"/>
                        <a:ext cx="1849437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398295"/>
              </p:ext>
            </p:extLst>
          </p:nvPr>
        </p:nvGraphicFramePr>
        <p:xfrm>
          <a:off x="6551613" y="4964113"/>
          <a:ext cx="196056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3" name="Equation" r:id="rId24" imgW="1143000" imgH="253800" progId="Equation.DSMT4">
                  <p:embed/>
                </p:oleObj>
              </mc:Choice>
              <mc:Fallback>
                <p:oleObj name="Equation" r:id="rId24" imgW="1143000" imgH="2538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1613" y="4964113"/>
                        <a:ext cx="1960562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645" y="1700213"/>
            <a:ext cx="2317155" cy="203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06388" y="1219201"/>
            <a:ext cx="19928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400" b="1" dirty="0">
                <a:solidFill>
                  <a:srgbClr val="CC0000"/>
                </a:solidFill>
              </a:rPr>
              <a:t> </a:t>
            </a:r>
            <a:r>
              <a:rPr lang="en-US" sz="2400" b="1" dirty="0" smtClean="0"/>
              <a:t>  </a:t>
            </a:r>
            <a:r>
              <a:rPr lang="en-US" sz="2400" b="1" dirty="0"/>
              <a:t>(</a:t>
            </a:r>
            <a:r>
              <a:rPr lang="en-US" sz="2400" b="1" i="1" dirty="0"/>
              <a:t>f</a:t>
            </a:r>
            <a:r>
              <a:rPr lang="en-US" sz="2400" b="1" dirty="0"/>
              <a:t> + </a:t>
            </a:r>
            <a:r>
              <a:rPr lang="en-US" sz="2400" b="1" i="1" dirty="0" smtClean="0"/>
              <a:t>g - h</a:t>
            </a:r>
            <a:r>
              <a:rPr lang="en-US" sz="2400" b="1" dirty="0" smtClean="0"/>
              <a:t>)(</a:t>
            </a:r>
            <a:r>
              <a:rPr lang="en-US" sz="2400" b="1" i="1" dirty="0"/>
              <a:t>x</a:t>
            </a:r>
            <a:r>
              <a:rPr lang="en-US" sz="2400" b="1" dirty="0"/>
              <a:t>)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313315" y="76200"/>
            <a:ext cx="8515536" cy="830997"/>
            <a:chOff x="313315" y="533399"/>
            <a:chExt cx="8515536" cy="830997"/>
          </a:xfrm>
        </p:grpSpPr>
        <p:sp>
          <p:nvSpPr>
            <p:cNvPr id="4098" name="Text Box 2"/>
            <p:cNvSpPr txBox="1">
              <a:spLocks noChangeArrowheads="1"/>
            </p:cNvSpPr>
            <p:nvPr/>
          </p:nvSpPr>
          <p:spPr bwMode="auto">
            <a:xfrm>
              <a:off x="313315" y="533399"/>
              <a:ext cx="8515536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37931725" indent="-37474525">
                <a:defRPr sz="32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>
                <a:defRPr sz="32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>
                <a:defRPr sz="32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>
                <a:defRPr sz="32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sz="2400" b="1" dirty="0"/>
                <a:t>Given </a:t>
              </a:r>
              <a:r>
                <a:rPr lang="en-US" sz="2400" b="1" i="1" dirty="0">
                  <a:solidFill>
                    <a:srgbClr val="0070C0"/>
                  </a:solidFill>
                </a:rPr>
                <a:t>f</a:t>
              </a:r>
              <a:r>
                <a:rPr lang="en-US" sz="2400" b="1" dirty="0">
                  <a:solidFill>
                    <a:srgbClr val="0070C0"/>
                  </a:solidFill>
                </a:rPr>
                <a:t>(</a:t>
              </a:r>
              <a:r>
                <a:rPr lang="en-US" sz="2400" b="1" i="1" dirty="0">
                  <a:solidFill>
                    <a:srgbClr val="0070C0"/>
                  </a:solidFill>
                </a:rPr>
                <a:t>x</a:t>
              </a:r>
              <a:r>
                <a:rPr lang="en-US" sz="2400" b="1" dirty="0">
                  <a:solidFill>
                    <a:srgbClr val="0070C0"/>
                  </a:solidFill>
                </a:rPr>
                <a:t>) = 2</a:t>
              </a:r>
              <a:r>
                <a:rPr lang="en-US" sz="2400" b="1" i="1" dirty="0">
                  <a:solidFill>
                    <a:srgbClr val="0070C0"/>
                  </a:solidFill>
                </a:rPr>
                <a:t>x</a:t>
              </a:r>
              <a:r>
                <a:rPr lang="en-US" sz="2400" b="1" dirty="0">
                  <a:solidFill>
                    <a:srgbClr val="0070C0"/>
                  </a:solidFill>
                </a:rPr>
                <a:t> + 6 </a:t>
              </a:r>
              <a:r>
                <a:rPr lang="en-US" sz="2400" b="1" dirty="0" smtClean="0">
                  <a:solidFill>
                    <a:srgbClr val="0070C0"/>
                  </a:solidFill>
                </a:rPr>
                <a:t>, </a:t>
              </a:r>
              <a:r>
                <a:rPr lang="en-US" sz="2400" b="1" dirty="0" smtClean="0"/>
                <a:t>  </a:t>
              </a:r>
              <a:r>
                <a:rPr lang="en-US" sz="2400" b="1" dirty="0">
                  <a:solidFill>
                    <a:srgbClr val="A50021"/>
                  </a:solidFill>
                </a:rPr>
                <a:t>g(</a:t>
              </a:r>
              <a:r>
                <a:rPr lang="en-US" sz="2400" b="1" i="1" dirty="0">
                  <a:solidFill>
                    <a:srgbClr val="A50021"/>
                  </a:solidFill>
                </a:rPr>
                <a:t>x</a:t>
              </a:r>
              <a:r>
                <a:rPr lang="en-US" sz="2400" b="1" dirty="0">
                  <a:solidFill>
                    <a:srgbClr val="A50021"/>
                  </a:solidFill>
                </a:rPr>
                <a:t>)</a:t>
              </a:r>
              <a:r>
                <a:rPr lang="en-US" sz="2400" b="1" dirty="0"/>
                <a:t> = </a:t>
              </a:r>
              <a:r>
                <a:rPr lang="en-US" sz="2400" b="1" dirty="0">
                  <a:solidFill>
                    <a:srgbClr val="A50021"/>
                  </a:solidFill>
                </a:rPr>
                <a:t>-4</a:t>
              </a:r>
              <a:r>
                <a:rPr lang="en-US" sz="2400" b="1" i="1" dirty="0">
                  <a:solidFill>
                    <a:srgbClr val="A50021"/>
                  </a:solidFill>
                </a:rPr>
                <a:t>x</a:t>
              </a:r>
              <a:r>
                <a:rPr lang="en-US" sz="2400" b="1" dirty="0">
                  <a:solidFill>
                    <a:srgbClr val="A50021"/>
                  </a:solidFill>
                </a:rPr>
                <a:t> - 3, </a:t>
              </a:r>
              <a:r>
                <a:rPr lang="en-US" sz="2400" b="1" dirty="0" smtClean="0"/>
                <a:t>and</a:t>
              </a:r>
              <a:r>
                <a:rPr lang="en-US" sz="2400" b="1" dirty="0">
                  <a:solidFill>
                    <a:srgbClr val="A50021"/>
                  </a:solidFill>
                </a:rPr>
                <a:t> </a:t>
              </a:r>
              <a:r>
                <a:rPr lang="en-US" sz="2400" b="1" i="1" dirty="0" smtClean="0">
                  <a:solidFill>
                    <a:srgbClr val="A50021"/>
                  </a:solidFill>
                </a:rPr>
                <a:t>                       </a:t>
              </a:r>
              <a:r>
                <a:rPr lang="en-US" sz="2400" b="1" dirty="0" smtClean="0"/>
                <a:t>write an </a:t>
              </a:r>
            </a:p>
            <a:p>
              <a:r>
                <a:rPr lang="en-US" sz="2400" b="1" dirty="0" smtClean="0"/>
                <a:t>expression </a:t>
              </a:r>
              <a:r>
                <a:rPr lang="en-US" sz="2400" b="1" dirty="0"/>
                <a:t>in simplest form </a:t>
              </a:r>
              <a:r>
                <a:rPr lang="en-US" sz="2400" b="1" dirty="0" smtClean="0"/>
                <a:t>and determine domain and range.</a:t>
              </a:r>
              <a:endParaRPr lang="en-US" sz="2400" b="1" dirty="0"/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45353083"/>
                </p:ext>
              </p:extLst>
            </p:nvPr>
          </p:nvGraphicFramePr>
          <p:xfrm>
            <a:off x="5562600" y="555196"/>
            <a:ext cx="1485232" cy="4149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7" name="Equation" r:id="rId4" imgW="863280" imgH="241200" progId="Equation.DSMT4">
                    <p:embed/>
                  </p:oleObj>
                </mc:Choice>
                <mc:Fallback>
                  <p:oleObj name="Equation" r:id="rId4" imgW="863280" imgH="2412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2600" y="555196"/>
                          <a:ext cx="1485232" cy="4149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485704" y="1292840"/>
            <a:ext cx="406749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400" b="1" dirty="0" smtClean="0"/>
              <a:t>= </a:t>
            </a:r>
            <a:r>
              <a:rPr lang="en-US" sz="2400" b="1" i="1" dirty="0"/>
              <a:t>f</a:t>
            </a:r>
            <a:r>
              <a:rPr lang="en-US" sz="2400" b="1" dirty="0"/>
              <a:t>(</a:t>
            </a:r>
            <a:r>
              <a:rPr lang="en-US" sz="2400" b="1" i="1" dirty="0"/>
              <a:t>x</a:t>
            </a:r>
            <a:r>
              <a:rPr lang="en-US" sz="2400" b="1" dirty="0"/>
              <a:t>) + </a:t>
            </a:r>
            <a:r>
              <a:rPr lang="en-US" sz="2400" b="1" i="1" dirty="0"/>
              <a:t>g</a:t>
            </a:r>
            <a:r>
              <a:rPr lang="en-US" sz="2400" b="1" dirty="0"/>
              <a:t>(</a:t>
            </a:r>
            <a:r>
              <a:rPr lang="en-US" sz="2400" b="1" i="1" dirty="0"/>
              <a:t>x</a:t>
            </a:r>
            <a:r>
              <a:rPr lang="en-US" sz="2400" b="1" dirty="0"/>
              <a:t>) </a:t>
            </a:r>
            <a:r>
              <a:rPr lang="en-US" sz="2400" b="1" dirty="0" smtClean="0"/>
              <a:t>- </a:t>
            </a:r>
            <a:r>
              <a:rPr lang="en-US" sz="2400" b="1" i="1" dirty="0" smtClean="0"/>
              <a:t>h</a:t>
            </a:r>
            <a:r>
              <a:rPr lang="en-US" sz="2400" b="1" dirty="0" smtClean="0"/>
              <a:t>(</a:t>
            </a:r>
            <a:r>
              <a:rPr lang="en-US" sz="2400" b="1" i="1" dirty="0" smtClean="0"/>
              <a:t>x</a:t>
            </a:r>
            <a:r>
              <a:rPr lang="en-US" sz="2400" b="1" dirty="0"/>
              <a:t>)</a:t>
            </a:r>
          </a:p>
          <a:p>
            <a:r>
              <a:rPr lang="en-US" sz="2400" b="1" dirty="0" smtClean="0"/>
              <a:t>= </a:t>
            </a:r>
            <a:r>
              <a:rPr lang="en-US" sz="2400" b="1" dirty="0">
                <a:solidFill>
                  <a:srgbClr val="0070C0"/>
                </a:solidFill>
              </a:rPr>
              <a:t>(2</a:t>
            </a:r>
            <a:r>
              <a:rPr lang="en-US" sz="2400" b="1" i="1" dirty="0">
                <a:solidFill>
                  <a:srgbClr val="0070C0"/>
                </a:solidFill>
              </a:rPr>
              <a:t>x</a:t>
            </a:r>
            <a:r>
              <a:rPr lang="en-US" sz="2400" b="1" dirty="0">
                <a:solidFill>
                  <a:srgbClr val="0070C0"/>
                </a:solidFill>
              </a:rPr>
              <a:t> + 6) </a:t>
            </a:r>
            <a:r>
              <a:rPr lang="en-US" sz="2400" b="1" dirty="0"/>
              <a:t>+ </a:t>
            </a:r>
            <a:r>
              <a:rPr lang="en-US" sz="2400" b="1" dirty="0">
                <a:solidFill>
                  <a:srgbClr val="A50021"/>
                </a:solidFill>
              </a:rPr>
              <a:t>(-4</a:t>
            </a:r>
            <a:r>
              <a:rPr lang="en-US" sz="2400" b="1" i="1" dirty="0">
                <a:solidFill>
                  <a:srgbClr val="A50021"/>
                </a:solidFill>
              </a:rPr>
              <a:t>x</a:t>
            </a:r>
            <a:r>
              <a:rPr lang="en-US" sz="2400" b="1" dirty="0">
                <a:solidFill>
                  <a:srgbClr val="A50021"/>
                </a:solidFill>
              </a:rPr>
              <a:t> - 3</a:t>
            </a:r>
            <a:r>
              <a:rPr lang="en-US" sz="2400" b="1" dirty="0" smtClean="0">
                <a:solidFill>
                  <a:srgbClr val="A50021"/>
                </a:solidFill>
              </a:rPr>
              <a:t>) </a:t>
            </a:r>
            <a:r>
              <a:rPr lang="en-US" sz="2400" b="1" dirty="0" smtClean="0"/>
              <a:t>- </a:t>
            </a:r>
            <a:endParaRPr lang="en-US" sz="2400" b="1" dirty="0"/>
          </a:p>
          <a:p>
            <a:r>
              <a:rPr lang="en-US" sz="2400" b="1" dirty="0" smtClean="0"/>
              <a:t>= </a:t>
            </a:r>
            <a:r>
              <a:rPr lang="en-US" sz="2400" b="1" dirty="0">
                <a:solidFill>
                  <a:srgbClr val="003300"/>
                </a:solidFill>
              </a:rPr>
              <a:t>-2</a:t>
            </a:r>
            <a:r>
              <a:rPr lang="en-US" sz="2400" b="1" i="1" dirty="0">
                <a:solidFill>
                  <a:srgbClr val="003300"/>
                </a:solidFill>
              </a:rPr>
              <a:t>x</a:t>
            </a:r>
            <a:r>
              <a:rPr lang="en-US" sz="2400" b="1" dirty="0">
                <a:solidFill>
                  <a:srgbClr val="003300"/>
                </a:solidFill>
              </a:rPr>
              <a:t> + </a:t>
            </a:r>
            <a:r>
              <a:rPr lang="en-US" sz="2400" b="1" dirty="0" smtClean="0">
                <a:solidFill>
                  <a:srgbClr val="003300"/>
                </a:solidFill>
              </a:rPr>
              <a:t>3 - </a:t>
            </a:r>
            <a:endParaRPr lang="en-US" sz="2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236914"/>
              </p:ext>
            </p:extLst>
          </p:nvPr>
        </p:nvGraphicFramePr>
        <p:xfrm>
          <a:off x="5486400" y="1696154"/>
          <a:ext cx="787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8" name="Equation" r:id="rId6" imgW="457200" imgH="228600" progId="Equation.DSMT4">
                  <p:embed/>
                </p:oleObj>
              </mc:Choice>
              <mc:Fallback>
                <p:oleObj name="Equation" r:id="rId6" imgW="457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696154"/>
                        <a:ext cx="787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138480"/>
              </p:ext>
            </p:extLst>
          </p:nvPr>
        </p:nvGraphicFramePr>
        <p:xfrm>
          <a:off x="3885605" y="2035969"/>
          <a:ext cx="787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9" name="Equation" r:id="rId8" imgW="457200" imgH="228600" progId="Equation.DSMT4">
                  <p:embed/>
                </p:oleObj>
              </mc:Choice>
              <mc:Fallback>
                <p:oleObj name="Equation" r:id="rId8" imgW="457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5605" y="2035969"/>
                        <a:ext cx="787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2" name="Picture 2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3117059"/>
            <a:ext cx="1831473" cy="160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3" name="Picture 2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840" y="3117059"/>
            <a:ext cx="1831473" cy="160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4" name="Picture 2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3117059"/>
            <a:ext cx="1831473" cy="160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2514601"/>
            <a:ext cx="8840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How does the domain of each individual function affect the domain of the new function?</a:t>
            </a:r>
            <a:endParaRPr lang="en-US" b="1" dirty="0">
              <a:solidFill>
                <a:srgbClr val="7030A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28628"/>
              </p:ext>
            </p:extLst>
          </p:nvPr>
        </p:nvGraphicFramePr>
        <p:xfrm>
          <a:off x="3311525" y="5029200"/>
          <a:ext cx="23479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0" name="Equation" r:id="rId12" imgW="1117440" imgH="253800" progId="Equation.DSMT4">
                  <p:embed/>
                </p:oleObj>
              </mc:Choice>
              <mc:Fallback>
                <p:oleObj name="Equation" r:id="rId12" imgW="1117440" imgH="2538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5029200"/>
                        <a:ext cx="23479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9" name="Picture 2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876800"/>
            <a:ext cx="2052982" cy="180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323875"/>
              </p:ext>
            </p:extLst>
          </p:nvPr>
        </p:nvGraphicFramePr>
        <p:xfrm>
          <a:off x="5619749" y="5943600"/>
          <a:ext cx="1866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1" name="Equation" r:id="rId15" imgW="888840" imgH="253800" progId="Equation.DSMT4">
                  <p:embed/>
                </p:oleObj>
              </mc:Choice>
              <mc:Fallback>
                <p:oleObj name="Equation" r:id="rId15" imgW="888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49" y="5943600"/>
                        <a:ext cx="18669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523464"/>
              </p:ext>
            </p:extLst>
          </p:nvPr>
        </p:nvGraphicFramePr>
        <p:xfrm>
          <a:off x="3516151" y="5943600"/>
          <a:ext cx="180594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2" name="Equation" r:id="rId17" imgW="1002960" imgH="253800" progId="Equation.DSMT4">
                  <p:embed/>
                </p:oleObj>
              </mc:Choice>
              <mc:Fallback>
                <p:oleObj name="Equation" r:id="rId17" imgW="1002960" imgH="2538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151" y="5943600"/>
                        <a:ext cx="180594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0C26-0742-4064-945A-EE6C75620A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6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uiExpand="1" build="p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</TotalTime>
  <Words>627</Words>
  <Application>Microsoft Office PowerPoint</Application>
  <PresentationFormat>On-screen Show (4:3)</PresentationFormat>
  <Paragraphs>137</Paragraphs>
  <Slides>18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87</cp:revision>
  <dcterms:created xsi:type="dcterms:W3CDTF">2012-05-07T21:15:41Z</dcterms:created>
  <dcterms:modified xsi:type="dcterms:W3CDTF">2012-12-10T00:59:57Z</dcterms:modified>
</cp:coreProperties>
</file>