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8" r:id="rId5"/>
    <p:sldId id="263" r:id="rId6"/>
    <p:sldId id="264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1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1EF90-4B74-4E31-9591-A7F929C871D0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D27E2-05A5-4EA1-8EA0-28A141A6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9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D534-7A21-4B8D-B063-B3D1D2092CA9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76EC-D50B-496A-9EE6-F967F8107078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CB07-DC88-46CC-B8A5-15E4D2ED5772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7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00D-CEB2-48C6-8CAC-C8E2B4DC086F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0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FE12-C5F3-4D71-9243-82BA4669BDE0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D18A-CC86-4CB6-A2DE-BB5B31D05A88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629D-05E4-4B9C-881D-1EFD11DDDA5A}" type="datetime1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4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ABA8-4E91-404C-99FB-F5A197FB4E58}" type="datetime1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5EB3-84FE-407C-9FF4-374F63697E8C}" type="datetime1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F97-0F08-4FBF-BDAC-BCC42B46C2DB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1B96-EC83-49F3-8239-367976569D7A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3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0F348-5041-425D-B43B-625911BC9A71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7325-B47F-4630-9532-8FA929B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8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4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28" Type="http://schemas.openxmlformats.org/officeDocument/2006/relationships/image" Target="../media/image13.png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22.gi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17" Type="http://schemas.openxmlformats.org/officeDocument/2006/relationships/hyperlink" Target="Function%20Composition/10.3%20Function_Composition.tns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jpe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24.png"/><Relationship Id="rId10" Type="http://schemas.openxmlformats.org/officeDocument/2006/relationships/image" Target="../media/image19.wmf"/><Relationship Id="rId4" Type="http://schemas.openxmlformats.org/officeDocument/2006/relationships/image" Target="../media/image23.gi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oleObject" Target="../embeddings/oleObject27.bin"/><Relationship Id="rId21" Type="http://schemas.openxmlformats.org/officeDocument/2006/relationships/image" Target="../media/image40.wmf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24" Type="http://schemas.openxmlformats.org/officeDocument/2006/relationships/oleObject" Target="../embeddings/oleObject37.bin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45.png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39.bin"/><Relationship Id="rId10" Type="http://schemas.openxmlformats.org/officeDocument/2006/relationships/image" Target="../media/image35.wmf"/><Relationship Id="rId19" Type="http://schemas.openxmlformats.org/officeDocument/2006/relationships/image" Target="../media/image39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7.wmf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5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1.bin"/><Relationship Id="rId3" Type="http://schemas.openxmlformats.org/officeDocument/2006/relationships/image" Target="../media/image69.png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5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3327" y="286515"/>
            <a:ext cx="5486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>
                <a:solidFill>
                  <a:srgbClr val="A52A00"/>
                </a:solidFill>
                <a:latin typeface="Comic Sans MS"/>
              </a:rPr>
              <a:t>10.3 Composite </a:t>
            </a:r>
            <a:r>
              <a:rPr lang="en-US" sz="2700" b="1" dirty="0" smtClean="0">
                <a:solidFill>
                  <a:srgbClr val="A52A00"/>
                </a:solidFill>
                <a:latin typeface="Comic Sans MS"/>
              </a:rPr>
              <a:t>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51128"/>
              </p:ext>
            </p:extLst>
          </p:nvPr>
        </p:nvGraphicFramePr>
        <p:xfrm>
          <a:off x="3276600" y="1219200"/>
          <a:ext cx="2324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2"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19200"/>
                        <a:ext cx="2324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34165"/>
              </p:ext>
            </p:extLst>
          </p:nvPr>
        </p:nvGraphicFramePr>
        <p:xfrm>
          <a:off x="6324600" y="1143000"/>
          <a:ext cx="2590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3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143000"/>
                        <a:ext cx="2590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1530"/>
              </p:ext>
            </p:extLst>
          </p:nvPr>
        </p:nvGraphicFramePr>
        <p:xfrm>
          <a:off x="453736" y="1219200"/>
          <a:ext cx="194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4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36" y="1219200"/>
                        <a:ext cx="194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23547"/>
              </p:ext>
            </p:extLst>
          </p:nvPr>
        </p:nvGraphicFramePr>
        <p:xfrm>
          <a:off x="457200" y="2514600"/>
          <a:ext cx="2019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" name="Equation" r:id="rId9" imgW="672840" imgH="203040" progId="Equation.DSMT4">
                  <p:embed/>
                </p:oleObj>
              </mc:Choice>
              <mc:Fallback>
                <p:oleObj name="Equation" r:id="rId9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2019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272044"/>
              </p:ext>
            </p:extLst>
          </p:nvPr>
        </p:nvGraphicFramePr>
        <p:xfrm>
          <a:off x="304800" y="3657600"/>
          <a:ext cx="2362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" name="Equation" r:id="rId11" imgW="787320" imgH="203040" progId="Equation.DSMT4">
                  <p:embed/>
                </p:oleObj>
              </mc:Choice>
              <mc:Fallback>
                <p:oleObj name="Equation" r:id="rId11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2362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917446"/>
              </p:ext>
            </p:extLst>
          </p:nvPr>
        </p:nvGraphicFramePr>
        <p:xfrm>
          <a:off x="990600" y="37338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" name="Equation" r:id="rId13" imgW="126720" imgH="139680" progId="Equation.DSMT4">
                  <p:embed/>
                </p:oleObj>
              </mc:Choice>
              <mc:Fallback>
                <p:oleObj name="Equation" r:id="rId13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381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16684"/>
              </p:ext>
            </p:extLst>
          </p:nvPr>
        </p:nvGraphicFramePr>
        <p:xfrm>
          <a:off x="2590800" y="3733800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" name="Equation" r:id="rId15" imgW="126720" imgH="139680" progId="Equation.DSMT4">
                  <p:embed/>
                </p:oleObj>
              </mc:Choice>
              <mc:Fallback>
                <p:oleObj name="Equation" r:id="rId15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33800"/>
                        <a:ext cx="381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75805" y="3280490"/>
            <a:ext cx="2895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864492"/>
              </p:ext>
            </p:extLst>
          </p:nvPr>
        </p:nvGraphicFramePr>
        <p:xfrm>
          <a:off x="838200" y="3657600"/>
          <a:ext cx="99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990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518381"/>
              </p:ext>
            </p:extLst>
          </p:nvPr>
        </p:nvGraphicFramePr>
        <p:xfrm>
          <a:off x="2571750" y="3546765"/>
          <a:ext cx="1371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0" name="Equation" r:id="rId18" imgW="457200" imgH="253800" progId="Equation.DSMT4">
                  <p:embed/>
                </p:oleObj>
              </mc:Choice>
              <mc:Fallback>
                <p:oleObj name="Equation" r:id="rId18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546765"/>
                        <a:ext cx="1371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690292"/>
              </p:ext>
            </p:extLst>
          </p:nvPr>
        </p:nvGraphicFramePr>
        <p:xfrm>
          <a:off x="1905000" y="4286250"/>
          <a:ext cx="723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1" name="Equation" r:id="rId20" imgW="241200" imgH="164880" progId="Equation.DSMT4">
                  <p:embed/>
                </p:oleObj>
              </mc:Choice>
              <mc:Fallback>
                <p:oleObj name="Equation" r:id="rId20" imgW="241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86250"/>
                        <a:ext cx="723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100601"/>
              </p:ext>
            </p:extLst>
          </p:nvPr>
        </p:nvGraphicFramePr>
        <p:xfrm>
          <a:off x="2590800" y="4384965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2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84965"/>
                        <a:ext cx="381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66163"/>
              </p:ext>
            </p:extLst>
          </p:nvPr>
        </p:nvGraphicFramePr>
        <p:xfrm>
          <a:off x="3027215" y="4191000"/>
          <a:ext cx="1333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3" name="Equation" r:id="rId24" imgW="444240" imgH="253800" progId="Equation.DSMT4">
                  <p:embed/>
                </p:oleObj>
              </mc:Choice>
              <mc:Fallback>
                <p:oleObj name="Equation" r:id="rId24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215" y="4191000"/>
                        <a:ext cx="1333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162305"/>
              </p:ext>
            </p:extLst>
          </p:nvPr>
        </p:nvGraphicFramePr>
        <p:xfrm>
          <a:off x="1981200" y="5067300"/>
          <a:ext cx="182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4" name="Equation" r:id="rId26" imgW="609480" imgH="177480" progId="Equation.DSMT4">
                  <p:embed/>
                </p:oleObj>
              </mc:Choice>
              <mc:Fallback>
                <p:oleObj name="Equation" r:id="rId26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67300"/>
                        <a:ext cx="1828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1143000" cy="142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562600" y="3629740"/>
            <a:ext cx="3124200" cy="1405810"/>
            <a:chOff x="5562600" y="3629740"/>
            <a:chExt cx="3124200" cy="140581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3629740"/>
              <a:ext cx="1286407" cy="12827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934200" y="3712111"/>
              <a:ext cx="1752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How would you define composite functions?</a:t>
              </a:r>
              <a:endParaRPr lang="en-US" sz="2000" b="1" dirty="0"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17084 0.2583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8382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09800"/>
            <a:ext cx="66287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507</a:t>
            </a:r>
          </a:p>
          <a:p>
            <a:r>
              <a:rPr lang="en-US" sz="2400" b="1" dirty="0" smtClean="0"/>
              <a:t>1a,c, 2a,c, 3c, 4a,d,e, 5b,c, 6, 7, 8, 11, 13, 14, 15, 17</a:t>
            </a:r>
          </a:p>
          <a:p>
            <a:r>
              <a:rPr lang="en-US" sz="2400" b="1" dirty="0" smtClean="0"/>
              <a:t>C1, C2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5941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When two functions are applied in succession, </a:t>
            </a:r>
          </a:p>
          <a:p>
            <a:r>
              <a:rPr lang="en-US" sz="2800" b="1"/>
              <a:t>the resulting function is called the </a:t>
            </a:r>
            <a:r>
              <a:rPr lang="en-US" sz="2800" b="1">
                <a:solidFill>
                  <a:srgbClr val="CC0000"/>
                </a:solidFill>
              </a:rPr>
              <a:t>composite</a:t>
            </a:r>
            <a:r>
              <a:rPr lang="en-US" sz="2800" b="1"/>
              <a:t> </a:t>
            </a:r>
          </a:p>
          <a:p>
            <a:r>
              <a:rPr lang="en-US" sz="2800" b="1"/>
              <a:t>of the two given functions.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52600" y="0"/>
            <a:ext cx="486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accent2"/>
                </a:solidFill>
              </a:rPr>
              <a:t>Composition of Two Functions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43000" y="1981200"/>
            <a:ext cx="27174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ED181E"/>
                </a:solidFill>
              </a:rPr>
              <a:t>(</a:t>
            </a:r>
            <a:r>
              <a:rPr lang="en-US" sz="2800" b="1" i="1" dirty="0">
                <a:solidFill>
                  <a:srgbClr val="ED181E"/>
                </a:solidFill>
              </a:rPr>
              <a:t>g</a:t>
            </a:r>
            <a:r>
              <a:rPr lang="en-US" sz="2800" b="1" dirty="0">
                <a:solidFill>
                  <a:srgbClr val="ED181E"/>
                </a:solidFill>
              </a:rPr>
              <a:t> o </a:t>
            </a:r>
            <a:r>
              <a:rPr lang="en-US" sz="2800" b="1" i="1" dirty="0">
                <a:solidFill>
                  <a:srgbClr val="ED181E"/>
                </a:solidFill>
              </a:rPr>
              <a:t>f</a:t>
            </a:r>
            <a:r>
              <a:rPr lang="en-US" sz="2800" b="1" dirty="0">
                <a:solidFill>
                  <a:srgbClr val="ED181E"/>
                </a:solidFill>
              </a:rPr>
              <a:t>)(</a:t>
            </a:r>
            <a:r>
              <a:rPr lang="en-US" sz="2800" b="1" i="1" dirty="0">
                <a:solidFill>
                  <a:srgbClr val="ED181E"/>
                </a:solidFill>
              </a:rPr>
              <a:t>x</a:t>
            </a:r>
            <a:r>
              <a:rPr lang="en-US" sz="2800" b="1" dirty="0">
                <a:solidFill>
                  <a:srgbClr val="ED181E"/>
                </a:solidFill>
              </a:rPr>
              <a:t>) = </a:t>
            </a:r>
            <a:r>
              <a:rPr lang="en-US" sz="2800" b="1" i="1" dirty="0">
                <a:solidFill>
                  <a:srgbClr val="ED181E"/>
                </a:solidFill>
              </a:rPr>
              <a:t>g</a:t>
            </a:r>
            <a:r>
              <a:rPr lang="en-US" sz="2800" b="1" dirty="0">
                <a:solidFill>
                  <a:srgbClr val="ED181E"/>
                </a:solidFill>
              </a:rPr>
              <a:t>(</a:t>
            </a:r>
            <a:r>
              <a:rPr lang="en-US" sz="2800" b="1" i="1" dirty="0">
                <a:solidFill>
                  <a:srgbClr val="ED181E"/>
                </a:solidFill>
              </a:rPr>
              <a:t>f</a:t>
            </a:r>
            <a:r>
              <a:rPr lang="en-US" sz="2800" b="1" dirty="0">
                <a:solidFill>
                  <a:srgbClr val="ED181E"/>
                </a:solidFill>
              </a:rPr>
              <a:t>(</a:t>
            </a:r>
            <a:r>
              <a:rPr lang="en-US" sz="2800" b="1" i="1" dirty="0">
                <a:solidFill>
                  <a:srgbClr val="ED181E"/>
                </a:solidFill>
              </a:rPr>
              <a:t>x</a:t>
            </a:r>
            <a:r>
              <a:rPr lang="en-US" sz="2800" b="1" dirty="0">
                <a:solidFill>
                  <a:srgbClr val="ED181E"/>
                </a:solidFill>
              </a:rPr>
              <a:t>))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27125" y="2803525"/>
            <a:ext cx="367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The range of </a:t>
            </a:r>
            <a:r>
              <a:rPr lang="en-US" b="1" i="1">
                <a:solidFill>
                  <a:schemeClr val="accent2"/>
                </a:solidFill>
              </a:rPr>
              <a:t>f</a:t>
            </a:r>
            <a:r>
              <a:rPr lang="en-US" b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x</a:t>
            </a:r>
            <a:r>
              <a:rPr lang="en-US" b="1">
                <a:solidFill>
                  <a:schemeClr val="accent2"/>
                </a:solidFill>
              </a:rPr>
              <a:t>) becomes the domain of </a:t>
            </a:r>
            <a:r>
              <a:rPr lang="en-US" b="1" i="1">
                <a:solidFill>
                  <a:schemeClr val="accent2"/>
                </a:solidFill>
              </a:rPr>
              <a:t>g</a:t>
            </a:r>
            <a:r>
              <a:rPr lang="en-US" b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x</a:t>
            </a:r>
            <a:r>
              <a:rPr lang="en-US" b="1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143000" y="3886200"/>
            <a:ext cx="3673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Evaluate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>
                <a:solidFill>
                  <a:schemeClr val="accent2"/>
                </a:solidFill>
              </a:rPr>
              <a:t>(</a:t>
            </a:r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) then use the answer as the input for </a:t>
            </a:r>
            <a:r>
              <a:rPr lang="en-US" b="1" i="1" dirty="0">
                <a:solidFill>
                  <a:schemeClr val="accent2"/>
                </a:solidFill>
              </a:rPr>
              <a:t>g</a:t>
            </a:r>
            <a:r>
              <a:rPr lang="en-US" b="1" dirty="0">
                <a:solidFill>
                  <a:schemeClr val="accent2"/>
                </a:solidFill>
              </a:rPr>
              <a:t>(</a:t>
            </a:r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76799"/>
            <a:ext cx="1686791" cy="1686791"/>
          </a:xfrm>
          <a:prstGeom prst="rect">
            <a:avLst/>
          </a:prstGeom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90799" y="4907394"/>
            <a:ext cx="3673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Notice: The function is evaluated from the inside to the outside.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625435" y="5618165"/>
            <a:ext cx="56041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x is the input into the f function to get 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y is the input into the g function to get z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6" grpId="0" build="p" autoUpdateAnimBg="0"/>
      <p:bldP spid="12297" grpId="0" autoUpdateAnimBg="0"/>
      <p:bldP spid="12299" grpId="0" autoUpdateAnimBg="0"/>
      <p:bldP spid="10" grpId="0" autoUpdateAnimBg="0"/>
      <p:bldP spid="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www.jamesrahn.com/PreCalculus/images/DomainandRange/domai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90999"/>
            <a:ext cx="61531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jamesrahn.com/PreCalculus/images/DomainandRange/domai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54179"/>
              </p:ext>
            </p:extLst>
          </p:nvPr>
        </p:nvGraphicFramePr>
        <p:xfrm>
          <a:off x="5257800" y="1600200"/>
          <a:ext cx="12271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00200"/>
                        <a:ext cx="1227137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732655"/>
              </p:ext>
            </p:extLst>
          </p:nvPr>
        </p:nvGraphicFramePr>
        <p:xfrm>
          <a:off x="6858000" y="5486399"/>
          <a:ext cx="16287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486399"/>
                        <a:ext cx="16287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866063"/>
              </p:ext>
            </p:extLst>
          </p:nvPr>
        </p:nvGraphicFramePr>
        <p:xfrm>
          <a:off x="4869872" y="5410199"/>
          <a:ext cx="1708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9" imgW="812520" imgH="253800" progId="Equation.DSMT4">
                  <p:embed/>
                </p:oleObj>
              </mc:Choice>
              <mc:Fallback>
                <p:oleObj name="Equation" r:id="rId9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872" y="5410199"/>
                        <a:ext cx="17081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233833"/>
              </p:ext>
            </p:extLst>
          </p:nvPr>
        </p:nvGraphicFramePr>
        <p:xfrm>
          <a:off x="5518150" y="3722397"/>
          <a:ext cx="16287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11" imgW="774360" imgH="203040" progId="Equation.DSMT4">
                  <p:embed/>
                </p:oleObj>
              </mc:Choice>
              <mc:Fallback>
                <p:oleObj name="Equation" r:id="rId11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3722397"/>
                        <a:ext cx="16287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044680"/>
              </p:ext>
            </p:extLst>
          </p:nvPr>
        </p:nvGraphicFramePr>
        <p:xfrm>
          <a:off x="5562600" y="3037463"/>
          <a:ext cx="1708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13" imgW="812520" imgH="253800" progId="Equation.DSMT4">
                  <p:embed/>
                </p:oleObj>
              </mc:Choice>
              <mc:Fallback>
                <p:oleObj name="Equation" r:id="rId13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37463"/>
                        <a:ext cx="17081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49" name="Picture 77" descr="C:\Users\STEPHA~1\AppData\Local\Temp\SNAGHTML67f144c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454342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14745"/>
            <a:ext cx="448885" cy="977684"/>
          </a:xfrm>
          <a:prstGeom prst="rect">
            <a:avLst/>
          </a:prstGeom>
        </p:spPr>
      </p:pic>
      <p:sp>
        <p:nvSpPr>
          <p:cNvPr id="5" name="TextBox 4">
            <a:hlinkClick r:id="rId17" action="ppaction://hlinkfile"/>
          </p:cNvPr>
          <p:cNvSpPr txBox="1"/>
          <p:nvPr/>
        </p:nvSpPr>
        <p:spPr>
          <a:xfrm>
            <a:off x="6490855" y="380421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10.3 Function</a:t>
            </a:r>
          </a:p>
          <a:p>
            <a:r>
              <a:rPr lang="en-US" b="1" dirty="0" smtClean="0"/>
              <a:t>Composition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376415"/>
              </p:ext>
            </p:extLst>
          </p:nvPr>
        </p:nvGraphicFramePr>
        <p:xfrm>
          <a:off x="3276600" y="304800"/>
          <a:ext cx="185928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4800"/>
                        <a:ext cx="185928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496810"/>
              </p:ext>
            </p:extLst>
          </p:nvPr>
        </p:nvGraphicFramePr>
        <p:xfrm>
          <a:off x="6324600" y="228600"/>
          <a:ext cx="2072641" cy="57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28600"/>
                        <a:ext cx="2072641" cy="579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61325"/>
              </p:ext>
            </p:extLst>
          </p:nvPr>
        </p:nvGraphicFramePr>
        <p:xfrm>
          <a:off x="453736" y="304800"/>
          <a:ext cx="155448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36" y="304800"/>
                        <a:ext cx="155448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283663"/>
              </p:ext>
            </p:extLst>
          </p:nvPr>
        </p:nvGraphicFramePr>
        <p:xfrm>
          <a:off x="228600" y="1447800"/>
          <a:ext cx="124968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124968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195545"/>
              </p:ext>
            </p:extLst>
          </p:nvPr>
        </p:nvGraphicFramePr>
        <p:xfrm>
          <a:off x="2000249" y="1447800"/>
          <a:ext cx="1219201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49" y="1447800"/>
                        <a:ext cx="1219201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99017"/>
              </p:ext>
            </p:extLst>
          </p:nvPr>
        </p:nvGraphicFramePr>
        <p:xfrm>
          <a:off x="2057400" y="2095500"/>
          <a:ext cx="1669774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13" imgW="761760" imgH="291960" progId="Equation.DSMT4">
                  <p:embed/>
                </p:oleObj>
              </mc:Choice>
              <mc:Fallback>
                <p:oleObj name="Equation" r:id="rId13" imgW="7617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95500"/>
                        <a:ext cx="1669774" cy="64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173522"/>
              </p:ext>
            </p:extLst>
          </p:nvPr>
        </p:nvGraphicFramePr>
        <p:xfrm>
          <a:off x="1981200" y="3105150"/>
          <a:ext cx="155448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5" imgW="647640" imgH="228600" progId="Equation.DSMT4">
                  <p:embed/>
                </p:oleObj>
              </mc:Choice>
              <mc:Fallback>
                <p:oleObj name="Equation" r:id="rId15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105150"/>
                        <a:ext cx="1554480" cy="54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6649"/>
              </p:ext>
            </p:extLst>
          </p:nvPr>
        </p:nvGraphicFramePr>
        <p:xfrm>
          <a:off x="3581400" y="3124200"/>
          <a:ext cx="92914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7" imgW="533160" imgH="393480" progId="Equation.DSMT4">
                  <p:embed/>
                </p:oleObj>
              </mc:Choice>
              <mc:Fallback>
                <p:oleObj name="Equation" r:id="rId17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124200"/>
                        <a:ext cx="92914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58404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Given </a:t>
            </a:r>
            <a:r>
              <a:rPr lang="en-US" sz="2400" b="1" i="1" dirty="0">
                <a:solidFill>
                  <a:srgbClr val="0000CC"/>
                </a:solidFill>
              </a:rPr>
              <a:t>h</a:t>
            </a:r>
            <a:r>
              <a:rPr lang="en-US" sz="2400" b="1" dirty="0">
                <a:solidFill>
                  <a:srgbClr val="0000CC"/>
                </a:solidFill>
              </a:rPr>
              <a:t>(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) = 4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+ 3</a:t>
            </a:r>
            <a:r>
              <a:rPr lang="en-US" sz="2400" b="1" dirty="0"/>
              <a:t>, </a:t>
            </a:r>
            <a:r>
              <a:rPr lang="en-US" sz="2400" b="1" dirty="0" smtClean="0"/>
              <a:t>determine </a:t>
            </a:r>
            <a:r>
              <a:rPr lang="en-US" sz="2400" b="1" dirty="0"/>
              <a:t>the following: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152302" y="1208368"/>
            <a:ext cx="19255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b)</a:t>
            </a:r>
            <a:r>
              <a:rPr lang="en-US" sz="2400" b="1" dirty="0" smtClean="0"/>
              <a:t>  </a:t>
            </a:r>
            <a:r>
              <a:rPr lang="en-US" sz="2400" b="1" dirty="0"/>
              <a:t>(</a:t>
            </a:r>
            <a:r>
              <a:rPr lang="en-US" sz="2400" b="1" i="1" dirty="0"/>
              <a:t>h</a:t>
            </a:r>
            <a:r>
              <a:rPr lang="en-US" sz="2400" b="1" dirty="0"/>
              <a:t> </a:t>
            </a:r>
            <a:r>
              <a:rPr lang="en-US" sz="2400" b="1" dirty="0">
                <a:latin typeface="Symbol" pitchFamily="18" charset="2"/>
              </a:rPr>
              <a:t>o </a:t>
            </a:r>
            <a:r>
              <a:rPr lang="en-US" sz="2400" b="1" dirty="0"/>
              <a:t> </a:t>
            </a:r>
            <a:r>
              <a:rPr lang="en-US" sz="2400" b="1" i="1" dirty="0"/>
              <a:t>h</a:t>
            </a:r>
            <a:r>
              <a:rPr lang="en-US" sz="2400" b="1" dirty="0"/>
              <a:t>)(</a:t>
            </a:r>
            <a:r>
              <a:rPr lang="en-US" sz="2400" b="1" dirty="0">
                <a:solidFill>
                  <a:srgbClr val="CC0000"/>
                </a:solidFill>
              </a:rPr>
              <a:t>-3</a:t>
            </a:r>
            <a:r>
              <a:rPr lang="en-US" sz="2400" b="1" dirty="0"/>
              <a:t>)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228502" y="2122768"/>
            <a:ext cx="304762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(</a:t>
            </a:r>
            <a:r>
              <a:rPr lang="en-US" sz="2400" b="1" i="1"/>
              <a:t>h</a:t>
            </a:r>
            <a:r>
              <a:rPr lang="en-US" sz="2400" b="1"/>
              <a:t> </a:t>
            </a:r>
            <a:r>
              <a:rPr lang="en-US" sz="2400" b="1">
                <a:latin typeface="Symbol" pitchFamily="18" charset="2"/>
              </a:rPr>
              <a:t>o </a:t>
            </a:r>
            <a:r>
              <a:rPr lang="en-US" sz="2400" b="1"/>
              <a:t> </a:t>
            </a:r>
            <a:r>
              <a:rPr lang="en-US" sz="2400" b="1" i="1"/>
              <a:t>h</a:t>
            </a:r>
            <a:r>
              <a:rPr lang="en-US" sz="2400" b="1"/>
              <a:t>)(-3) = 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>
                <a:solidFill>
                  <a:srgbClr val="CC0000"/>
                </a:solidFill>
              </a:rPr>
              <a:t>-3</a:t>
            </a:r>
            <a:r>
              <a:rPr lang="en-US" sz="2400" b="1"/>
              <a:t>))</a:t>
            </a:r>
          </a:p>
          <a:p>
            <a:r>
              <a:rPr lang="en-US" sz="2400" b="1"/>
              <a:t>                  = </a:t>
            </a:r>
            <a:r>
              <a:rPr lang="en-US" sz="2400" b="1" i="1"/>
              <a:t>h</a:t>
            </a:r>
            <a:r>
              <a:rPr lang="en-US" sz="2400" b="1"/>
              <a:t>(4(</a:t>
            </a:r>
            <a:r>
              <a:rPr lang="en-US" sz="2400" b="1">
                <a:solidFill>
                  <a:srgbClr val="CC0000"/>
                </a:solidFill>
              </a:rPr>
              <a:t>-3</a:t>
            </a:r>
            <a:r>
              <a:rPr lang="en-US" sz="2400" b="1"/>
              <a:t>) + 3)</a:t>
            </a:r>
          </a:p>
          <a:p>
            <a:r>
              <a:rPr lang="en-US" sz="2400" b="1"/>
              <a:t>                  = 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>
                <a:solidFill>
                  <a:srgbClr val="0000CC"/>
                </a:solidFill>
              </a:rPr>
              <a:t>-9</a:t>
            </a:r>
            <a:r>
              <a:rPr lang="en-US" sz="2400" b="1"/>
              <a:t>)</a:t>
            </a:r>
          </a:p>
          <a:p>
            <a:endParaRPr lang="en-US" sz="2400" b="1"/>
          </a:p>
          <a:p>
            <a:r>
              <a:rPr lang="en-US" sz="2400" b="1"/>
              <a:t>        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>
                <a:solidFill>
                  <a:srgbClr val="0000CC"/>
                </a:solidFill>
              </a:rPr>
              <a:t>-9</a:t>
            </a:r>
            <a:r>
              <a:rPr lang="en-US" sz="2400" b="1"/>
              <a:t>) = 4(</a:t>
            </a:r>
            <a:r>
              <a:rPr lang="en-US" sz="2400" b="1">
                <a:solidFill>
                  <a:srgbClr val="0000CC"/>
                </a:solidFill>
              </a:rPr>
              <a:t>-9</a:t>
            </a:r>
            <a:r>
              <a:rPr lang="en-US" sz="2400" b="1"/>
              <a:t>) + 3</a:t>
            </a:r>
          </a:p>
          <a:p>
            <a:r>
              <a:rPr lang="en-US" sz="2400" b="1"/>
              <a:t>                 = </a:t>
            </a:r>
            <a:r>
              <a:rPr lang="en-US" sz="2400" b="1">
                <a:solidFill>
                  <a:srgbClr val="660066"/>
                </a:solidFill>
              </a:rPr>
              <a:t>-33</a:t>
            </a:r>
            <a:endParaRPr lang="en-US" sz="2400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9125" y="1205891"/>
            <a:ext cx="21483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a)</a:t>
            </a:r>
            <a:r>
              <a:rPr lang="en-US" sz="2400" b="1" dirty="0" smtClean="0"/>
              <a:t>  </a:t>
            </a:r>
            <a:r>
              <a:rPr lang="en-US" sz="2400" b="1" dirty="0"/>
              <a:t>(</a:t>
            </a:r>
            <a:r>
              <a:rPr lang="en-US" sz="2400" b="1" i="1" dirty="0"/>
              <a:t>h</a:t>
            </a:r>
            <a:r>
              <a:rPr lang="en-US" sz="2400" b="1" dirty="0"/>
              <a:t> </a:t>
            </a:r>
            <a:r>
              <a:rPr lang="en-US" sz="2400" b="1" dirty="0">
                <a:latin typeface="Symbol" pitchFamily="18" charset="2"/>
              </a:rPr>
              <a:t>o </a:t>
            </a:r>
            <a:r>
              <a:rPr lang="en-US" sz="2400" b="1" dirty="0"/>
              <a:t> </a:t>
            </a:r>
            <a:r>
              <a:rPr lang="en-US" sz="2400" b="1" i="1" dirty="0"/>
              <a:t>h</a:t>
            </a:r>
            <a:r>
              <a:rPr lang="en-US" sz="2400" b="1" dirty="0"/>
              <a:t>)(</a:t>
            </a:r>
            <a:r>
              <a:rPr lang="en-US" sz="2400" b="1" i="1" dirty="0"/>
              <a:t>x</a:t>
            </a:r>
            <a:r>
              <a:rPr lang="en-US" sz="2400" b="1" dirty="0"/>
              <a:t>)    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2044091"/>
            <a:ext cx="311335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(</a:t>
            </a:r>
            <a:r>
              <a:rPr lang="en-US" sz="2400" b="1" i="1"/>
              <a:t>h</a:t>
            </a:r>
            <a:r>
              <a:rPr lang="en-US" sz="2400" b="1"/>
              <a:t> </a:t>
            </a:r>
            <a:r>
              <a:rPr lang="en-US" sz="2400" b="1">
                <a:latin typeface="Symbol" pitchFamily="18" charset="2"/>
              </a:rPr>
              <a:t>o </a:t>
            </a:r>
            <a:r>
              <a:rPr lang="en-US" sz="2400" b="1"/>
              <a:t> </a:t>
            </a:r>
            <a:r>
              <a:rPr lang="en-US" sz="2400" b="1" i="1"/>
              <a:t>h</a:t>
            </a:r>
            <a:r>
              <a:rPr lang="en-US" sz="2400" b="1"/>
              <a:t>)</a:t>
            </a:r>
            <a:r>
              <a:rPr lang="en-US" sz="2400" b="1">
                <a:solidFill>
                  <a:srgbClr val="CC0000"/>
                </a:solidFill>
              </a:rPr>
              <a:t>(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)</a:t>
            </a:r>
            <a:r>
              <a:rPr lang="en-US" sz="2400" b="1"/>
              <a:t> = 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/>
              <a:t>))</a:t>
            </a:r>
          </a:p>
          <a:p>
            <a:r>
              <a:rPr lang="en-US" sz="2400" b="1"/>
              <a:t>                 = </a:t>
            </a:r>
            <a:r>
              <a:rPr lang="en-US" sz="2400" b="1" i="1"/>
              <a:t>h</a:t>
            </a:r>
            <a:r>
              <a:rPr lang="en-US" sz="2400" b="1"/>
              <a:t>(4(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/>
              <a:t>) + 3)</a:t>
            </a:r>
          </a:p>
          <a:p>
            <a:r>
              <a:rPr lang="en-US" sz="2400" b="1"/>
              <a:t>                 = </a:t>
            </a:r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>
                <a:solidFill>
                  <a:srgbClr val="0000CC"/>
                </a:solidFill>
              </a:rPr>
              <a:t>4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0000CC"/>
                </a:solidFill>
              </a:rPr>
              <a:t> + 3</a:t>
            </a:r>
            <a:r>
              <a:rPr lang="en-US" sz="2400" b="1"/>
              <a:t>)</a:t>
            </a:r>
          </a:p>
          <a:p>
            <a:endParaRPr lang="en-US" sz="2400" b="1"/>
          </a:p>
          <a:p>
            <a:r>
              <a:rPr lang="en-US" sz="2400" b="1" i="1"/>
              <a:t>h</a:t>
            </a:r>
            <a:r>
              <a:rPr lang="en-US" sz="2400" b="1"/>
              <a:t>(</a:t>
            </a:r>
            <a:r>
              <a:rPr lang="en-US" sz="2400" b="1">
                <a:solidFill>
                  <a:srgbClr val="0000CC"/>
                </a:solidFill>
              </a:rPr>
              <a:t>4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0000CC"/>
                </a:solidFill>
              </a:rPr>
              <a:t> + 3</a:t>
            </a:r>
            <a:r>
              <a:rPr lang="en-US" sz="2400" b="1"/>
              <a:t>) = 4(</a:t>
            </a:r>
            <a:r>
              <a:rPr lang="en-US" sz="2400" b="1">
                <a:solidFill>
                  <a:srgbClr val="0000CC"/>
                </a:solidFill>
              </a:rPr>
              <a:t>4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0000CC"/>
                </a:solidFill>
              </a:rPr>
              <a:t> + 3</a:t>
            </a:r>
            <a:r>
              <a:rPr lang="en-US" sz="2400" b="1"/>
              <a:t>) + 3</a:t>
            </a:r>
          </a:p>
          <a:p>
            <a:r>
              <a:rPr lang="en-US" sz="2400" b="1"/>
              <a:t>                = 16</a:t>
            </a:r>
            <a:r>
              <a:rPr lang="en-US" sz="2400" b="1" i="1"/>
              <a:t>x</a:t>
            </a:r>
            <a:r>
              <a:rPr lang="en-US" sz="2400" b="1"/>
              <a:t> + 12 + 3</a:t>
            </a:r>
          </a:p>
          <a:p>
            <a:r>
              <a:rPr lang="en-US" sz="2400" b="1"/>
              <a:t>                = </a:t>
            </a:r>
            <a:r>
              <a:rPr lang="en-US" sz="2400" b="1">
                <a:solidFill>
                  <a:srgbClr val="660066"/>
                </a:solidFill>
              </a:rPr>
              <a:t>16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+ 15</a:t>
            </a:r>
            <a:endParaRPr lang="en-US" sz="2400" b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727325" y="4979988"/>
            <a:ext cx="3522118" cy="1200329"/>
          </a:xfrm>
          <a:prstGeom prst="rect">
            <a:avLst/>
          </a:prstGeom>
          <a:solidFill>
            <a:srgbClr val="FED2E6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Note: (</a:t>
            </a:r>
            <a:r>
              <a:rPr lang="en-US" sz="2400" b="1" i="1" dirty="0"/>
              <a:t>h</a:t>
            </a:r>
            <a:r>
              <a:rPr lang="en-US" sz="2400" b="1" dirty="0"/>
              <a:t> </a:t>
            </a:r>
            <a:r>
              <a:rPr lang="en-US" sz="2400" b="1" dirty="0">
                <a:latin typeface="Symbol" pitchFamily="18" charset="2"/>
              </a:rPr>
              <a:t>o </a:t>
            </a:r>
            <a:r>
              <a:rPr lang="en-US" sz="2400" b="1" dirty="0"/>
              <a:t> </a:t>
            </a:r>
            <a:r>
              <a:rPr lang="en-US" sz="2400" b="1" i="1" dirty="0"/>
              <a:t>h</a:t>
            </a:r>
            <a:r>
              <a:rPr lang="en-US" sz="2400" b="1" dirty="0"/>
              <a:t>)(</a:t>
            </a:r>
            <a:r>
              <a:rPr lang="en-US" sz="2400" b="1" i="1" dirty="0"/>
              <a:t>x</a:t>
            </a:r>
            <a:r>
              <a:rPr lang="en-US" sz="2400" b="1" dirty="0"/>
              <a:t>) ≠ (</a:t>
            </a:r>
            <a:r>
              <a:rPr lang="en-US" sz="2400" b="1" i="1" dirty="0" err="1"/>
              <a:t>hh</a:t>
            </a:r>
            <a:r>
              <a:rPr lang="en-US" sz="2400" b="1" dirty="0"/>
              <a:t>)(</a:t>
            </a:r>
            <a:r>
              <a:rPr lang="en-US" sz="2400" b="1" i="1" dirty="0"/>
              <a:t>x</a:t>
            </a:r>
            <a:r>
              <a:rPr lang="en-US" sz="2400" b="1" dirty="0"/>
              <a:t>)</a:t>
            </a:r>
          </a:p>
          <a:p>
            <a:endParaRPr lang="en-US" sz="2400" b="1" dirty="0"/>
          </a:p>
          <a:p>
            <a:r>
              <a:rPr lang="en-US" sz="2400" b="1" dirty="0"/>
              <a:t>            (</a:t>
            </a:r>
            <a:r>
              <a:rPr lang="en-US" sz="2400" b="1" i="1" dirty="0" err="1"/>
              <a:t>hh</a:t>
            </a:r>
            <a:r>
              <a:rPr lang="en-US" sz="2400" b="1" dirty="0"/>
              <a:t>)(</a:t>
            </a:r>
            <a:r>
              <a:rPr lang="en-US" sz="2400" b="1" i="1" dirty="0"/>
              <a:t>x</a:t>
            </a:r>
            <a:r>
              <a:rPr lang="en-US" sz="2400" b="1" dirty="0"/>
              <a:t>) = </a:t>
            </a:r>
            <a:r>
              <a:rPr lang="en-US" sz="2400" b="1" i="1" dirty="0"/>
              <a:t>h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</a:rPr>
              <a:t>x</a:t>
            </a:r>
            <a:r>
              <a:rPr lang="en-US" sz="2400" b="1" dirty="0"/>
              <a:t> </a:t>
            </a:r>
            <a:r>
              <a:rPr lang="en-US" sz="2400" b="1" i="1" dirty="0"/>
              <a:t>h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676399" y="258541"/>
            <a:ext cx="5273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2"/>
                </a:solidFill>
              </a:rPr>
              <a:t>Evaluating a Composition of a Functions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5" grpId="0" build="p" autoUpdateAnimBg="0"/>
      <p:bldP spid="5126" grpId="0" autoUpdateAnimBg="0"/>
      <p:bldP spid="5127" grpId="0" build="p" autoUpdateAnimBg="0"/>
      <p:bldP spid="5128" grpId="0" animBg="1" autoUpdateAnimBg="0"/>
      <p:bldP spid="51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91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Given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303685"/>
              </p:ext>
            </p:extLst>
          </p:nvPr>
        </p:nvGraphicFramePr>
        <p:xfrm>
          <a:off x="1676400" y="697192"/>
          <a:ext cx="163629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97192"/>
                        <a:ext cx="163629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63572"/>
              </p:ext>
            </p:extLst>
          </p:nvPr>
        </p:nvGraphicFramePr>
        <p:xfrm>
          <a:off x="3616325" y="696913"/>
          <a:ext cx="15652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696913"/>
                        <a:ext cx="156527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564050"/>
              </p:ext>
            </p:extLst>
          </p:nvPr>
        </p:nvGraphicFramePr>
        <p:xfrm>
          <a:off x="5556250" y="720725"/>
          <a:ext cx="15652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720725"/>
                        <a:ext cx="15652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382" y="1750367"/>
            <a:ext cx="608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Determine an expression in simplest form for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44948"/>
              </p:ext>
            </p:extLst>
          </p:nvPr>
        </p:nvGraphicFramePr>
        <p:xfrm>
          <a:off x="827088" y="2438400"/>
          <a:ext cx="9874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38400"/>
                        <a:ext cx="98742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669666"/>
              </p:ext>
            </p:extLst>
          </p:nvPr>
        </p:nvGraphicFramePr>
        <p:xfrm>
          <a:off x="1981200" y="2343150"/>
          <a:ext cx="18065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11" imgW="952200" imgH="304560" progId="Equation.DSMT4">
                  <p:embed/>
                </p:oleObj>
              </mc:Choice>
              <mc:Fallback>
                <p:oleObj name="Equation" r:id="rId11" imgW="952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43150"/>
                        <a:ext cx="18065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53154"/>
              </p:ext>
            </p:extLst>
          </p:nvPr>
        </p:nvGraphicFramePr>
        <p:xfrm>
          <a:off x="3886200" y="2459038"/>
          <a:ext cx="7223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13" imgW="380880" imgH="203040" progId="Equation.DSMT4">
                  <p:embed/>
                </p:oleObj>
              </mc:Choice>
              <mc:Fallback>
                <p:oleObj name="Equation" r:id="rId13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59038"/>
                        <a:ext cx="7223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724400" y="2190749"/>
            <a:ext cx="3439927" cy="857251"/>
            <a:chOff x="4724400" y="2212032"/>
            <a:chExt cx="3439927" cy="857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2212032"/>
              <a:ext cx="642938" cy="857251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381193" y="2455991"/>
              <a:ext cx="2783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Why are there restrictions?</a:t>
              </a:r>
              <a:endParaRPr lang="en-US" dirty="0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76118"/>
              </p:ext>
            </p:extLst>
          </p:nvPr>
        </p:nvGraphicFramePr>
        <p:xfrm>
          <a:off x="693738" y="3505200"/>
          <a:ext cx="24304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16" imgW="1282680" imgH="253800" progId="Equation.DSMT4">
                  <p:embed/>
                </p:oleObj>
              </mc:Choice>
              <mc:Fallback>
                <p:oleObj name="Equation" r:id="rId16" imgW="1282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3505200"/>
                        <a:ext cx="24304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117256"/>
              </p:ext>
            </p:extLst>
          </p:nvPr>
        </p:nvGraphicFramePr>
        <p:xfrm>
          <a:off x="693738" y="4043363"/>
          <a:ext cx="243046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18" imgW="1282680" imgH="330120" progId="Equation.DSMT4">
                  <p:embed/>
                </p:oleObj>
              </mc:Choice>
              <mc:Fallback>
                <p:oleObj name="Equation" r:id="rId18" imgW="1282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4043363"/>
                        <a:ext cx="2430463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57925"/>
              </p:ext>
            </p:extLst>
          </p:nvPr>
        </p:nvGraphicFramePr>
        <p:xfrm>
          <a:off x="693738" y="4659313"/>
          <a:ext cx="27193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20" imgW="1434960" imgH="380880" progId="Equation.DSMT4">
                  <p:embed/>
                </p:oleObj>
              </mc:Choice>
              <mc:Fallback>
                <p:oleObj name="Equation" r:id="rId20" imgW="14349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4659313"/>
                        <a:ext cx="27193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000866"/>
              </p:ext>
            </p:extLst>
          </p:nvPr>
        </p:nvGraphicFramePr>
        <p:xfrm>
          <a:off x="693738" y="5645150"/>
          <a:ext cx="182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22" imgW="965160" imgH="253800" progId="Equation.DSMT4">
                  <p:embed/>
                </p:oleObj>
              </mc:Choice>
              <mc:Fallback>
                <p:oleObj name="Equation" r:id="rId22" imgW="965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5645150"/>
                        <a:ext cx="1828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622565"/>
              </p:ext>
            </p:extLst>
          </p:nvPr>
        </p:nvGraphicFramePr>
        <p:xfrm>
          <a:off x="4989513" y="3429000"/>
          <a:ext cx="22145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24" imgW="1168200" imgH="253800" progId="Equation.DSMT4">
                  <p:embed/>
                </p:oleObj>
              </mc:Choice>
              <mc:Fallback>
                <p:oleObj name="Equation" r:id="rId24" imgW="1168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3429000"/>
                        <a:ext cx="22145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91316"/>
              </p:ext>
            </p:extLst>
          </p:nvPr>
        </p:nvGraphicFramePr>
        <p:xfrm>
          <a:off x="4989513" y="4238625"/>
          <a:ext cx="151606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26" imgW="799920" imgH="203040" progId="Equation.DSMT4">
                  <p:embed/>
                </p:oleObj>
              </mc:Choice>
              <mc:Fallback>
                <p:oleObj name="Equation" r:id="rId26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238625"/>
                        <a:ext cx="151606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949325"/>
              </p:ext>
            </p:extLst>
          </p:nvPr>
        </p:nvGraphicFramePr>
        <p:xfrm>
          <a:off x="6690136" y="4267200"/>
          <a:ext cx="7223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28" imgW="380880" imgH="203040" progId="Equation.DSMT4">
                  <p:embed/>
                </p:oleObj>
              </mc:Choice>
              <mc:Fallback>
                <p:oleObj name="Equation" r:id="rId2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0136" y="4267200"/>
                        <a:ext cx="722312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1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2529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Using the function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569209"/>
              </p:ext>
            </p:extLst>
          </p:nvPr>
        </p:nvGraphicFramePr>
        <p:xfrm>
          <a:off x="2819400" y="522288"/>
          <a:ext cx="16605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" imgW="876240" imgH="419040" progId="Equation.DSMT4">
                  <p:embed/>
                </p:oleObj>
              </mc:Choice>
              <mc:Fallback>
                <p:oleObj name="Equation" r:id="rId3" imgW="876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2288"/>
                        <a:ext cx="16605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0" y="697192"/>
            <a:ext cx="3173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determine the value of 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254280"/>
              </p:ext>
            </p:extLst>
          </p:nvPr>
        </p:nvGraphicFramePr>
        <p:xfrm>
          <a:off x="7759700" y="661987"/>
          <a:ext cx="11557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9700" y="661987"/>
                        <a:ext cx="11557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477214"/>
              </p:ext>
            </p:extLst>
          </p:nvPr>
        </p:nvGraphicFramePr>
        <p:xfrm>
          <a:off x="527050" y="1612900"/>
          <a:ext cx="26733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7" imgW="1409400" imgH="482400" progId="Equation.DSMT4">
                  <p:embed/>
                </p:oleObj>
              </mc:Choice>
              <mc:Fallback>
                <p:oleObj name="Equation" r:id="rId7" imgW="1409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1612900"/>
                        <a:ext cx="26733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175391"/>
              </p:ext>
            </p:extLst>
          </p:nvPr>
        </p:nvGraphicFramePr>
        <p:xfrm>
          <a:off x="533400" y="2882900"/>
          <a:ext cx="21669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9" imgW="1143000" imgH="253800" progId="Equation.DSMT4">
                  <p:embed/>
                </p:oleObj>
              </mc:Choice>
              <mc:Fallback>
                <p:oleObj name="Equation" r:id="rId9" imgW="1143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82900"/>
                        <a:ext cx="216693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603999"/>
              </p:ext>
            </p:extLst>
          </p:nvPr>
        </p:nvGraphicFramePr>
        <p:xfrm>
          <a:off x="555625" y="3997325"/>
          <a:ext cx="22637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1" imgW="1193760" imgH="419040" progId="Equation.DSMT4">
                  <p:embed/>
                </p:oleObj>
              </mc:Choice>
              <mc:Fallback>
                <p:oleObj name="Equation" r:id="rId11" imgW="1193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3997325"/>
                        <a:ext cx="22637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70593"/>
              </p:ext>
            </p:extLst>
          </p:nvPr>
        </p:nvGraphicFramePr>
        <p:xfrm>
          <a:off x="533400" y="5267325"/>
          <a:ext cx="16859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3" imgW="888840" imgH="253800" progId="Equation.DSMT4">
                  <p:embed/>
                </p:oleObj>
              </mc:Choice>
              <mc:Fallback>
                <p:oleObj name="Equation" r:id="rId13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67325"/>
                        <a:ext cx="16859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864964"/>
              </p:ext>
            </p:extLst>
          </p:nvPr>
        </p:nvGraphicFramePr>
        <p:xfrm>
          <a:off x="750887" y="482600"/>
          <a:ext cx="1611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482600"/>
                        <a:ext cx="16113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91950"/>
            <a:ext cx="783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Determine the expressions for  h(x)= </a:t>
            </a:r>
            <a:r>
              <a:rPr lang="en-US" sz="2400" b="1" i="1" dirty="0" smtClean="0">
                <a:solidFill>
                  <a:srgbClr val="7030A0"/>
                </a:solidFill>
              </a:rPr>
              <a:t>f</a:t>
            </a:r>
            <a:r>
              <a:rPr lang="en-US" sz="2400" b="1" dirty="0" smtClean="0">
                <a:solidFill>
                  <a:srgbClr val="7030A0"/>
                </a:solidFill>
              </a:rPr>
              <a:t>(g(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7030A0"/>
                </a:solidFill>
              </a:rPr>
              <a:t>)) and k(x) = g(f(x))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71752"/>
              </p:ext>
            </p:extLst>
          </p:nvPr>
        </p:nvGraphicFramePr>
        <p:xfrm>
          <a:off x="838200" y="1981200"/>
          <a:ext cx="1806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5" imgW="952200" imgH="203040" progId="Equation.DSMT4">
                  <p:embed/>
                </p:oleObj>
              </mc:Choice>
              <mc:Fallback>
                <p:oleObj name="Equation" r:id="rId5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18065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074201"/>
              </p:ext>
            </p:extLst>
          </p:nvPr>
        </p:nvGraphicFramePr>
        <p:xfrm>
          <a:off x="2895600" y="482600"/>
          <a:ext cx="1130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2600"/>
                        <a:ext cx="1130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435793"/>
              </p:ext>
            </p:extLst>
          </p:nvPr>
        </p:nvGraphicFramePr>
        <p:xfrm>
          <a:off x="838200" y="2439988"/>
          <a:ext cx="1879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9" imgW="990360" imgH="279360" progId="Equation.DSMT4">
                  <p:embed/>
                </p:oleObj>
              </mc:Choice>
              <mc:Fallback>
                <p:oleObj name="Equation" r:id="rId9" imgW="990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9988"/>
                        <a:ext cx="18796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919929"/>
              </p:ext>
            </p:extLst>
          </p:nvPr>
        </p:nvGraphicFramePr>
        <p:xfrm>
          <a:off x="838200" y="3044825"/>
          <a:ext cx="1036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11" imgW="545760" imgH="203040" progId="Equation.DSMT4">
                  <p:embed/>
                </p:oleObj>
              </mc:Choice>
              <mc:Fallback>
                <p:oleObj name="Equation" r:id="rId11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4825"/>
                        <a:ext cx="10366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710772"/>
              </p:ext>
            </p:extLst>
          </p:nvPr>
        </p:nvGraphicFramePr>
        <p:xfrm>
          <a:off x="4724400" y="1981200"/>
          <a:ext cx="18303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13" imgW="965160" imgH="203040" progId="Equation.DSMT4">
                  <p:embed/>
                </p:oleObj>
              </mc:Choice>
              <mc:Fallback>
                <p:oleObj name="Equation" r:id="rId1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81200"/>
                        <a:ext cx="18303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488134"/>
              </p:ext>
            </p:extLst>
          </p:nvPr>
        </p:nvGraphicFramePr>
        <p:xfrm>
          <a:off x="4724400" y="2566988"/>
          <a:ext cx="14208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5" imgW="749160" imgH="228600" progId="Equation.DSMT4">
                  <p:embed/>
                </p:oleObj>
              </mc:Choice>
              <mc:Fallback>
                <p:oleObj name="Equation" r:id="rId15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66988"/>
                        <a:ext cx="14208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049098"/>
              </p:ext>
            </p:extLst>
          </p:nvPr>
        </p:nvGraphicFramePr>
        <p:xfrm>
          <a:off x="4724400" y="3176588"/>
          <a:ext cx="1035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17" imgW="545760" imgH="203040" progId="Equation.DSMT4">
                  <p:embed/>
                </p:oleObj>
              </mc:Choice>
              <mc:Fallback>
                <p:oleObj name="Equation" r:id="rId17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76588"/>
                        <a:ext cx="10350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4038600"/>
            <a:ext cx="8520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situation when </a:t>
            </a:r>
            <a:r>
              <a:rPr lang="en-US" sz="2400" b="1" i="1" dirty="0" smtClean="0">
                <a:solidFill>
                  <a:srgbClr val="7030A0"/>
                </a:solidFill>
              </a:rPr>
              <a:t>f</a:t>
            </a:r>
            <a:r>
              <a:rPr lang="en-US" sz="2400" b="1" dirty="0" smtClean="0">
                <a:solidFill>
                  <a:srgbClr val="7030A0"/>
                </a:solidFill>
              </a:rPr>
              <a:t>(g(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7030A0"/>
                </a:solidFill>
              </a:rPr>
              <a:t>))  = g(f(x))  = x  indicates that the original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functions are inverses.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[image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5410200" cy="499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Use the graph to determine the value of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01625"/>
              </p:ext>
            </p:extLst>
          </p:nvPr>
        </p:nvGraphicFramePr>
        <p:xfrm>
          <a:off x="152400" y="3886200"/>
          <a:ext cx="1228725" cy="570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4" imgW="596880" imgH="279360" progId="Equation.DSMT4">
                  <p:embed/>
                </p:oleObj>
              </mc:Choice>
              <mc:Fallback>
                <p:oleObj name="Equation" r:id="rId4" imgW="59688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86200"/>
                        <a:ext cx="1228725" cy="570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74861"/>
              </p:ext>
            </p:extLst>
          </p:nvPr>
        </p:nvGraphicFramePr>
        <p:xfrm>
          <a:off x="7563581" y="1447800"/>
          <a:ext cx="1580419" cy="43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3581" y="1447800"/>
                        <a:ext cx="1580419" cy="431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736457"/>
              </p:ext>
            </p:extLst>
          </p:nvPr>
        </p:nvGraphicFramePr>
        <p:xfrm>
          <a:off x="6629400" y="3962400"/>
          <a:ext cx="1539369" cy="43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8" imgW="571252" imgH="203112" progId="Equation.DSMT4">
                  <p:embed/>
                </p:oleObj>
              </mc:Choice>
              <mc:Fallback>
                <p:oleObj name="Equation" r:id="rId8" imgW="571252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962400"/>
                        <a:ext cx="1539369" cy="431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98046"/>
              </p:ext>
            </p:extLst>
          </p:nvPr>
        </p:nvGraphicFramePr>
        <p:xfrm>
          <a:off x="76200" y="1289050"/>
          <a:ext cx="18557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0" imgW="685800" imgH="253800" progId="Equation.DSMT4">
                  <p:embed/>
                </p:oleObj>
              </mc:Choice>
              <mc:Fallback>
                <p:oleObj name="Equation" r:id="rId10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89050"/>
                        <a:ext cx="1855788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0227"/>
              </p:ext>
            </p:extLst>
          </p:nvPr>
        </p:nvGraphicFramePr>
        <p:xfrm>
          <a:off x="1965325" y="1320800"/>
          <a:ext cx="23018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12" imgW="850680" imgH="203040" progId="Equation.DSMT4">
                  <p:embed/>
                </p:oleObj>
              </mc:Choice>
              <mc:Fallback>
                <p:oleObj name="Equation" r:id="rId12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1320800"/>
                        <a:ext cx="2301875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82442"/>
              </p:ext>
            </p:extLst>
          </p:nvPr>
        </p:nvGraphicFramePr>
        <p:xfrm>
          <a:off x="1981200" y="1854200"/>
          <a:ext cx="1924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14" imgW="711000" imgH="203040" progId="Equation.DSMT4">
                  <p:embed/>
                </p:oleObj>
              </mc:Choice>
              <mc:Fallback>
                <p:oleObj name="Equation" r:id="rId1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54200"/>
                        <a:ext cx="192405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812580"/>
              </p:ext>
            </p:extLst>
          </p:nvPr>
        </p:nvGraphicFramePr>
        <p:xfrm>
          <a:off x="2057400" y="2427288"/>
          <a:ext cx="10985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16" imgW="406080" imgH="164880" progId="Equation.DSMT4">
                  <p:embed/>
                </p:oleObj>
              </mc:Choice>
              <mc:Fallback>
                <p:oleObj name="Equation" r:id="rId16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27288"/>
                        <a:ext cx="1098550" cy="350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97994"/>
              </p:ext>
            </p:extLst>
          </p:nvPr>
        </p:nvGraphicFramePr>
        <p:xfrm>
          <a:off x="1524000" y="3886200"/>
          <a:ext cx="9667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18" imgW="469800" imgH="253800" progId="Equation.DSMT4">
                  <p:embed/>
                </p:oleObj>
              </mc:Choice>
              <mc:Fallback>
                <p:oleObj name="Equation" r:id="rId18" imgW="469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966788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506896"/>
              </p:ext>
            </p:extLst>
          </p:nvPr>
        </p:nvGraphicFramePr>
        <p:xfrm>
          <a:off x="1603375" y="4602163"/>
          <a:ext cx="8350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20" imgW="406080" imgH="164880" progId="Equation.DSMT4">
                  <p:embed/>
                </p:oleObj>
              </mc:Choice>
              <mc:Fallback>
                <p:oleObj name="Equation" r:id="rId20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4602163"/>
                        <a:ext cx="835025" cy="336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7325-B47F-4630-9532-8FA929B0DB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370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34</cp:revision>
  <dcterms:created xsi:type="dcterms:W3CDTF">2012-05-17T20:45:48Z</dcterms:created>
  <dcterms:modified xsi:type="dcterms:W3CDTF">2012-12-10T03:37:51Z</dcterms:modified>
</cp:coreProperties>
</file>