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69" r:id="rId4"/>
    <p:sldId id="270" r:id="rId5"/>
    <p:sldId id="271" r:id="rId6"/>
    <p:sldId id="275" r:id="rId7"/>
    <p:sldId id="274" r:id="rId8"/>
    <p:sldId id="261" r:id="rId9"/>
    <p:sldId id="264" r:id="rId10"/>
    <p:sldId id="273" r:id="rId11"/>
    <p:sldId id="272" r:id="rId12"/>
    <p:sldId id="263" r:id="rId13"/>
    <p:sldId id="265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2D6AC"/>
    <a:srgbClr val="00CC00"/>
    <a:srgbClr val="CC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0" autoAdjust="0"/>
    <p:restoredTop sz="90929"/>
  </p:normalViewPr>
  <p:slideViewPr>
    <p:cSldViewPr>
      <p:cViewPr varScale="1">
        <p:scale>
          <a:sx n="67" d="100"/>
          <a:sy n="67" d="100"/>
        </p:scale>
        <p:origin x="-17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AE63D-2DBB-45D1-ADD7-1B55A132AC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61778-BAF1-478D-99E4-7464C9C89045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749FB-8B4A-45C5-8306-192BC0D02FA2}" type="slidenum">
              <a:rPr lang="en-US"/>
              <a:pPr/>
              <a:t>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4C8BE-65AE-44CF-9B3F-DB0E38F5489C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5166D-8696-4390-81D1-D111D7F5FF18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65AFD-5A2D-4266-82A3-9E81B897FCC3}" type="slidenum">
              <a:rPr lang="en-US"/>
              <a:pPr/>
              <a:t>10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C3A75-2B70-4460-9DE6-4F21A732094F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8783E-F95A-4C7D-A78B-FFD30C183D06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22C1E-8EF9-4897-9F53-CD58DA317351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982BE-1033-466F-9E28-A8A42DA90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76026-DC47-4286-8795-E63B21D59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4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626B-82E3-44F6-BDDE-1AA46BC73A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8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95B7D-054D-4DE9-A366-D37E6B15D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0ADDF-8DE2-42B9-B481-03E79C17C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89723-308C-457D-9FE5-E493FA189E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2CDAD-59A0-4C2A-A959-45B7F0EC6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BE02-E332-4122-BA0B-F37769C34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E8E9C-87A5-4E81-9F98-C8E1591C76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E7B9-B0B8-4F42-87CE-810F491AF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2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71A1C-E0BD-423F-9C2D-BB7798C35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95C1045-62D4-4FA9-BFE1-5C4A71C304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11.1AFCP%20and%20Factorial.notebook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93231" y="228600"/>
            <a:ext cx="8417369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11.1A Fundamental Counting Principal and Factorial Notation</a:t>
            </a:r>
            <a:endParaRPr lang="en-US" dirty="0">
              <a:solidFill>
                <a:srgbClr val="CC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842963" cy="868507"/>
          </a:xfrm>
          <a:prstGeom prst="rect">
            <a:avLst/>
          </a:prstGeom>
        </p:spPr>
      </p:pic>
      <p:sp>
        <p:nvSpPr>
          <p:cNvPr id="3" name="TextBox 2">
            <a:hlinkClick r:id="rId4" action="ppaction://hlinkfile"/>
          </p:cNvPr>
          <p:cNvSpPr txBox="1"/>
          <p:nvPr/>
        </p:nvSpPr>
        <p:spPr>
          <a:xfrm>
            <a:off x="1371600" y="1546268"/>
            <a:ext cx="5349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11.1A Fundamental Counting Principal</a:t>
            </a:r>
            <a:endParaRPr lang="en-US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2667000"/>
            <a:ext cx="8763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If a task is made up of multiple operations (activities or </a:t>
            </a:r>
            <a:r>
              <a:rPr lang="en-US" dirty="0" smtClean="0"/>
              <a:t>stages that are independent of each other) the </a:t>
            </a:r>
            <a:r>
              <a:rPr lang="en-US" dirty="0"/>
              <a:t>total number of possibilities for the </a:t>
            </a:r>
            <a:r>
              <a:rPr lang="en-US" dirty="0" smtClean="0"/>
              <a:t>multi-step task </a:t>
            </a:r>
            <a:r>
              <a:rPr lang="en-US" dirty="0"/>
              <a:t>is given by 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chemeClr val="accent2"/>
                </a:solidFill>
              </a:rPr>
              <a:t>                               </a:t>
            </a:r>
            <a:r>
              <a:rPr lang="en-US" i="1" u="sng" dirty="0" smtClean="0">
                <a:solidFill>
                  <a:schemeClr val="accent2"/>
                </a:solidFill>
              </a:rPr>
              <a:t>m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i="1" u="sng" dirty="0">
                <a:solidFill>
                  <a:schemeClr val="accent2"/>
                </a:solidFill>
              </a:rPr>
              <a:t>n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i="1" u="sng" dirty="0">
                <a:solidFill>
                  <a:schemeClr val="accent2"/>
                </a:solidFill>
              </a:rPr>
              <a:t>p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/>
              <a:t> . . . </a:t>
            </a:r>
            <a:endParaRPr lang="en-US" u="sng" dirty="0" smtClean="0"/>
          </a:p>
          <a:p>
            <a:r>
              <a:rPr lang="en-US" dirty="0" smtClean="0"/>
              <a:t>                              repeated elements</a:t>
            </a:r>
          </a:p>
          <a:p>
            <a:endParaRPr lang="en-US" dirty="0"/>
          </a:p>
          <a:p>
            <a:r>
              <a:rPr lang="en-US" dirty="0"/>
              <a:t>where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is the number of choices for the first stage</a:t>
            </a:r>
            <a:r>
              <a:rPr lang="en-US" dirty="0"/>
              <a:t>, </a:t>
            </a:r>
          </a:p>
          <a:p>
            <a:r>
              <a:rPr lang="en-US" dirty="0"/>
              <a:t>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is the number of choices for the second stage</a:t>
            </a:r>
            <a:r>
              <a:rPr lang="en-US" dirty="0"/>
              <a:t>, </a:t>
            </a:r>
          </a:p>
          <a:p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is the number of choices for the third stage</a:t>
            </a:r>
            <a:r>
              <a:rPr lang="en-US" dirty="0"/>
              <a:t>, and so on.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803072" y="2209800"/>
            <a:ext cx="448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Fundamental Counting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094661"/>
              </p:ext>
            </p:extLst>
          </p:nvPr>
        </p:nvGraphicFramePr>
        <p:xfrm>
          <a:off x="839788" y="760413"/>
          <a:ext cx="10890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9" name="Equation" r:id="rId4" imgW="508000" imgH="381000" progId="Equation.DSMT4">
                  <p:embed/>
                </p:oleObj>
              </mc:Choice>
              <mc:Fallback>
                <p:oleObj name="Equation" r:id="rId4" imgW="5080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760413"/>
                        <a:ext cx="10890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524000" y="0"/>
            <a:ext cx="5724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CC0000"/>
                </a:solidFill>
              </a:rPr>
              <a:t>Calculations with Factorial Notation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864350" y="1600200"/>
            <a:ext cx="60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743200" y="1371600"/>
            <a:ext cx="38100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997200" y="914400"/>
            <a:ext cx="35052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789861"/>
              </p:ext>
            </p:extLst>
          </p:nvPr>
        </p:nvGraphicFramePr>
        <p:xfrm>
          <a:off x="2209800" y="762000"/>
          <a:ext cx="44354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Equation" r:id="rId6" imgW="2070100" imgH="381000" progId="Equation.DSMT4">
                  <p:embed/>
                </p:oleObj>
              </mc:Choice>
              <mc:Fallback>
                <p:oleObj name="Equation" r:id="rId6" imgW="20701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762000"/>
                        <a:ext cx="443547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73337"/>
              </p:ext>
            </p:extLst>
          </p:nvPr>
        </p:nvGraphicFramePr>
        <p:xfrm>
          <a:off x="6858000" y="762000"/>
          <a:ext cx="16875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" name="Equation" r:id="rId8" imgW="787400" imgH="381000" progId="Equation.DSMT4">
                  <p:embed/>
                </p:oleObj>
              </mc:Choice>
              <mc:Fallback>
                <p:oleObj name="Equation" r:id="rId8" imgW="7874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762000"/>
                        <a:ext cx="168751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467600" y="914400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H="1">
            <a:off x="7391400" y="1371600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0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512825"/>
              </p:ext>
            </p:extLst>
          </p:nvPr>
        </p:nvGraphicFramePr>
        <p:xfrm>
          <a:off x="2770188" y="1203325"/>
          <a:ext cx="37830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10" imgW="1765300" imgH="165100" progId="Equation.DSMT4">
                  <p:embed/>
                </p:oleObj>
              </mc:Choice>
              <mc:Fallback>
                <p:oleObj name="Equation" r:id="rId10" imgW="1765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1203325"/>
                        <a:ext cx="3783012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782366"/>
              </p:ext>
            </p:extLst>
          </p:nvPr>
        </p:nvGraphicFramePr>
        <p:xfrm>
          <a:off x="762000" y="4179887"/>
          <a:ext cx="10620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12" imgW="495000" imgH="469800" progId="Equation.DSMT4">
                  <p:embed/>
                </p:oleObj>
              </mc:Choice>
              <mc:Fallback>
                <p:oleObj name="Equation" r:id="rId12" imgW="4950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79887"/>
                        <a:ext cx="1062037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166392"/>
              </p:ext>
            </p:extLst>
          </p:nvPr>
        </p:nvGraphicFramePr>
        <p:xfrm>
          <a:off x="2133600" y="4179887"/>
          <a:ext cx="26146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14" imgW="1218960" imgH="469800" progId="Equation.DSMT4">
                  <p:embed/>
                </p:oleObj>
              </mc:Choice>
              <mc:Fallback>
                <p:oleObj name="Equation" r:id="rId14" imgW="12189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79887"/>
                        <a:ext cx="26146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862045"/>
              </p:ext>
            </p:extLst>
          </p:nvPr>
        </p:nvGraphicFramePr>
        <p:xfrm>
          <a:off x="2362200" y="5703887"/>
          <a:ext cx="16351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16" imgW="761760" imgH="253800" progId="Equation.DSMT4">
                  <p:embed/>
                </p:oleObj>
              </mc:Choice>
              <mc:Fallback>
                <p:oleObj name="Equation" r:id="rId16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703887"/>
                        <a:ext cx="163512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855966"/>
              </p:ext>
            </p:extLst>
          </p:nvPr>
        </p:nvGraphicFramePr>
        <p:xfrm>
          <a:off x="842963" y="2590800"/>
          <a:ext cx="106203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18" imgW="495000" imgH="419040" progId="Equation.DSMT4">
                  <p:embed/>
                </p:oleObj>
              </mc:Choice>
              <mc:Fallback>
                <p:oleObj name="Equation" r:id="rId18" imgW="495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590800"/>
                        <a:ext cx="106203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147774"/>
              </p:ext>
            </p:extLst>
          </p:nvPr>
        </p:nvGraphicFramePr>
        <p:xfrm>
          <a:off x="2362200" y="2676525"/>
          <a:ext cx="33750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Equation" r:id="rId20" imgW="1574640" imgH="444240" progId="Equation.DSMT4">
                  <p:embed/>
                </p:oleObj>
              </mc:Choice>
              <mc:Fallback>
                <p:oleObj name="Equation" r:id="rId20" imgW="15746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76525"/>
                        <a:ext cx="33750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22"/>
          <p:cNvSpPr>
            <a:spLocks noChangeShapeType="1"/>
          </p:cNvSpPr>
          <p:nvPr/>
        </p:nvSpPr>
        <p:spPr bwMode="auto">
          <a:xfrm flipH="1">
            <a:off x="4724400" y="2897187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3738561" y="3354387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H="1">
            <a:off x="3805239" y="4419600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5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utoUpdateAnimBg="0"/>
      <p:bldP spid="24586" grpId="0" autoUpdateAnimBg="0"/>
      <p:bldP spid="24587" grpId="0" animBg="1"/>
      <p:bldP spid="24588" grpId="0" animBg="1"/>
      <p:bldP spid="24598" grpId="0" animBg="1"/>
      <p:bldP spid="24599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381000"/>
            <a:ext cx="3711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133600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524</a:t>
            </a:r>
          </a:p>
          <a:p>
            <a:r>
              <a:rPr lang="en-US" smtClean="0"/>
              <a:t>1, 9, 12, 13, 14,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609600"/>
            <a:ext cx="67776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7.</a:t>
            </a:r>
            <a:r>
              <a:rPr lang="en-US" dirty="0" smtClean="0"/>
              <a:t>   </a:t>
            </a:r>
            <a:r>
              <a:rPr lang="en-US" dirty="0"/>
              <a:t>How many four-digit numerals </a:t>
            </a:r>
            <a:r>
              <a:rPr lang="en-US" dirty="0" smtClean="0"/>
              <a:t>are </a:t>
            </a:r>
            <a:r>
              <a:rPr lang="en-US" dirty="0"/>
              <a:t>there with </a:t>
            </a:r>
          </a:p>
          <a:p>
            <a:r>
              <a:rPr lang="en-US" dirty="0"/>
              <a:t>      no repeated digits?  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25475" y="1558925"/>
            <a:ext cx="450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35475" y="1570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30275" y="1570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73275" y="1570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79775" y="1570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968875" y="1671638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= 4536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629400" y="1752600"/>
            <a:ext cx="240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number of</a:t>
            </a:r>
          </a:p>
          <a:p>
            <a:r>
              <a:rPr lang="en-US" sz="2000"/>
              <a:t>four-digits numerals</a:t>
            </a:r>
          </a:p>
          <a:p>
            <a:r>
              <a:rPr lang="en-US" sz="2000"/>
              <a:t>would be </a:t>
            </a:r>
            <a:r>
              <a:rPr lang="en-US" sz="2000">
                <a:solidFill>
                  <a:schemeClr val="accent2"/>
                </a:solidFill>
              </a:rPr>
              <a:t>4536</a:t>
            </a:r>
            <a:r>
              <a:rPr lang="en-US" sz="2000"/>
              <a:t>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22325" y="196532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1981200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00400" y="19812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343400" y="19812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33400" y="2292350"/>
            <a:ext cx="106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a zero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738313" y="2295525"/>
            <a:ext cx="13271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be a </a:t>
            </a:r>
          </a:p>
          <a:p>
            <a:r>
              <a:rPr lang="en-US" sz="1800">
                <a:solidFill>
                  <a:schemeClr val="accent2"/>
                </a:solidFill>
              </a:rPr>
              <a:t>zero, but</a:t>
            </a:r>
          </a:p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the same</a:t>
            </a:r>
          </a:p>
          <a:p>
            <a:r>
              <a:rPr lang="en-US" sz="1800">
                <a:solidFill>
                  <a:schemeClr val="accent2"/>
                </a:solidFill>
              </a:rPr>
              <a:t>as the first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967038" y="2292350"/>
            <a:ext cx="1155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two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191000" y="2292350"/>
            <a:ext cx="128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three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grpSp>
        <p:nvGrpSpPr>
          <p:cNvPr id="10296" name="Group 56"/>
          <p:cNvGrpSpPr>
            <a:grpSpLocks/>
          </p:cNvGrpSpPr>
          <p:nvPr/>
        </p:nvGrpSpPr>
        <p:grpSpPr bwMode="auto">
          <a:xfrm>
            <a:off x="95250" y="4338638"/>
            <a:ext cx="8820150" cy="1073150"/>
            <a:chOff x="60" y="2733"/>
            <a:chExt cx="5556" cy="676"/>
          </a:xfrm>
        </p:grpSpPr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60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636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1200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1776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2868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3444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4020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4596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2328" y="2737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5184" y="2733"/>
              <a:ext cx="432" cy="672"/>
            </a:xfrm>
            <a:prstGeom prst="rect">
              <a:avLst/>
            </a:prstGeom>
            <a:solidFill>
              <a:srgbClr val="62D6AC"/>
            </a:solidFill>
            <a:ln w="76200" cmpd="tri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Text Box 46"/>
            <p:cNvSpPr txBox="1">
              <a:spLocks noChangeArrowheads="1"/>
            </p:cNvSpPr>
            <p:nvPr/>
          </p:nvSpPr>
          <p:spPr bwMode="auto">
            <a:xfrm>
              <a:off x="156" y="2856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0</a:t>
              </a:r>
            </a:p>
          </p:txBody>
        </p:sp>
        <p:sp>
          <p:nvSpPr>
            <p:cNvPr id="10287" name="Text Box 47"/>
            <p:cNvSpPr txBox="1">
              <a:spLocks noChangeArrowheads="1"/>
            </p:cNvSpPr>
            <p:nvPr/>
          </p:nvSpPr>
          <p:spPr bwMode="auto">
            <a:xfrm>
              <a:off x="712" y="2857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1</a:t>
              </a:r>
            </a:p>
          </p:txBody>
        </p:sp>
        <p:sp>
          <p:nvSpPr>
            <p:cNvPr id="10288" name="Text Box 48"/>
            <p:cNvSpPr txBox="1">
              <a:spLocks noChangeArrowheads="1"/>
            </p:cNvSpPr>
            <p:nvPr/>
          </p:nvSpPr>
          <p:spPr bwMode="auto">
            <a:xfrm>
              <a:off x="1292" y="2856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2</a:t>
              </a:r>
            </a:p>
          </p:txBody>
        </p:sp>
        <p:sp>
          <p:nvSpPr>
            <p:cNvPr id="10289" name="Text Box 49"/>
            <p:cNvSpPr txBox="1">
              <a:spLocks noChangeArrowheads="1"/>
            </p:cNvSpPr>
            <p:nvPr/>
          </p:nvSpPr>
          <p:spPr bwMode="auto">
            <a:xfrm>
              <a:off x="1848" y="2845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3</a:t>
              </a:r>
            </a:p>
          </p:txBody>
        </p:sp>
        <p:sp>
          <p:nvSpPr>
            <p:cNvPr id="10290" name="Text Box 50"/>
            <p:cNvSpPr txBox="1">
              <a:spLocks noChangeArrowheads="1"/>
            </p:cNvSpPr>
            <p:nvPr/>
          </p:nvSpPr>
          <p:spPr bwMode="auto">
            <a:xfrm>
              <a:off x="2964" y="2856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5</a:t>
              </a:r>
            </a:p>
          </p:txBody>
        </p:sp>
        <p:sp>
          <p:nvSpPr>
            <p:cNvPr id="10291" name="Text Box 51"/>
            <p:cNvSpPr txBox="1">
              <a:spLocks noChangeArrowheads="1"/>
            </p:cNvSpPr>
            <p:nvPr/>
          </p:nvSpPr>
          <p:spPr bwMode="auto">
            <a:xfrm>
              <a:off x="3520" y="2857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6</a:t>
              </a:r>
            </a:p>
          </p:txBody>
        </p:sp>
        <p:sp>
          <p:nvSpPr>
            <p:cNvPr id="10292" name="Text Box 52"/>
            <p:cNvSpPr txBox="1">
              <a:spLocks noChangeArrowheads="1"/>
            </p:cNvSpPr>
            <p:nvPr/>
          </p:nvSpPr>
          <p:spPr bwMode="auto">
            <a:xfrm>
              <a:off x="4112" y="2856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7</a:t>
              </a:r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4668" y="2869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8</a:t>
              </a:r>
            </a:p>
          </p:txBody>
        </p:sp>
        <p:sp>
          <p:nvSpPr>
            <p:cNvPr id="10294" name="Text Box 54"/>
            <p:cNvSpPr txBox="1">
              <a:spLocks noChangeArrowheads="1"/>
            </p:cNvSpPr>
            <p:nvPr/>
          </p:nvSpPr>
          <p:spPr bwMode="auto">
            <a:xfrm>
              <a:off x="5256" y="2865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9</a:t>
              </a:r>
            </a:p>
          </p:txBody>
        </p:sp>
        <p:sp>
          <p:nvSpPr>
            <p:cNvPr id="10295" name="Text Box 55"/>
            <p:cNvSpPr txBox="1">
              <a:spLocks noChangeArrowheads="1"/>
            </p:cNvSpPr>
            <p:nvPr/>
          </p:nvSpPr>
          <p:spPr bwMode="auto">
            <a:xfrm>
              <a:off x="2412" y="2845"/>
              <a:ext cx="260" cy="404"/>
            </a:xfrm>
            <a:prstGeom prst="rect">
              <a:avLst/>
            </a:prstGeom>
            <a:solidFill>
              <a:srgbClr val="62D6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4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2" grpId="0" autoUpdateAnimBg="0"/>
      <p:bldP spid="10253" grpId="0" autoUpdateAnimBg="0"/>
      <p:bldP spid="10254" grpId="0" autoUpdateAnimBg="0"/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0" y="723900"/>
            <a:ext cx="863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8.</a:t>
            </a:r>
            <a:r>
              <a:rPr lang="en-US" dirty="0" smtClean="0"/>
              <a:t>   </a:t>
            </a:r>
            <a:r>
              <a:rPr lang="en-US" dirty="0"/>
              <a:t>How many odd four-digit numerals have no repeated digits.  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25475" y="1262063"/>
            <a:ext cx="450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435475" y="1273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930275" y="1273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073275" y="1273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279775" y="1273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181600" y="138747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2240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629400" y="1455738"/>
            <a:ext cx="1828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number of</a:t>
            </a:r>
          </a:p>
          <a:p>
            <a:r>
              <a:rPr lang="en-US" sz="2000"/>
              <a:t>odd  four-digit </a:t>
            </a:r>
          </a:p>
          <a:p>
            <a:r>
              <a:rPr lang="en-US" sz="2000"/>
              <a:t>numerals</a:t>
            </a:r>
          </a:p>
          <a:p>
            <a:r>
              <a:rPr lang="en-US" sz="2000"/>
              <a:t>would be </a:t>
            </a:r>
            <a:r>
              <a:rPr lang="en-US" sz="2000">
                <a:solidFill>
                  <a:schemeClr val="accent2"/>
                </a:solidFill>
              </a:rPr>
              <a:t>2240</a:t>
            </a:r>
            <a:r>
              <a:rPr lang="en-US" sz="2000"/>
              <a:t>.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365625" y="1951038"/>
            <a:ext cx="952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must be</a:t>
            </a:r>
          </a:p>
          <a:p>
            <a:r>
              <a:rPr lang="en-US" sz="1800">
                <a:solidFill>
                  <a:schemeClr val="accent2"/>
                </a:solidFill>
              </a:rPr>
              <a:t>odd:</a:t>
            </a:r>
          </a:p>
          <a:p>
            <a:r>
              <a:rPr lang="en-US" sz="1800">
                <a:solidFill>
                  <a:schemeClr val="accent2"/>
                </a:solidFill>
              </a:rPr>
              <a:t>1,3,5,7,</a:t>
            </a:r>
          </a:p>
          <a:p>
            <a:r>
              <a:rPr lang="en-US" sz="1800">
                <a:solidFill>
                  <a:schemeClr val="accent2"/>
                </a:solidFill>
              </a:rPr>
              <a:t>or 9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838200" y="16240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997075" y="1639888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216275" y="1639888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4359275" y="163988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82600" y="1963738"/>
            <a:ext cx="13144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a zero</a:t>
            </a:r>
          </a:p>
          <a:p>
            <a:r>
              <a:rPr lang="en-US" sz="1800">
                <a:solidFill>
                  <a:schemeClr val="accent2"/>
                </a:solidFill>
              </a:rPr>
              <a:t>or the same</a:t>
            </a:r>
          </a:p>
          <a:p>
            <a:r>
              <a:rPr lang="en-US" sz="1800">
                <a:solidFill>
                  <a:schemeClr val="accent2"/>
                </a:solidFill>
              </a:rPr>
              <a:t>as the last</a:t>
            </a:r>
          </a:p>
          <a:p>
            <a:r>
              <a:rPr lang="en-US" sz="1800">
                <a:solidFill>
                  <a:schemeClr val="accent2"/>
                </a:solidFill>
              </a:rPr>
              <a:t>digit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828800" y="1976438"/>
            <a:ext cx="1155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two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3052763" y="1963738"/>
            <a:ext cx="1282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three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177800" y="3521075"/>
            <a:ext cx="8097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 smtClean="0"/>
              <a:t>9.   Using </a:t>
            </a:r>
            <a:r>
              <a:rPr lang="en-US" dirty="0"/>
              <a:t>any letter from the alphabet, how many four-letter </a:t>
            </a:r>
          </a:p>
          <a:p>
            <a:pPr>
              <a:buFont typeface="Arial" charset="0"/>
              <a:buNone/>
            </a:pPr>
            <a:r>
              <a:rPr lang="en-US" dirty="0"/>
              <a:t>      arrangements are </a:t>
            </a:r>
            <a:r>
              <a:rPr lang="en-US" dirty="0" smtClean="0"/>
              <a:t>possible if repeats are allowed?   </a:t>
            </a:r>
            <a:endParaRPr lang="en-US" dirty="0"/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803275" y="4306888"/>
            <a:ext cx="450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</a:t>
            </a: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4613275" y="431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26</a:t>
            </a: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1108075" y="431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26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2251075" y="431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26</a:t>
            </a: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3457575" y="431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26</a:t>
            </a: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5257800" y="4419600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456 976</a:t>
            </a:r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6807200" y="4500563"/>
            <a:ext cx="21177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number of</a:t>
            </a:r>
          </a:p>
          <a:p>
            <a:r>
              <a:rPr lang="en-US" sz="2000"/>
              <a:t>four-letter</a:t>
            </a:r>
          </a:p>
          <a:p>
            <a:r>
              <a:rPr lang="en-US" sz="2000"/>
              <a:t>arrangements </a:t>
            </a:r>
          </a:p>
          <a:p>
            <a:r>
              <a:rPr lang="en-US" sz="2000"/>
              <a:t>would be </a:t>
            </a:r>
            <a:r>
              <a:rPr lang="en-US" sz="2000">
                <a:solidFill>
                  <a:schemeClr val="accent2"/>
                </a:solidFill>
              </a:rPr>
              <a:t>456 976</a:t>
            </a:r>
            <a:r>
              <a:rPr lang="en-US" sz="2000"/>
              <a:t>.</a:t>
            </a: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1073150" y="468312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2159000" y="4699000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3378200" y="46990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4521200" y="46990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771525" y="5040313"/>
            <a:ext cx="10985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use any</a:t>
            </a:r>
          </a:p>
          <a:p>
            <a:r>
              <a:rPr lang="en-US" sz="1800">
                <a:solidFill>
                  <a:schemeClr val="accent2"/>
                </a:solidFill>
              </a:rPr>
              <a:t>of the 26</a:t>
            </a:r>
          </a:p>
          <a:p>
            <a:r>
              <a:rPr lang="en-US" sz="1800">
                <a:solidFill>
                  <a:schemeClr val="accent2"/>
                </a:solidFill>
              </a:rPr>
              <a:t>letters of </a:t>
            </a:r>
          </a:p>
          <a:p>
            <a:r>
              <a:rPr lang="en-US" sz="1800">
                <a:solidFill>
                  <a:schemeClr val="accent2"/>
                </a:solidFill>
              </a:rPr>
              <a:t>the</a:t>
            </a:r>
          </a:p>
          <a:p>
            <a:r>
              <a:rPr lang="en-US" sz="1800">
                <a:solidFill>
                  <a:schemeClr val="accent2"/>
                </a:solidFill>
              </a:rPr>
              <a:t>alphabet</a:t>
            </a: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2082800" y="5040313"/>
            <a:ext cx="1136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repetition</a:t>
            </a:r>
          </a:p>
          <a:p>
            <a:r>
              <a:rPr lang="en-US" sz="1800">
                <a:solidFill>
                  <a:schemeClr val="accent2"/>
                </a:solidFill>
              </a:rPr>
              <a:t>is</a:t>
            </a:r>
          </a:p>
          <a:p>
            <a:r>
              <a:rPr lang="en-US" sz="1800">
                <a:solidFill>
                  <a:schemeClr val="accent2"/>
                </a:solidFill>
              </a:rPr>
              <a:t>allowed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1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 autoUpdateAnimBg="0"/>
      <p:bldP spid="12312" grpId="0" autoUpdateAnimBg="0"/>
      <p:bldP spid="12313" grpId="0" autoUpdateAnimBg="0"/>
      <p:bldP spid="12314" grpId="0" autoUpdateAnimBg="0"/>
      <p:bldP spid="12315" grpId="0" autoUpdateAnimBg="0"/>
      <p:bldP spid="12316" grpId="0" autoUpdateAnimBg="0"/>
      <p:bldP spid="12317" grpId="0" autoUpdateAnimBg="0"/>
      <p:bldP spid="12318" grpId="0" autoUpdateAnimBg="0"/>
      <p:bldP spid="12319" grpId="0" autoUpdateAnimBg="0"/>
      <p:bldP spid="12320" grpId="0" autoUpdateAnimBg="0"/>
      <p:bldP spid="12321" grpId="0" autoUpdateAnimBg="0"/>
      <p:bldP spid="12322" grpId="0" autoUpdateAnimBg="0"/>
      <p:bldP spid="12323" grpId="0" autoUpdateAnimBg="0"/>
      <p:bldP spid="12324" grpId="0" autoUpdateAnimBg="0"/>
      <p:bldP spid="12325" grpId="0" autoUpdateAnimBg="0"/>
      <p:bldP spid="12326" grpId="0" autoUpdateAnimBg="0"/>
      <p:bldP spid="12377" grpId="0" autoUpdateAnimBg="0"/>
      <p:bldP spid="12378" grpId="0" autoUpdateAnimBg="0"/>
      <p:bldP spid="12379" grpId="0" autoUpdateAnimBg="0"/>
      <p:bldP spid="12380" grpId="0" autoUpdateAnimBg="0"/>
      <p:bldP spid="12381" grpId="0" autoUpdateAnimBg="0"/>
      <p:bldP spid="12382" grpId="0" autoUpdateAnimBg="0"/>
      <p:bldP spid="12383" grpId="0" autoUpdateAnimBg="0"/>
      <p:bldP spid="12384" grpId="0" autoUpdateAnimBg="0"/>
      <p:bldP spid="12385" grpId="0" autoUpdateAnimBg="0"/>
      <p:bldP spid="12386" grpId="0" autoUpdateAnimBg="0"/>
      <p:bldP spid="12387" grpId="0" autoUpdateAnimBg="0"/>
      <p:bldP spid="12388" grpId="0" autoUpdateAnimBg="0"/>
      <p:bldP spid="12389" grpId="0" autoUpdateAnimBg="0"/>
      <p:bldP spid="1239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533400"/>
            <a:ext cx="8955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12.</a:t>
            </a:r>
            <a:r>
              <a:rPr lang="en-US" dirty="0" smtClean="0"/>
              <a:t>   </a:t>
            </a:r>
            <a:r>
              <a:rPr lang="en-US" dirty="0"/>
              <a:t>How many even four-digit numerals have no repeated digits.  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6400" y="2149475"/>
            <a:ext cx="445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x ______ x ______ x _____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995738" y="2743200"/>
            <a:ext cx="952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must be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even:</a:t>
            </a:r>
          </a:p>
          <a:p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, 4,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6, or 8</a:t>
            </a:r>
            <a:endParaRPr lang="en-US" sz="2000" dirty="0">
              <a:solidFill>
                <a:srgbClr val="CC00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06400" y="4860925"/>
            <a:ext cx="445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x ______ x ______ x _____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38600" y="5492750"/>
            <a:ext cx="952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must be</a:t>
            </a:r>
          </a:p>
          <a:p>
            <a:r>
              <a:rPr lang="en-US" sz="1800">
                <a:solidFill>
                  <a:schemeClr val="accent2"/>
                </a:solidFill>
              </a:rPr>
              <a:t>a zero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16400" y="2149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216400" y="4830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11200" y="2149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854200" y="2149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060700" y="2149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35000" y="4830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854200" y="4856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009900" y="4856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152525" y="4191000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00CC00"/>
                </a:solidFill>
              </a:rPr>
              <a:t>OR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962525" y="226377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1792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962525" y="4967288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504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410325" y="4784725"/>
            <a:ext cx="2187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number of</a:t>
            </a:r>
          </a:p>
          <a:p>
            <a:r>
              <a:rPr lang="en-US" sz="2000"/>
              <a:t>even four-digit</a:t>
            </a:r>
          </a:p>
          <a:p>
            <a:r>
              <a:rPr lang="en-US" sz="2000"/>
              <a:t>would be </a:t>
            </a:r>
          </a:p>
          <a:p>
            <a:r>
              <a:rPr lang="en-US" sz="2000">
                <a:solidFill>
                  <a:schemeClr val="accent2"/>
                </a:solidFill>
              </a:rPr>
              <a:t>1792 + 504 = 2296</a:t>
            </a:r>
            <a:r>
              <a:rPr lang="en-US" sz="2000"/>
              <a:t>.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619125" y="24384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778000" y="2454275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2997200" y="2454275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4140200" y="2454275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63525" y="2755900"/>
            <a:ext cx="13144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a zero</a:t>
            </a:r>
          </a:p>
          <a:p>
            <a:r>
              <a:rPr lang="en-US" sz="1800">
                <a:solidFill>
                  <a:schemeClr val="accent2"/>
                </a:solidFill>
              </a:rPr>
              <a:t>or the same</a:t>
            </a:r>
          </a:p>
          <a:p>
            <a:r>
              <a:rPr lang="en-US" sz="1800">
                <a:solidFill>
                  <a:schemeClr val="accent2"/>
                </a:solidFill>
              </a:rPr>
              <a:t>as the last</a:t>
            </a:r>
          </a:p>
          <a:p>
            <a:r>
              <a:rPr lang="en-US" sz="1800">
                <a:solidFill>
                  <a:schemeClr val="accent2"/>
                </a:solidFill>
              </a:rPr>
              <a:t>digit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1609725" y="2768600"/>
            <a:ext cx="1155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two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2752725" y="2755900"/>
            <a:ext cx="128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three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457200" y="974725"/>
            <a:ext cx="64404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There are two cases which must be considered </a:t>
            </a:r>
          </a:p>
          <a:p>
            <a:r>
              <a:rPr lang="en-US">
                <a:solidFill>
                  <a:srgbClr val="00CC00"/>
                </a:solidFill>
              </a:rPr>
              <a:t>when solving this problem: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zero as the last digit </a:t>
            </a:r>
          </a:p>
          <a:p>
            <a:r>
              <a:rPr lang="en-US">
                <a:solidFill>
                  <a:schemeClr val="accent2"/>
                </a:solidFill>
              </a:rPr>
              <a:t>and zero not the last digit.</a:t>
            </a:r>
            <a:endParaRPr lang="en-US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546100" y="51879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1704975" y="5203825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2nd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2924175" y="5203825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4067175" y="5203825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4th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254000" y="5486400"/>
            <a:ext cx="106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can not</a:t>
            </a:r>
          </a:p>
          <a:p>
            <a:r>
              <a:rPr lang="en-US" sz="1800">
                <a:solidFill>
                  <a:schemeClr val="accent2"/>
                </a:solidFill>
              </a:rPr>
              <a:t>be a zero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1511300" y="5499100"/>
            <a:ext cx="1155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two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2743200" y="5486400"/>
            <a:ext cx="128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three digits</a:t>
            </a:r>
          </a:p>
          <a:p>
            <a:r>
              <a:rPr lang="en-US" sz="1800">
                <a:solidFill>
                  <a:schemeClr val="accent2"/>
                </a:solidFill>
              </a:rPr>
              <a:t>have been</a:t>
            </a:r>
          </a:p>
          <a:p>
            <a:r>
              <a:rPr lang="en-US" sz="1800">
                <a:solidFill>
                  <a:schemeClr val="accent2"/>
                </a:solidFill>
              </a:rPr>
              <a:t>used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57" grpId="0" autoUpdateAnimBg="0"/>
      <p:bldP spid="9258" grpId="0" autoUpdateAnimBg="0"/>
      <p:bldP spid="9259" grpId="0" autoUpdateAnimBg="0"/>
      <p:bldP spid="9260" grpId="0" autoUpdateAnimBg="0"/>
      <p:bldP spid="9261" grpId="0" autoUpdateAnimBg="0"/>
      <p:bldP spid="9262" grpId="0" autoUpdateAnimBg="0"/>
      <p:bldP spid="9263" grpId="0" autoUpdateAnimBg="0"/>
      <p:bldP spid="9264" grpId="0" autoUpdateAnimBg="0"/>
      <p:bldP spid="9265" grpId="0" autoUpdateAnimBg="0"/>
      <p:bldP spid="9266" grpId="0" autoUpdateAnimBg="0"/>
      <p:bldP spid="9267" grpId="0" autoUpdateAnimBg="0"/>
      <p:bldP spid="9268" grpId="0" autoUpdateAnimBg="0"/>
      <p:bldP spid="9269" grpId="0" autoUpdateAnimBg="0"/>
      <p:bldP spid="9270" grpId="0" autoUpdateAnimBg="0"/>
      <p:bldP spid="927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3986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Permutation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permutation determines the number of ways to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arrange</a:t>
            </a:r>
            <a:r>
              <a:rPr lang="en-US" dirty="0" smtClean="0"/>
              <a:t> items.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3267" y="3343870"/>
            <a:ext cx="4140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Combination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Items may be identical or may repeat.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2627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combination determines the number of ways to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 items.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876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Items must be unique and may not be repeated.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743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permutations question may be computed by using FCP.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1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0968" y="152400"/>
            <a:ext cx="89082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1.</a:t>
            </a:r>
            <a:r>
              <a:rPr lang="en-US" dirty="0"/>
              <a:t>   Colleen has </a:t>
            </a:r>
            <a:r>
              <a:rPr lang="en-US" dirty="0" smtClean="0"/>
              <a:t>six different </a:t>
            </a:r>
            <a:r>
              <a:rPr lang="en-US" dirty="0"/>
              <a:t>blouses, four </a:t>
            </a:r>
            <a:r>
              <a:rPr lang="en-US" dirty="0" smtClean="0"/>
              <a:t>unique skirts </a:t>
            </a:r>
            <a:r>
              <a:rPr lang="en-US" dirty="0"/>
              <a:t>and four </a:t>
            </a:r>
            <a:r>
              <a:rPr lang="en-US" dirty="0" smtClean="0"/>
              <a:t>sweaters of different colours.  </a:t>
            </a:r>
            <a:r>
              <a:rPr lang="en-US" dirty="0"/>
              <a:t>How </a:t>
            </a:r>
            <a:r>
              <a:rPr lang="en-US" dirty="0" smtClean="0"/>
              <a:t>many </a:t>
            </a:r>
            <a:r>
              <a:rPr lang="en-US" dirty="0"/>
              <a:t>different outfits can she choose from, assuming that she </a:t>
            </a:r>
            <a:r>
              <a:rPr lang="en-US" dirty="0" smtClean="0"/>
              <a:t>wears </a:t>
            </a:r>
            <a:r>
              <a:rPr lang="en-US" dirty="0"/>
              <a:t>three items at once?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97768" y="1236662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_____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______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______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10468" y="1571625"/>
            <a:ext cx="92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Blouses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439193" y="1560512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Skirts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75843" y="1573212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Sweaters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442243" y="1216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661443" y="1216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804443" y="12382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566443" y="1323975"/>
            <a:ext cx="1458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96 ways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56443" y="2667000"/>
            <a:ext cx="604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Colleen can select an outfit 96 different ways.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3284538"/>
            <a:ext cx="9039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2.</a:t>
            </a:r>
            <a:r>
              <a:rPr lang="en-US"/>
              <a:t>   The final score in a soccer game is 5 to 4 for team A.  How many </a:t>
            </a:r>
          </a:p>
          <a:p>
            <a:r>
              <a:rPr lang="en-US"/>
              <a:t>      different half-time scores are possible?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77875" y="4248150"/>
            <a:ext cx="225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______ 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31838" y="4605338"/>
            <a:ext cx="96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Team A</a:t>
            </a:r>
          </a:p>
          <a:p>
            <a:r>
              <a:rPr lang="en-US" sz="1800">
                <a:solidFill>
                  <a:srgbClr val="CC0000"/>
                </a:solidFill>
              </a:rPr>
              <a:t>  (0 - 5)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865313" y="4616450"/>
            <a:ext cx="952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Team B</a:t>
            </a:r>
          </a:p>
          <a:p>
            <a:r>
              <a:rPr lang="en-US" sz="1800">
                <a:solidFill>
                  <a:srgbClr val="CC0000"/>
                </a:solidFill>
              </a:rPr>
              <a:t>  (0 - 4)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052513" y="42481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163763" y="42481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191000" y="4243388"/>
            <a:ext cx="3563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There are </a:t>
            </a:r>
            <a:r>
              <a:rPr lang="en-US" sz="2000">
                <a:solidFill>
                  <a:srgbClr val="CC0000"/>
                </a:solidFill>
              </a:rPr>
              <a:t>30 different possible</a:t>
            </a:r>
            <a:r>
              <a:rPr lang="en-US" sz="2000"/>
              <a:t> </a:t>
            </a:r>
          </a:p>
          <a:p>
            <a:r>
              <a:rPr lang="en-US" sz="2000"/>
              <a:t>half-time scores.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14438" y="1939925"/>
            <a:ext cx="342185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2785646" y="2057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11945" y="5410200"/>
            <a:ext cx="342185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883153" y="55276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7" grpId="0" autoUpdateAnimBg="0"/>
      <p:bldP spid="18" grpId="0" autoUpdateAnimBg="0"/>
      <p:bldP spid="19" grpId="0" build="p" autoUpdateAnimBg="0" advAuto="1000"/>
      <p:bldP spid="20" grpId="0" build="p" autoUpdateAnimBg="0" advAuto="1000"/>
      <p:bldP spid="21" grpId="0" autoUpdateAnimBg="0"/>
      <p:bldP spid="22" grpId="0" autoUpdateAnimBg="0"/>
      <p:bldP spid="23" grpId="0" autoUpdateAnimBg="0"/>
      <p:bldP spid="6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-92075" y="457200"/>
            <a:ext cx="83512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3.</a:t>
            </a:r>
            <a:r>
              <a:rPr lang="en-US" dirty="0"/>
              <a:t>   How many </a:t>
            </a:r>
            <a:r>
              <a:rPr lang="en-US" dirty="0" smtClean="0"/>
              <a:t>different arrangements </a:t>
            </a:r>
            <a:r>
              <a:rPr lang="en-US" dirty="0"/>
              <a:t>can be made from the </a:t>
            </a:r>
          </a:p>
          <a:p>
            <a:r>
              <a:rPr lang="en-US" dirty="0"/>
              <a:t>      letters of the word </a:t>
            </a:r>
            <a:r>
              <a:rPr lang="en-US" dirty="0" smtClean="0">
                <a:solidFill>
                  <a:schemeClr val="accent2"/>
                </a:solidFill>
              </a:rPr>
              <a:t>CAT</a:t>
            </a:r>
            <a:r>
              <a:rPr lang="en-US" dirty="0" smtClean="0"/>
              <a:t>, </a:t>
            </a:r>
            <a:r>
              <a:rPr lang="en-US" dirty="0"/>
              <a:t>if no letter can be used more than </a:t>
            </a:r>
          </a:p>
          <a:p>
            <a:r>
              <a:rPr lang="en-US" dirty="0"/>
              <a:t>      </a:t>
            </a:r>
            <a:r>
              <a:rPr lang="en-US" dirty="0" smtClean="0"/>
              <a:t>once.</a:t>
            </a:r>
            <a:endParaRPr lang="en-US" dirty="0"/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1050925" y="160020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219200" y="16271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2330450" y="16271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473450" y="16271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5562600" y="1981200"/>
            <a:ext cx="3320268" cy="830997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There are </a:t>
            </a:r>
            <a:r>
              <a:rPr lang="en-US" dirty="0" smtClean="0">
                <a:solidFill>
                  <a:srgbClr val="CC0000"/>
                </a:solidFill>
              </a:rPr>
              <a:t>6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three-letter </a:t>
            </a:r>
          </a:p>
          <a:p>
            <a:r>
              <a:rPr lang="en-US" dirty="0">
                <a:solidFill>
                  <a:schemeClr val="accent2"/>
                </a:solidFill>
              </a:rPr>
              <a:t>arrangements.</a:t>
            </a: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0" y="0"/>
            <a:ext cx="63065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Applying the Fundamental Counting </a:t>
            </a:r>
            <a:r>
              <a:rPr lang="en-US" dirty="0" smtClean="0">
                <a:solidFill>
                  <a:srgbClr val="CC0000"/>
                </a:solidFill>
              </a:rPr>
              <a:t>Principle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1219200" y="1992313"/>
            <a:ext cx="268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2nd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53975" y="3276600"/>
            <a:ext cx="8785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Arial" charset="0"/>
              <a:buAutoNum type="arabicPeriod" startAt="4"/>
            </a:pPr>
            <a:r>
              <a:rPr lang="en-US" dirty="0"/>
              <a:t>If all the letters in the word </a:t>
            </a:r>
            <a:r>
              <a:rPr lang="en-US" dirty="0" smtClean="0">
                <a:solidFill>
                  <a:schemeClr val="accent2"/>
                </a:solidFill>
              </a:rPr>
              <a:t>FACETIOUS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smtClean="0"/>
              <a:t>used with no letters repeated, </a:t>
            </a:r>
            <a:r>
              <a:rPr lang="en-US" dirty="0"/>
              <a:t>how </a:t>
            </a:r>
            <a:r>
              <a:rPr lang="en-US" dirty="0" smtClean="0"/>
              <a:t>many different </a:t>
            </a:r>
            <a:r>
              <a:rPr lang="en-US" dirty="0"/>
              <a:t>arrangements can be </a:t>
            </a:r>
            <a:r>
              <a:rPr lang="en-US" dirty="0" smtClean="0"/>
              <a:t>made?</a:t>
            </a:r>
            <a:endParaRPr lang="en-US" dirty="0"/>
          </a:p>
        </p:txBody>
      </p: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526336" y="4311650"/>
            <a:ext cx="8084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___  </a:t>
            </a:r>
            <a:r>
              <a:rPr lang="en-US" dirty="0">
                <a:latin typeface="Arial" charset="0"/>
              </a:rPr>
              <a:t>x </a:t>
            </a:r>
            <a:r>
              <a:rPr lang="en-US" dirty="0"/>
              <a:t> </a:t>
            </a:r>
            <a:r>
              <a:rPr lang="en-US" dirty="0" smtClean="0"/>
              <a:t>___  </a:t>
            </a:r>
            <a:r>
              <a:rPr lang="en-US" dirty="0">
                <a:latin typeface="Arial" charset="0"/>
              </a:rPr>
              <a:t>x </a:t>
            </a:r>
            <a:r>
              <a:rPr lang="en-US" dirty="0"/>
              <a:t> </a:t>
            </a:r>
            <a:r>
              <a:rPr lang="en-US" dirty="0" smtClean="0"/>
              <a:t>___  </a:t>
            </a:r>
            <a:r>
              <a:rPr lang="en-US" dirty="0">
                <a:latin typeface="Arial" charset="0"/>
              </a:rPr>
              <a:t>x </a:t>
            </a:r>
            <a:r>
              <a:rPr lang="en-US" dirty="0" smtClean="0"/>
              <a:t>___  </a:t>
            </a:r>
            <a:r>
              <a:rPr lang="en-US" dirty="0">
                <a:latin typeface="Arial" charset="0"/>
              </a:rPr>
              <a:t>x </a:t>
            </a:r>
            <a:r>
              <a:rPr lang="en-US" dirty="0"/>
              <a:t> </a:t>
            </a:r>
            <a:r>
              <a:rPr lang="en-US" dirty="0" smtClean="0"/>
              <a:t>___ </a:t>
            </a:r>
            <a:r>
              <a:rPr lang="en-US" dirty="0" smtClean="0">
                <a:latin typeface="Arial" charset="0"/>
              </a:rPr>
              <a:t>x </a:t>
            </a:r>
            <a:r>
              <a:rPr lang="en-US" dirty="0" smtClean="0"/>
              <a:t> ___  </a:t>
            </a:r>
            <a:r>
              <a:rPr lang="en-US" dirty="0" smtClean="0">
                <a:latin typeface="Arial" charset="0"/>
              </a:rPr>
              <a:t>x </a:t>
            </a:r>
            <a:r>
              <a:rPr lang="en-US" dirty="0" smtClean="0"/>
              <a:t> ___ </a:t>
            </a:r>
            <a:r>
              <a:rPr lang="en-US" dirty="0" smtClean="0">
                <a:latin typeface="Arial" charset="0"/>
              </a:rPr>
              <a:t>x </a:t>
            </a:r>
            <a:r>
              <a:rPr lang="en-US" dirty="0" smtClean="0"/>
              <a:t>___  </a:t>
            </a:r>
            <a:r>
              <a:rPr lang="en-US" dirty="0" smtClean="0">
                <a:latin typeface="Arial" charset="0"/>
              </a:rPr>
              <a:t>x </a:t>
            </a:r>
            <a:r>
              <a:rPr lang="en-US" dirty="0" smtClean="0"/>
              <a:t> ___</a:t>
            </a:r>
          </a:p>
          <a:p>
            <a:endParaRPr lang="en-US" dirty="0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7620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6764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26670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34290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4419600" y="431165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573961" y="5184050"/>
            <a:ext cx="2539541" cy="830997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There are </a:t>
            </a:r>
            <a:r>
              <a:rPr lang="en-US" dirty="0" smtClean="0">
                <a:solidFill>
                  <a:srgbClr val="CC0000"/>
                </a:solidFill>
              </a:rPr>
              <a:t>362 880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arrangements.</a:t>
            </a:r>
          </a:p>
        </p:txBody>
      </p:sp>
      <p:sp>
        <p:nvSpPr>
          <p:cNvPr id="22" name="Text Box 49"/>
          <p:cNvSpPr txBox="1">
            <a:spLocks noChangeArrowheads="1"/>
          </p:cNvSpPr>
          <p:nvPr/>
        </p:nvSpPr>
        <p:spPr bwMode="auto">
          <a:xfrm>
            <a:off x="5224046" y="429819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6214646" y="429819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6934200" y="428474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7924800" y="428474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845345" y="2514600"/>
            <a:ext cx="342185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416553" y="26320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527925" y="5020409"/>
            <a:ext cx="793027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4279880" y="51378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5562600" y="5336449"/>
            <a:ext cx="2719078" cy="830997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What if there were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26 letters?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74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  <p:bldP spid="7" grpId="0" animBg="1" autoUpdateAnimBg="0"/>
      <p:bldP spid="8" grpId="0" autoUpdateAnimBg="0"/>
      <p:bldP spid="9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9" grpId="0" autoUpdateAnimBg="0"/>
      <p:bldP spid="20" grpId="0" autoUpdateAnimBg="0"/>
      <p:bldP spid="21" grpId="0" animBg="1" autoUpdateAnimBg="0"/>
      <p:bldP spid="22" grpId="0" autoUpdateAnimBg="0"/>
      <p:bldP spid="23" grpId="0" autoUpdateAnimBg="0"/>
      <p:bldP spid="24" grpId="0" autoUpdateAnimBg="0"/>
      <p:bldP spid="25" grpId="0" autoUpdateAnimBg="0"/>
      <p:bldP spid="29" grpId="0"/>
      <p:bldP spid="31" grpId="0"/>
      <p:bldP spid="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04801" y="3810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>
                <a:solidFill>
                  <a:schemeClr val="accent2"/>
                </a:solidFill>
              </a:rPr>
              <a:t>product of </a:t>
            </a:r>
            <a:r>
              <a:rPr lang="en-US" dirty="0">
                <a:solidFill>
                  <a:srgbClr val="006600"/>
                </a:solidFill>
              </a:rPr>
              <a:t>consecutive natural numbers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in decreasing </a:t>
            </a:r>
            <a:r>
              <a:rPr lang="en-US" dirty="0">
                <a:solidFill>
                  <a:schemeClr val="accent2"/>
                </a:solidFill>
              </a:rPr>
              <a:t>order down to the number one</a:t>
            </a:r>
            <a:r>
              <a:rPr lang="en-US" dirty="0"/>
              <a:t>, can be represented </a:t>
            </a:r>
          </a:p>
          <a:p>
            <a:r>
              <a:rPr lang="en-US" dirty="0"/>
              <a:t>using </a:t>
            </a:r>
            <a:r>
              <a:rPr lang="en-US" dirty="0">
                <a:solidFill>
                  <a:srgbClr val="CC0000"/>
                </a:solidFill>
              </a:rPr>
              <a:t>factorial notation</a:t>
            </a:r>
            <a:r>
              <a:rPr lang="en-US" dirty="0"/>
              <a:t>: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22325" y="1600200"/>
            <a:ext cx="186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2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1 = </a:t>
            </a:r>
            <a:r>
              <a:rPr lang="en-US" dirty="0">
                <a:solidFill>
                  <a:schemeClr val="accent2"/>
                </a:solidFill>
              </a:rPr>
              <a:t>3!</a:t>
            </a:r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803525" y="1627187"/>
            <a:ext cx="351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Read as</a:t>
            </a:r>
            <a:r>
              <a:rPr lang="en-US">
                <a:solidFill>
                  <a:srgbClr val="CC0000"/>
                </a:solidFill>
              </a:rPr>
              <a:t> “three factorial”</a:t>
            </a:r>
            <a:r>
              <a:rPr lang="en-US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2312987"/>
            <a:ext cx="5867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1</a:t>
            </a:r>
            <a:r>
              <a:rPr lang="en-US" b="0" dirty="0" smtClean="0"/>
              <a:t>! = </a:t>
            </a:r>
            <a:r>
              <a:rPr lang="en-US" b="0" dirty="0"/>
              <a:t>1</a:t>
            </a:r>
          </a:p>
          <a:p>
            <a:r>
              <a:rPr lang="en-US" b="0" dirty="0"/>
              <a:t>2! </a:t>
            </a:r>
            <a:r>
              <a:rPr lang="en-US" b="0" dirty="0" smtClean="0"/>
              <a:t>= 2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1= </a:t>
            </a:r>
            <a:r>
              <a:rPr lang="en-US" b="0" dirty="0"/>
              <a:t>2</a:t>
            </a:r>
          </a:p>
          <a:p>
            <a:r>
              <a:rPr lang="en-US" b="0" dirty="0"/>
              <a:t>3! </a:t>
            </a:r>
            <a:r>
              <a:rPr lang="en-US" b="0" dirty="0" smtClean="0"/>
              <a:t>=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6</a:t>
            </a:r>
          </a:p>
          <a:p>
            <a:r>
              <a:rPr lang="en-US" b="0" dirty="0"/>
              <a:t>4! </a:t>
            </a:r>
            <a:r>
              <a:rPr lang="en-US" b="0" dirty="0" smtClean="0"/>
              <a:t>=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24</a:t>
            </a:r>
          </a:p>
          <a:p>
            <a:r>
              <a:rPr lang="en-US" b="0" dirty="0"/>
              <a:t>5! </a:t>
            </a:r>
            <a:r>
              <a:rPr lang="en-US" b="0" dirty="0" smtClean="0"/>
              <a:t>= 5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120</a:t>
            </a:r>
          </a:p>
          <a:p>
            <a:r>
              <a:rPr lang="en-US" b="0" dirty="0"/>
              <a:t>6! </a:t>
            </a:r>
            <a:r>
              <a:rPr lang="en-US" b="0" dirty="0" smtClean="0"/>
              <a:t>= 6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5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720</a:t>
            </a:r>
          </a:p>
          <a:p>
            <a:r>
              <a:rPr lang="en-US" b="0" dirty="0"/>
              <a:t>7! </a:t>
            </a:r>
            <a:r>
              <a:rPr lang="en-US" b="0" dirty="0" smtClean="0"/>
              <a:t>= 7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6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5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5040</a:t>
            </a:r>
          </a:p>
          <a:p>
            <a:r>
              <a:rPr lang="en-US" b="0" dirty="0"/>
              <a:t>8! </a:t>
            </a:r>
            <a:r>
              <a:rPr lang="en-US" b="0" dirty="0" smtClean="0"/>
              <a:t>= 8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7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6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5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4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2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 smtClean="0"/>
              <a:t> 1= </a:t>
            </a:r>
            <a:r>
              <a:rPr lang="en-US" b="0" dirty="0"/>
              <a:t>40320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410200" y="2312987"/>
            <a:ext cx="3505201" cy="1401942"/>
            <a:chOff x="5410200" y="2312987"/>
            <a:chExt cx="3505201" cy="140194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200" y="2312987"/>
              <a:ext cx="811965" cy="8096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323013" y="2514600"/>
              <a:ext cx="25923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Why does factorial notation stop at 1 not 0?</a:t>
              </a:r>
              <a:endParaRPr lang="en-US" dirty="0"/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5413" y="3877033"/>
            <a:ext cx="2592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value of 0! ?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04800" y="5429071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All objects must be chosen until the set is completely exhausted.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build="p"/>
      <p:bldP spid="14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17525" y="2819400"/>
            <a:ext cx="512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By definition, for a natural number </a:t>
            </a:r>
            <a:r>
              <a:rPr lang="en-US" i="1" dirty="0"/>
              <a:t>n</a:t>
            </a:r>
            <a:r>
              <a:rPr lang="en-US" dirty="0"/>
              <a:t>: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31925" y="3276600"/>
            <a:ext cx="542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! = 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- 1)(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- 2)(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- 3) 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. . . </a:t>
            </a:r>
            <a:r>
              <a:rPr lang="en-US" dirty="0">
                <a:solidFill>
                  <a:srgbClr val="CC0000"/>
                </a:solidFill>
                <a:latin typeface="Andale Mono" pitchFamily="28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3 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2 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1537" y="533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dirty="0"/>
              <a:t>3! </a:t>
            </a:r>
            <a:r>
              <a:rPr lang="en-US" b="0" dirty="0" smtClean="0"/>
              <a:t>= 3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(3 - 1)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(3 - 2)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= </a:t>
            </a:r>
            <a:r>
              <a:rPr lang="en-US" b="0" dirty="0"/>
              <a:t>3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/>
              <a:t> 2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/>
              <a:t> </a:t>
            </a:r>
            <a:r>
              <a:rPr lang="en-US" b="0" dirty="0" smtClean="0"/>
              <a:t>1</a:t>
            </a:r>
            <a:endParaRPr lang="en-US" b="0" dirty="0"/>
          </a:p>
        </p:txBody>
      </p:sp>
      <p:sp>
        <p:nvSpPr>
          <p:cNvPr id="8" name="Rectangle 7"/>
          <p:cNvSpPr/>
          <p:nvPr/>
        </p:nvSpPr>
        <p:spPr>
          <a:xfrm>
            <a:off x="866776" y="1531203"/>
            <a:ext cx="6524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5! = 5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</a:t>
            </a:r>
            <a:r>
              <a:rPr lang="en-US" b="0" dirty="0" smtClean="0"/>
              <a:t>(5 – 1)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</a:t>
            </a:r>
            <a:r>
              <a:rPr lang="en-US" b="0" dirty="0" smtClean="0"/>
              <a:t>(5 – 2)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(5 - 3)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 smtClean="0"/>
              <a:t> (5 - 4)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= 5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</a:t>
            </a:r>
            <a:r>
              <a:rPr lang="en-US" b="0" dirty="0" smtClean="0"/>
              <a:t>4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</a:t>
            </a:r>
            <a:r>
              <a:rPr lang="en-US" b="0" dirty="0" smtClean="0"/>
              <a:t>3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0" dirty="0"/>
              <a:t> 2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 x</a:t>
            </a:r>
            <a:r>
              <a:rPr lang="en-US" b="0" dirty="0"/>
              <a:t> </a:t>
            </a:r>
            <a:r>
              <a:rPr lang="en-US" b="0" dirty="0" smtClean="0"/>
              <a:t>1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3737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-92075" y="457200"/>
            <a:ext cx="8884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5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How many </a:t>
            </a:r>
            <a:r>
              <a:rPr lang="en-US" dirty="0" smtClean="0"/>
              <a:t>different ways can 5 friends line up to board a bus?</a:t>
            </a:r>
            <a:endParaRPr lang="en-US" dirty="0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219200" y="1093788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0" y="0"/>
            <a:ext cx="63065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Applying the Fundamental Counting </a:t>
            </a:r>
            <a:r>
              <a:rPr lang="en-US" dirty="0" smtClean="0">
                <a:solidFill>
                  <a:srgbClr val="CC0000"/>
                </a:solidFill>
              </a:rPr>
              <a:t>Principle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9525" y="2357735"/>
            <a:ext cx="9090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 smtClean="0"/>
              <a:t>6. a) How many ways can 9 different books be placed on a single shelf?</a:t>
            </a:r>
            <a:endParaRPr lang="en-US" dirty="0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7315200" y="3161951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9!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1081972" y="1600200"/>
            <a:ext cx="59442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270496" y="18171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7038081" y="3623616"/>
            <a:ext cx="96083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7349221" y="37573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0" y="4114800"/>
            <a:ext cx="9090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 smtClean="0"/>
              <a:t>b) How many ways can any three of 9 different books be placed on a single shelf?</a:t>
            </a:r>
            <a:endParaRPr lang="en-US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431925" y="490726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600200" y="493424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711450" y="493424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854450" y="493424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1600200" y="5299373"/>
            <a:ext cx="268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2nd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226345" y="5821660"/>
            <a:ext cx="342185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2797553" y="59391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  <p:bldP spid="8" grpId="0" autoUpdateAnimBg="0"/>
      <p:bldP spid="13" grpId="0" autoUpdateAnimBg="0"/>
      <p:bldP spid="15" grpId="0" autoUpdateAnimBg="0"/>
      <p:bldP spid="29" grpId="0"/>
      <p:bldP spid="31" grpId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-92075" y="457200"/>
            <a:ext cx="91342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7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How many three-letter arrangements can be made from the </a:t>
            </a:r>
          </a:p>
          <a:p>
            <a:r>
              <a:rPr lang="en-US" dirty="0"/>
              <a:t>      letters of the word </a:t>
            </a:r>
            <a:r>
              <a:rPr lang="en-US" dirty="0">
                <a:solidFill>
                  <a:schemeClr val="accent2"/>
                </a:solidFill>
              </a:rPr>
              <a:t>CERTAIN</a:t>
            </a:r>
            <a:r>
              <a:rPr lang="en-US" dirty="0"/>
              <a:t>, if no letter can be used more than </a:t>
            </a:r>
          </a:p>
          <a:p>
            <a:r>
              <a:rPr lang="en-US" dirty="0"/>
              <a:t>      once and each is made up of a vowel between two consonants.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050925" y="160020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219200" y="1627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330450" y="1627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473450" y="1627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562600" y="1981200"/>
            <a:ext cx="3543300" cy="898525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 are </a:t>
            </a:r>
            <a:r>
              <a:rPr lang="en-US">
                <a:solidFill>
                  <a:srgbClr val="CC0000"/>
                </a:solidFill>
              </a:rPr>
              <a:t>36</a:t>
            </a:r>
            <a:r>
              <a:rPr lang="en-US">
                <a:solidFill>
                  <a:schemeClr val="accent2"/>
                </a:solidFill>
              </a:rPr>
              <a:t> three-letter </a:t>
            </a:r>
          </a:p>
          <a:p>
            <a:r>
              <a:rPr lang="en-US">
                <a:solidFill>
                  <a:schemeClr val="accent2"/>
                </a:solidFill>
              </a:rPr>
              <a:t>arrangements.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0" y="0"/>
            <a:ext cx="86148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Applying the Fundamental Counting </a:t>
            </a:r>
            <a:r>
              <a:rPr lang="en-US" dirty="0" smtClean="0">
                <a:solidFill>
                  <a:srgbClr val="CC0000"/>
                </a:solidFill>
              </a:rPr>
              <a:t>Principle with Restrictions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219200" y="1992313"/>
            <a:ext cx="268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1st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2nd</a:t>
            </a:r>
            <a:r>
              <a:rPr lang="en-US" sz="2000" baseline="30000">
                <a:solidFill>
                  <a:srgbClr val="CC0000"/>
                </a:solidFill>
              </a:rPr>
              <a:t>                 </a:t>
            </a:r>
            <a:r>
              <a:rPr lang="en-US" sz="2000">
                <a:solidFill>
                  <a:srgbClr val="CC0000"/>
                </a:solidFill>
              </a:rPr>
              <a:t>3rd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62000" y="2916058"/>
            <a:ext cx="1250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Must be a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consonant: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C, R, T,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and N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101850" y="2914471"/>
            <a:ext cx="120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Must be a </a:t>
            </a:r>
          </a:p>
          <a:p>
            <a:r>
              <a:rPr lang="en-US" sz="1800">
                <a:solidFill>
                  <a:schemeClr val="accent2"/>
                </a:solidFill>
              </a:rPr>
              <a:t>vowel:</a:t>
            </a:r>
          </a:p>
          <a:p>
            <a:r>
              <a:rPr lang="en-US" sz="1800">
                <a:solidFill>
                  <a:schemeClr val="accent2"/>
                </a:solidFill>
              </a:rPr>
              <a:t>E, A, </a:t>
            </a:r>
          </a:p>
          <a:p>
            <a:r>
              <a:rPr lang="en-US" sz="1800">
                <a:solidFill>
                  <a:schemeClr val="accent2"/>
                </a:solidFill>
              </a:rPr>
              <a:t>and I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244848" y="2914471"/>
            <a:ext cx="23177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Must be </a:t>
            </a:r>
            <a:r>
              <a:rPr lang="en-US" sz="1800" dirty="0" smtClean="0">
                <a:solidFill>
                  <a:schemeClr val="accent2"/>
                </a:solidFill>
              </a:rPr>
              <a:t>a consonant and </a:t>
            </a:r>
            <a:r>
              <a:rPr lang="en-US" sz="1800" dirty="0">
                <a:solidFill>
                  <a:schemeClr val="accent2"/>
                </a:solidFill>
              </a:rPr>
              <a:t>can </a:t>
            </a:r>
            <a:r>
              <a:rPr lang="en-US" sz="1800" dirty="0" smtClean="0">
                <a:solidFill>
                  <a:schemeClr val="accent2"/>
                </a:solidFill>
              </a:rPr>
              <a:t>not be </a:t>
            </a:r>
            <a:r>
              <a:rPr lang="en-US" sz="1800" dirty="0">
                <a:solidFill>
                  <a:schemeClr val="accent2"/>
                </a:solidFill>
              </a:rPr>
              <a:t>the </a:t>
            </a:r>
            <a:r>
              <a:rPr lang="en-US" sz="1800" dirty="0" smtClean="0">
                <a:solidFill>
                  <a:schemeClr val="accent2"/>
                </a:solidFill>
              </a:rPr>
              <a:t>same as </a:t>
            </a:r>
            <a:r>
              <a:rPr lang="en-US" sz="1800" dirty="0">
                <a:solidFill>
                  <a:schemeClr val="accent2"/>
                </a:solidFill>
              </a:rPr>
              <a:t>the first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letter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53975" y="4114800"/>
            <a:ext cx="8785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/>
              <a:t>8</a:t>
            </a:r>
            <a:r>
              <a:rPr lang="en-US" dirty="0" smtClean="0"/>
              <a:t>.   If </a:t>
            </a:r>
            <a:r>
              <a:rPr lang="en-US" dirty="0"/>
              <a:t>all the letters in the word </a:t>
            </a:r>
            <a:r>
              <a:rPr lang="en-US" dirty="0">
                <a:solidFill>
                  <a:schemeClr val="accent2"/>
                </a:solidFill>
              </a:rPr>
              <a:t>PHONE</a:t>
            </a:r>
            <a:r>
              <a:rPr lang="en-US" dirty="0"/>
              <a:t> are used, how many</a:t>
            </a:r>
          </a:p>
          <a:p>
            <a:pPr>
              <a:buFont typeface="Arial" charset="0"/>
              <a:buNone/>
            </a:pPr>
            <a:r>
              <a:rPr lang="en-US" dirty="0"/>
              <a:t>      different 5-letter arrangements can be made beginning with a vowel?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511175" y="5149850"/>
            <a:ext cx="508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____  </a:t>
            </a:r>
            <a:r>
              <a:rPr lang="en-US">
                <a:latin typeface="Arial" charset="0"/>
              </a:rPr>
              <a:t>x </a:t>
            </a:r>
            <a:r>
              <a:rPr lang="en-US"/>
              <a:t> ____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78422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88277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294957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358775" y="6140450"/>
            <a:ext cx="1206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Must be a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vowel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406082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5051425" y="5149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6691312" y="5181600"/>
            <a:ext cx="2147888" cy="898525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 are </a:t>
            </a:r>
            <a:r>
              <a:rPr lang="en-US">
                <a:solidFill>
                  <a:srgbClr val="CC0000"/>
                </a:solidFill>
              </a:rPr>
              <a:t>48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arrangements.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325320"/>
              </p:ext>
            </p:extLst>
          </p:nvPr>
        </p:nvGraphicFramePr>
        <p:xfrm>
          <a:off x="5791200" y="5391943"/>
          <a:ext cx="706779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Equation" r:id="rId4" imgW="291960" imgH="177480" progId="Equation.DSMT4">
                  <p:embed/>
                </p:oleObj>
              </mc:Choice>
              <mc:Fallback>
                <p:oleObj name="Equation" r:id="rId4" imgW="291960" imgH="177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91943"/>
                        <a:ext cx="706779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62000" y="2389188"/>
            <a:ext cx="363537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2380355" y="24796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511175" y="5547360"/>
            <a:ext cx="487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3218555" y="56800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utoUpdateAnimBg="0"/>
      <p:bldP spid="8208" grpId="0" autoUpdateAnimBg="0"/>
      <p:bldP spid="8210" grpId="0" autoUpdateAnimBg="0"/>
      <p:bldP spid="8211" grpId="0" autoUpdateAnimBg="0"/>
      <p:bldP spid="8212" grpId="0" autoUpdateAnimBg="0"/>
      <p:bldP spid="8219" grpId="0" animBg="1" autoUpdateAnimBg="0"/>
      <p:bldP spid="8224" grpId="0" autoUpdateAnimBg="0"/>
      <p:bldP spid="8225" grpId="0" autoUpdateAnimBg="0"/>
      <p:bldP spid="8226" grpId="0" autoUpdateAnimBg="0"/>
      <p:bldP spid="8227" grpId="0" autoUpdateAnimBg="0"/>
      <p:bldP spid="8228" grpId="0" autoUpdateAnimBg="0"/>
      <p:bldP spid="8232" grpId="0" autoUpdateAnimBg="0"/>
      <p:bldP spid="8233" grpId="0" autoUpdateAnimBg="0"/>
      <p:bldP spid="8234" grpId="0" autoUpdateAnimBg="0"/>
      <p:bldP spid="8235" grpId="0" autoUpdateAnimBg="0"/>
      <p:bldP spid="8236" grpId="0" autoUpdateAnimBg="0"/>
      <p:bldP spid="8238" grpId="0" autoUpdateAnimBg="0"/>
      <p:bldP spid="8241" grpId="0" autoUpdateAnimBg="0"/>
      <p:bldP spid="8242" grpId="0" autoUpdateAnimBg="0"/>
      <p:bldP spid="8243" grpId="0" animBg="1" autoUpdateAnimBg="0"/>
      <p:bldP spid="26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52400" y="152400"/>
            <a:ext cx="87722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9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You are given a multiple choice test with 10 questions.  There</a:t>
            </a:r>
          </a:p>
          <a:p>
            <a:r>
              <a:rPr lang="en-US" dirty="0"/>
              <a:t>      are four answers to each question.  How many ways can you </a:t>
            </a:r>
          </a:p>
          <a:p>
            <a:r>
              <a:rPr lang="en-US" dirty="0"/>
              <a:t>      complete the test?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04800" y="2057400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1          2         3          4           5          6          7         8           9         10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6200" y="1301750"/>
            <a:ext cx="910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048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1684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9812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9718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8862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8006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7150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6294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5438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8458200" y="1311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1524000" y="2743200"/>
            <a:ext cx="6456363" cy="533400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You can complete the test 4</a:t>
            </a:r>
            <a:r>
              <a:rPr lang="en-US" baseline="30000">
                <a:solidFill>
                  <a:schemeClr val="accent2"/>
                </a:solidFill>
              </a:rPr>
              <a:t>10 </a:t>
            </a:r>
            <a:r>
              <a:rPr lang="en-US">
                <a:solidFill>
                  <a:schemeClr val="accent2"/>
                </a:solidFill>
              </a:rPr>
              <a:t>or 1 048 576 ways.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19063" y="3886200"/>
            <a:ext cx="90249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marL="0" indent="0"/>
            <a:r>
              <a:rPr lang="en-US" dirty="0" smtClean="0"/>
              <a:t>10.  How </a:t>
            </a:r>
            <a:r>
              <a:rPr lang="en-US" dirty="0"/>
              <a:t>many different 3-letter arrangements begin with the letter</a:t>
            </a:r>
          </a:p>
          <a:p>
            <a:pPr>
              <a:buFont typeface="Arial" charset="0"/>
              <a:buNone/>
            </a:pPr>
            <a:r>
              <a:rPr lang="en-US" dirty="0"/>
              <a:t>      D and end with the letter G if repetition is not allowed?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447800" y="5715000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1          2         3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219200" y="4724400"/>
            <a:ext cx="258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____ 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</a:t>
            </a:r>
            <a:r>
              <a:rPr lang="en-US">
                <a:latin typeface="Arial" charset="0"/>
              </a:rPr>
              <a:t>x</a:t>
            </a:r>
            <a:r>
              <a:rPr lang="en-US"/>
              <a:t> ____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1447800" y="4733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2311400" y="4733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24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3124200" y="4733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4911725" y="4962525"/>
            <a:ext cx="3883025" cy="533400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 are 24 arrangements.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8E9C-87A5-4E81-9F98-C8E1591C761E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52400" y="1689736"/>
            <a:ext cx="87722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4356080" y="182245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527925" y="5099685"/>
            <a:ext cx="3272550" cy="209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133600" y="5181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utoUpdateAnimBg="0"/>
      <p:bldP spid="11283" grpId="0" autoUpdateAnimBg="0"/>
      <p:bldP spid="11284" grpId="0" autoUpdateAnimBg="0"/>
      <p:bldP spid="11285" grpId="0" autoUpdateAnimBg="0"/>
      <p:bldP spid="11286" grpId="0" autoUpdateAnimBg="0"/>
      <p:bldP spid="11287" grpId="0" autoUpdateAnimBg="0"/>
      <p:bldP spid="11288" grpId="0" autoUpdateAnimBg="0"/>
      <p:bldP spid="11289" grpId="0" autoUpdateAnimBg="0"/>
      <p:bldP spid="11290" grpId="0" autoUpdateAnimBg="0"/>
      <p:bldP spid="11291" grpId="0" autoUpdateAnimBg="0"/>
      <p:bldP spid="11292" grpId="0" autoUpdateAnimBg="0"/>
      <p:bldP spid="11293" grpId="0" autoUpdateAnimBg="0"/>
      <p:bldP spid="11294" grpId="0" autoUpdateAnimBg="0"/>
      <p:bldP spid="11295" grpId="0" animBg="1" autoUpdateAnimBg="0"/>
      <p:bldP spid="11296" grpId="0" autoUpdateAnimBg="0"/>
      <p:bldP spid="11297" grpId="0" autoUpdateAnimBg="0"/>
      <p:bldP spid="11298" grpId="0" autoUpdateAnimBg="0"/>
      <p:bldP spid="11299" grpId="0" autoUpdateAnimBg="0"/>
      <p:bldP spid="11300" grpId="0" autoUpdateAnimBg="0"/>
      <p:bldP spid="11301" grpId="0" autoUpdateAnimBg="0"/>
      <p:bldP spid="11309" grpId="0" animBg="1" autoUpdateAnimBg="0"/>
      <p:bldP spid="26" grpId="0"/>
      <p:bldP spid="28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1399</TotalTime>
  <Words>1407</Words>
  <Application>Microsoft Office PowerPoint</Application>
  <PresentationFormat>On-screen Show (4:3)</PresentationFormat>
  <Paragraphs>351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Stephanie.MacKay@ecsd.net</dc:creator>
  <cp:lastModifiedBy>Stephanie Mackay</cp:lastModifiedBy>
  <cp:revision>124</cp:revision>
  <dcterms:created xsi:type="dcterms:W3CDTF">2000-01-16T05:27:52Z</dcterms:created>
  <dcterms:modified xsi:type="dcterms:W3CDTF">2014-05-21T03:03:37Z</dcterms:modified>
</cp:coreProperties>
</file>