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86" r:id="rId2"/>
    <p:sldId id="285" r:id="rId3"/>
    <p:sldId id="287" r:id="rId4"/>
    <p:sldId id="261" r:id="rId5"/>
    <p:sldId id="280" r:id="rId6"/>
    <p:sldId id="262" r:id="rId7"/>
    <p:sldId id="264" r:id="rId8"/>
    <p:sldId id="288" r:id="rId9"/>
    <p:sldId id="265" r:id="rId10"/>
    <p:sldId id="290" r:id="rId11"/>
    <p:sldId id="263" r:id="rId12"/>
    <p:sldId id="274" r:id="rId13"/>
    <p:sldId id="281" r:id="rId14"/>
    <p:sldId id="28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FDF5E4"/>
    <a:srgbClr val="FDF2DD"/>
    <a:srgbClr val="660066"/>
    <a:srgbClr val="CC33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90" autoAdjust="0"/>
    <p:restoredTop sz="90929"/>
  </p:normalViewPr>
  <p:slideViewPr>
    <p:cSldViewPr>
      <p:cViewPr varScale="1">
        <p:scale>
          <a:sx n="67" d="100"/>
          <a:sy n="67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2D8758-4D8D-42E4-9743-314F0C663E9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29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8D2965-A391-41BE-BB1D-C05697F5377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F28068-6C58-4221-9E69-8F1896623507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8E90F-F6E0-4077-B3A8-A1C3D49517EE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B346B-9869-4194-B1A0-D803BB6D940F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2FDF8D-23AE-4142-AEC5-A23291DE38C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9A849-89CC-4415-84A3-CE2D90678834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D42A7-3FB3-450F-B3C3-906991AB70F9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50B3CB-1175-471D-9168-05DDD430C433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28A491-7281-40FE-9A77-DF56A8E4489B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9A318-868B-4258-AB32-5F0ACB06D71A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EECC6-68C3-4452-9C47-31A51FEDC2A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4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C2EBA-18C0-4B90-BE8A-CD8ABA9CF6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0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F0853-27D6-4728-80D6-1689EDE6460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4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071EF-1926-4278-B53A-D1C893F9F98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6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DCEA2-FC22-4C29-89EC-F447C30D5BD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4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2F6DA-6B9A-498A-8288-D6310DD6C1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2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32B99-3E95-411B-834F-9CDAB336BEF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35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8E3DC-AF20-4242-B78D-8609B727C64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AEE1D-CB2A-4E71-9835-9EA723A4677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5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98A9A-A073-40D5-B6E2-79F5581585A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6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59A55-72F8-42FB-BEE0-0551F6F65DE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3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01D22E7-171E-4AF8-AF9C-605C8043C8A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744" y="6858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If a task is made up of multiple operations (activities or </a:t>
            </a:r>
            <a:r>
              <a:rPr lang="en-US" dirty="0" smtClean="0"/>
              <a:t>stages that are independent of each other) the </a:t>
            </a:r>
            <a:r>
              <a:rPr lang="en-US" dirty="0"/>
              <a:t>total number of possibilities for the </a:t>
            </a:r>
            <a:r>
              <a:rPr lang="en-US" dirty="0" smtClean="0"/>
              <a:t>multi-step task </a:t>
            </a:r>
            <a:r>
              <a:rPr lang="en-US" dirty="0"/>
              <a:t>is given by  </a:t>
            </a:r>
            <a:r>
              <a:rPr lang="en-US" dirty="0" smtClean="0"/>
              <a:t> </a:t>
            </a:r>
            <a:r>
              <a:rPr lang="en-US" i="1" u="sng" dirty="0" smtClean="0">
                <a:solidFill>
                  <a:schemeClr val="accent2"/>
                </a:solidFill>
              </a:rPr>
              <a:t>m</a:t>
            </a:r>
            <a:r>
              <a:rPr lang="en-US" u="sng" dirty="0" smtClean="0">
                <a:solidFill>
                  <a:schemeClr val="accent2"/>
                </a:solidFill>
              </a:rPr>
              <a:t> </a:t>
            </a:r>
            <a:r>
              <a:rPr lang="en-US" u="sng" dirty="0" smtClean="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u="sng" dirty="0" smtClean="0">
                <a:solidFill>
                  <a:schemeClr val="accent2"/>
                </a:solidFill>
              </a:rPr>
              <a:t> </a:t>
            </a:r>
            <a:r>
              <a:rPr lang="en-US" i="1" u="sng" dirty="0" smtClean="0">
                <a:solidFill>
                  <a:schemeClr val="accent2"/>
                </a:solidFill>
              </a:rPr>
              <a:t>n</a:t>
            </a:r>
            <a:r>
              <a:rPr lang="en-US" u="sng" dirty="0" smtClean="0">
                <a:solidFill>
                  <a:schemeClr val="accent2"/>
                </a:solidFill>
              </a:rPr>
              <a:t> </a:t>
            </a:r>
            <a:r>
              <a:rPr lang="en-US" u="sng" dirty="0" smtClean="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u="sng" dirty="0" smtClean="0">
                <a:solidFill>
                  <a:schemeClr val="accent2"/>
                </a:solidFill>
              </a:rPr>
              <a:t> </a:t>
            </a:r>
            <a:r>
              <a:rPr lang="en-US" i="1" u="sng" dirty="0" smtClean="0">
                <a:solidFill>
                  <a:schemeClr val="accent2"/>
                </a:solidFill>
              </a:rPr>
              <a:t>p</a:t>
            </a:r>
            <a:r>
              <a:rPr lang="en-US" u="sng" dirty="0" smtClean="0">
                <a:solidFill>
                  <a:schemeClr val="accent2"/>
                </a:solidFill>
              </a:rPr>
              <a:t> </a:t>
            </a:r>
            <a:r>
              <a:rPr lang="en-US" u="sng" dirty="0" smtClean="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u="sng" dirty="0" smtClean="0"/>
              <a:t>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. . .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      arrangements of repeats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9525" y="228600"/>
            <a:ext cx="448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Fundamental Counting Principle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160002"/>
            <a:ext cx="21916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Permutation</a:t>
            </a:r>
            <a:endParaRPr lang="en-US" sz="2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7344" y="2683222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permutation determines the number of ways to </a:t>
            </a:r>
            <a:r>
              <a:rPr lang="en-US" dirty="0" smtClean="0">
                <a:solidFill>
                  <a:srgbClr val="FF0000"/>
                </a:solidFill>
              </a:rPr>
              <a:t>list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arrange</a:t>
            </a:r>
            <a:r>
              <a:rPr lang="en-US" dirty="0" smtClean="0"/>
              <a:t> items. </a:t>
            </a:r>
            <a:r>
              <a:rPr lang="en-US" dirty="0" smtClean="0">
                <a:solidFill>
                  <a:srgbClr val="CC0000"/>
                </a:solidFill>
              </a:rPr>
              <a:t>A permutation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dirty="0">
                <a:solidFill>
                  <a:schemeClr val="accent2"/>
                </a:solidFill>
              </a:rPr>
              <a:t>linear </a:t>
            </a:r>
            <a:r>
              <a:rPr lang="en-US" dirty="0" smtClean="0">
                <a:solidFill>
                  <a:schemeClr val="accent2"/>
                </a:solidFill>
              </a:rPr>
              <a:t>arrangement</a:t>
            </a:r>
            <a:r>
              <a:rPr lang="en-US" dirty="0" smtClean="0"/>
              <a:t> </a:t>
            </a:r>
            <a:r>
              <a:rPr lang="en-US" dirty="0"/>
              <a:t>of a set of objects </a:t>
            </a:r>
            <a:r>
              <a:rPr lang="en-US" dirty="0" smtClean="0"/>
              <a:t>for </a:t>
            </a:r>
            <a:r>
              <a:rPr lang="en-US" dirty="0"/>
              <a:t>which the </a:t>
            </a:r>
            <a:r>
              <a:rPr lang="en-US" dirty="0">
                <a:solidFill>
                  <a:srgbClr val="CC0000"/>
                </a:solidFill>
              </a:rPr>
              <a:t>order</a:t>
            </a:r>
            <a:r>
              <a:rPr lang="en-US" dirty="0"/>
              <a:t> of the objects is important.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4886980"/>
            <a:ext cx="22733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Combination</a:t>
            </a:r>
            <a:endParaRPr lang="en-US" sz="2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5944" y="3810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Items may be identical or may repeat.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5944" y="5486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combination determines the number of ways to </a:t>
            </a:r>
            <a:r>
              <a:rPr lang="en-US" dirty="0" smtClean="0">
                <a:solidFill>
                  <a:srgbClr val="FF0000"/>
                </a:solidFill>
              </a:rPr>
              <a:t>group</a:t>
            </a:r>
            <a:r>
              <a:rPr lang="en-US" dirty="0" smtClean="0"/>
              <a:t> items.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5944" y="610046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Items must be unique and may not be repeated.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5944" y="42672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Many permutations question may be computed by using FCP.</a:t>
            </a:r>
            <a:endParaRPr lang="en-US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52400" y="57478"/>
            <a:ext cx="3197735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11.1B Permutations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66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autoUpdateAnimBg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1" y="685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Determine the number of different arrangements using all the letters of the word ACCESSES that begin with at least two S’s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676825"/>
              </p:ext>
            </p:extLst>
          </p:nvPr>
        </p:nvGraphicFramePr>
        <p:xfrm>
          <a:off x="609600" y="2209800"/>
          <a:ext cx="1969934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3" imgW="749160" imgH="393480" progId="Equation.DSMT4">
                  <p:embed/>
                </p:oleObj>
              </mc:Choice>
              <mc:Fallback>
                <p:oleObj name="Equation" r:id="rId3" imgW="749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2209800"/>
                        <a:ext cx="1969934" cy="103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504085"/>
              </p:ext>
            </p:extLst>
          </p:nvPr>
        </p:nvGraphicFramePr>
        <p:xfrm>
          <a:off x="2778125" y="2209800"/>
          <a:ext cx="2205038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5" imgW="838080" imgH="393480" progId="Equation.DSMT4">
                  <p:embed/>
                </p:oleObj>
              </mc:Choice>
              <mc:Fallback>
                <p:oleObj name="Equation" r:id="rId5" imgW="838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78125" y="2209800"/>
                        <a:ext cx="2205038" cy="103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773391"/>
              </p:ext>
            </p:extLst>
          </p:nvPr>
        </p:nvGraphicFramePr>
        <p:xfrm>
          <a:off x="5546725" y="2493963"/>
          <a:ext cx="10033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7" imgW="380880" imgH="177480" progId="Equation.DSMT4">
                  <p:embed/>
                </p:oleObj>
              </mc:Choice>
              <mc:Fallback>
                <p:oleObj name="Equation" r:id="rId7" imgW="380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46725" y="2493963"/>
                        <a:ext cx="1003300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91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88925" y="608013"/>
            <a:ext cx="87026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Two objects are selected from a group and arranged in order. If there are 90 possible arrangements, how many objects are there?</a:t>
            </a:r>
            <a:endParaRPr lang="en-US" dirty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00112" y="1524000"/>
            <a:ext cx="1216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baseline="-25000" dirty="0">
                <a:solidFill>
                  <a:schemeClr val="accent2"/>
                </a:solidFill>
              </a:rPr>
              <a:t>n</a:t>
            </a:r>
            <a:r>
              <a:rPr lang="en-US" i="1" dirty="0">
                <a:solidFill>
                  <a:schemeClr val="accent2"/>
                </a:solidFill>
              </a:rPr>
              <a:t>P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= 90</a:t>
            </a:r>
            <a:endParaRPr lang="en-US" baseline="-25000" dirty="0">
              <a:solidFill>
                <a:schemeClr val="accent2"/>
              </a:solidFill>
            </a:endParaRP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959100" y="1462088"/>
          <a:ext cx="1703388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Equation" r:id="rId4" imgW="825500" imgH="381000" progId="Equation.DSMT4">
                  <p:embed/>
                </p:oleObj>
              </mc:Choice>
              <mc:Fallback>
                <p:oleObj name="Equation" r:id="rId4" imgW="825500" imgH="38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1462088"/>
                        <a:ext cx="1703388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000250" y="2452688"/>
          <a:ext cx="272415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3" name="Equation" r:id="rId6" imgW="1320800" imgH="381000" progId="Equation.DSMT4">
                  <p:embed/>
                </p:oleObj>
              </mc:Choice>
              <mc:Fallback>
                <p:oleObj name="Equation" r:id="rId6" imgW="1320800" imgH="38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2452688"/>
                        <a:ext cx="272415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514600" y="3048000"/>
            <a:ext cx="914400" cy="14288"/>
          </a:xfrm>
          <a:prstGeom prst="line">
            <a:avLst/>
          </a:prstGeom>
          <a:noFill/>
          <a:ln w="38100">
            <a:solidFill>
              <a:srgbClr val="CC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124200" y="2590800"/>
            <a:ext cx="838200" cy="14288"/>
          </a:xfrm>
          <a:prstGeom prst="line">
            <a:avLst/>
          </a:prstGeom>
          <a:noFill/>
          <a:ln w="38100">
            <a:solidFill>
              <a:srgbClr val="CC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286000" y="3275013"/>
            <a:ext cx="25003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         n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- 1) = 90</a:t>
            </a:r>
          </a:p>
          <a:p>
            <a:r>
              <a:rPr lang="en-US" i="1" dirty="0"/>
              <a:t>             n</a:t>
            </a:r>
            <a:r>
              <a:rPr lang="en-US" baseline="30000" dirty="0"/>
              <a:t>2</a:t>
            </a:r>
            <a:r>
              <a:rPr lang="en-US" dirty="0"/>
              <a:t> - </a:t>
            </a:r>
            <a:r>
              <a:rPr lang="en-US" i="1" dirty="0"/>
              <a:t>n</a:t>
            </a:r>
            <a:r>
              <a:rPr lang="en-US" dirty="0"/>
              <a:t> = 90</a:t>
            </a:r>
          </a:p>
          <a:p>
            <a:r>
              <a:rPr lang="en-US" i="1" dirty="0"/>
              <a:t>      n</a:t>
            </a:r>
            <a:r>
              <a:rPr lang="en-US" baseline="30000" dirty="0"/>
              <a:t>2</a:t>
            </a:r>
            <a:r>
              <a:rPr lang="en-US" dirty="0"/>
              <a:t> - </a:t>
            </a:r>
            <a:r>
              <a:rPr lang="en-US" i="1" dirty="0"/>
              <a:t>n</a:t>
            </a:r>
            <a:r>
              <a:rPr lang="en-US" dirty="0"/>
              <a:t> - 90 = 0</a:t>
            </a:r>
          </a:p>
          <a:p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- 10)(</a:t>
            </a:r>
            <a:r>
              <a:rPr lang="en-US" i="1" dirty="0"/>
              <a:t>n</a:t>
            </a:r>
            <a:r>
              <a:rPr lang="en-US" dirty="0"/>
              <a:t> + 9) = 0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736725" y="4875213"/>
            <a:ext cx="1593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- 10 = 0</a:t>
            </a:r>
          </a:p>
          <a:p>
            <a:r>
              <a:rPr lang="en-US" dirty="0"/>
              <a:t>        </a:t>
            </a:r>
            <a:r>
              <a:rPr lang="en-US" i="1" dirty="0"/>
              <a:t>n</a:t>
            </a:r>
            <a:r>
              <a:rPr lang="en-US" dirty="0"/>
              <a:t> = 10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489325" y="4951413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OR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403725" y="4814888"/>
            <a:ext cx="1466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+ 9 = 0</a:t>
            </a:r>
          </a:p>
          <a:p>
            <a:r>
              <a:rPr lang="en-US" dirty="0"/>
              <a:t>       </a:t>
            </a:r>
            <a:r>
              <a:rPr lang="en-US" i="1" dirty="0"/>
              <a:t>n</a:t>
            </a:r>
            <a:r>
              <a:rPr lang="en-US" dirty="0"/>
              <a:t> = -9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689725" y="4714875"/>
            <a:ext cx="1055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Symbol" pitchFamily="28" charset="2"/>
              </a:rPr>
              <a:t>Î</a:t>
            </a:r>
            <a:r>
              <a:rPr lang="en-US" dirty="0">
                <a:solidFill>
                  <a:schemeClr val="accent2"/>
                </a:solidFill>
              </a:rPr>
              <a:t>  N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508125" y="6018213"/>
            <a:ext cx="2516188" cy="533400"/>
          </a:xfrm>
          <a:prstGeom prst="rect">
            <a:avLst/>
          </a:prstGeom>
          <a:noFill/>
          <a:ln w="76200" cmpd="tri">
            <a:solidFill>
              <a:srgbClr val="CC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Therefore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= 10.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541713" y="0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CC0000"/>
                </a:solidFill>
              </a:rPr>
              <a:t>Permutations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6" grpId="0" animBg="1"/>
      <p:bldP spid="10247" grpId="0" animBg="1"/>
      <p:bldP spid="10248" grpId="0" build="p" autoUpdateAnimBg="0"/>
      <p:bldP spid="10249" grpId="0" build="p" autoUpdateAnimBg="0"/>
      <p:bldP spid="10250" grpId="0" autoUpdateAnimBg="0"/>
      <p:bldP spid="10251" grpId="0" build="p" autoUpdateAnimBg="0"/>
      <p:bldP spid="10253" grpId="0" autoUpdateAnimBg="0"/>
      <p:bldP spid="1025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676400" y="0"/>
            <a:ext cx="577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chemeClr val="accent2"/>
                </a:solidFill>
              </a:rPr>
              <a:t>Solving Equations Involving Permutations.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88925" y="822325"/>
            <a:ext cx="3814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Solve </a:t>
            </a:r>
            <a:r>
              <a:rPr lang="en-US" i="1" baseline="-25000" dirty="0">
                <a:solidFill>
                  <a:srgbClr val="CC0000"/>
                </a:solidFill>
              </a:rPr>
              <a:t>n</a:t>
            </a:r>
            <a:r>
              <a:rPr lang="en-US" i="1" dirty="0">
                <a:solidFill>
                  <a:srgbClr val="CC0000"/>
                </a:solidFill>
              </a:rPr>
              <a:t>P</a:t>
            </a:r>
            <a:r>
              <a:rPr lang="en-US" baseline="-25000" dirty="0">
                <a:solidFill>
                  <a:srgbClr val="CC0000"/>
                </a:solidFill>
              </a:rPr>
              <a:t>2</a:t>
            </a:r>
            <a:r>
              <a:rPr lang="en-US" dirty="0">
                <a:solidFill>
                  <a:srgbClr val="CC0000"/>
                </a:solidFill>
              </a:rPr>
              <a:t> = 30 algebraically.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333500" y="1600200"/>
          <a:ext cx="152400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2" name="Equation" r:id="rId4" imgW="825500" imgH="381000" progId="Equation.DSMT4">
                  <p:embed/>
                </p:oleObj>
              </mc:Choice>
              <mc:Fallback>
                <p:oleObj name="Equation" r:id="rId4" imgW="825500" imgH="38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1600200"/>
                        <a:ext cx="1524000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57200" y="2497138"/>
          <a:ext cx="24384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3" name="Equation" r:id="rId6" imgW="1320800" imgH="381000" progId="Equation.DSMT4">
                  <p:embed/>
                </p:oleObj>
              </mc:Choice>
              <mc:Fallback>
                <p:oleObj name="Equation" r:id="rId6" imgW="1320800" imgH="38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97138"/>
                        <a:ext cx="2438400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208088" y="3489325"/>
            <a:ext cx="1763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- 1) = 30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447800" y="4022725"/>
            <a:ext cx="1509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- </a:t>
            </a:r>
            <a:r>
              <a:rPr lang="en-US" i="1" dirty="0"/>
              <a:t>n</a:t>
            </a:r>
            <a:r>
              <a:rPr lang="en-US" dirty="0"/>
              <a:t> = 30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889000" y="4419600"/>
            <a:ext cx="191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- </a:t>
            </a:r>
            <a:r>
              <a:rPr lang="en-US" i="1" dirty="0"/>
              <a:t>n</a:t>
            </a:r>
            <a:r>
              <a:rPr lang="en-US" dirty="0"/>
              <a:t> - 30 = 0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533400" y="4860925"/>
            <a:ext cx="229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- 6)(</a:t>
            </a:r>
            <a:r>
              <a:rPr lang="en-US" i="1" dirty="0"/>
              <a:t>n</a:t>
            </a:r>
            <a:r>
              <a:rPr lang="en-US" dirty="0"/>
              <a:t> + 5) = 0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762000" y="5410200"/>
            <a:ext cx="202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= 6 or </a:t>
            </a:r>
            <a:r>
              <a:rPr lang="en-US" i="1" dirty="0"/>
              <a:t>n</a:t>
            </a:r>
            <a:r>
              <a:rPr lang="en-US" dirty="0"/>
              <a:t> = -5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33400" y="6019800"/>
            <a:ext cx="2363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Therefore, </a:t>
            </a:r>
            <a:r>
              <a:rPr lang="en-US" i="1" dirty="0">
                <a:solidFill>
                  <a:srgbClr val="CC0000"/>
                </a:solidFill>
              </a:rPr>
              <a:t>n</a:t>
            </a:r>
            <a:r>
              <a:rPr lang="en-US" dirty="0">
                <a:solidFill>
                  <a:srgbClr val="CC0000"/>
                </a:solidFill>
              </a:rPr>
              <a:t> = 6.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utoUpdateAnimBg="0"/>
      <p:bldP spid="21511" grpId="0" autoUpdateAnimBg="0"/>
      <p:bldP spid="21512" grpId="0" autoUpdateAnimBg="0"/>
      <p:bldP spid="21513" grpId="0" autoUpdateAnimBg="0"/>
      <p:bldP spid="21514" grpId="0" autoUpdateAnimBg="0"/>
      <p:bldP spid="21515" grpId="0" autoUpdateAnimBg="0"/>
      <p:bldP spid="2151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676400" y="0"/>
            <a:ext cx="577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chemeClr val="accent2"/>
                </a:solidFill>
              </a:rPr>
              <a:t>Solving Equations Involving Permutations.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360488" y="822325"/>
            <a:ext cx="451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Solve </a:t>
            </a:r>
            <a:r>
              <a:rPr lang="en-US" i="1" baseline="-25000" dirty="0">
                <a:solidFill>
                  <a:srgbClr val="CC0000"/>
                </a:solidFill>
              </a:rPr>
              <a:t>n</a:t>
            </a:r>
            <a:r>
              <a:rPr lang="en-US" i="1" dirty="0">
                <a:solidFill>
                  <a:srgbClr val="CC0000"/>
                </a:solidFill>
              </a:rPr>
              <a:t>P</a:t>
            </a:r>
            <a:r>
              <a:rPr lang="en-US" baseline="-25000" dirty="0">
                <a:solidFill>
                  <a:srgbClr val="CC0000"/>
                </a:solidFill>
              </a:rPr>
              <a:t>4</a:t>
            </a:r>
            <a:r>
              <a:rPr lang="en-US" dirty="0">
                <a:solidFill>
                  <a:srgbClr val="CC0000"/>
                </a:solidFill>
              </a:rPr>
              <a:t> =  8(</a:t>
            </a:r>
            <a:r>
              <a:rPr lang="en-US" baseline="-25000" dirty="0">
                <a:solidFill>
                  <a:srgbClr val="CC0000"/>
                </a:solidFill>
              </a:rPr>
              <a:t>n-1</a:t>
            </a:r>
            <a:r>
              <a:rPr lang="en-US" dirty="0">
                <a:solidFill>
                  <a:srgbClr val="CC0000"/>
                </a:solidFill>
              </a:rPr>
              <a:t>P</a:t>
            </a:r>
            <a:r>
              <a:rPr lang="en-US" baseline="-25000" dirty="0">
                <a:solidFill>
                  <a:srgbClr val="CC0000"/>
                </a:solidFill>
              </a:rPr>
              <a:t>3</a:t>
            </a:r>
            <a:r>
              <a:rPr lang="en-US" dirty="0">
                <a:solidFill>
                  <a:srgbClr val="CC0000"/>
                </a:solidFill>
              </a:rPr>
              <a:t>) algebraically.</a:t>
            </a: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4806950" y="1741488"/>
          <a:ext cx="2697163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0" name="Equation" r:id="rId4" imgW="1460500" imgH="393700" progId="Equation.DSMT4">
                  <p:embed/>
                </p:oleObj>
              </mc:Choice>
              <mc:Fallback>
                <p:oleObj name="Equation" r:id="rId4" imgW="14605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950" y="1741488"/>
                        <a:ext cx="2697163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4876800" y="2590800"/>
          <a:ext cx="2274888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1" name="Equation" r:id="rId6" imgW="1231900" imgH="393700" progId="Equation.DSMT4">
                  <p:embed/>
                </p:oleObj>
              </mc:Choice>
              <mc:Fallback>
                <p:oleObj name="Equation" r:id="rId6" imgW="12319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590800"/>
                        <a:ext cx="2274888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5616575" y="4521200"/>
          <a:ext cx="152558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2" name="Equation" r:id="rId8" imgW="825500" imgH="165100" progId="Equation.DSMT4">
                  <p:embed/>
                </p:oleObj>
              </mc:Choice>
              <mc:Fallback>
                <p:oleObj name="Equation" r:id="rId8" imgW="825500" imgH="165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6575" y="4521200"/>
                        <a:ext cx="1525588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4897438" y="5045075"/>
          <a:ext cx="22764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3" name="Equation" r:id="rId10" imgW="1231900" imgH="165100" progId="Equation.DSMT4">
                  <p:embed/>
                </p:oleObj>
              </mc:Choice>
              <mc:Fallback>
                <p:oleObj name="Equation" r:id="rId10" imgW="1231900" imgH="165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8" y="5045075"/>
                        <a:ext cx="22764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5665788" y="5562600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CC0000"/>
                </a:solidFill>
              </a:rPr>
              <a:t>n</a:t>
            </a:r>
            <a:r>
              <a:rPr lang="en-US" dirty="0">
                <a:solidFill>
                  <a:srgbClr val="CC0000"/>
                </a:solidFill>
              </a:rPr>
              <a:t> = 8</a:t>
            </a:r>
          </a:p>
        </p:txBody>
      </p:sp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3505200" y="3505200"/>
          <a:ext cx="49022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4" name="Equation" r:id="rId12" imgW="2654300" imgH="393700" progId="Equation.DSMT4">
                  <p:embed/>
                </p:oleObj>
              </mc:Choice>
              <mc:Fallback>
                <p:oleObj name="Equation" r:id="rId12" imgW="2654300" imgH="393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05200"/>
                        <a:ext cx="4902200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  <p:bldP spid="28676" grpId="0" autoUpdateAnimBg="0"/>
      <p:bldP spid="2868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2"/>
          <p:cNvSpPr>
            <a:spLocks noChangeArrowheads="1" noChangeShapeType="1" noTextEdit="1"/>
          </p:cNvSpPr>
          <p:nvPr/>
        </p:nvSpPr>
        <p:spPr bwMode="auto">
          <a:xfrm>
            <a:off x="1600200" y="381000"/>
            <a:ext cx="4648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Assignment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73058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524</a:t>
            </a:r>
          </a:p>
          <a:p>
            <a:r>
              <a:rPr lang="en-US" dirty="0" smtClean="0"/>
              <a:t>2, 3, 4, 5, 6, 7, 8,  10, 11, 15,  16, 17, 20, 22c, 24,  25, 26, </a:t>
            </a:r>
          </a:p>
          <a:p>
            <a:r>
              <a:rPr lang="en-US" dirty="0" smtClean="0"/>
              <a:t>C1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7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9810" y="381000"/>
            <a:ext cx="8455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the appropriate strategy for calculating each  situation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59867"/>
            <a:ext cx="5008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choosing 3 friends to go out to lunch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438400"/>
            <a:ext cx="4652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determine arrangements of letters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3200400"/>
            <a:ext cx="3587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arranging vases on a shelf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814465"/>
            <a:ext cx="40439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picking your favourite books </a:t>
            </a:r>
          </a:p>
          <a:p>
            <a:r>
              <a:rPr lang="en-US" dirty="0" smtClean="0"/>
              <a:t>to make a Top 10 List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100935"/>
            <a:ext cx="48133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picking and ranking your favourite</a:t>
            </a:r>
          </a:p>
          <a:p>
            <a:r>
              <a:rPr lang="en-US" dirty="0" smtClean="0"/>
              <a:t> books on a Top 10 List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486400" y="1524000"/>
            <a:ext cx="2765518" cy="435977"/>
            <a:chOff x="5486400" y="1524000"/>
            <a:chExt cx="2765518" cy="435977"/>
          </a:xfrm>
        </p:grpSpPr>
        <p:sp>
          <p:nvSpPr>
            <p:cNvPr id="13" name="Rectangle 12"/>
            <p:cNvSpPr/>
            <p:nvPr/>
          </p:nvSpPr>
          <p:spPr>
            <a:xfrm>
              <a:off x="6435352" y="1524000"/>
              <a:ext cx="768159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perm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469331" y="1524000"/>
              <a:ext cx="782587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solidFill>
                    <a:srgbClr val="CC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comb</a:t>
              </a:r>
              <a:endParaRPr lang="en-US" sz="2000" b="1" cap="none" spc="0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86400" y="1559867"/>
              <a:ext cx="68480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FCP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86400" y="2514600"/>
            <a:ext cx="2765518" cy="435977"/>
            <a:chOff x="5486400" y="2514600"/>
            <a:chExt cx="2765518" cy="435977"/>
          </a:xfrm>
        </p:grpSpPr>
        <p:sp>
          <p:nvSpPr>
            <p:cNvPr id="21" name="Rectangle 20"/>
            <p:cNvSpPr/>
            <p:nvPr/>
          </p:nvSpPr>
          <p:spPr>
            <a:xfrm>
              <a:off x="6435352" y="2514600"/>
              <a:ext cx="768159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perm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69331" y="2514600"/>
              <a:ext cx="782587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solidFill>
                    <a:srgbClr val="CC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comb</a:t>
              </a:r>
              <a:endParaRPr lang="en-US" sz="2000" b="1" cap="none" spc="0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486400" y="2550467"/>
              <a:ext cx="68480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FCP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486400" y="3276600"/>
            <a:ext cx="2765518" cy="435977"/>
            <a:chOff x="5486400" y="3276600"/>
            <a:chExt cx="2765518" cy="435977"/>
          </a:xfrm>
        </p:grpSpPr>
        <p:sp>
          <p:nvSpPr>
            <p:cNvPr id="24" name="Rectangle 23"/>
            <p:cNvSpPr/>
            <p:nvPr/>
          </p:nvSpPr>
          <p:spPr>
            <a:xfrm>
              <a:off x="6435352" y="3276600"/>
              <a:ext cx="768159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perm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469331" y="3276600"/>
              <a:ext cx="782587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solidFill>
                    <a:srgbClr val="CC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comb</a:t>
              </a:r>
              <a:endParaRPr lang="en-US" sz="2000" b="1" cap="none" spc="0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486400" y="3312467"/>
              <a:ext cx="68480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FCP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86400" y="4038600"/>
            <a:ext cx="2765518" cy="435977"/>
            <a:chOff x="5486400" y="4038600"/>
            <a:chExt cx="2765518" cy="435977"/>
          </a:xfrm>
        </p:grpSpPr>
        <p:sp>
          <p:nvSpPr>
            <p:cNvPr id="27" name="Rectangle 26"/>
            <p:cNvSpPr/>
            <p:nvPr/>
          </p:nvSpPr>
          <p:spPr>
            <a:xfrm>
              <a:off x="6435352" y="4038600"/>
              <a:ext cx="768159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perm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469331" y="4038600"/>
              <a:ext cx="782587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solidFill>
                    <a:srgbClr val="CC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comb</a:t>
              </a:r>
              <a:endParaRPr lang="en-US" sz="2000" b="1" cap="none" spc="0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86400" y="4074467"/>
              <a:ext cx="68480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FCP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486400" y="5126623"/>
            <a:ext cx="2765518" cy="435977"/>
            <a:chOff x="5486400" y="5126623"/>
            <a:chExt cx="2765518" cy="435977"/>
          </a:xfrm>
        </p:grpSpPr>
        <p:sp>
          <p:nvSpPr>
            <p:cNvPr id="30" name="Rectangle 29"/>
            <p:cNvSpPr/>
            <p:nvPr/>
          </p:nvSpPr>
          <p:spPr>
            <a:xfrm>
              <a:off x="6435352" y="5126623"/>
              <a:ext cx="768159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perm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469331" y="5126623"/>
              <a:ext cx="782587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solidFill>
                    <a:srgbClr val="CC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comb</a:t>
              </a:r>
              <a:endParaRPr lang="en-US" sz="2000" b="1" cap="none" spc="0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486400" y="5162490"/>
              <a:ext cx="68480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FCP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004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36525" y="228600"/>
            <a:ext cx="82814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/>
              <a:t>In how many ways can the letters of the word 	</a:t>
            </a:r>
            <a:r>
              <a:rPr lang="en-US" i="1" dirty="0">
                <a:solidFill>
                  <a:srgbClr val="CC0000"/>
                </a:solidFill>
              </a:rPr>
              <a:t>HARMONY</a:t>
            </a:r>
            <a:r>
              <a:rPr lang="en-US" dirty="0"/>
              <a:t> </a:t>
            </a:r>
          </a:p>
          <a:p>
            <a:r>
              <a:rPr lang="en-US" dirty="0"/>
              <a:t>     be arranged?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62212" y="7620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7!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843212" y="777875"/>
            <a:ext cx="1042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= 5040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36525" y="1981200"/>
            <a:ext cx="83647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 </a:t>
            </a:r>
            <a:r>
              <a:rPr lang="en-US" dirty="0"/>
              <a:t>In how many ways can the letters of the word 	</a:t>
            </a:r>
            <a:r>
              <a:rPr lang="en-US" i="1" dirty="0">
                <a:solidFill>
                  <a:srgbClr val="CC0000"/>
                </a:solidFill>
              </a:rPr>
              <a:t>HARMONY</a:t>
            </a:r>
            <a:r>
              <a:rPr lang="en-US" dirty="0"/>
              <a:t> </a:t>
            </a:r>
          </a:p>
          <a:p>
            <a:r>
              <a:rPr lang="en-US" dirty="0"/>
              <a:t>     be </a:t>
            </a:r>
            <a:r>
              <a:rPr lang="en-US" dirty="0" smtClean="0"/>
              <a:t>arranged if the arrangement must start with H?</a:t>
            </a:r>
            <a:endParaRPr lang="en-US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524000" y="2879725"/>
            <a:ext cx="7665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6</a:t>
            </a:r>
            <a:r>
              <a:rPr lang="en-US" dirty="0" smtClean="0">
                <a:solidFill>
                  <a:schemeClr val="accent2"/>
                </a:solidFill>
              </a:rPr>
              <a:t>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209800" y="2895600"/>
            <a:ext cx="8980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= </a:t>
            </a:r>
            <a:r>
              <a:rPr lang="en-US" dirty="0" smtClean="0">
                <a:solidFill>
                  <a:schemeClr val="accent2"/>
                </a:solidFill>
              </a:rPr>
              <a:t>720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52400" y="4191000"/>
            <a:ext cx="881254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/>
              <a:t>In how many ways can the letters of the word 	</a:t>
            </a:r>
            <a:r>
              <a:rPr lang="en-US" i="1" dirty="0">
                <a:solidFill>
                  <a:srgbClr val="CC0000"/>
                </a:solidFill>
              </a:rPr>
              <a:t>HARMONY</a:t>
            </a:r>
            <a:r>
              <a:rPr lang="en-US" dirty="0"/>
              <a:t> </a:t>
            </a:r>
          </a:p>
          <a:p>
            <a:r>
              <a:rPr lang="en-US" dirty="0"/>
              <a:t>     be </a:t>
            </a:r>
            <a:r>
              <a:rPr lang="en-US" dirty="0" smtClean="0"/>
              <a:t>arranged if the letters H and A must be together (adjacent)?</a:t>
            </a:r>
            <a:endParaRPr lang="en-US" dirty="0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843212" y="5105400"/>
            <a:ext cx="10518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= </a:t>
            </a:r>
            <a:r>
              <a:rPr lang="en-US" dirty="0" smtClean="0">
                <a:solidFill>
                  <a:schemeClr val="accent2"/>
                </a:solidFill>
              </a:rPr>
              <a:t>1440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826521" y="5113040"/>
            <a:ext cx="8691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2!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6</a:t>
            </a:r>
            <a:r>
              <a:rPr lang="en-US" dirty="0" smtClean="0">
                <a:solidFill>
                  <a:schemeClr val="accent2"/>
                </a:solidFill>
              </a:rPr>
              <a:t>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399608" y="1143000"/>
            <a:ext cx="500754" cy="461665"/>
            <a:chOff x="2399608" y="1143000"/>
            <a:chExt cx="500754" cy="461665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2399608" y="1219200"/>
              <a:ext cx="50075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TextBox 6"/>
            <p:cNvSpPr txBox="1"/>
            <p:nvPr/>
          </p:nvSpPr>
          <p:spPr>
            <a:xfrm>
              <a:off x="2554287" y="11430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600200" y="3195935"/>
            <a:ext cx="500754" cy="461665"/>
            <a:chOff x="2399608" y="1143000"/>
            <a:chExt cx="500754" cy="461665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2399608" y="1219200"/>
              <a:ext cx="50075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TextBox 19"/>
            <p:cNvSpPr txBox="1"/>
            <p:nvPr/>
          </p:nvSpPr>
          <p:spPr>
            <a:xfrm>
              <a:off x="2554287" y="11430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013846" y="5481935"/>
            <a:ext cx="500754" cy="461665"/>
            <a:chOff x="2399608" y="1143000"/>
            <a:chExt cx="500754" cy="461665"/>
          </a:xfrm>
        </p:grpSpPr>
        <p:cxnSp>
          <p:nvCxnSpPr>
            <p:cNvPr id="22" name="Straight Connector 21"/>
            <p:cNvCxnSpPr/>
            <p:nvPr/>
          </p:nvCxnSpPr>
          <p:spPr bwMode="auto">
            <a:xfrm>
              <a:off x="2399608" y="1219200"/>
              <a:ext cx="50075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2554287" y="11430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4462374" y="713278"/>
            <a:ext cx="4224426" cy="1015663"/>
          </a:xfrm>
          <a:prstGeom prst="rect">
            <a:avLst/>
          </a:prstGeom>
          <a:noFill/>
          <a:ln w="76200" cmpd="tri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</a:rPr>
              <a:t>The number of permutations of </a:t>
            </a:r>
            <a:r>
              <a:rPr lang="en-US" sz="2000" i="1" dirty="0">
                <a:solidFill>
                  <a:srgbClr val="CC0000"/>
                </a:solidFill>
              </a:rPr>
              <a:t>n</a:t>
            </a:r>
            <a:endParaRPr lang="en-US" sz="2000" dirty="0">
              <a:solidFill>
                <a:srgbClr val="CC0000"/>
              </a:solidFill>
            </a:endParaRPr>
          </a:p>
          <a:p>
            <a:r>
              <a:rPr lang="en-US" sz="2000" dirty="0">
                <a:solidFill>
                  <a:srgbClr val="CC0000"/>
                </a:solidFill>
              </a:rPr>
              <a:t>different objects taken all at a time is</a:t>
            </a:r>
          </a:p>
          <a:p>
            <a:r>
              <a:rPr lang="en-US" sz="2000" i="1" dirty="0">
                <a:solidFill>
                  <a:srgbClr val="CC0000"/>
                </a:solidFill>
              </a:rPr>
              <a:t>                         n</a:t>
            </a:r>
            <a:r>
              <a:rPr lang="en-US" sz="2000" dirty="0">
                <a:solidFill>
                  <a:srgbClr val="CC0000"/>
                </a:solidFill>
              </a:rPr>
              <a:t>!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92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  <p:bldP spid="25604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5" grpId="0" autoUpdateAnimBg="0"/>
      <p:bldP spid="16" grpId="0" autoUpdateAnimBg="0"/>
      <p:bldP spid="2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" y="488950"/>
            <a:ext cx="83111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How many three-letter </a:t>
            </a:r>
            <a:r>
              <a:rPr lang="en-US" dirty="0" smtClean="0"/>
              <a:t>arrangements </a:t>
            </a:r>
            <a:r>
              <a:rPr lang="en-US" dirty="0"/>
              <a:t>can be formed from the </a:t>
            </a:r>
          </a:p>
          <a:p>
            <a:r>
              <a:rPr lang="en-US" dirty="0"/>
              <a:t>letters of the word </a:t>
            </a:r>
            <a:r>
              <a:rPr lang="en-US" i="1" dirty="0">
                <a:solidFill>
                  <a:schemeClr val="accent2"/>
                </a:solidFill>
              </a:rPr>
              <a:t>DINOSAUR</a:t>
            </a:r>
            <a:r>
              <a:rPr lang="en-US" dirty="0"/>
              <a:t>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431925" y="1452563"/>
            <a:ext cx="265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____ </a:t>
            </a:r>
            <a:r>
              <a:rPr lang="en-US" dirty="0">
                <a:latin typeface="Arial" charset="0"/>
              </a:rPr>
              <a:t>x</a:t>
            </a:r>
            <a:r>
              <a:rPr lang="en-US" dirty="0"/>
              <a:t> ____ </a:t>
            </a:r>
            <a:r>
              <a:rPr lang="en-US" dirty="0">
                <a:latin typeface="Arial" charset="0"/>
              </a:rPr>
              <a:t>x</a:t>
            </a:r>
            <a:r>
              <a:rPr lang="en-US" dirty="0"/>
              <a:t> ____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84325" y="1768475"/>
            <a:ext cx="236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1</a:t>
            </a:r>
            <a:r>
              <a:rPr lang="en-US" baseline="30000" dirty="0">
                <a:solidFill>
                  <a:srgbClr val="CC0000"/>
                </a:solidFill>
              </a:rPr>
              <a:t>st</a:t>
            </a:r>
            <a:r>
              <a:rPr lang="en-US" dirty="0">
                <a:solidFill>
                  <a:srgbClr val="CC0000"/>
                </a:solidFill>
              </a:rPr>
              <a:t>        2</a:t>
            </a:r>
            <a:r>
              <a:rPr lang="en-US" baseline="30000" dirty="0">
                <a:solidFill>
                  <a:srgbClr val="CC0000"/>
                </a:solidFill>
              </a:rPr>
              <a:t>nd</a:t>
            </a:r>
            <a:r>
              <a:rPr lang="en-US" dirty="0">
                <a:solidFill>
                  <a:srgbClr val="CC0000"/>
                </a:solidFill>
              </a:rPr>
              <a:t>       3</a:t>
            </a:r>
            <a:r>
              <a:rPr lang="en-US" baseline="30000" dirty="0">
                <a:solidFill>
                  <a:srgbClr val="CC0000"/>
                </a:solidFill>
              </a:rPr>
              <a:t>rd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600200" y="14620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540000" y="14795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454400" y="14795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784725" y="1463675"/>
            <a:ext cx="3621088" cy="533400"/>
          </a:xfrm>
          <a:prstGeom prst="rect">
            <a:avLst/>
          </a:prstGeom>
          <a:noFill/>
          <a:ln w="76200" cmpd="tri">
            <a:solidFill>
              <a:srgbClr val="CC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There would be 336 ways.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88925" y="2301875"/>
            <a:ext cx="79295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336 represents</a:t>
            </a:r>
            <a:r>
              <a:rPr lang="en-US" dirty="0"/>
              <a:t> the number of permutations of </a:t>
            </a:r>
            <a:r>
              <a:rPr lang="en-US" dirty="0">
                <a:solidFill>
                  <a:srgbClr val="CC0000"/>
                </a:solidFill>
              </a:rPr>
              <a:t>eight objects </a:t>
            </a:r>
          </a:p>
          <a:p>
            <a:r>
              <a:rPr lang="en-US" dirty="0">
                <a:solidFill>
                  <a:srgbClr val="CC0000"/>
                </a:solidFill>
              </a:rPr>
              <a:t>taken three at a time.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143000" y="38100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>
                <a:solidFill>
                  <a:srgbClr val="CC0000"/>
                </a:solidFill>
              </a:rPr>
              <a:t>8</a:t>
            </a:r>
            <a:r>
              <a:rPr lang="en-US" i="1" dirty="0">
                <a:solidFill>
                  <a:srgbClr val="CC0000"/>
                </a:solidFill>
              </a:rPr>
              <a:t>P</a:t>
            </a:r>
            <a:r>
              <a:rPr lang="en-US" baseline="-25000" dirty="0">
                <a:solidFill>
                  <a:srgbClr val="CC0000"/>
                </a:solidFill>
              </a:rPr>
              <a:t>3</a:t>
            </a:r>
            <a:endParaRPr lang="en-US" dirty="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905000" y="3810000"/>
            <a:ext cx="443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is </a:t>
            </a:r>
            <a:r>
              <a:rPr lang="en-US" dirty="0"/>
              <a:t>read as</a:t>
            </a:r>
            <a:r>
              <a:rPr lang="en-US" dirty="0">
                <a:solidFill>
                  <a:schemeClr val="accent2"/>
                </a:solidFill>
              </a:rPr>
              <a:t> “eight permute three”.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54000" y="4587875"/>
            <a:ext cx="87090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In general, if we have </a:t>
            </a:r>
            <a:r>
              <a:rPr lang="en-US" i="1" dirty="0">
                <a:solidFill>
                  <a:srgbClr val="CC0000"/>
                </a:solidFill>
              </a:rPr>
              <a:t>n</a:t>
            </a:r>
            <a:r>
              <a:rPr lang="en-US" dirty="0"/>
              <a:t> objects but only want to select </a:t>
            </a:r>
            <a:r>
              <a:rPr lang="en-US" i="1" dirty="0">
                <a:solidFill>
                  <a:srgbClr val="CC0000"/>
                </a:solidFill>
              </a:rPr>
              <a:t>r</a:t>
            </a:r>
            <a:r>
              <a:rPr lang="en-US" dirty="0"/>
              <a:t> objects at</a:t>
            </a:r>
          </a:p>
          <a:p>
            <a:r>
              <a:rPr lang="en-US" dirty="0"/>
              <a:t>a time, the number of different linear arrangements is:</a:t>
            </a:r>
          </a:p>
        </p:txBody>
      </p:sp>
      <p:graphicFrame>
        <p:nvGraphicFramePr>
          <p:cNvPr id="820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25281"/>
              </p:ext>
            </p:extLst>
          </p:nvPr>
        </p:nvGraphicFramePr>
        <p:xfrm>
          <a:off x="1524000" y="5638800"/>
          <a:ext cx="17526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4" name="Equation" r:id="rId4" imgW="838200" imgH="381000" progId="Equation.DSMT4">
                  <p:embed/>
                </p:oleObj>
              </mc:Choice>
              <mc:Fallback>
                <p:oleObj name="Equation" r:id="rId4" imgW="838200" imgH="3810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638800"/>
                        <a:ext cx="1752600" cy="796925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CC339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2057400" y="0"/>
            <a:ext cx="501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chemeClr val="accent2"/>
                </a:solidFill>
              </a:rPr>
              <a:t>Finding the Number of Permutations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381000" y="3200400"/>
            <a:ext cx="486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Write 8 </a:t>
            </a:r>
            <a:r>
              <a:rPr lang="en-US" dirty="0">
                <a:latin typeface="Arial" charset="0"/>
              </a:rPr>
              <a:t>x</a:t>
            </a:r>
            <a:r>
              <a:rPr lang="en-US" dirty="0"/>
              <a:t> 7 </a:t>
            </a:r>
            <a:r>
              <a:rPr lang="en-US" dirty="0">
                <a:latin typeface="Arial" charset="0"/>
              </a:rPr>
              <a:t>x</a:t>
            </a:r>
            <a:r>
              <a:rPr lang="en-US" dirty="0"/>
              <a:t> 6 in factorial notation.</a:t>
            </a:r>
          </a:p>
        </p:txBody>
      </p:sp>
      <p:graphicFrame>
        <p:nvGraphicFramePr>
          <p:cNvPr id="8217" name="Object 25"/>
          <p:cNvGraphicFramePr>
            <a:graphicFrameLocks noChangeAspect="1"/>
          </p:cNvGraphicFramePr>
          <p:nvPr/>
        </p:nvGraphicFramePr>
        <p:xfrm>
          <a:off x="5346700" y="3048000"/>
          <a:ext cx="368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5" name="Equation" r:id="rId6" imgW="190500" imgH="393700" progId="Equation.DSMT4">
                  <p:embed/>
                </p:oleObj>
              </mc:Choice>
              <mc:Fallback>
                <p:oleObj name="Equation" r:id="rId6" imgW="190500" imgH="3937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0" y="3048000"/>
                        <a:ext cx="3683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8" name="Object 26"/>
          <p:cNvGraphicFramePr>
            <a:graphicFrameLocks noChangeAspect="1"/>
          </p:cNvGraphicFramePr>
          <p:nvPr/>
        </p:nvGraphicFramePr>
        <p:xfrm>
          <a:off x="5867400" y="3079750"/>
          <a:ext cx="10668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6" name="Equation" r:id="rId8" imgW="635000" imgH="419100" progId="Equation.DSMT4">
                  <p:embed/>
                </p:oleObj>
              </mc:Choice>
              <mc:Fallback>
                <p:oleObj name="Equation" r:id="rId8" imgW="635000" imgH="4191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079750"/>
                        <a:ext cx="10668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9" name="Object 27"/>
          <p:cNvGraphicFramePr>
            <a:graphicFrameLocks noChangeAspect="1"/>
          </p:cNvGraphicFramePr>
          <p:nvPr/>
        </p:nvGraphicFramePr>
        <p:xfrm>
          <a:off x="7321550" y="3305175"/>
          <a:ext cx="5969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7" name="Equation" r:id="rId10" imgW="355600" imgH="203200" progId="Equation.DSMT4">
                  <p:embed/>
                </p:oleObj>
              </mc:Choice>
              <mc:Fallback>
                <p:oleObj name="Equation" r:id="rId10" imgW="355600" imgH="2032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1550" y="3305175"/>
                        <a:ext cx="5969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3656933" y="5562600"/>
            <a:ext cx="45673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What restrictions are on </a:t>
            </a:r>
            <a:r>
              <a:rPr lang="en-US" i="1" dirty="0" smtClean="0"/>
              <a:t>n</a:t>
            </a:r>
            <a:r>
              <a:rPr lang="en-US" dirty="0" smtClean="0"/>
              <a:t> and </a:t>
            </a:r>
            <a:r>
              <a:rPr lang="en-US" i="1" dirty="0" smtClean="0"/>
              <a:t>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6" grpId="0" autoUpdateAnimBg="0"/>
      <p:bldP spid="8197" grpId="0" autoUpdateAnimBg="0"/>
      <p:bldP spid="8198" grpId="0" autoUpdateAnimBg="0"/>
      <p:bldP spid="8199" grpId="0" autoUpdateAnimBg="0"/>
      <p:bldP spid="8200" grpId="0" animBg="1" autoUpdateAnimBg="0"/>
      <p:bldP spid="8201" grpId="0" autoUpdateAnimBg="0"/>
      <p:bldP spid="8202" grpId="0" autoUpdateAnimBg="0"/>
      <p:bldP spid="8203" grpId="0" autoUpdateAnimBg="0"/>
      <p:bldP spid="8204" grpId="0" autoUpdateAnimBg="0"/>
      <p:bldP spid="8213" grpId="0" autoUpdateAnimBg="0"/>
      <p:bldP spid="8215" grpId="0"/>
      <p:bldP spid="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057400" y="0"/>
            <a:ext cx="50522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chemeClr val="accent2"/>
                </a:solidFill>
              </a:rPr>
              <a:t>Finding the Number </a:t>
            </a:r>
            <a:r>
              <a:rPr lang="en-US" u="sng">
                <a:solidFill>
                  <a:schemeClr val="accent2"/>
                </a:solidFill>
              </a:rPr>
              <a:t>of </a:t>
            </a:r>
            <a:r>
              <a:rPr lang="en-US" u="sng" smtClean="0">
                <a:solidFill>
                  <a:schemeClr val="accent2"/>
                </a:solidFill>
              </a:rPr>
              <a:t>Permutations</a:t>
            </a:r>
            <a:endParaRPr lang="en-US" u="sng" dirty="0">
              <a:solidFill>
                <a:schemeClr val="accent2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15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 number of permutations of </a:t>
            </a:r>
            <a:r>
              <a:rPr lang="en-US" i="1" dirty="0"/>
              <a:t>n</a:t>
            </a:r>
            <a:r>
              <a:rPr lang="en-US" dirty="0"/>
              <a:t> objects taken </a:t>
            </a:r>
            <a:r>
              <a:rPr lang="en-US" i="1" dirty="0"/>
              <a:t>n</a:t>
            </a:r>
            <a:r>
              <a:rPr lang="en-US" dirty="0"/>
              <a:t> at a time is: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749675" y="1311275"/>
            <a:ext cx="1270000" cy="533400"/>
          </a:xfrm>
          <a:prstGeom prst="rect">
            <a:avLst/>
          </a:prstGeom>
          <a:noFill/>
          <a:ln w="76200" cmpd="tri">
            <a:solidFill>
              <a:srgbClr val="CC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baseline="-25000" dirty="0"/>
              <a:t>n</a:t>
            </a:r>
            <a:r>
              <a:rPr lang="en-US" i="1" dirty="0"/>
              <a:t>P</a:t>
            </a:r>
            <a:r>
              <a:rPr lang="en-US" i="1" baseline="-25000" dirty="0"/>
              <a:t>n</a:t>
            </a:r>
            <a:r>
              <a:rPr lang="en-US" dirty="0"/>
              <a:t> = </a:t>
            </a:r>
            <a:r>
              <a:rPr lang="en-US" i="1" dirty="0"/>
              <a:t>n</a:t>
            </a:r>
            <a:r>
              <a:rPr lang="en-US" dirty="0"/>
              <a:t>!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574800" y="2514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i="1" dirty="0">
                <a:solidFill>
                  <a:schemeClr val="accent2"/>
                </a:solidFill>
              </a:rPr>
              <a:t>P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endParaRPr lang="en-US" baseline="-25000" dirty="0"/>
          </a:p>
        </p:txBody>
      </p:sp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5491163" y="2447925"/>
          <a:ext cx="167163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1" name="Equation" r:id="rId4" imgW="876300" imgH="381000" progId="Equation.DSMT4">
                  <p:embed/>
                </p:oleObj>
              </mc:Choice>
              <mc:Fallback>
                <p:oleObj name="Equation" r:id="rId4" imgW="876300" imgH="381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1163" y="2447925"/>
                        <a:ext cx="1671637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5514975" y="3268663"/>
          <a:ext cx="1017588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2" name="Equation" r:id="rId6" imgW="533400" imgH="355600" progId="Equation.DSMT4">
                  <p:embed/>
                </p:oleObj>
              </mc:Choice>
              <mc:Fallback>
                <p:oleObj name="Equation" r:id="rId6" imgW="533400" imgH="355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975" y="3268663"/>
                        <a:ext cx="1017588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981075" y="4191000"/>
            <a:ext cx="617566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From these two results, we see that 0! = 1.  </a:t>
            </a:r>
            <a:endParaRPr lang="en-US" dirty="0" smtClean="0"/>
          </a:p>
          <a:p>
            <a:r>
              <a:rPr lang="en-US" dirty="0" smtClean="0"/>
              <a:t>To have meaning </a:t>
            </a:r>
            <a:r>
              <a:rPr lang="en-US" dirty="0"/>
              <a:t>when </a:t>
            </a:r>
            <a:r>
              <a:rPr lang="en-US" i="1" dirty="0"/>
              <a:t>r</a:t>
            </a:r>
            <a:r>
              <a:rPr lang="en-US" dirty="0"/>
              <a:t> =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dirty="0">
                <a:solidFill>
                  <a:srgbClr val="CC0000"/>
                </a:solidFill>
              </a:rPr>
              <a:t>we define 0! = 1</a:t>
            </a:r>
            <a:r>
              <a:rPr lang="en-US" dirty="0"/>
              <a:t>.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020888" y="2590800"/>
            <a:ext cx="687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= 3!</a:t>
            </a:r>
            <a:endParaRPr lang="en-US" baseline="-25000" dirty="0"/>
          </a:p>
        </p:txBody>
      </p:sp>
      <p:graphicFrame>
        <p:nvGraphicFramePr>
          <p:cNvPr id="27662" name="Object 14"/>
          <p:cNvGraphicFramePr>
            <a:graphicFrameLocks noChangeAspect="1"/>
          </p:cNvGraphicFramePr>
          <p:nvPr/>
        </p:nvGraphicFramePr>
        <p:xfrm>
          <a:off x="3121025" y="2403475"/>
          <a:ext cx="18319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3" name="Equation" r:id="rId8" imgW="876300" imgH="381000" progId="Equation.DSMT4">
                  <p:embed/>
                </p:oleObj>
              </mc:Choice>
              <mc:Fallback>
                <p:oleObj name="Equation" r:id="rId8" imgW="876300" imgH="381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2403475"/>
                        <a:ext cx="1831975" cy="796925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CC339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autoUpdateAnimBg="0"/>
      <p:bldP spid="27653" grpId="0" animBg="1" autoUpdateAnimBg="0"/>
      <p:bldP spid="27657" grpId="0" autoUpdateAnimBg="0"/>
      <p:bldP spid="27660" grpId="0" autoUpdateAnimBg="0"/>
      <p:bldP spid="2766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63513" y="457200"/>
            <a:ext cx="748794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1</a:t>
            </a:r>
            <a:r>
              <a:rPr lang="en-US" dirty="0" smtClean="0">
                <a:solidFill>
                  <a:srgbClr val="CC0000"/>
                </a:solidFill>
              </a:rPr>
              <a:t>.</a:t>
            </a:r>
            <a:r>
              <a:rPr lang="en-US" dirty="0" smtClean="0"/>
              <a:t>   </a:t>
            </a:r>
            <a:r>
              <a:rPr lang="en-US" dirty="0"/>
              <a:t>Using the letters of the word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PRODUCT</a:t>
            </a:r>
            <a:r>
              <a:rPr lang="en-US" dirty="0"/>
              <a:t>, how many </a:t>
            </a:r>
          </a:p>
          <a:p>
            <a:r>
              <a:rPr lang="en-US" dirty="0"/>
              <a:t>      four-letter arrangements can be made?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154113" y="1371600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>
                <a:solidFill>
                  <a:schemeClr val="accent2"/>
                </a:solidFill>
              </a:rPr>
              <a:t>7</a:t>
            </a:r>
            <a:r>
              <a:rPr lang="en-US" i="1" dirty="0">
                <a:solidFill>
                  <a:schemeClr val="accent2"/>
                </a:solidFill>
              </a:rPr>
              <a:t>P</a:t>
            </a:r>
            <a:r>
              <a:rPr lang="en-US" baseline="-25000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687513" y="1371600"/>
            <a:ext cx="89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= 840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211513" y="1371600"/>
            <a:ext cx="4789487" cy="533400"/>
          </a:xfrm>
          <a:prstGeom prst="rect">
            <a:avLst/>
          </a:prstGeom>
          <a:noFill/>
          <a:ln w="76200" cmpd="tri">
            <a:solidFill>
              <a:srgbClr val="CC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There would be </a:t>
            </a:r>
            <a:r>
              <a:rPr lang="en-US" dirty="0">
                <a:solidFill>
                  <a:srgbClr val="CC0000"/>
                </a:solidFill>
              </a:rPr>
              <a:t>840</a:t>
            </a:r>
            <a:r>
              <a:rPr lang="en-US" dirty="0"/>
              <a:t> arrangements.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76200" y="0"/>
            <a:ext cx="501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Finding the Number of Permutations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12725" y="2193925"/>
            <a:ext cx="86397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>
              <a:buFont typeface="Times" pitchFamily="28" charset="0"/>
              <a:buNone/>
            </a:pPr>
            <a:r>
              <a:rPr lang="en-US" dirty="0">
                <a:solidFill>
                  <a:srgbClr val="CC0000"/>
                </a:solidFill>
              </a:rPr>
              <a:t>2</a:t>
            </a:r>
            <a:r>
              <a:rPr lang="en-US" dirty="0" smtClean="0">
                <a:solidFill>
                  <a:srgbClr val="CC0000"/>
                </a:solidFill>
              </a:rPr>
              <a:t>.</a:t>
            </a:r>
            <a:r>
              <a:rPr lang="en-US" dirty="0" smtClean="0"/>
              <a:t>   </a:t>
            </a:r>
            <a:r>
              <a:rPr lang="en-US" dirty="0"/>
              <a:t>Determine the number of different arrangements of four </a:t>
            </a:r>
            <a:r>
              <a:rPr lang="en-US" dirty="0">
                <a:solidFill>
                  <a:srgbClr val="FF0000"/>
                </a:solidFill>
              </a:rPr>
              <a:t>or</a:t>
            </a:r>
          </a:p>
          <a:p>
            <a:pPr>
              <a:buFont typeface="Times" pitchFamily="28" charset="0"/>
              <a:buNone/>
            </a:pPr>
            <a:r>
              <a:rPr lang="en-US" dirty="0">
                <a:solidFill>
                  <a:srgbClr val="FF0000"/>
                </a:solidFill>
              </a:rPr>
              <a:t>      more</a:t>
            </a:r>
            <a:r>
              <a:rPr lang="en-US" dirty="0"/>
              <a:t> letters that can be formed with the letters of the word   </a:t>
            </a:r>
          </a:p>
          <a:p>
            <a:pPr>
              <a:buFont typeface="Times" pitchFamily="28" charset="0"/>
              <a:buNone/>
            </a:pPr>
            <a:r>
              <a:rPr lang="en-US" dirty="0"/>
              <a:t>      </a:t>
            </a:r>
            <a:r>
              <a:rPr lang="en-US" i="1" dirty="0">
                <a:solidFill>
                  <a:schemeClr val="accent2"/>
                </a:solidFill>
              </a:rPr>
              <a:t>LOGARITHM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if each letter is not used more than once.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822325" y="3641725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/>
              <a:t>9</a:t>
            </a:r>
            <a:r>
              <a:rPr lang="en-US" dirty="0"/>
              <a:t>P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1371600" y="3657600"/>
            <a:ext cx="3760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+ </a:t>
            </a:r>
            <a:r>
              <a:rPr lang="en-US" baseline="-25000" dirty="0"/>
              <a:t>9</a:t>
            </a:r>
            <a:r>
              <a:rPr lang="en-US" dirty="0"/>
              <a:t>P</a:t>
            </a:r>
            <a:r>
              <a:rPr lang="en-US" baseline="-25000" dirty="0"/>
              <a:t>5 </a:t>
            </a:r>
            <a:r>
              <a:rPr lang="en-US" dirty="0"/>
              <a:t> + </a:t>
            </a:r>
            <a:r>
              <a:rPr lang="en-US" baseline="-25000" dirty="0"/>
              <a:t>9</a:t>
            </a:r>
            <a:r>
              <a:rPr lang="en-US" dirty="0"/>
              <a:t>P</a:t>
            </a:r>
            <a:r>
              <a:rPr lang="en-US" baseline="-25000" dirty="0"/>
              <a:t>6</a:t>
            </a:r>
            <a:r>
              <a:rPr lang="en-US" dirty="0"/>
              <a:t> + </a:t>
            </a:r>
            <a:r>
              <a:rPr lang="en-US" baseline="-25000" dirty="0"/>
              <a:t>9</a:t>
            </a:r>
            <a:r>
              <a:rPr lang="en-US" dirty="0"/>
              <a:t>P</a:t>
            </a:r>
            <a:r>
              <a:rPr lang="en-US" baseline="-25000" dirty="0"/>
              <a:t>7 </a:t>
            </a:r>
            <a:r>
              <a:rPr lang="en-US" dirty="0"/>
              <a:t>+ </a:t>
            </a:r>
            <a:r>
              <a:rPr lang="en-US" baseline="-25000" dirty="0"/>
              <a:t>9</a:t>
            </a:r>
            <a:r>
              <a:rPr lang="en-US" dirty="0"/>
              <a:t>P</a:t>
            </a:r>
            <a:r>
              <a:rPr lang="en-US" baseline="-25000" dirty="0"/>
              <a:t>8 </a:t>
            </a:r>
            <a:r>
              <a:rPr lang="en-US" dirty="0"/>
              <a:t> + </a:t>
            </a:r>
            <a:r>
              <a:rPr lang="en-US" baseline="-25000" dirty="0"/>
              <a:t>9</a:t>
            </a:r>
            <a:r>
              <a:rPr lang="en-US" dirty="0"/>
              <a:t>P</a:t>
            </a:r>
            <a:r>
              <a:rPr lang="en-US" baseline="-25000" dirty="0"/>
              <a:t>9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145088" y="3678238"/>
            <a:ext cx="1500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=  985 824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2438400" y="4419600"/>
            <a:ext cx="5322888" cy="533400"/>
          </a:xfrm>
          <a:prstGeom prst="rect">
            <a:avLst/>
          </a:prstGeom>
          <a:noFill/>
          <a:ln w="76200" cmpd="tri">
            <a:solidFill>
              <a:srgbClr val="CC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There would be </a:t>
            </a:r>
            <a:r>
              <a:rPr lang="en-US" dirty="0">
                <a:solidFill>
                  <a:srgbClr val="CC0000"/>
                </a:solidFill>
              </a:rPr>
              <a:t>985 824</a:t>
            </a:r>
            <a:r>
              <a:rPr lang="en-US" dirty="0"/>
              <a:t> arrangements.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730926"/>
              </p:ext>
            </p:extLst>
          </p:nvPr>
        </p:nvGraphicFramePr>
        <p:xfrm>
          <a:off x="912813" y="1900238"/>
          <a:ext cx="12700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Equation" r:id="rId4" imgW="698400" imgH="177480" progId="Equation.DSMT4">
                  <p:embed/>
                </p:oleObj>
              </mc:Choice>
              <mc:Fallback>
                <p:oleObj name="Equation" r:id="rId4" imgW="698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1900238"/>
                        <a:ext cx="1270000" cy="323850"/>
                      </a:xfrm>
                      <a:prstGeom prst="rect">
                        <a:avLst/>
                      </a:prstGeom>
                      <a:noFill/>
                      <a:ln w="76200" cmpd="tri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228600" y="4971871"/>
            <a:ext cx="23884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>
              <a:buFont typeface="Times" pitchFamily="28" charset="0"/>
              <a:buNone/>
            </a:pPr>
            <a:r>
              <a:rPr lang="en-US" dirty="0">
                <a:solidFill>
                  <a:srgbClr val="CC0000"/>
                </a:solidFill>
              </a:rPr>
              <a:t>3</a:t>
            </a:r>
            <a:r>
              <a:rPr lang="en-US" dirty="0" smtClean="0">
                <a:solidFill>
                  <a:srgbClr val="CC0000"/>
                </a:solidFill>
              </a:rPr>
              <a:t>.</a:t>
            </a:r>
            <a:r>
              <a:rPr lang="en-US" dirty="0" smtClean="0"/>
              <a:t>   True or False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58815"/>
              </p:ext>
            </p:extLst>
          </p:nvPr>
        </p:nvGraphicFramePr>
        <p:xfrm>
          <a:off x="747713" y="5524500"/>
          <a:ext cx="12334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" name="Equation" r:id="rId6" imgW="672840" imgH="228600" progId="Equation.DSMT4">
                  <p:embed/>
                </p:oleObj>
              </mc:Choice>
              <mc:Fallback>
                <p:oleObj name="Equation" r:id="rId6" imgW="672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7713" y="5524500"/>
                        <a:ext cx="1233487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468283"/>
              </p:ext>
            </p:extLst>
          </p:nvPr>
        </p:nvGraphicFramePr>
        <p:xfrm>
          <a:off x="3505200" y="5562600"/>
          <a:ext cx="12334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Equation" r:id="rId8" imgW="672840" imgH="228600" progId="Equation.DSMT4">
                  <p:embed/>
                </p:oleObj>
              </mc:Choice>
              <mc:Fallback>
                <p:oleObj name="Equation" r:id="rId8" imgW="672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505200" y="5562600"/>
                        <a:ext cx="1233487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02108"/>
              </p:ext>
            </p:extLst>
          </p:nvPr>
        </p:nvGraphicFramePr>
        <p:xfrm>
          <a:off x="6262687" y="5600700"/>
          <a:ext cx="12334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" name="Equation" r:id="rId10" imgW="672840" imgH="228600" progId="Equation.DSMT4">
                  <p:embed/>
                </p:oleObj>
              </mc:Choice>
              <mc:Fallback>
                <p:oleObj name="Equation" r:id="rId10" imgW="672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262687" y="5600700"/>
                        <a:ext cx="1233487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 autoUpdateAnimBg="0"/>
      <p:bldP spid="9230" grpId="0" autoUpdateAnimBg="0"/>
      <p:bldP spid="9231" grpId="0" autoUpdateAnimBg="0"/>
      <p:bldP spid="9232" grpId="0" animBg="1" autoUpdateAnimBg="0"/>
      <p:bldP spid="9234" grpId="0" autoUpdateAnimBg="0"/>
      <p:bldP spid="9235" grpId="0" autoUpdateAnimBg="0"/>
      <p:bldP spid="9236" grpId="0" autoUpdateAnimBg="0"/>
      <p:bldP spid="9237" grpId="0" autoUpdateAnimBg="0"/>
      <p:bldP spid="9238" grpId="0" autoUpdateAnimBg="0"/>
      <p:bldP spid="9239" grpId="0" animBg="1" autoUpdateAnimBg="0"/>
      <p:bldP spid="2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36525" y="593725"/>
            <a:ext cx="82597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4.</a:t>
            </a:r>
            <a:r>
              <a:rPr lang="en-US" dirty="0"/>
              <a:t>   How many six-letter words can be formed from the letters </a:t>
            </a:r>
          </a:p>
          <a:p>
            <a:r>
              <a:rPr lang="en-US" dirty="0"/>
              <a:t>      of </a:t>
            </a:r>
            <a:r>
              <a:rPr lang="en-US" i="1" dirty="0">
                <a:solidFill>
                  <a:schemeClr val="accent2"/>
                </a:solidFill>
              </a:rPr>
              <a:t>TRAVEL</a:t>
            </a:r>
            <a:r>
              <a:rPr lang="en-US" dirty="0"/>
              <a:t>?  (Note that letters cannot be repeated)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71450" y="1355725"/>
            <a:ext cx="522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a)</a:t>
            </a:r>
            <a:r>
              <a:rPr lang="en-US" dirty="0"/>
              <a:t>   If any of the six letters can be used.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89125" y="1889125"/>
            <a:ext cx="1347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>
                <a:solidFill>
                  <a:schemeClr val="accent2"/>
                </a:solidFill>
              </a:rPr>
              <a:t>6</a:t>
            </a:r>
            <a:r>
              <a:rPr lang="en-US" i="1" dirty="0">
                <a:solidFill>
                  <a:schemeClr val="accent2"/>
                </a:solidFill>
              </a:rPr>
              <a:t>P</a:t>
            </a:r>
            <a:r>
              <a:rPr lang="en-US" baseline="-25000" dirty="0">
                <a:solidFill>
                  <a:schemeClr val="accent2"/>
                </a:solidFill>
              </a:rPr>
              <a:t>6</a:t>
            </a:r>
            <a:r>
              <a:rPr lang="en-US" dirty="0">
                <a:solidFill>
                  <a:schemeClr val="accent2"/>
                </a:solidFill>
              </a:rPr>
              <a:t> = 6!</a:t>
            </a:r>
          </a:p>
          <a:p>
            <a:r>
              <a:rPr lang="en-US" dirty="0">
                <a:solidFill>
                  <a:schemeClr val="accent2"/>
                </a:solidFill>
              </a:rPr>
              <a:t>      = 720</a:t>
            </a:r>
            <a:endParaRPr lang="en-US" baseline="-25000" dirty="0">
              <a:solidFill>
                <a:schemeClr val="accent2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52400" y="2727325"/>
            <a:ext cx="446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b)</a:t>
            </a:r>
            <a:r>
              <a:rPr lang="en-US" dirty="0"/>
              <a:t>  If the first letter must be </a:t>
            </a:r>
            <a:r>
              <a:rPr lang="en-US" dirty="0">
                <a:solidFill>
                  <a:schemeClr val="accent2"/>
                </a:solidFill>
              </a:rPr>
              <a:t>“L”</a:t>
            </a:r>
            <a:r>
              <a:rPr lang="en-US" dirty="0"/>
              <a:t>: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889125" y="3154363"/>
            <a:ext cx="2085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 </a:t>
            </a:r>
            <a:r>
              <a:rPr lang="en-US" dirty="0">
                <a:solidFill>
                  <a:schemeClr val="accent2"/>
                </a:solidFill>
                <a:latin typeface="Geneva" pitchFamily="28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aseline="-25000" dirty="0">
                <a:solidFill>
                  <a:schemeClr val="accent2"/>
                </a:solidFill>
              </a:rPr>
              <a:t>5</a:t>
            </a:r>
            <a:r>
              <a:rPr lang="en-US" i="1" dirty="0">
                <a:solidFill>
                  <a:schemeClr val="accent2"/>
                </a:solidFill>
              </a:rPr>
              <a:t>P</a:t>
            </a:r>
            <a:r>
              <a:rPr lang="en-US" baseline="-25000" dirty="0">
                <a:solidFill>
                  <a:schemeClr val="accent2"/>
                </a:solidFill>
              </a:rPr>
              <a:t>5</a:t>
            </a:r>
            <a:r>
              <a:rPr lang="en-US" dirty="0">
                <a:solidFill>
                  <a:schemeClr val="accent2"/>
                </a:solidFill>
              </a:rPr>
              <a:t> = 1 </a:t>
            </a:r>
            <a:r>
              <a:rPr lang="en-US" dirty="0">
                <a:solidFill>
                  <a:schemeClr val="accent2"/>
                </a:solidFill>
                <a:latin typeface="Geneva" pitchFamily="28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5!</a:t>
            </a:r>
          </a:p>
          <a:p>
            <a:r>
              <a:rPr lang="en-US" dirty="0">
                <a:solidFill>
                  <a:schemeClr val="accent2"/>
                </a:solidFill>
              </a:rPr>
              <a:t>            = 120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00025" y="4098925"/>
            <a:ext cx="613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c)</a:t>
            </a:r>
            <a:r>
              <a:rPr lang="en-US" dirty="0"/>
              <a:t>  If the second and fourth letters are vowels: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302250" y="4419600"/>
            <a:ext cx="338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___  ___ ___ ___ ___ ___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003925" y="4708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086600" y="4724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019800" y="4419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086600" y="4419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812925" y="4602163"/>
            <a:ext cx="200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2 </a:t>
            </a:r>
            <a:r>
              <a:rPr lang="en-US" dirty="0">
                <a:solidFill>
                  <a:schemeClr val="accent2"/>
                </a:solidFill>
                <a:latin typeface="Geneva" pitchFamily="28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1 </a:t>
            </a:r>
            <a:r>
              <a:rPr lang="en-US" dirty="0">
                <a:solidFill>
                  <a:schemeClr val="accent2"/>
                </a:solidFill>
                <a:latin typeface="Geneva" pitchFamily="28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4! = 48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71450" y="5318125"/>
            <a:ext cx="595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d)</a:t>
            </a:r>
            <a:r>
              <a:rPr lang="en-US" dirty="0"/>
              <a:t>  If the </a:t>
            </a:r>
            <a:r>
              <a:rPr lang="en-US" dirty="0">
                <a:solidFill>
                  <a:schemeClr val="accent2"/>
                </a:solidFill>
              </a:rPr>
              <a:t>“A”</a:t>
            </a:r>
            <a:r>
              <a:rPr lang="en-US" dirty="0"/>
              <a:t> and the </a:t>
            </a:r>
            <a:r>
              <a:rPr lang="en-US" dirty="0">
                <a:solidFill>
                  <a:schemeClr val="accent2"/>
                </a:solidFill>
              </a:rPr>
              <a:t>“V”</a:t>
            </a:r>
            <a:r>
              <a:rPr lang="en-US" dirty="0"/>
              <a:t> must be adjacent: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127125" y="5745163"/>
            <a:ext cx="7662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(Treat the AV as one group - this grouping can be arranged 2! ways.)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905000" y="6294438"/>
            <a:ext cx="1789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5! </a:t>
            </a:r>
            <a:r>
              <a:rPr lang="en-US" dirty="0">
                <a:solidFill>
                  <a:schemeClr val="accent2"/>
                </a:solidFill>
                <a:latin typeface="Geneva" pitchFamily="28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2! = 240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057400" y="0"/>
            <a:ext cx="501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chemeClr val="accent2"/>
                </a:solidFill>
              </a:rPr>
              <a:t>Finding the Number of Permutations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5410200" y="4391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591300" y="4391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7645400" y="44005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8134350" y="44005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1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build="p" autoUpdateAnimBg="0"/>
      <p:bldP spid="11269" grpId="0" autoUpdateAnimBg="0"/>
      <p:bldP spid="11270" grpId="0" autoUpdateAnimBg="0"/>
      <p:bldP spid="11271" grpId="0" autoUpdateAnimBg="0"/>
      <p:bldP spid="11272" grpId="0" autoUpdateAnimBg="0"/>
      <p:bldP spid="11273" grpId="0" autoUpdateAnimBg="0"/>
      <p:bldP spid="11274" grpId="0" autoUpdateAnimBg="0"/>
      <p:bldP spid="11275" grpId="0" autoUpdateAnimBg="0"/>
      <p:bldP spid="11276" grpId="0" autoUpdateAnimBg="0"/>
      <p:bldP spid="11277" grpId="0" autoUpdateAnimBg="0"/>
      <p:bldP spid="11278" grpId="0" autoUpdateAnimBg="0"/>
      <p:bldP spid="11279" grpId="0" autoUpdateAnimBg="0"/>
      <p:bldP spid="11280" grpId="0" autoUpdateAnimBg="0"/>
      <p:bldP spid="11282" grpId="0" autoUpdateAnimBg="0"/>
      <p:bldP spid="11285" grpId="0" autoUpdateAnimBg="0"/>
      <p:bldP spid="11286" grpId="0" autoUpdateAnimBg="0"/>
      <p:bldP spid="11287" grpId="0" autoUpdateAnimBg="0"/>
      <p:bldP spid="1128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6200" y="0"/>
            <a:ext cx="74471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Finding </a:t>
            </a:r>
            <a:r>
              <a:rPr lang="en-US" dirty="0" smtClean="0">
                <a:solidFill>
                  <a:schemeClr val="accent2"/>
                </a:solidFill>
              </a:rPr>
              <a:t>the Number of Permutations….. with Repeats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88925" y="669925"/>
            <a:ext cx="76644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/>
              <a:t>How many arrangements are there of four letters from</a:t>
            </a:r>
          </a:p>
          <a:p>
            <a:r>
              <a:rPr lang="en-US" dirty="0"/>
              <a:t>     the word </a:t>
            </a:r>
            <a:r>
              <a:rPr lang="en-US" i="1" dirty="0">
                <a:solidFill>
                  <a:srgbClr val="CC0000"/>
                </a:solidFill>
              </a:rPr>
              <a:t>PREACHING</a:t>
            </a:r>
            <a:r>
              <a:rPr lang="en-US" dirty="0"/>
              <a:t>?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279525" y="1660525"/>
            <a:ext cx="5774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 smtClean="0">
                <a:solidFill>
                  <a:srgbClr val="CC0000"/>
                </a:solidFill>
              </a:rPr>
              <a:t>9</a:t>
            </a:r>
            <a:r>
              <a:rPr lang="en-US" i="1" dirty="0" smtClean="0">
                <a:solidFill>
                  <a:srgbClr val="CC0000"/>
                </a:solidFill>
              </a:rPr>
              <a:t>P</a:t>
            </a:r>
            <a:r>
              <a:rPr lang="en-US" baseline="-25000" dirty="0" smtClean="0">
                <a:solidFill>
                  <a:srgbClr val="CC0000"/>
                </a:solidFill>
              </a:rPr>
              <a:t>4</a:t>
            </a:r>
            <a:endParaRPr lang="en-US" baseline="-25000" dirty="0">
              <a:solidFill>
                <a:srgbClr val="CC0000"/>
              </a:solidFill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65125" y="2286000"/>
            <a:ext cx="78246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>
              <a:buFont typeface="Times" pitchFamily="28" charset="0"/>
              <a:buNone/>
            </a:pPr>
            <a:r>
              <a:rPr lang="en-US" dirty="0" smtClean="0"/>
              <a:t>  </a:t>
            </a:r>
            <a:r>
              <a:rPr lang="en-US" dirty="0"/>
              <a:t>How many distinct arrangements of </a:t>
            </a:r>
            <a:r>
              <a:rPr lang="en-US" i="1" dirty="0">
                <a:solidFill>
                  <a:srgbClr val="CC0000"/>
                </a:solidFill>
              </a:rPr>
              <a:t>BRAINS</a:t>
            </a:r>
            <a:r>
              <a:rPr lang="en-US" dirty="0"/>
              <a:t> are there </a:t>
            </a:r>
          </a:p>
          <a:p>
            <a:pPr>
              <a:buFont typeface="Times" pitchFamily="28" charset="0"/>
              <a:buNone/>
            </a:pPr>
            <a:r>
              <a:rPr lang="en-US" dirty="0"/>
              <a:t>      keeping the vowels together?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295400" y="3260725"/>
            <a:ext cx="1789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5! </a:t>
            </a:r>
            <a:r>
              <a:rPr lang="en-US" dirty="0">
                <a:solidFill>
                  <a:srgbClr val="CC0000"/>
                </a:solidFill>
                <a:latin typeface="Geneva" pitchFamily="28" charset="0"/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 2!</a:t>
            </a:r>
            <a:r>
              <a:rPr lang="en-US" dirty="0"/>
              <a:t> </a:t>
            </a:r>
            <a:r>
              <a:rPr lang="en-US" dirty="0">
                <a:solidFill>
                  <a:srgbClr val="CC0000"/>
                </a:solidFill>
              </a:rPr>
              <a:t>= 240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95800" y="1660525"/>
            <a:ext cx="1169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= 3024</a:t>
            </a:r>
            <a:endParaRPr lang="en-US" baseline="-25000" dirty="0">
              <a:solidFill>
                <a:srgbClr val="CC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931114"/>
              </p:ext>
            </p:extLst>
          </p:nvPr>
        </p:nvGraphicFramePr>
        <p:xfrm>
          <a:off x="2057399" y="1600200"/>
          <a:ext cx="956995" cy="683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Equation" r:id="rId4" imgW="622080" imgH="444240" progId="Equation.DSMT4">
                  <p:embed/>
                </p:oleObj>
              </mc:Choice>
              <mc:Fallback>
                <p:oleObj name="Equation" r:id="rId4" imgW="6220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99" y="1600200"/>
                        <a:ext cx="956995" cy="683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926533"/>
              </p:ext>
            </p:extLst>
          </p:nvPr>
        </p:nvGraphicFramePr>
        <p:xfrm>
          <a:off x="3505200" y="1623069"/>
          <a:ext cx="4699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7" name="Equation" r:id="rId6" imgW="304560" imgH="393480" progId="Equation.DSMT4">
                  <p:embed/>
                </p:oleObj>
              </mc:Choice>
              <mc:Fallback>
                <p:oleObj name="Equation" r:id="rId6" imgW="304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623069"/>
                        <a:ext cx="4699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209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6" grpId="0" autoUpdateAnimBg="0"/>
      <p:bldP spid="23557" grpId="0" autoUpdateAnimBg="0"/>
      <p:bldP spid="23558" grpId="0" autoUpdateAnimBg="0"/>
      <p:bldP spid="23560" grpId="0" autoUpdateAnimBg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36525" y="492125"/>
            <a:ext cx="888179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/>
              <a:t>A bookshelf contains five different algebra books and seven </a:t>
            </a:r>
          </a:p>
          <a:p>
            <a:r>
              <a:rPr lang="en-US" dirty="0"/>
              <a:t>     different physics books.  How many different ways can these </a:t>
            </a:r>
          </a:p>
          <a:p>
            <a:r>
              <a:rPr lang="en-US" dirty="0"/>
              <a:t>     books be arranged if the algebra books are to be </a:t>
            </a:r>
            <a:r>
              <a:rPr lang="en-US" dirty="0">
                <a:solidFill>
                  <a:srgbClr val="FF0000"/>
                </a:solidFill>
              </a:rPr>
              <a:t>kept together</a:t>
            </a:r>
            <a:r>
              <a:rPr lang="en-US" dirty="0"/>
              <a:t>?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34256" y="1743075"/>
            <a:ext cx="56911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Total number of arrangements = 8!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5!</a:t>
            </a:r>
          </a:p>
          <a:p>
            <a:r>
              <a:rPr lang="en-US" dirty="0">
                <a:solidFill>
                  <a:schemeClr val="accent2"/>
                </a:solidFill>
              </a:rPr>
              <a:t>				     = 4 838 400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0" y="0"/>
            <a:ext cx="655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Finding the Number of Permutations (Grouping)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0" y="3352800"/>
            <a:ext cx="89232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>
              <a:buFont typeface="Times" pitchFamily="28" charset="0"/>
              <a:buNone/>
            </a:pPr>
            <a:r>
              <a:rPr lang="en-US" dirty="0" smtClean="0"/>
              <a:t>  </a:t>
            </a:r>
            <a:r>
              <a:rPr lang="en-US" dirty="0"/>
              <a:t>A student has </a:t>
            </a:r>
            <a:r>
              <a:rPr lang="en-US" dirty="0">
                <a:solidFill>
                  <a:srgbClr val="CC0000"/>
                </a:solidFill>
              </a:rPr>
              <a:t>4 different</a:t>
            </a:r>
            <a:r>
              <a:rPr lang="en-US" dirty="0"/>
              <a:t> biology books, </a:t>
            </a:r>
            <a:r>
              <a:rPr lang="en-US" dirty="0">
                <a:solidFill>
                  <a:srgbClr val="CC0000"/>
                </a:solidFill>
              </a:rPr>
              <a:t>5 different</a:t>
            </a:r>
            <a:r>
              <a:rPr lang="en-US" dirty="0"/>
              <a:t> chemistry</a:t>
            </a:r>
          </a:p>
          <a:p>
            <a:pPr>
              <a:buFont typeface="Times" pitchFamily="28" charset="0"/>
              <a:buNone/>
            </a:pPr>
            <a:r>
              <a:rPr lang="en-US" dirty="0"/>
              <a:t>      books, and </a:t>
            </a:r>
            <a:r>
              <a:rPr lang="en-US" dirty="0">
                <a:solidFill>
                  <a:srgbClr val="CC0000"/>
                </a:solidFill>
              </a:rPr>
              <a:t>6 different math</a:t>
            </a:r>
            <a:r>
              <a:rPr lang="en-US" dirty="0"/>
              <a:t> books.  In how many ways can</a:t>
            </a:r>
          </a:p>
          <a:p>
            <a:pPr>
              <a:buFont typeface="Times" pitchFamily="28" charset="0"/>
              <a:buNone/>
            </a:pPr>
            <a:r>
              <a:rPr lang="en-US" dirty="0"/>
              <a:t>      the books be arranged so that the biology books stand together,</a:t>
            </a:r>
          </a:p>
          <a:p>
            <a:pPr>
              <a:buFont typeface="Times" pitchFamily="28" charset="0"/>
              <a:buNone/>
            </a:pPr>
            <a:r>
              <a:rPr lang="en-US" dirty="0"/>
              <a:t>      the chemistry books stand together and the math books stand</a:t>
            </a:r>
          </a:p>
          <a:p>
            <a:pPr>
              <a:buFont typeface="Times" pitchFamily="28" charset="0"/>
              <a:buNone/>
            </a:pPr>
            <a:r>
              <a:rPr lang="en-US" dirty="0"/>
              <a:t>      together.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905000" y="5105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4!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2301875" y="5075238"/>
            <a:ext cx="34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Geneva" pitchFamily="28" charset="0"/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2606675" y="5105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5!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2987675" y="5080000"/>
            <a:ext cx="34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Geneva" pitchFamily="28" charset="0"/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3292475" y="5105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6!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3706813" y="5080000"/>
            <a:ext cx="34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Geneva" pitchFamily="28" charset="0"/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4038600" y="5105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3!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4419600" y="5105400"/>
            <a:ext cx="180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= 12 441 600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1214438" y="5502275"/>
            <a:ext cx="564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There are 12 441 600 ways of arranging the books.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3" grpId="0" build="p" autoUpdateAnimBg="0"/>
      <p:bldP spid="12304" grpId="0" autoUpdateAnimBg="0"/>
      <p:bldP spid="12307" grpId="0" autoUpdateAnimBg="0"/>
      <p:bldP spid="12308" grpId="0" autoUpdateAnimBg="0"/>
      <p:bldP spid="12309" grpId="0" autoUpdateAnimBg="0"/>
      <p:bldP spid="12310" grpId="0" autoUpdateAnimBg="0"/>
      <p:bldP spid="12311" grpId="0" autoUpdateAnimBg="0"/>
      <p:bldP spid="12312" grpId="0" autoUpdateAnimBg="0"/>
      <p:bldP spid="12313" grpId="0" autoUpdateAnimBg="0"/>
      <p:bldP spid="12314" grpId="0" autoUpdateAnimBg="0"/>
      <p:bldP spid="12315" grpId="0" autoUpdateAnimBg="0"/>
      <p:bldP spid="12316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:Templates:Blank Presentation</Template>
  <TotalTime>4210</TotalTime>
  <Words>1068</Words>
  <Application>Microsoft Office PowerPoint</Application>
  <PresentationFormat>On-screen Show (4:3)</PresentationFormat>
  <Paragraphs>205</Paragraphs>
  <Slides>14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Blank Presentation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</dc:creator>
  <cp:lastModifiedBy>Stephanie MacKay</cp:lastModifiedBy>
  <cp:revision>163</cp:revision>
  <cp:lastPrinted>2003-12-03T20:33:19Z</cp:lastPrinted>
  <dcterms:created xsi:type="dcterms:W3CDTF">2000-01-16T20:43:44Z</dcterms:created>
  <dcterms:modified xsi:type="dcterms:W3CDTF">2014-01-05T00:52:18Z</dcterms:modified>
</cp:coreProperties>
</file>