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76" r:id="rId2"/>
    <p:sldId id="273" r:id="rId3"/>
    <p:sldId id="266" r:id="rId4"/>
    <p:sldId id="285" r:id="rId5"/>
    <p:sldId id="282" r:id="rId6"/>
    <p:sldId id="283" r:id="rId7"/>
    <p:sldId id="267" r:id="rId8"/>
    <p:sldId id="275" r:id="rId9"/>
    <p:sldId id="286" r:id="rId10"/>
    <p:sldId id="287" r:id="rId11"/>
    <p:sldId id="288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5E4"/>
    <a:srgbClr val="FDF2DD"/>
    <a:srgbClr val="660066"/>
    <a:srgbClr val="CC3399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0" autoAdjust="0"/>
    <p:restoredTop sz="90929"/>
  </p:normalViewPr>
  <p:slideViewPr>
    <p:cSldViewPr>
      <p:cViewPr varScale="1">
        <p:scale>
          <a:sx n="67" d="100"/>
          <a:sy n="67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D8758-4D8D-42E4-9743-314F0C663E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42A7-3FB3-450F-B3C3-906991AB70F9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DEE9DDF-3C44-4C3C-A7AA-30CB1070116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35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8FD00-AE2A-4EA7-B773-7CA8EC6B1822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EA4FD-5AF5-4C84-9560-4C8ED78795D0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71D0C-0426-4B62-9BA7-B82849CAC8DE}" type="slidenum">
              <a:rPr lang="en-US"/>
              <a:pPr/>
              <a:t>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445-6930-41AF-A206-BE2934F8AF05}" type="slidenum">
              <a:rPr lang="en-US"/>
              <a:pPr/>
              <a:t>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8E8AC-1E60-41BA-871D-946F99A49492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9CFD1-0872-4BED-927F-56283B157F9A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ABBE5-D748-4D29-9910-7D68421AE412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CDED06D-6431-497C-95B0-3F597FB1DA1F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4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E253C32-F04E-479F-8294-10101A8F596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ECC6-68C3-4452-9C47-31A51FEDC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C2EBA-18C0-4B90-BE8A-CD8ABA9CF6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0853-27D6-4728-80D6-1689EDE64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71EF-1926-4278-B53A-D1C893F9F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CEA2-FC22-4C29-89EC-F447C30D5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F6DA-6B9A-498A-8288-D6310DD6C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32B99-3E95-411B-834F-9CDAB336B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E3DC-AF20-4242-B78D-8609B727C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EE1D-CB2A-4E71-9835-9EA723A46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98A9A-A073-40D5-B6E2-79F558158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9A55-72F8-42FB-BEE0-0551F6F65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3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1D22E7-171E-4AF8-AF9C-605C8043C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0"/>
            <a:ext cx="819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11.1C  Finding the Number of Permutations….. with Repeats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7691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rgbClr val="CC0000"/>
                </a:solidFill>
              </a:rPr>
              <a:t>.</a:t>
            </a:r>
            <a:r>
              <a:rPr lang="en-US" dirty="0"/>
              <a:t>  How many arrangements are there of four letters from</a:t>
            </a:r>
          </a:p>
          <a:p>
            <a:r>
              <a:rPr lang="en-US" dirty="0"/>
              <a:t>     the word </a:t>
            </a:r>
            <a:r>
              <a:rPr lang="en-US" i="1" dirty="0">
                <a:solidFill>
                  <a:srgbClr val="CC0000"/>
                </a:solidFill>
              </a:rPr>
              <a:t>PREACHING</a:t>
            </a:r>
            <a:r>
              <a:rPr lang="en-US" dirty="0"/>
              <a:t>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79525" y="1660525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CC0000"/>
                </a:solidFill>
              </a:rPr>
              <a:t>9</a:t>
            </a:r>
            <a:r>
              <a:rPr lang="en-US" i="1" dirty="0" smtClean="0">
                <a:solidFill>
                  <a:srgbClr val="CC0000"/>
                </a:solidFill>
              </a:rPr>
              <a:t>P</a:t>
            </a:r>
            <a:r>
              <a:rPr lang="en-US" baseline="-25000" dirty="0" smtClean="0">
                <a:solidFill>
                  <a:srgbClr val="CC0000"/>
                </a:solidFill>
              </a:rPr>
              <a:t>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5125" y="2286000"/>
            <a:ext cx="7837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>
                <a:solidFill>
                  <a:schemeClr val="accent2"/>
                </a:solidFill>
              </a:rPr>
              <a:t>2.</a:t>
            </a:r>
            <a:r>
              <a:rPr lang="en-US"/>
              <a:t>   How many distinct arrangements of </a:t>
            </a:r>
            <a:r>
              <a:rPr lang="en-US" i="1">
                <a:solidFill>
                  <a:srgbClr val="CC0000"/>
                </a:solidFill>
              </a:rPr>
              <a:t>BRAINS</a:t>
            </a:r>
            <a:r>
              <a:rPr lang="en-US"/>
              <a:t> are there </a:t>
            </a:r>
          </a:p>
          <a:p>
            <a:pPr>
              <a:buFont typeface="Times" pitchFamily="28" charset="0"/>
              <a:buNone/>
            </a:pPr>
            <a:r>
              <a:rPr lang="en-US"/>
              <a:t>      keeping the vowels together?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3260725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5! </a:t>
            </a:r>
            <a:r>
              <a:rPr lang="en-US">
                <a:solidFill>
                  <a:srgbClr val="CC0000"/>
                </a:solidFill>
                <a:latin typeface="Geneva" pitchFamily="28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2!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= 240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41325" y="3962400"/>
            <a:ext cx="8116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rgbClr val="CC0000"/>
                </a:solidFill>
              </a:rPr>
              <a:t>.</a:t>
            </a:r>
            <a:r>
              <a:rPr lang="en-US"/>
              <a:t>  There are 6 different flags available for signaling. A signal</a:t>
            </a:r>
          </a:p>
          <a:p>
            <a:r>
              <a:rPr lang="en-US"/>
              <a:t>     consists of at least 4 flags tied one above the other.  How </a:t>
            </a:r>
          </a:p>
          <a:p>
            <a:r>
              <a:rPr lang="en-US"/>
              <a:t>     many different signals can be made?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79525" y="5257800"/>
            <a:ext cx="294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>
                <a:solidFill>
                  <a:srgbClr val="CC0000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  <a:r>
              <a:rPr lang="en-US">
                <a:solidFill>
                  <a:srgbClr val="CC0000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>
                <a:solidFill>
                  <a:srgbClr val="CC0000"/>
                </a:solidFill>
              </a:rPr>
              <a:t> = 1800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95800" y="1660525"/>
            <a:ext cx="1169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3024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758508"/>
              </p:ext>
            </p:extLst>
          </p:nvPr>
        </p:nvGraphicFramePr>
        <p:xfrm>
          <a:off x="2057399" y="1600200"/>
          <a:ext cx="956995" cy="68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4" imgW="622080" imgH="444240" progId="Equation.DSMT4">
                  <p:embed/>
                </p:oleObj>
              </mc:Choice>
              <mc:Fallback>
                <p:oleObj name="Equation" r:id="rId4" imgW="6220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1600200"/>
                        <a:ext cx="956995" cy="68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24410"/>
              </p:ext>
            </p:extLst>
          </p:nvPr>
        </p:nvGraphicFramePr>
        <p:xfrm>
          <a:off x="3505200" y="1623069"/>
          <a:ext cx="46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23069"/>
                        <a:ext cx="469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60" grpId="0" autoUpdateAnimBg="0"/>
      <p:bldP spid="23561" grpId="0" autoUpdateAnimBg="0"/>
      <p:bldP spid="23562" grpId="0" autoUpdateAnimBg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49911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704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Calculate the number of different paths from A to B.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9718" y="2944812"/>
            <a:ext cx="127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15 120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620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Compound Pathways</a:t>
            </a:r>
          </a:p>
        </p:txBody>
      </p:sp>
      <p:graphicFrame>
        <p:nvGraphicFramePr>
          <p:cNvPr id="307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190113"/>
              </p:ext>
            </p:extLst>
          </p:nvPr>
        </p:nvGraphicFramePr>
        <p:xfrm>
          <a:off x="330200" y="1257300"/>
          <a:ext cx="63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5" imgW="317160" imgH="393480" progId="Equation.DSMT4">
                  <p:embed/>
                </p:oleObj>
              </mc:Choice>
              <mc:Fallback>
                <p:oleObj name="Equation" r:id="rId5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57300"/>
                        <a:ext cx="63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20394"/>
              </p:ext>
            </p:extLst>
          </p:nvPr>
        </p:nvGraphicFramePr>
        <p:xfrm>
          <a:off x="1244600" y="1257300"/>
          <a:ext cx="63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257300"/>
                        <a:ext cx="63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963897"/>
              </p:ext>
            </p:extLst>
          </p:nvPr>
        </p:nvGraphicFramePr>
        <p:xfrm>
          <a:off x="2247900" y="1257300"/>
          <a:ext cx="609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257300"/>
                        <a:ext cx="609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58850" y="1577975"/>
            <a:ext cx="1208088" cy="239713"/>
            <a:chOff x="604" y="994"/>
            <a:chExt cx="761" cy="151"/>
          </a:xfrm>
        </p:grpSpPr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604" y="994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1" name="Equation" r:id="rId11" imgW="139700" imgH="139700" progId="Equation.DSMT4">
                    <p:embed/>
                  </p:oleObj>
                </mc:Choice>
                <mc:Fallback>
                  <p:oleObj name="Equation" r:id="rId11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" y="994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1221" y="1001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2" name="Equation" r:id="rId13" imgW="139700" imgH="139700" progId="Equation.DSMT4">
                    <p:embed/>
                  </p:oleObj>
                </mc:Choice>
                <mc:Fallback>
                  <p:oleObj name="Equation" r:id="rId13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1" y="1001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75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5" grpId="0" autoUpdateAnimBg="0"/>
      <p:bldP spid="307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6388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Calculate the number of different paths from A to B.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46482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Would the number of pathways change if the path went from B to A?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00400" y="252333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4 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429794" y="252362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057549" y="252333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786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/>
      <p:bldP spid="3277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133600" y="685800"/>
            <a:ext cx="4800600" cy="30654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2629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dirty="0" smtClean="0"/>
              <a:t>5, 8, 11, 15, 17, 24, </a:t>
            </a:r>
          </a:p>
          <a:p>
            <a:r>
              <a:rPr lang="en-US" smtClean="0"/>
              <a:t>C1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6525" y="441325"/>
            <a:ext cx="6542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4.</a:t>
            </a:r>
            <a:r>
              <a:rPr lang="en-US"/>
              <a:t>  In how many ways can the letters of the word </a:t>
            </a:r>
          </a:p>
          <a:p>
            <a:r>
              <a:rPr lang="en-US"/>
              <a:t>     </a:t>
            </a:r>
            <a:r>
              <a:rPr lang="en-US" i="1">
                <a:solidFill>
                  <a:srgbClr val="CC0000"/>
                </a:solidFill>
              </a:rPr>
              <a:t>MATHPOWER</a:t>
            </a:r>
            <a:r>
              <a:rPr lang="en-US"/>
              <a:t> be arranged if: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7525" y="1279525"/>
            <a:ext cx="386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there are no restrictions?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4825" y="1981200"/>
            <a:ext cx="717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 the first letter must be a </a:t>
            </a:r>
            <a:r>
              <a:rPr lang="en-US">
                <a:solidFill>
                  <a:srgbClr val="CC0000"/>
                </a:solidFill>
              </a:rPr>
              <a:t>P</a:t>
            </a:r>
            <a:r>
              <a:rPr lang="en-US"/>
              <a:t> and the last letter an </a:t>
            </a:r>
            <a:r>
              <a:rPr lang="en-US">
                <a:solidFill>
                  <a:srgbClr val="CC0000"/>
                </a:solidFill>
              </a:rPr>
              <a:t>A</a:t>
            </a:r>
            <a:r>
              <a:rPr lang="en-US"/>
              <a:t>?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58800" y="3581400"/>
            <a:ext cx="759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d)</a:t>
            </a:r>
            <a:r>
              <a:rPr lang="en-US"/>
              <a:t>  the letters </a:t>
            </a:r>
            <a:r>
              <a:rPr lang="en-US" i="1">
                <a:solidFill>
                  <a:srgbClr val="CC0000"/>
                </a:solidFill>
              </a:rPr>
              <a:t>MATH</a:t>
            </a:r>
            <a:r>
              <a:rPr lang="en-US"/>
              <a:t> must be together and in that order?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525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c)</a:t>
            </a:r>
            <a:r>
              <a:rPr lang="en-US"/>
              <a:t>  the letters </a:t>
            </a:r>
            <a:r>
              <a:rPr lang="en-US" i="1">
                <a:solidFill>
                  <a:srgbClr val="CC0000"/>
                </a:solidFill>
              </a:rPr>
              <a:t>MATH</a:t>
            </a:r>
            <a:r>
              <a:rPr lang="en-US"/>
              <a:t> must be together?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00200" y="1600200"/>
            <a:ext cx="175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9! = 362 880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584325" y="2351088"/>
            <a:ext cx="232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7!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1 = 5040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00200" y="40386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6! = 720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00200" y="3124200"/>
            <a:ext cx="217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6!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4! = 17 280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90" grpId="0" autoUpdateAnimBg="0"/>
      <p:bldP spid="20491" grpId="0" autoUpdateAnimBg="0"/>
      <p:bldP spid="20492" grpId="0" autoUpdateAnimBg="0"/>
      <p:bldP spid="204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52700" y="60325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519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How many four-letter </a:t>
            </a:r>
            <a:r>
              <a:rPr lang="en-US" dirty="0" smtClean="0"/>
              <a:t>arrangements</a:t>
            </a:r>
            <a:r>
              <a:rPr lang="en-US" dirty="0" smtClean="0"/>
              <a:t> </a:t>
            </a:r>
            <a:r>
              <a:rPr lang="en-US" dirty="0"/>
              <a:t>can be made using </a:t>
            </a:r>
          </a:p>
          <a:p>
            <a:r>
              <a:rPr lang="en-US" dirty="0"/>
              <a:t>the letters of </a:t>
            </a:r>
            <a:r>
              <a:rPr lang="en-US" dirty="0">
                <a:solidFill>
                  <a:srgbClr val="CC0000"/>
                </a:solidFill>
              </a:rPr>
              <a:t>PEER</a:t>
            </a:r>
            <a:r>
              <a:rPr lang="en-US" dirty="0"/>
              <a:t>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29000" y="990600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rgbClr val="00CC00"/>
                </a:solidFill>
              </a:rPr>
              <a:t>4</a:t>
            </a:r>
            <a:r>
              <a:rPr lang="en-US" i="1" dirty="0">
                <a:solidFill>
                  <a:srgbClr val="00CC00"/>
                </a:solidFill>
              </a:rPr>
              <a:t>P</a:t>
            </a:r>
            <a:r>
              <a:rPr lang="en-US" baseline="-25000" dirty="0">
                <a:solidFill>
                  <a:srgbClr val="00CC00"/>
                </a:solidFill>
              </a:rPr>
              <a:t>4</a:t>
            </a:r>
            <a:r>
              <a:rPr lang="en-US" dirty="0">
                <a:solidFill>
                  <a:srgbClr val="00CC00"/>
                </a:solidFill>
              </a:rPr>
              <a:t> = 4!</a:t>
            </a:r>
          </a:p>
          <a:p>
            <a:r>
              <a:rPr lang="en-US" dirty="0">
                <a:solidFill>
                  <a:srgbClr val="00CC00"/>
                </a:solidFill>
              </a:rPr>
              <a:t>      = 24 WAYS</a:t>
            </a:r>
            <a:endParaRPr lang="en-US" baseline="-25000" dirty="0">
              <a:solidFill>
                <a:srgbClr val="00CC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7200" y="19812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R</a:t>
            </a:r>
          </a:p>
          <a:p>
            <a:r>
              <a:rPr lang="en-US"/>
              <a:t>P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ER</a:t>
            </a:r>
          </a:p>
          <a:p>
            <a:r>
              <a:rPr lang="en-US"/>
              <a:t>PR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E</a:t>
            </a:r>
          </a:p>
          <a:p>
            <a:r>
              <a:rPr lang="en-US"/>
              <a:t>PRE</a:t>
            </a:r>
            <a:r>
              <a:rPr lang="en-US">
                <a:solidFill>
                  <a:srgbClr val="CC0000"/>
                </a:solidFill>
              </a:rPr>
              <a:t>E</a:t>
            </a:r>
            <a:endParaRPr lang="en-US"/>
          </a:p>
          <a:p>
            <a:r>
              <a:rPr lang="en-US"/>
              <a:t>P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RE</a:t>
            </a:r>
          </a:p>
          <a:p>
            <a:r>
              <a:rPr lang="en-US"/>
              <a:t>PER</a:t>
            </a:r>
            <a:r>
              <a:rPr lang="en-US">
                <a:solidFill>
                  <a:srgbClr val="CC0000"/>
                </a:solidFill>
              </a:rPr>
              <a:t>E</a:t>
            </a:r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355850" y="1984375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RPEE</a:t>
            </a:r>
          </a:p>
          <a:p>
            <a:r>
              <a:rPr lang="en-US"/>
              <a:t>RPEE</a:t>
            </a:r>
          </a:p>
          <a:p>
            <a:r>
              <a:rPr lang="en-US"/>
              <a:t>REPE</a:t>
            </a:r>
          </a:p>
          <a:p>
            <a:r>
              <a:rPr lang="en-US"/>
              <a:t>REPE</a:t>
            </a:r>
          </a:p>
          <a:p>
            <a:r>
              <a:rPr lang="en-US"/>
              <a:t>REEP</a:t>
            </a:r>
          </a:p>
          <a:p>
            <a:r>
              <a:rPr lang="en-US"/>
              <a:t>REEP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260850" y="20066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EPER</a:t>
            </a:r>
          </a:p>
          <a:p>
            <a:r>
              <a:rPr lang="en-US"/>
              <a:t>EPER</a:t>
            </a:r>
          </a:p>
          <a:p>
            <a:r>
              <a:rPr lang="en-US"/>
              <a:t>EEPR</a:t>
            </a:r>
          </a:p>
          <a:p>
            <a:r>
              <a:rPr lang="en-US"/>
              <a:t>EEPR</a:t>
            </a:r>
          </a:p>
          <a:p>
            <a:r>
              <a:rPr lang="en-US"/>
              <a:t>EERP</a:t>
            </a:r>
          </a:p>
          <a:p>
            <a:r>
              <a:rPr lang="en-US"/>
              <a:t>EERP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18250" y="20066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EREP</a:t>
            </a:r>
          </a:p>
          <a:p>
            <a:r>
              <a:rPr lang="en-US"/>
              <a:t>EREP</a:t>
            </a:r>
          </a:p>
          <a:p>
            <a:r>
              <a:rPr lang="en-US"/>
              <a:t>ERPE</a:t>
            </a:r>
          </a:p>
          <a:p>
            <a:r>
              <a:rPr lang="en-US"/>
              <a:t>ERPE</a:t>
            </a:r>
          </a:p>
          <a:p>
            <a:r>
              <a:rPr lang="en-US"/>
              <a:t>EPRE</a:t>
            </a:r>
          </a:p>
          <a:p>
            <a:r>
              <a:rPr lang="en-US"/>
              <a:t>EPRE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1325" y="4632325"/>
            <a:ext cx="8615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 are 24 arrangements however there are only 12 different</a:t>
            </a:r>
          </a:p>
          <a:p>
            <a:r>
              <a:rPr lang="en-US"/>
              <a:t>arrangements. - 12 matching pairs of 2 four-letter arrangements.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393825" y="5455940"/>
            <a:ext cx="3512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</a:rPr>
              <a:t>24 /2 or 12 Arrangements</a:t>
            </a:r>
            <a:endParaRPr lang="en-US" baseline="-250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How many </a:t>
            </a:r>
            <a:r>
              <a:rPr lang="en-US" dirty="0" smtClean="0"/>
              <a:t>six</a:t>
            </a:r>
            <a:r>
              <a:rPr lang="en-US" dirty="0" smtClean="0"/>
              <a:t>-letter distinguishable arrangements </a:t>
            </a:r>
            <a:r>
              <a:rPr lang="en-US" dirty="0"/>
              <a:t>can be made using </a:t>
            </a:r>
            <a:r>
              <a:rPr lang="en-US" dirty="0" smtClean="0"/>
              <a:t>the </a:t>
            </a:r>
            <a:r>
              <a:rPr lang="en-US" dirty="0"/>
              <a:t>letters of </a:t>
            </a:r>
            <a:r>
              <a:rPr lang="en-US" dirty="0" smtClean="0">
                <a:solidFill>
                  <a:srgbClr val="CC0000"/>
                </a:solidFill>
              </a:rPr>
              <a:t>CHEESE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1162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00CC00"/>
                </a:solidFill>
              </a:rPr>
              <a:t>6</a:t>
            </a:r>
            <a:r>
              <a:rPr lang="en-US" i="1" dirty="0" smtClean="0">
                <a:solidFill>
                  <a:srgbClr val="00CC00"/>
                </a:solidFill>
              </a:rPr>
              <a:t>P</a:t>
            </a:r>
            <a:r>
              <a:rPr lang="en-US" baseline="-25000" dirty="0" smtClean="0">
                <a:solidFill>
                  <a:srgbClr val="00CC00"/>
                </a:solidFill>
              </a:rPr>
              <a:t>6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>
                <a:solidFill>
                  <a:srgbClr val="00CC00"/>
                </a:solidFill>
              </a:rPr>
              <a:t>= </a:t>
            </a:r>
            <a:r>
              <a:rPr lang="en-US" dirty="0" smtClean="0">
                <a:solidFill>
                  <a:srgbClr val="00CC00"/>
                </a:solidFill>
              </a:rPr>
              <a:t>6!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4478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But the three </a:t>
            </a:r>
            <a:r>
              <a:rPr lang="en-US" b="0" dirty="0" smtClean="0"/>
              <a:t>E’s </a:t>
            </a:r>
            <a:r>
              <a:rPr lang="en-US" b="0" dirty="0"/>
              <a:t>can be </a:t>
            </a:r>
            <a:r>
              <a:rPr lang="en-US" b="0" dirty="0" smtClean="0"/>
              <a:t>rearranged 3</a:t>
            </a:r>
            <a:r>
              <a:rPr lang="en-US" b="0" dirty="0"/>
              <a:t>! = 6 different ways within any one particular arrangement of letters. These </a:t>
            </a:r>
            <a:r>
              <a:rPr lang="en-US" b="0" dirty="0" smtClean="0"/>
              <a:t>six arrangements </a:t>
            </a:r>
            <a:r>
              <a:rPr lang="en-US" b="0" dirty="0"/>
              <a:t>would be seen as the same if the </a:t>
            </a:r>
            <a:r>
              <a:rPr lang="en-US" b="0" dirty="0" smtClean="0"/>
              <a:t>E’s </a:t>
            </a:r>
            <a:r>
              <a:rPr lang="en-US" b="0" dirty="0"/>
              <a:t>were no longer distinct: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59517"/>
            <a:ext cx="4495800" cy="139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7675" y="4457876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We must divide by 3!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449091"/>
              </p:ext>
            </p:extLst>
          </p:nvPr>
        </p:nvGraphicFramePr>
        <p:xfrm>
          <a:off x="809849" y="5029200"/>
          <a:ext cx="609600" cy="85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4" imgW="279360" imgH="393480" progId="Equation.DSMT4">
                  <p:embed/>
                </p:oleObj>
              </mc:Choice>
              <mc:Fallback>
                <p:oleObj name="Equation" r:id="rId4" imgW="2793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849" y="5029200"/>
                        <a:ext cx="609600" cy="858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567482"/>
              </p:ext>
            </p:extLst>
          </p:nvPr>
        </p:nvGraphicFramePr>
        <p:xfrm>
          <a:off x="1746250" y="5029200"/>
          <a:ext cx="19113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6" imgW="876240" imgH="393480" progId="Equation.DSMT4">
                  <p:embed/>
                </p:oleObj>
              </mc:Choice>
              <mc:Fallback>
                <p:oleObj name="Equation" r:id="rId6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5029200"/>
                        <a:ext cx="19113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331377"/>
              </p:ext>
            </p:extLst>
          </p:nvPr>
        </p:nvGraphicFramePr>
        <p:xfrm>
          <a:off x="3962400" y="5251450"/>
          <a:ext cx="13573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51450"/>
                        <a:ext cx="13573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736843"/>
              </p:ext>
            </p:extLst>
          </p:nvPr>
        </p:nvGraphicFramePr>
        <p:xfrm>
          <a:off x="5562600" y="5257800"/>
          <a:ext cx="830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quation" r:id="rId10" imgW="380880" imgH="177480" progId="Equation.DSMT4">
                  <p:embed/>
                </p:oleObj>
              </mc:Choice>
              <mc:Fallback>
                <p:oleObj name="Equation" r:id="rId10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57800"/>
                        <a:ext cx="8302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42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38174" y="762000"/>
            <a:ext cx="8482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objects taken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at a time, if</a:t>
            </a:r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/>
              <a:t> alike of one kind, and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 alike of another kind, </a:t>
            </a:r>
            <a:r>
              <a:rPr lang="en-US" i="1" dirty="0">
                <a:solidFill>
                  <a:srgbClr val="CC0000"/>
                </a:solidFill>
              </a:rPr>
              <a:t>c</a:t>
            </a:r>
            <a:r>
              <a:rPr lang="en-US" dirty="0"/>
              <a:t> alike</a:t>
            </a:r>
          </a:p>
          <a:p>
            <a:r>
              <a:rPr lang="en-US" dirty="0"/>
              <a:t>of a third kind, and so on, is: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9414"/>
              </p:ext>
            </p:extLst>
          </p:nvPr>
        </p:nvGraphicFramePr>
        <p:xfrm>
          <a:off x="4143374" y="1844675"/>
          <a:ext cx="1295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4" imgW="520700" imgH="355600" progId="Equation.DSMT4">
                  <p:embed/>
                </p:oleObj>
              </mc:Choice>
              <mc:Fallback>
                <p:oleObj name="Equation" r:id="rId4" imgW="5207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4" y="1844675"/>
                        <a:ext cx="12954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552700" y="58738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5437" y="3276600"/>
            <a:ext cx="85436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objects taken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at a time, if</a:t>
            </a:r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/>
              <a:t> alike of one kind, and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 alike of another kind, </a:t>
            </a:r>
            <a:r>
              <a:rPr lang="en-US" i="1" dirty="0">
                <a:solidFill>
                  <a:srgbClr val="CC0000"/>
                </a:solidFill>
              </a:rPr>
              <a:t>c</a:t>
            </a:r>
            <a:r>
              <a:rPr lang="en-US" dirty="0"/>
              <a:t> alike</a:t>
            </a:r>
          </a:p>
          <a:p>
            <a:r>
              <a:rPr lang="en-US" dirty="0"/>
              <a:t>of a third kind, and so on, is: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308747"/>
              </p:ext>
            </p:extLst>
          </p:nvPr>
        </p:nvGraphicFramePr>
        <p:xfrm>
          <a:off x="3857625" y="4676775"/>
          <a:ext cx="14208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676775"/>
                        <a:ext cx="142081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4" grpId="0" autoUpdateAnimBg="0"/>
      <p:bldP spid="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52700" y="58738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0325" y="531813"/>
            <a:ext cx="7812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In how many ways can the letters of the word </a:t>
            </a:r>
            <a:r>
              <a:rPr lang="en-US" i="1">
                <a:solidFill>
                  <a:schemeClr val="accent2"/>
                </a:solidFill>
              </a:rPr>
              <a:t>POPPIES</a:t>
            </a:r>
            <a:endParaRPr lang="en-US"/>
          </a:p>
          <a:p>
            <a:r>
              <a:rPr lang="en-US"/>
              <a:t>     be arranged?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41325" y="1431925"/>
            <a:ext cx="313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without restrictions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013325" y="1431925"/>
            <a:ext cx="406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if each arrangement begins</a:t>
            </a:r>
          </a:p>
          <a:p>
            <a:r>
              <a:rPr lang="en-US"/>
              <a:t>    with a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11175" y="3352800"/>
            <a:ext cx="2317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if the first two</a:t>
            </a:r>
          </a:p>
          <a:p>
            <a:r>
              <a:rPr lang="en-US"/>
              <a:t>    letters are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057775" y="3429000"/>
            <a:ext cx="401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d)</a:t>
            </a:r>
            <a:r>
              <a:rPr lang="en-US"/>
              <a:t> if all three </a:t>
            </a:r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/>
              <a:t>’s are together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23875" y="5334000"/>
            <a:ext cx="661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e)</a:t>
            </a:r>
            <a:r>
              <a:rPr lang="en-US"/>
              <a:t> If the first letter is a </a:t>
            </a:r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/>
              <a:t> and the second is not a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133600" y="20574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840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400800" y="2479675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360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362200" y="44958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120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629400" y="41910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120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438400" y="58674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240</a:t>
            </a:r>
          </a:p>
        </p:txBody>
      </p: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903288" y="1905000"/>
          <a:ext cx="11541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5" name="Equation" r:id="rId4" imgW="596900" imgH="393700" progId="Equation.DSMT4">
                  <p:embed/>
                </p:oleObj>
              </mc:Choice>
              <mc:Fallback>
                <p:oleObj name="Equation" r:id="rId4" imgW="5969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905000"/>
                        <a:ext cx="11541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5638800" y="2362200"/>
          <a:ext cx="785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6" name="Equation" r:id="rId6" imgW="406400" imgH="393700" progId="Equation.DSMT4">
                  <p:embed/>
                </p:oleObj>
              </mc:Choice>
              <mc:Fallback>
                <p:oleObj name="Equation" r:id="rId6" imgW="406400" imgH="393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2200"/>
                        <a:ext cx="785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1066800" y="4343400"/>
          <a:ext cx="1227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7" name="Equation" r:id="rId8" imgW="635000" imgH="393700" progId="Equation.DSMT4">
                  <p:embed/>
                </p:oleObj>
              </mc:Choice>
              <mc:Fallback>
                <p:oleObj name="Equation" r:id="rId8" imgW="6350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3400"/>
                        <a:ext cx="1227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5715000" y="4038600"/>
          <a:ext cx="809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8" name="Equation" r:id="rId10" imgW="419100" imgH="393700" progId="Equation.DSMT4">
                  <p:embed/>
                </p:oleObj>
              </mc:Choice>
              <mc:Fallback>
                <p:oleObj name="Equation" r:id="rId10" imgW="419100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8600"/>
                        <a:ext cx="809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/>
        </p:nvGraphicFramePr>
        <p:xfrm>
          <a:off x="1143000" y="5791200"/>
          <a:ext cx="1227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9" name="Equation" r:id="rId12" imgW="635000" imgH="393700" progId="Equation.DSMT4">
                  <p:embed/>
                </p:oleObj>
              </mc:Choice>
              <mc:Fallback>
                <p:oleObj name="Equation" r:id="rId12" imgW="6350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91200"/>
                        <a:ext cx="1227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autoUpdateAnimBg="0"/>
      <p:bldP spid="30726" grpId="0" autoUpdateAnimBg="0"/>
      <p:bldP spid="30727" grpId="0" autoUpdateAnimBg="0"/>
      <p:bldP spid="30729" grpId="0" autoUpdateAnimBg="0"/>
      <p:bldP spid="30731" grpId="0" autoUpdateAnimBg="0"/>
      <p:bldP spid="30733" grpId="0" autoUpdateAnimBg="0"/>
      <p:bldP spid="30735" grpId="0" autoUpdateAnimBg="0"/>
      <p:bldP spid="30736" grpId="0" autoUpdateAnimBg="0"/>
      <p:bldP spid="30737" grpId="0" autoUpdateAnimBg="0"/>
      <p:bldP spid="30738" grpId="0" autoUpdateAnimBg="0"/>
      <p:bldP spid="307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325" y="531813"/>
            <a:ext cx="8693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In how many ways can the letters of the word </a:t>
            </a:r>
            <a:r>
              <a:rPr lang="en-US" i="1">
                <a:solidFill>
                  <a:schemeClr val="accent2"/>
                </a:solidFill>
              </a:rPr>
              <a:t>ENGINEERING</a:t>
            </a:r>
            <a:endParaRPr lang="en-US"/>
          </a:p>
          <a:p>
            <a:r>
              <a:rPr lang="en-US"/>
              <a:t>     be arranged?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35389"/>
              </p:ext>
            </p:extLst>
          </p:nvPr>
        </p:nvGraphicFramePr>
        <p:xfrm>
          <a:off x="1854200" y="1349375"/>
          <a:ext cx="42941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4" imgW="2197080" imgH="393480" progId="Equation.DSMT4">
                  <p:embed/>
                </p:oleObj>
              </mc:Choice>
              <mc:Fallback>
                <p:oleObj name="Equation" r:id="rId4" imgW="2197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1349375"/>
                        <a:ext cx="42941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37125" y="228441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277 200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36525" y="2970213"/>
            <a:ext cx="8845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Naval signals are made by arranging coloured flags in a vertical</a:t>
            </a:r>
          </a:p>
          <a:p>
            <a:r>
              <a:rPr lang="en-US"/>
              <a:t>     line.  How many signals using six flags can be made if you have:</a:t>
            </a:r>
          </a:p>
          <a:p>
            <a:r>
              <a:rPr lang="en-US"/>
              <a:t>   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3 green, 1 red, and 2 blue flags?</a:t>
            </a:r>
            <a:r>
              <a:rPr lang="en-US"/>
              <a:t>  </a:t>
            </a:r>
          </a:p>
          <a:p>
            <a:r>
              <a:rPr lang="en-US"/>
              <a:t>     </a:t>
            </a:r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2 red, 2 green, and 2 blue flags?</a:t>
            </a:r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855153"/>
              </p:ext>
            </p:extLst>
          </p:nvPr>
        </p:nvGraphicFramePr>
        <p:xfrm>
          <a:off x="609600" y="4572000"/>
          <a:ext cx="12160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Equation" r:id="rId6" imgW="622300" imgH="355600" progId="Equation.DSMT4">
                  <p:embed/>
                </p:oleObj>
              </mc:Choice>
              <mc:Fallback>
                <p:oleObj name="Equation" r:id="rId6" imgW="6223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12160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878013" y="4703763"/>
            <a:ext cx="81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60 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2700" y="60325"/>
            <a:ext cx="423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Restrictions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77984"/>
              </p:ext>
            </p:extLst>
          </p:nvPr>
        </p:nvGraphicFramePr>
        <p:xfrm>
          <a:off x="3886200" y="4606925"/>
          <a:ext cx="13160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8" imgW="673100" imgH="355600" progId="Equation.DSMT4">
                  <p:embed/>
                </p:oleObj>
              </mc:Choice>
              <mc:Fallback>
                <p:oleObj name="Equation" r:id="rId8" imgW="673100" imgH="355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06925"/>
                        <a:ext cx="13160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292725" y="4724400"/>
            <a:ext cx="81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90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598542"/>
              </p:ext>
            </p:extLst>
          </p:nvPr>
        </p:nvGraphicFramePr>
        <p:xfrm>
          <a:off x="7035800" y="1363663"/>
          <a:ext cx="11176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363663"/>
                        <a:ext cx="11176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413038"/>
              </p:ext>
            </p:extLst>
          </p:nvPr>
        </p:nvGraphicFramePr>
        <p:xfrm>
          <a:off x="1208087" y="5449888"/>
          <a:ext cx="62071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7" y="5449888"/>
                        <a:ext cx="620713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63750"/>
              </p:ext>
            </p:extLst>
          </p:nvPr>
        </p:nvGraphicFramePr>
        <p:xfrm>
          <a:off x="4362450" y="5326063"/>
          <a:ext cx="8953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tion" r:id="rId14" imgW="457200" imgH="393480" progId="Equation.DSMT4">
                  <p:embed/>
                </p:oleObj>
              </mc:Choice>
              <mc:Fallback>
                <p:oleObj name="Equation" r:id="rId14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326063"/>
                        <a:ext cx="8953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utoUpdateAnimBg="0"/>
      <p:bldP spid="14342" grpId="0" autoUpdateAnimBg="0"/>
      <p:bldP spid="14345" grpId="0" autoUpdateAnimBg="0"/>
      <p:bldP spid="14347" grpId="0" autoUpdateAnimBg="0"/>
      <p:bldP spid="143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0"/>
            <a:ext cx="423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Permutations with Restrictions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6525" y="3505200"/>
            <a:ext cx="876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5.</a:t>
            </a:r>
            <a:r>
              <a:rPr lang="en-US"/>
              <a:t>  How many arrangements are there, using all the letters of the</a:t>
            </a:r>
          </a:p>
          <a:p>
            <a:r>
              <a:rPr lang="en-US"/>
              <a:t>     word </a:t>
            </a:r>
            <a:r>
              <a:rPr lang="en-US" i="1">
                <a:solidFill>
                  <a:schemeClr val="accent2"/>
                </a:solidFill>
              </a:rPr>
              <a:t>REACH</a:t>
            </a:r>
            <a:r>
              <a:rPr lang="en-US"/>
              <a:t>, if the consonants must be in alphabetical order?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31925" y="4465638"/>
            <a:ext cx="6342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If the order of letters cannot be changed, then treat these</a:t>
            </a:r>
          </a:p>
          <a:p>
            <a:r>
              <a:rPr lang="en-US" sz="2000">
                <a:solidFill>
                  <a:srgbClr val="00CC00"/>
                </a:solidFill>
              </a:rPr>
              <a:t>letters as if they were identical.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251325"/>
              </p:ext>
            </p:extLst>
          </p:nvPr>
        </p:nvGraphicFramePr>
        <p:xfrm>
          <a:off x="2166938" y="5389563"/>
          <a:ext cx="35988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" name="Equation" r:id="rId4" imgW="1841400" imgH="393480" progId="Equation.DSMT4">
                  <p:embed/>
                </p:oleObj>
              </mc:Choice>
              <mc:Fallback>
                <p:oleObj name="Equation" r:id="rId4" imgW="1841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389563"/>
                        <a:ext cx="3598862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788275" y="5562600"/>
            <a:ext cx="81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20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12725" y="457200"/>
            <a:ext cx="870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/>
              <a:t>.  Find the number of arrangements of the letters of </a:t>
            </a:r>
            <a:r>
              <a:rPr lang="en-US" i="1">
                <a:solidFill>
                  <a:schemeClr val="accent2"/>
                </a:solidFill>
              </a:rPr>
              <a:t>UTILITIES</a:t>
            </a:r>
            <a:r>
              <a:rPr lang="en-US"/>
              <a:t>: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9600" y="838200"/>
            <a:ext cx="4222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if each begins with one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 and</a:t>
            </a:r>
          </a:p>
          <a:p>
            <a:r>
              <a:rPr lang="en-US" dirty="0"/>
              <a:t>    the second letter not an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.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570734"/>
              </p:ext>
            </p:extLst>
          </p:nvPr>
        </p:nvGraphicFramePr>
        <p:xfrm>
          <a:off x="457200" y="1905000"/>
          <a:ext cx="35052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Equation" r:id="rId6" imgW="1651000" imgH="355600" progId="Equation.DSMT4">
                  <p:embed/>
                </p:oleObj>
              </mc:Choice>
              <mc:Fallback>
                <p:oleObj name="Equation" r:id="rId6" imgW="1651000" imgH="355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35052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955925" y="303212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7560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029200" y="854075"/>
            <a:ext cx="3097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if each begins with </a:t>
            </a:r>
          </a:p>
          <a:p>
            <a:r>
              <a:rPr lang="en-US"/>
              <a:t>     exactly two I’s.</a:t>
            </a:r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33639"/>
              </p:ext>
            </p:extLst>
          </p:nvPr>
        </p:nvGraphicFramePr>
        <p:xfrm>
          <a:off x="4938713" y="1828800"/>
          <a:ext cx="3990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8" imgW="1879600" imgH="355600" progId="Equation.DSMT4">
                  <p:embed/>
                </p:oleObj>
              </mc:Choice>
              <mc:Fallback>
                <p:oleObj name="Equation" r:id="rId8" imgW="1879600" imgH="355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1828800"/>
                        <a:ext cx="39909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842125" y="303212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2160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51985"/>
              </p:ext>
            </p:extLst>
          </p:nvPr>
        </p:nvGraphicFramePr>
        <p:xfrm>
          <a:off x="609600" y="2695575"/>
          <a:ext cx="14017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8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95575"/>
                        <a:ext cx="14017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172502"/>
              </p:ext>
            </p:extLst>
          </p:nvPr>
        </p:nvGraphicFramePr>
        <p:xfrm>
          <a:off x="4975225" y="2614613"/>
          <a:ext cx="18065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9"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2614613"/>
                        <a:ext cx="18065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07842"/>
              </p:ext>
            </p:extLst>
          </p:nvPr>
        </p:nvGraphicFramePr>
        <p:xfrm>
          <a:off x="6167437" y="5410200"/>
          <a:ext cx="8429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tion" r:id="rId14" imgW="431640" imgH="393480" progId="Equation.DSMT4">
                  <p:embed/>
                </p:oleObj>
              </mc:Choice>
              <mc:Fallback>
                <p:oleObj name="Equation" r:id="rId14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7" y="5410200"/>
                        <a:ext cx="84296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5" grpId="0" autoUpdateAnimBg="0"/>
      <p:bldP spid="22536" grpId="0" autoUpdateAnimBg="0"/>
      <p:bldP spid="22537" grpId="0" autoUpdateAnimBg="0"/>
      <p:bldP spid="22543" grpId="0" autoUpdateAnimBg="0"/>
      <p:bldP spid="22544" grpId="0" autoUpdateAnimBg="0"/>
      <p:bldP spid="225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8450"/>
            <a:ext cx="4191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" y="381000"/>
            <a:ext cx="8970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Tom lives four blocks north and seven blocks west of Alice.  Each </a:t>
            </a:r>
          </a:p>
          <a:p>
            <a:r>
              <a:rPr lang="en-US"/>
              <a:t>time Tom visits Alice, he travels only eastward or southward.  How </a:t>
            </a:r>
          </a:p>
          <a:p>
            <a:r>
              <a:rPr lang="en-US"/>
              <a:t>many different routes can Tom travel to visit Alice?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7325" y="3733800"/>
            <a:ext cx="758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Tom must travel a combination of </a:t>
            </a:r>
            <a:r>
              <a:rPr lang="en-US">
                <a:solidFill>
                  <a:schemeClr val="accent2"/>
                </a:solidFill>
              </a:rPr>
              <a:t>EEEEEEE and SSSS</a:t>
            </a:r>
            <a:r>
              <a:rPr lang="en-US"/>
              <a:t>, </a:t>
            </a:r>
          </a:p>
          <a:p>
            <a:r>
              <a:rPr lang="en-US"/>
              <a:t>to arrive at Alice’s house.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9700" y="4686300"/>
            <a:ext cx="740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 number of ways in which he could do this would be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685800" y="16446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143000" y="21018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00200" y="25590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057400" y="30162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514600" y="3473450"/>
            <a:ext cx="13716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143000" y="16446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600200" y="21145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057400" y="25590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14600" y="30162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013325" y="1744663"/>
            <a:ext cx="2892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Possible route for Tom is</a:t>
            </a:r>
          </a:p>
          <a:p>
            <a:r>
              <a:rPr lang="en-US" sz="2000">
                <a:solidFill>
                  <a:srgbClr val="CC0000"/>
                </a:solidFill>
              </a:rPr>
              <a:t>ESESESESEEE.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" y="1644650"/>
            <a:ext cx="22860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971800" y="1644650"/>
            <a:ext cx="0" cy="13716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971800" y="3016250"/>
            <a:ext cx="9144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886200" y="3016250"/>
            <a:ext cx="0" cy="4572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003800" y="2506663"/>
            <a:ext cx="288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Another possible route is</a:t>
            </a:r>
          </a:p>
          <a:p>
            <a:r>
              <a:rPr lang="en-US" sz="2000">
                <a:solidFill>
                  <a:srgbClr val="CC0000"/>
                </a:solidFill>
              </a:rPr>
              <a:t>EEEEESSSEES.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657600" y="5334000"/>
            <a:ext cx="1098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= 330.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57200" y="0"/>
            <a:ext cx="5864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rgbClr val="CC0000"/>
                </a:solidFill>
              </a:rPr>
              <a:t>Pathways using Permutations with </a:t>
            </a:r>
            <a:r>
              <a:rPr lang="en-US" u="sng" dirty="0" smtClean="0">
                <a:solidFill>
                  <a:srgbClr val="CC0000"/>
                </a:solidFill>
              </a:rPr>
              <a:t>Repeats</a:t>
            </a:r>
            <a:endParaRPr lang="en-US" u="sng" dirty="0">
              <a:solidFill>
                <a:srgbClr val="CC0000"/>
              </a:solidFill>
            </a:endParaRPr>
          </a:p>
        </p:txBody>
      </p:sp>
      <p:graphicFrame>
        <p:nvGraphicFramePr>
          <p:cNvPr id="276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74866"/>
              </p:ext>
            </p:extLst>
          </p:nvPr>
        </p:nvGraphicFramePr>
        <p:xfrm>
          <a:off x="2362200" y="5308600"/>
          <a:ext cx="773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08600"/>
                        <a:ext cx="7731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54568"/>
              </p:ext>
            </p:extLst>
          </p:nvPr>
        </p:nvGraphicFramePr>
        <p:xfrm>
          <a:off x="1155700" y="5334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5334000"/>
                        <a:ext cx="596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1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utoUpdateAnimBg="0"/>
      <p:bldP spid="27665" grpId="0" animBg="1"/>
      <p:bldP spid="27666" grpId="0" animBg="1"/>
      <p:bldP spid="27667" grpId="0" animBg="1"/>
      <p:bldP spid="27668" grpId="0" animBg="1"/>
      <p:bldP spid="27669" grpId="0" autoUpdateAnimBg="0"/>
      <p:bldP spid="27670" grpId="0" autoUpdateAnimBg="0"/>
      <p:bldP spid="27675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4139</TotalTime>
  <Words>854</Words>
  <Application>Microsoft Office PowerPoint</Application>
  <PresentationFormat>On-screen Show (4:3)</PresentationFormat>
  <Paragraphs>157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Blank Presentation</vt:lpstr>
      <vt:lpstr>Equation</vt:lpstr>
      <vt:lpstr>MathType 6.0 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Stephanie MacKay</cp:lastModifiedBy>
  <cp:revision>160</cp:revision>
  <cp:lastPrinted>2003-12-03T20:33:19Z</cp:lastPrinted>
  <dcterms:created xsi:type="dcterms:W3CDTF">2000-01-16T20:43:44Z</dcterms:created>
  <dcterms:modified xsi:type="dcterms:W3CDTF">2012-12-16T23:26:09Z</dcterms:modified>
</cp:coreProperties>
</file>