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64" r:id="rId12"/>
    <p:sldId id="27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FFE4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2" autoAdjust="0"/>
    <p:restoredTop sz="90929"/>
  </p:normalViewPr>
  <p:slideViewPr>
    <p:cSldViewPr>
      <p:cViewPr varScale="1">
        <p:scale>
          <a:sx n="67" d="100"/>
          <a:sy n="67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F8B47-02E6-4A00-B7ED-895561672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4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5BBF1-688E-4546-A8CA-CFCA12CB55EB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CAE99-94D9-400C-BFFB-01C66B7B6E74}" type="slidenum">
              <a:rPr lang="en-US"/>
              <a:pPr/>
              <a:t>10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A266D-D877-4725-A75C-2BD12AE0BE08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8B7A4-F82A-4F35-B165-759CD7C439AF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C653D-5714-42CC-A88B-5878C13C3D9F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0D145-CC1F-4010-AFC4-EBF52E5200DC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42DEC-6BA1-4278-AE69-21C89348C294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62980-3D2B-4306-AA79-346FB5905BC7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14DE-E87E-4D72-85A1-8E643A22C875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12905-290C-4171-8F7A-E6E8C842F5FA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81F76-0684-4181-8C7A-B9CB5343DEC2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664F1-B839-42D8-9009-01D5A40D6B6B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B0B68-052E-48C5-8E36-DF0332A32C71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4D400-358E-40AB-B86E-50C3ABCAE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50DFC-DAEC-4116-BD7B-E2AAB74C5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67BD-B1DE-4491-9B6F-DF229974E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1D0C0-61AD-4271-B129-46F121B69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4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4E7A1-D713-4499-BF34-2710CB15A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3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1B54E-2521-4F92-B4B6-F3C46E8B4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70E-4135-4612-853C-761DADA26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70859-F1B9-48EA-B1DF-D27AADC16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6863-B5AF-4724-B134-8CD2E199A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FAC80-883D-4641-9657-3D7768668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5F82-6D62-49FF-9B87-957A1EA96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C4003D3-45CB-46A0-8548-234D06A4DB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319088"/>
            <a:ext cx="2880917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7.3 Combinations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438150"/>
            <a:ext cx="8218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A basketball league has eight teams.  Each team must play </a:t>
            </a:r>
          </a:p>
          <a:p>
            <a:r>
              <a:rPr lang="en-US"/>
              <a:t>    each other team four times during the season.</a:t>
            </a:r>
          </a:p>
          <a:p>
            <a:r>
              <a:rPr lang="en-US"/>
              <a:t>    How many games must be scheduled?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1722438"/>
            <a:ext cx="114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4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46325" y="173355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112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00525" y="1752600"/>
            <a:ext cx="342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112 games must be scheduled.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76225" y="2343150"/>
            <a:ext cx="486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Solve the equation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= 10 for </a:t>
            </a:r>
            <a:r>
              <a:rPr lang="en-US" i="1"/>
              <a:t>n</a:t>
            </a:r>
            <a:r>
              <a:rPr lang="en-US"/>
              <a:t>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41538" y="2968625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>
                <a:solidFill>
                  <a:srgbClr val="CC0000"/>
                </a:solidFill>
              </a:rPr>
              <a:t>n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 = 10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535113" y="3502025"/>
          <a:ext cx="18288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4" imgW="927100" imgH="381000" progId="Equation.DSMT4">
                  <p:embed/>
                </p:oleObj>
              </mc:Choice>
              <mc:Fallback>
                <p:oleObj name="Equation" r:id="rId4" imgW="927100" imgH="38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502025"/>
                        <a:ext cx="18288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884238" y="4416425"/>
          <a:ext cx="2505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6" imgW="1270000" imgH="381000" progId="Equation.DSMT4">
                  <p:embed/>
                </p:oleObj>
              </mc:Choice>
              <mc:Fallback>
                <p:oleObj name="Equation" r:id="rId6" imgW="1270000" imgH="38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416425"/>
                        <a:ext cx="2505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179513" y="4984750"/>
            <a:ext cx="9906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1865313" y="4552950"/>
            <a:ext cx="9906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03313" y="5162550"/>
            <a:ext cx="2403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       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- </a:t>
            </a:r>
            <a:r>
              <a:rPr lang="en-US" i="1"/>
              <a:t>n</a:t>
            </a:r>
            <a:r>
              <a:rPr lang="en-US"/>
              <a:t> = 20</a:t>
            </a:r>
          </a:p>
          <a:p>
            <a:r>
              <a:rPr lang="en-US"/>
              <a:t>    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- </a:t>
            </a:r>
            <a:r>
              <a:rPr lang="en-US" i="1"/>
              <a:t>n</a:t>
            </a:r>
            <a:r>
              <a:rPr lang="en-US"/>
              <a:t> - 20 = 0</a:t>
            </a:r>
          </a:p>
          <a:p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 - 5)(</a:t>
            </a:r>
            <a:r>
              <a:rPr lang="en-US" i="1"/>
              <a:t>n</a:t>
            </a:r>
            <a:r>
              <a:rPr lang="en-US"/>
              <a:t> + 4) = 0</a:t>
            </a:r>
          </a:p>
          <a:p>
            <a:r>
              <a:rPr lang="en-US"/>
              <a:t>    </a:t>
            </a:r>
            <a:r>
              <a:rPr lang="en-US" i="1"/>
              <a:t>n</a:t>
            </a:r>
            <a:r>
              <a:rPr lang="en-US"/>
              <a:t> = 5  or </a:t>
            </a:r>
            <a:r>
              <a:rPr lang="en-US" i="1"/>
              <a:t>n</a:t>
            </a:r>
            <a:r>
              <a:rPr lang="en-US"/>
              <a:t> = -4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19600" y="5619750"/>
            <a:ext cx="2439988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Therefore,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 = 5.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040063" y="-15875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Diploma Questions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53" grpId="0" animBg="1"/>
      <p:bldP spid="10254" grpId="0" animBg="1"/>
      <p:bldP spid="10255" grpId="0" build="p" autoUpdateAnimBg="0"/>
      <p:bldP spid="10256" grpId="0" animBg="1" autoUpdateAnimBg="0"/>
      <p:bldP spid="102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01638" y="471488"/>
            <a:ext cx="375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      Show that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  <a:r>
              <a:rPr lang="en-US"/>
              <a:t> =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6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67000" y="1173163"/>
            <a:ext cx="152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  <a:r>
              <a:rPr lang="en-US"/>
              <a:t> =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6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133600" y="1797050"/>
          <a:ext cx="26606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4" imgW="1511300" imgH="381000" progId="Equation.DSMT4">
                  <p:embed/>
                </p:oleObj>
              </mc:Choice>
              <mc:Fallback>
                <p:oleObj name="Equation" r:id="rId4" imgW="15113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97050"/>
                        <a:ext cx="26606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913063" y="2643188"/>
          <a:ext cx="12525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6" imgW="711200" imgH="355600" progId="Equation.DSMT4">
                  <p:embed/>
                </p:oleObj>
              </mc:Choice>
              <mc:Fallback>
                <p:oleObj name="Equation" r:id="rId6" imgW="7112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643188"/>
                        <a:ext cx="125253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06700" y="330676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210 = 210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562600" y="3230563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</a:t>
            </a:r>
            <a:r>
              <a:rPr lang="en-US" baseline="-25000">
                <a:solidFill>
                  <a:schemeClr val="accent2"/>
                </a:solidFill>
              </a:rPr>
              <a:t>  10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baseline="-25000">
                <a:solidFill>
                  <a:schemeClr val="accent2"/>
                </a:solidFill>
              </a:rPr>
              <a:t>10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>
                <a:solidFill>
                  <a:schemeClr val="accent2"/>
                </a:solidFill>
              </a:rPr>
              <a:t>.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638800" y="3810000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  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i="1" baseline="-25000">
                <a:solidFill>
                  <a:schemeClr val="accent2"/>
                </a:solidFill>
              </a:rPr>
              <a:t>r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i="1" baseline="-25000">
                <a:solidFill>
                  <a:schemeClr val="accent2"/>
                </a:solidFill>
              </a:rPr>
              <a:t>(n - r)</a:t>
            </a:r>
            <a:r>
              <a:rPr lang="en-US" i="1">
                <a:solidFill>
                  <a:schemeClr val="accent2"/>
                </a:solidFill>
              </a:rPr>
              <a:t>.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8600" y="0"/>
            <a:ext cx="305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Solving Combinations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87550" y="4800600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5 </a:t>
            </a:r>
            <a:r>
              <a:rPr lang="en-US"/>
              <a:t>=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7</a:t>
            </a:r>
            <a:endParaRPr lang="en-US" baseline="3000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133600" y="5715000"/>
            <a:ext cx="98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n</a:t>
            </a:r>
            <a:r>
              <a:rPr lang="en-US"/>
              <a:t> = 12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029200" y="4724400"/>
            <a:ext cx="152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14</a:t>
            </a:r>
            <a:r>
              <a:rPr lang="en-US" i="1"/>
              <a:t>C</a:t>
            </a:r>
            <a:r>
              <a:rPr lang="en-US" baseline="-25000"/>
              <a:t>5 </a:t>
            </a:r>
            <a:r>
              <a:rPr lang="en-US"/>
              <a:t>= </a:t>
            </a:r>
            <a:r>
              <a:rPr lang="en-US" baseline="-25000"/>
              <a:t>14</a:t>
            </a:r>
            <a:r>
              <a:rPr lang="en-US" i="1"/>
              <a:t>C</a:t>
            </a:r>
            <a:r>
              <a:rPr lang="en-US" i="1" baseline="-25000"/>
              <a:t>r </a:t>
            </a:r>
            <a:endParaRPr lang="en-US" baseline="300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486400" y="5715000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r</a:t>
            </a:r>
            <a:r>
              <a:rPr lang="en-US"/>
              <a:t> = 9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90563" y="4784725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Solve: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0" grpId="0" autoUpdateAnimBg="0"/>
      <p:bldP spid="11271" grpId="0" autoUpdateAnimBg="0"/>
      <p:bldP spid="11276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0"/>
            <a:ext cx="501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Solving Problems with Combinations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8925" y="593725"/>
            <a:ext cx="885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2000">
                <a:solidFill>
                  <a:srgbClr val="CC0000"/>
                </a:solidFill>
              </a:rPr>
              <a:t>4.</a:t>
            </a:r>
            <a:r>
              <a:rPr lang="en-US" sz="2000"/>
              <a:t>    If there are 190 handshakes in a room, and each person shook every other      </a:t>
            </a:r>
          </a:p>
          <a:p>
            <a:pPr>
              <a:buFont typeface="Arial" charset="0"/>
              <a:buNone/>
            </a:pPr>
            <a:r>
              <a:rPr lang="en-US" sz="2000"/>
              <a:t>       person’s hand one time, how many people are in the room?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498600" y="1524000"/>
          <a:ext cx="1244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4" imgW="660400" imgH="203200" progId="Equation.DSMT4">
                  <p:embed/>
                </p:oleObj>
              </mc:Choice>
              <mc:Fallback>
                <p:oleObj name="Equation" r:id="rId4" imgW="6604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524000"/>
                        <a:ext cx="1244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708025" y="2082800"/>
          <a:ext cx="20351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6" imgW="1079500" imgH="431800" progId="Equation.DSMT4">
                  <p:embed/>
                </p:oleObj>
              </mc:Choice>
              <mc:Fallback>
                <p:oleObj name="Equation" r:id="rId6" imgW="1079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082800"/>
                        <a:ext cx="20351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84138" y="3124200"/>
          <a:ext cx="26590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8" imgW="1409700" imgH="431800" progId="Equation.DSMT4">
                  <p:embed/>
                </p:oleObj>
              </mc:Choice>
              <mc:Fallback>
                <p:oleObj name="Equation" r:id="rId8" imgW="1409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3124200"/>
                        <a:ext cx="26590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969963" y="4149725"/>
          <a:ext cx="177323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10" imgW="939800" imgH="393700" progId="Equation.DSMT4">
                  <p:embed/>
                </p:oleObj>
              </mc:Choice>
              <mc:Fallback>
                <p:oleObj name="Equation" r:id="rId10" imgW="9398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149725"/>
                        <a:ext cx="1773237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185863" y="5295900"/>
          <a:ext cx="15573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tion" r:id="rId12" imgW="825500" imgH="190500" progId="Equation.DSMT4">
                  <p:embed/>
                </p:oleObj>
              </mc:Choice>
              <mc:Fallback>
                <p:oleObj name="Equation" r:id="rId12" imgW="8255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295900"/>
                        <a:ext cx="15573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504825" y="5943600"/>
          <a:ext cx="19891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Equation" r:id="rId14" imgW="1054100" imgH="190500" progId="Equation.DSMT4">
                  <p:embed/>
                </p:oleObj>
              </mc:Choice>
              <mc:Fallback>
                <p:oleObj name="Equation" r:id="rId14" imgW="1054100" imgH="190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5943600"/>
                        <a:ext cx="19891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419600" y="1676400"/>
          <a:ext cx="23733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3" name="Equation" r:id="rId16" imgW="1257300" imgH="190500" progId="Equation.DSMT4">
                  <p:embed/>
                </p:oleObj>
              </mc:Choice>
              <mc:Fallback>
                <p:oleObj name="Equation" r:id="rId16" imgW="1257300" imgH="19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23733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744913" y="2286000"/>
          <a:ext cx="35718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Equation" r:id="rId18" imgW="1892300" imgH="190500" progId="Equation.DSMT4">
                  <p:embed/>
                </p:oleObj>
              </mc:Choice>
              <mc:Fallback>
                <p:oleObj name="Equation" r:id="rId18" imgW="1892300" imgH="190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286000"/>
                        <a:ext cx="35718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419600" y="2895600"/>
          <a:ext cx="24701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Equation" r:id="rId20" imgW="1308100" imgH="152400" progId="Equation.DSMT4">
                  <p:embed/>
                </p:oleObj>
              </mc:Choice>
              <mc:Fallback>
                <p:oleObj name="Equation" r:id="rId20" imgW="1308100" imgH="15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24701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327525" y="3870325"/>
            <a:ext cx="4206875" cy="777875"/>
          </a:xfrm>
          <a:prstGeom prst="rect">
            <a:avLst/>
          </a:prstGeom>
          <a:solidFill>
            <a:srgbClr val="99FFE4"/>
          </a:soli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Therefore there would be 20 people in the room.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562600" cy="29130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41525" y="3355975"/>
            <a:ext cx="55537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Page 534</a:t>
            </a:r>
          </a:p>
          <a:p>
            <a:r>
              <a:rPr lang="en-US" smtClean="0"/>
              <a:t>1, 2, 4, 5, 6, 7, 8, 11, 13, 14, 15, 17, 18, 19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2725" y="531813"/>
            <a:ext cx="87931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</a:t>
            </a:r>
            <a:r>
              <a:rPr lang="en-US">
                <a:solidFill>
                  <a:srgbClr val="CC0000"/>
                </a:solidFill>
              </a:rPr>
              <a:t>combination</a:t>
            </a:r>
            <a:r>
              <a:rPr lang="en-US"/>
              <a:t> is a selection of a group of objects taken from a</a:t>
            </a:r>
          </a:p>
          <a:p>
            <a:r>
              <a:rPr lang="en-US"/>
              <a:t>larger pool for which the </a:t>
            </a:r>
            <a:r>
              <a:rPr lang="en-US">
                <a:solidFill>
                  <a:schemeClr val="accent2"/>
                </a:solidFill>
              </a:rPr>
              <a:t>kinds of objects selected is of importance</a:t>
            </a:r>
            <a:endParaRPr lang="en-US"/>
          </a:p>
          <a:p>
            <a:r>
              <a:rPr lang="en-US">
                <a:solidFill>
                  <a:schemeClr val="accent2"/>
                </a:solidFill>
              </a:rPr>
              <a:t>but not the order</a:t>
            </a:r>
            <a:r>
              <a:rPr lang="en-US"/>
              <a:t> in which they were selected.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325" y="1751013"/>
            <a:ext cx="744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 many arrangements are there for the letters </a:t>
            </a:r>
            <a:r>
              <a:rPr lang="en-US">
                <a:solidFill>
                  <a:schemeClr val="accent2"/>
                </a:solidFill>
              </a:rPr>
              <a:t>ABC</a:t>
            </a:r>
            <a:r>
              <a:rPr lang="en-US"/>
              <a:t>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7525" y="2284413"/>
            <a:ext cx="82708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ABC</a:t>
            </a:r>
          </a:p>
          <a:p>
            <a:r>
              <a:rPr lang="en-US">
                <a:solidFill>
                  <a:srgbClr val="D60093"/>
                </a:solidFill>
              </a:rPr>
              <a:t>ACB</a:t>
            </a:r>
          </a:p>
          <a:p>
            <a:r>
              <a:rPr lang="en-US">
                <a:solidFill>
                  <a:srgbClr val="D60093"/>
                </a:solidFill>
              </a:rPr>
              <a:t>BCA</a:t>
            </a:r>
          </a:p>
          <a:p>
            <a:r>
              <a:rPr lang="en-US">
                <a:solidFill>
                  <a:srgbClr val="D60093"/>
                </a:solidFill>
              </a:rPr>
              <a:t>BAC</a:t>
            </a:r>
          </a:p>
          <a:p>
            <a:r>
              <a:rPr lang="en-US">
                <a:solidFill>
                  <a:srgbClr val="D60093"/>
                </a:solidFill>
              </a:rPr>
              <a:t>CAB</a:t>
            </a:r>
          </a:p>
          <a:p>
            <a:r>
              <a:rPr lang="en-US">
                <a:solidFill>
                  <a:srgbClr val="D60093"/>
                </a:solidFill>
              </a:rPr>
              <a:t>CBA</a:t>
            </a: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1295400" y="2376488"/>
            <a:ext cx="533400" cy="2057400"/>
          </a:xfrm>
          <a:prstGeom prst="rightBrace">
            <a:avLst>
              <a:gd name="adj1" fmla="val 44339"/>
              <a:gd name="adj2" fmla="val 51236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66925" y="2300288"/>
            <a:ext cx="6380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When the order of the letters is important there</a:t>
            </a:r>
          </a:p>
          <a:p>
            <a:r>
              <a:rPr lang="en-US"/>
              <a:t>are six distinct arrangements or permutations.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57400" y="3122613"/>
            <a:ext cx="5899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However, if order is </a:t>
            </a:r>
            <a:r>
              <a:rPr lang="en-US">
                <a:solidFill>
                  <a:schemeClr val="accent2"/>
                </a:solidFill>
              </a:rPr>
              <a:t>not important</a:t>
            </a:r>
            <a:r>
              <a:rPr lang="en-US"/>
              <a:t> and all </a:t>
            </a:r>
          </a:p>
          <a:p>
            <a:r>
              <a:rPr lang="en-US"/>
              <a:t>you wanted was a grouping of ABC, there is</a:t>
            </a:r>
          </a:p>
          <a:p>
            <a:r>
              <a:rPr lang="en-US"/>
              <a:t>only one way, or one combination.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65125" y="4951413"/>
            <a:ext cx="788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number of combinations of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/>
              <a:t> items taken </a:t>
            </a:r>
            <a:r>
              <a:rPr lang="en-US" i="1">
                <a:solidFill>
                  <a:schemeClr val="accent2"/>
                </a:solidFill>
              </a:rPr>
              <a:t>r</a:t>
            </a:r>
            <a:r>
              <a:rPr lang="en-US"/>
              <a:t> at a time is:</a:t>
            </a: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8683"/>
              </p:ext>
            </p:extLst>
          </p:nvPr>
        </p:nvGraphicFramePr>
        <p:xfrm>
          <a:off x="601662" y="5638800"/>
          <a:ext cx="24542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1016000" imgH="381000" progId="Equation.DSMT4">
                  <p:embed/>
                </p:oleObj>
              </mc:Choice>
              <mc:Fallback>
                <p:oleObj name="Equation" r:id="rId4" imgW="1016000" imgH="38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5638800"/>
                        <a:ext cx="2454275" cy="919163"/>
                      </a:xfrm>
                      <a:prstGeom prst="rect">
                        <a:avLst/>
                      </a:prstGeom>
                      <a:solidFill>
                        <a:srgbClr val="99FFE4"/>
                      </a:solidFill>
                      <a:ln w="76200" cmpd="tri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24263" y="6032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Combinations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044700" y="4283075"/>
            <a:ext cx="7085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When order matters, you have permutations.</a:t>
            </a:r>
            <a:endParaRPr lang="en-US"/>
          </a:p>
          <a:p>
            <a:r>
              <a:rPr lang="en-US">
                <a:solidFill>
                  <a:srgbClr val="CC0000"/>
                </a:solidFill>
              </a:rPr>
              <a:t>When order does not matter, you have combinations</a:t>
            </a:r>
            <a:r>
              <a:rPr lang="en-US"/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92613" y="5638800"/>
            <a:ext cx="1593850" cy="765175"/>
            <a:chOff x="4392613" y="5638800"/>
            <a:chExt cx="1593850" cy="765175"/>
          </a:xfrm>
        </p:grpSpPr>
        <p:graphicFrame>
          <p:nvGraphicFramePr>
            <p:cNvPr id="1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215189"/>
                </p:ext>
              </p:extLst>
            </p:nvPr>
          </p:nvGraphicFramePr>
          <p:xfrm>
            <a:off x="4392613" y="5791200"/>
            <a:ext cx="1593850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6" imgW="660240" imgH="253800" progId="Equation.DSMT4">
                    <p:embed/>
                  </p:oleObj>
                </mc:Choice>
                <mc:Fallback>
                  <p:oleObj name="Equation" r:id="rId6" imgW="6602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2613" y="5791200"/>
                          <a:ext cx="1593850" cy="612775"/>
                        </a:xfrm>
                        <a:prstGeom prst="rect">
                          <a:avLst/>
                        </a:prstGeom>
                        <a:solidFill>
                          <a:srgbClr val="99FFE4"/>
                        </a:solidFill>
                        <a:ln w="76200" cmpd="tri">
                          <a:solidFill>
                            <a:srgbClr val="00CC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459119" y="56388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586740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build="p" autoUpdateAnimBg="0"/>
      <p:bldP spid="4101" grpId="0" animBg="1"/>
      <p:bldP spid="4102" grpId="0" autoUpdateAnimBg="0"/>
      <p:bldP spid="4103" grpId="0" autoUpdateAnimBg="0"/>
      <p:bldP spid="4104" grpId="0" autoUpdateAnimBg="0"/>
      <p:bldP spid="4109" grpId="0" autoUpdateAnimBg="0"/>
      <p:bldP spid="41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547688"/>
            <a:ext cx="355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Evaluate the following.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38200" y="1371600"/>
          <a:ext cx="2057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4" imgW="977900" imgH="381000" progId="Equation.DSMT4">
                  <p:embed/>
                </p:oleObj>
              </mc:Choice>
              <mc:Fallback>
                <p:oleObj name="Equation" r:id="rId4" imgW="9779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2057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25146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35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12725" y="3808413"/>
            <a:ext cx="8802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A committee of four students is to be chosen from a group of 10</a:t>
            </a:r>
          </a:p>
          <a:p>
            <a:r>
              <a:rPr lang="en-US"/>
              <a:t>     students.  In how many ways can this be done?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79525" y="487521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968500" y="4827588"/>
          <a:ext cx="13716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6" imgW="825500" imgH="381000" progId="Equation.DSMT4">
                  <p:embed/>
                </p:oleObj>
              </mc:Choice>
              <mc:Fallback>
                <p:oleObj name="Equation" r:id="rId6" imgW="825500" imgH="38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827588"/>
                        <a:ext cx="13716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914525" y="5484813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>
                <a:solidFill>
                  <a:srgbClr val="CC0000"/>
                </a:solidFill>
              </a:rPr>
              <a:t>210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86200" y="4906963"/>
            <a:ext cx="407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committee of four can be </a:t>
            </a:r>
          </a:p>
          <a:p>
            <a:r>
              <a:rPr lang="en-US">
                <a:solidFill>
                  <a:schemeClr val="accent2"/>
                </a:solidFill>
              </a:rPr>
              <a:t>selected in </a:t>
            </a:r>
            <a:r>
              <a:rPr lang="en-US">
                <a:solidFill>
                  <a:srgbClr val="CC0000"/>
                </a:solidFill>
              </a:rPr>
              <a:t>210</a:t>
            </a:r>
            <a:r>
              <a:rPr lang="en-US">
                <a:solidFill>
                  <a:schemeClr val="accent2"/>
                </a:solidFill>
              </a:rPr>
              <a:t> ways.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81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Finding the Number of Combinations</a:t>
            </a: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838200" y="990600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8" imgW="254000" imgH="203200" progId="Equation.DSMT4">
                  <p:embed/>
                </p:oleObj>
              </mc:Choice>
              <mc:Fallback>
                <p:oleObj name="Equation" r:id="rId8" imgW="2540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58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8" grpId="0" autoUpdateAnimBg="0"/>
      <p:bldP spid="5131" grpId="0" autoUpdateAnimBg="0"/>
      <p:bldP spid="5132" grpId="0" autoUpdateAnimBg="0"/>
      <p:bldP spid="5134" grpId="0" autoUpdateAnimBg="0"/>
      <p:bldP spid="5135" grpId="0" autoUpdateAnimBg="0"/>
      <p:bldP spid="51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381000"/>
            <a:ext cx="84566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A company is hiring people to fill five identical positions.  </a:t>
            </a:r>
          </a:p>
          <a:p>
            <a:r>
              <a:rPr lang="en-US"/>
              <a:t>          There are 12 applicants.  In how many ways can the </a:t>
            </a:r>
          </a:p>
          <a:p>
            <a:r>
              <a:rPr lang="en-US"/>
              <a:t>          company fill the five positions?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36725" y="157162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12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0" y="1524000"/>
          <a:ext cx="1295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4" imgW="800100" imgH="381000" progId="Equation.DSMT4">
                  <p:embed/>
                </p:oleObj>
              </mc:Choice>
              <mc:Fallback>
                <p:oleObj name="Equation" r:id="rId4" imgW="8001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0"/>
                        <a:ext cx="12954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46325" y="21971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792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40225" y="2087563"/>
            <a:ext cx="3684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(The number of combinations of</a:t>
            </a:r>
          </a:p>
          <a:p>
            <a:r>
              <a:rPr lang="en-US" sz="2000">
                <a:solidFill>
                  <a:schemeClr val="accent2"/>
                </a:solidFill>
              </a:rPr>
              <a:t>12 taken five at a time is 792).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7525" y="3124200"/>
            <a:ext cx="8599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The company wants to hire applicant A and four of the other </a:t>
            </a:r>
          </a:p>
          <a:p>
            <a:r>
              <a:rPr lang="en-US"/>
              <a:t>      applicants.  How many ways can the five positions be filled?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60525" y="4103688"/>
            <a:ext cx="142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1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11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76600" y="41148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330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013325" y="3886200"/>
            <a:ext cx="3732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With the selection of applicant A</a:t>
            </a:r>
          </a:p>
          <a:p>
            <a:r>
              <a:rPr lang="en-US" sz="2000">
                <a:solidFill>
                  <a:schemeClr val="accent2"/>
                </a:solidFill>
              </a:rPr>
              <a:t>and four others, there are 330</a:t>
            </a:r>
          </a:p>
          <a:p>
            <a:r>
              <a:rPr lang="en-US" sz="2000">
                <a:solidFill>
                  <a:schemeClr val="accent2"/>
                </a:solidFill>
              </a:rPr>
              <a:t>ways of filling the positions.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6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343400" y="1447800"/>
            <a:ext cx="3295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The company can fill the five</a:t>
            </a:r>
          </a:p>
          <a:p>
            <a:r>
              <a:rPr lang="en-US" sz="2000">
                <a:solidFill>
                  <a:srgbClr val="CC0000"/>
                </a:solidFill>
              </a:rPr>
              <a:t>positions 792 ways.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81000" y="4953000"/>
            <a:ext cx="8453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4.</a:t>
            </a:r>
            <a:r>
              <a:rPr lang="en-US"/>
              <a:t>  A math class has 18 male students and 19 female students.   </a:t>
            </a:r>
          </a:p>
          <a:p>
            <a:r>
              <a:rPr lang="en-US"/>
              <a:t>     A committee of four male and three female is to be selected.  </a:t>
            </a:r>
          </a:p>
          <a:p>
            <a:r>
              <a:rPr lang="en-US"/>
              <a:t>     How many ways can this be done?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854075" y="6253163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19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</a:rPr>
              <a:t>= 2 965 140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9" grpId="0" autoUpdateAnimBg="0"/>
      <p:bldP spid="6151" grpId="0" autoUpdateAnimBg="0"/>
      <p:bldP spid="6152" grpId="0" autoUpdateAnimBg="0"/>
      <p:bldP spid="6153" grpId="0" autoUpdateAnimBg="0"/>
      <p:bldP spid="6155" grpId="0" autoUpdateAnimBg="0"/>
      <p:bldP spid="6156" grpId="0" autoUpdateAnimBg="0"/>
      <p:bldP spid="6163" grpId="0" autoUpdateAnimBg="0"/>
      <p:bldP spid="6164" grpId="0" autoUpdateAnimBg="0"/>
      <p:bldP spid="6165" grpId="0" autoUpdateAnimBg="0"/>
      <p:bldP spid="61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304800"/>
            <a:ext cx="79857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4.  </a:t>
            </a:r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There are seven books on a shelf.  In how many ways </a:t>
            </a:r>
          </a:p>
          <a:p>
            <a:r>
              <a:rPr lang="en-US" dirty="0"/>
              <a:t>          can five or more books be selected?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291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Select   5  or  6  or  7: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8475" y="1447800"/>
            <a:ext cx="203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5</a:t>
            </a:r>
            <a:r>
              <a:rPr lang="en-US"/>
              <a:t> + </a:t>
            </a:r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6</a:t>
            </a:r>
            <a:r>
              <a:rPr lang="en-US"/>
              <a:t> +</a:t>
            </a:r>
            <a:r>
              <a:rPr lang="en-US" baseline="-25000"/>
              <a:t> 7</a:t>
            </a:r>
            <a:r>
              <a:rPr lang="en-US" i="1"/>
              <a:t>C</a:t>
            </a:r>
            <a:r>
              <a:rPr lang="en-US" baseline="-25000"/>
              <a:t>7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33800" y="1447800"/>
            <a:ext cx="1695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21 + 7 + 1</a:t>
            </a:r>
          </a:p>
          <a:p>
            <a:r>
              <a:rPr lang="en-US">
                <a:solidFill>
                  <a:schemeClr val="accent2"/>
                </a:solidFill>
              </a:rPr>
              <a:t>= 29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19800" y="1112838"/>
            <a:ext cx="2441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There are 29 ways to</a:t>
            </a:r>
          </a:p>
          <a:p>
            <a:r>
              <a:rPr lang="en-US" sz="2000">
                <a:solidFill>
                  <a:schemeClr val="accent2"/>
                </a:solidFill>
              </a:rPr>
              <a:t>select five or more</a:t>
            </a:r>
          </a:p>
          <a:p>
            <a:r>
              <a:rPr lang="en-US" sz="2000">
                <a:solidFill>
                  <a:schemeClr val="accent2"/>
                </a:solidFill>
              </a:rPr>
              <a:t>books.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3725" y="2133600"/>
            <a:ext cx="8142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If zero to seven books were to be selected, how many ways</a:t>
            </a:r>
          </a:p>
          <a:p>
            <a:r>
              <a:rPr lang="en-US"/>
              <a:t>      could this be done?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54150" y="2895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5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7 </a:t>
            </a:r>
            <a:r>
              <a:rPr lang="en-US">
                <a:solidFill>
                  <a:schemeClr val="accent2"/>
                </a:solidFill>
              </a:rPr>
              <a:t> = 128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17588" y="3825875"/>
            <a:ext cx="6888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To find the number of ways to select from </a:t>
            </a:r>
            <a:r>
              <a:rPr lang="en-US">
                <a:solidFill>
                  <a:schemeClr val="accent2"/>
                </a:solidFill>
              </a:rPr>
              <a:t>zero to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</a:t>
            </a:r>
          </a:p>
          <a:p>
            <a:r>
              <a:rPr lang="en-US">
                <a:solidFill>
                  <a:srgbClr val="CC0000"/>
                </a:solidFill>
              </a:rPr>
              <a:t>objects, use 2</a:t>
            </a:r>
            <a:r>
              <a:rPr lang="en-US" i="1" baseline="30000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-76200" y="4953000"/>
            <a:ext cx="918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5.</a:t>
            </a:r>
            <a:r>
              <a:rPr lang="en-US" dirty="0" smtClean="0"/>
              <a:t>  </a:t>
            </a:r>
            <a:r>
              <a:rPr lang="en-US" dirty="0"/>
              <a:t>How many ways can one or more of five different toys be selected?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36725" y="5546725"/>
            <a:ext cx="2135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 baseline="30000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- 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</a:t>
            </a:r>
            <a:r>
              <a:rPr lang="en-US"/>
              <a:t> = 2</a:t>
            </a:r>
            <a:r>
              <a:rPr lang="en-US" baseline="30000"/>
              <a:t>5</a:t>
            </a:r>
            <a:r>
              <a:rPr lang="en-US"/>
              <a:t> - 1</a:t>
            </a:r>
          </a:p>
          <a:p>
            <a:r>
              <a:rPr lang="en-US"/>
              <a:t>             = 32 - 1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accent2"/>
                </a:solidFill>
              </a:rPr>
              <a:t>= 31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784725" y="5440363"/>
            <a:ext cx="2505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There are 31 ways to </a:t>
            </a:r>
          </a:p>
          <a:p>
            <a:r>
              <a:rPr lang="en-US" sz="2000">
                <a:solidFill>
                  <a:schemeClr val="accent2"/>
                </a:solidFill>
              </a:rPr>
              <a:t>select one and five</a:t>
            </a:r>
          </a:p>
          <a:p>
            <a:r>
              <a:rPr lang="en-US" sz="2000">
                <a:solidFill>
                  <a:schemeClr val="accent2"/>
                </a:solidFill>
              </a:rPr>
              <a:t>of five toys.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0813" y="4191000"/>
            <a:ext cx="122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7</a:t>
            </a:r>
            <a:r>
              <a:rPr lang="en-US">
                <a:solidFill>
                  <a:schemeClr val="accent2"/>
                </a:solidFill>
              </a:rPr>
              <a:t> = 128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-76200"/>
            <a:ext cx="811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Connecting words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i="1">
                <a:solidFill>
                  <a:srgbClr val="CC0000"/>
                </a:solidFill>
              </a:rPr>
              <a:t>and, or, at least, at most, </a:t>
            </a:r>
            <a:r>
              <a:rPr lang="en-US">
                <a:solidFill>
                  <a:schemeClr val="accent2"/>
                </a:solidFill>
              </a:rPr>
              <a:t>and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i="1">
                <a:solidFill>
                  <a:srgbClr val="CC0000"/>
                </a:solidFill>
              </a:rPr>
              <a:t>no more than.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041400" y="342900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Alternative Strategy: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build="p" autoUpdateAnimBg="0"/>
      <p:bldP spid="7177" grpId="0" autoUpdateAnimBg="0"/>
      <p:bldP spid="7178" grpId="0" autoUpdateAnimBg="0"/>
      <p:bldP spid="7179" grpId="0" build="p" autoUpdateAnimBg="0"/>
      <p:bldP spid="7180" grpId="0" autoUpdateAnimBg="0"/>
      <p:bldP spid="7181" grpId="0" autoUpdateAnimBg="0"/>
      <p:bldP spid="7183" grpId="0" autoUpdateAnimBg="0"/>
      <p:bldP spid="71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57200"/>
            <a:ext cx="82269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6.</a:t>
            </a:r>
            <a:r>
              <a:rPr lang="en-US" dirty="0" smtClean="0"/>
              <a:t>  </a:t>
            </a:r>
            <a:r>
              <a:rPr lang="en-US" dirty="0"/>
              <a:t>There are seven women and five men applying for four </a:t>
            </a:r>
          </a:p>
          <a:p>
            <a:r>
              <a:rPr lang="en-US" dirty="0"/>
              <a:t>     positions with a company.  The hiring committee wants </a:t>
            </a:r>
          </a:p>
          <a:p>
            <a:r>
              <a:rPr lang="en-US" dirty="0"/>
              <a:t>     to hire at least one woman.  How many different ways can </a:t>
            </a:r>
          </a:p>
          <a:p>
            <a:r>
              <a:rPr lang="en-US" dirty="0"/>
              <a:t>     the four positions be filled?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1312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 woman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3 men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98525" y="2882900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/>
              <a:t>)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161213" y="2894013"/>
            <a:ext cx="89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490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60425" y="3427413"/>
            <a:ext cx="672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four positions can be filled 490 different ways.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Alternative Strategy: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4494213"/>
            <a:ext cx="7059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Take the total number of combinations and subtract </a:t>
            </a:r>
          </a:p>
          <a:p>
            <a:r>
              <a:rPr lang="en-US">
                <a:solidFill>
                  <a:srgbClr val="CC0000"/>
                </a:solidFill>
              </a:rPr>
              <a:t>the combinations containing no women.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22525" y="5319713"/>
            <a:ext cx="21788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/>
              <a:t>12</a:t>
            </a: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 - </a:t>
            </a:r>
            <a:r>
              <a:rPr lang="en-US" baseline="-25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baseline="-25000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/>
              <a:t> </a:t>
            </a:r>
            <a:r>
              <a:rPr lang="en-US" baseline="-25000" dirty="0" smtClean="0"/>
              <a:t>7</a:t>
            </a:r>
            <a:r>
              <a:rPr lang="en-US" dirty="0" smtClean="0"/>
              <a:t>C</a:t>
            </a:r>
            <a:r>
              <a:rPr lang="en-US" baseline="-25000" dirty="0"/>
              <a:t>0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43437" y="5338762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490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641600" y="2146300"/>
            <a:ext cx="158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 2 women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2 men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191000" y="2130425"/>
            <a:ext cx="151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3 women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1 man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84850" y="2133600"/>
            <a:ext cx="165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4 women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zero men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270125" y="28956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11600" y="2895600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r>
              <a:rPr lang="en-US" baseline="-25000">
                <a:solidFill>
                  <a:schemeClr val="accent2"/>
                </a:solidFill>
              </a:rPr>
              <a:t>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/>
              <a:t>)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534025" y="28956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4" grpId="0" autoUpdateAnimBg="0"/>
      <p:bldP spid="8205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81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" y="533400"/>
            <a:ext cx="89298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7.  </a:t>
            </a:r>
            <a:r>
              <a:rPr lang="en-US" dirty="0"/>
              <a:t>A math class has 18 male students and 19 female students.   A</a:t>
            </a:r>
          </a:p>
          <a:p>
            <a:r>
              <a:rPr lang="en-US" dirty="0"/>
              <a:t>      committee of seven is to be selected.  How many ways can this </a:t>
            </a:r>
          </a:p>
          <a:p>
            <a:r>
              <a:rPr lang="en-US" dirty="0"/>
              <a:t>       be done, if there must be at least one female on the committee?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62000" y="1905000"/>
            <a:ext cx="393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37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-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7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19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 </a:t>
            </a:r>
            <a:r>
              <a:rPr lang="en-US">
                <a:solidFill>
                  <a:srgbClr val="CC0000"/>
                </a:solidFill>
              </a:rPr>
              <a:t>= 10 263 648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200" y="2514600"/>
            <a:ext cx="85552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8.</a:t>
            </a:r>
            <a:r>
              <a:rPr lang="en-US" dirty="0" smtClean="0"/>
              <a:t>  </a:t>
            </a:r>
            <a:r>
              <a:rPr lang="en-US" dirty="0"/>
              <a:t>A committee of six is to be chosen from three girls and seven</a:t>
            </a:r>
          </a:p>
          <a:p>
            <a:r>
              <a:rPr lang="en-US" dirty="0"/>
              <a:t>       boys.  Two particular boys must be on the committee.  Find </a:t>
            </a:r>
          </a:p>
          <a:p>
            <a:r>
              <a:rPr lang="en-US" dirty="0"/>
              <a:t>       the number of ways of selecting the committee.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38200" y="3657600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 </a:t>
            </a:r>
            <a:r>
              <a:rPr lang="en-US">
                <a:solidFill>
                  <a:srgbClr val="CC0000"/>
                </a:solidFill>
              </a:rPr>
              <a:t>= 70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1438" y="4267200"/>
            <a:ext cx="872149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9.</a:t>
            </a:r>
            <a:r>
              <a:rPr lang="en-US" dirty="0" smtClean="0"/>
              <a:t>  </a:t>
            </a:r>
            <a:r>
              <a:rPr lang="en-US" dirty="0"/>
              <a:t>How many five card hands can be dealt from a standard deck </a:t>
            </a:r>
          </a:p>
          <a:p>
            <a:r>
              <a:rPr lang="en-US" dirty="0"/>
              <a:t>       of 52 cards if:</a:t>
            </a:r>
          </a:p>
          <a:p>
            <a:r>
              <a:rPr lang="en-US" dirty="0"/>
              <a:t>       a) each hand must contain two aces?</a:t>
            </a:r>
          </a:p>
          <a:p>
            <a:endParaRPr lang="en-US" dirty="0"/>
          </a:p>
          <a:p>
            <a:r>
              <a:rPr lang="en-US" dirty="0"/>
              <a:t>       b)  each hand must contain three red cards?  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914400" y="53340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48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</a:rPr>
              <a:t>=  103 776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14400" y="61214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26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26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</a:rPr>
              <a:t>= 845 000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" y="533400"/>
            <a:ext cx="755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7.</a:t>
            </a:r>
            <a:r>
              <a:rPr lang="en-US"/>
              <a:t>  There are eight points in a coordinate plane, no three </a:t>
            </a:r>
          </a:p>
          <a:p>
            <a:r>
              <a:rPr lang="en-US"/>
              <a:t>       points are collinear. </a:t>
            </a:r>
          </a:p>
          <a:p>
            <a:r>
              <a:rPr lang="en-US"/>
              <a:t>     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How many line segments can be drawn?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70125" y="1600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03525" y="16002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28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522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How many triangles can be drawn?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03525" y="24225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56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8825" y="2819400"/>
            <a:ext cx="589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How many quadrilaterals can be drawn?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336800" y="32766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54325" y="32607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70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77800" y="0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Problem Solving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8925" y="685800"/>
            <a:ext cx="838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8.</a:t>
            </a:r>
            <a:r>
              <a:rPr lang="en-US"/>
              <a:t>  How many diagonals are there in a hexagon? in an octagon?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62000" y="1158875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Hexagon: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19800" y="1447800"/>
            <a:ext cx="1601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- 6  =  9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15000" y="3733800"/>
            <a:ext cx="240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Octagon:</a:t>
            </a:r>
            <a:r>
              <a:rPr lang="en-US">
                <a:solidFill>
                  <a:schemeClr val="accent2"/>
                </a:solidFill>
              </a:rPr>
              <a:t>   </a:t>
            </a:r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- 8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8099425" y="37179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20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854075" y="4286250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 an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-sided</a:t>
            </a:r>
            <a:r>
              <a:rPr lang="en-US"/>
              <a:t> polygon?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990600" y="483552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</a:t>
            </a:r>
            <a:r>
              <a:rPr lang="en-US" i="1">
                <a:solidFill>
                  <a:schemeClr val="accent2"/>
                </a:solidFill>
              </a:rPr>
              <a:t>n</a:t>
            </a:r>
            <a:endParaRPr lang="en-US" baseline="-25000">
              <a:solidFill>
                <a:schemeClr val="accent2"/>
              </a:solidFill>
            </a:endParaRPr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2036763" y="4811713"/>
          <a:ext cx="1722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4" imgW="977900" imgH="381000" progId="Equation.DSMT4">
                  <p:embed/>
                </p:oleObj>
              </mc:Choice>
              <mc:Fallback>
                <p:oleObj name="Equation" r:id="rId4" imgW="977900" imgH="38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811713"/>
                        <a:ext cx="17224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2073275" y="5543550"/>
          <a:ext cx="1724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6" imgW="977900" imgH="355600" progId="Equation.DSMT4">
                  <p:embed/>
                </p:oleObj>
              </mc:Choice>
              <mc:Fallback>
                <p:oleObj name="Equation" r:id="rId6" imgW="977900" imgH="355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5543550"/>
                        <a:ext cx="17240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4530725" y="4813300"/>
          <a:ext cx="15001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8" imgW="850900" imgH="381000" progId="Equation.DSMT4">
                  <p:embed/>
                </p:oleObj>
              </mc:Choice>
              <mc:Fallback>
                <p:oleObj name="Equation" r:id="rId8" imgW="850900" imgH="381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4813300"/>
                        <a:ext cx="15001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4572000" y="5445125"/>
          <a:ext cx="10969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10" imgW="622300" imgH="381000" progId="Equation.DSMT4">
                  <p:embed/>
                </p:oleObj>
              </mc:Choice>
              <mc:Fallback>
                <p:oleObj name="Equation" r:id="rId10" imgW="622300" imgH="381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45125"/>
                        <a:ext cx="10969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778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3200400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utoUpdateAnimBg="0"/>
      <p:bldP spid="16401" grpId="0" autoUpdateAnimBg="0"/>
      <p:bldP spid="16407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1178</TotalTime>
  <Words>1176</Words>
  <Application>Microsoft Office PowerPoint</Application>
  <PresentationFormat>On-screen Show (4:3)</PresentationFormat>
  <Paragraphs>207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</vt:lpstr>
      <vt:lpstr>Times New Roman</vt:lpstr>
      <vt:lpstr>Arial</vt:lpstr>
      <vt:lpstr>Blank Presentation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Stephanie MacKay</cp:lastModifiedBy>
  <cp:revision>76</cp:revision>
  <dcterms:created xsi:type="dcterms:W3CDTF">2000-01-18T03:25:23Z</dcterms:created>
  <dcterms:modified xsi:type="dcterms:W3CDTF">2012-12-17T04:03:03Z</dcterms:modified>
</cp:coreProperties>
</file>