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sldIdLst>
    <p:sldId id="271" r:id="rId2"/>
    <p:sldId id="256" r:id="rId3"/>
    <p:sldId id="265" r:id="rId4"/>
    <p:sldId id="258" r:id="rId5"/>
    <p:sldId id="257" r:id="rId6"/>
    <p:sldId id="259" r:id="rId7"/>
    <p:sldId id="270" r:id="rId8"/>
    <p:sldId id="260" r:id="rId9"/>
    <p:sldId id="263" r:id="rId10"/>
    <p:sldId id="261" r:id="rId11"/>
    <p:sldId id="272" r:id="rId12"/>
    <p:sldId id="264" r:id="rId13"/>
    <p:sldId id="267" r:id="rId14"/>
    <p:sldId id="262" r:id="rId15"/>
    <p:sldId id="269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CC00"/>
    <a:srgbClr val="CC00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7" autoAdjust="0"/>
    <p:restoredTop sz="90929"/>
  </p:normalViewPr>
  <p:slideViewPr>
    <p:cSldViewPr>
      <p:cViewPr varScale="1">
        <p:scale>
          <a:sx n="67" d="100"/>
          <a:sy n="67" d="100"/>
        </p:scale>
        <p:origin x="-10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1F7928-EAFD-4A89-A3C0-8119C70349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476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8BB278-D4C4-49BB-B342-FFE785E38671}" type="slidenum">
              <a:rPr lang="en-US"/>
              <a:pPr/>
              <a:t>2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4DD475-04B5-4347-AB0A-EE5C86C5217F}" type="slidenum">
              <a:rPr lang="en-US"/>
              <a:pPr/>
              <a:t>13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A41B9F-56D2-4E5B-9687-D2DED32897D6}" type="slidenum">
              <a:rPr lang="en-US"/>
              <a:pPr/>
              <a:t>14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1B74B5-6F3A-4F56-BF6B-7CA62286540A}" type="slidenum">
              <a:rPr lang="en-US"/>
              <a:pPr/>
              <a:t>15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6E4A2D-44DA-4114-94EE-BDB4EA51CDB8}" type="slidenum">
              <a:rPr lang="en-US"/>
              <a:pPr/>
              <a:t>3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F785C6-BAF3-4211-8C23-BB86F3BB7776}" type="slidenum">
              <a:rPr lang="en-US"/>
              <a:pPr/>
              <a:t>4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971D19-40FD-4278-855D-CD427CCAD021}" type="slidenum">
              <a:rPr lang="en-US"/>
              <a:pPr/>
              <a:t>5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D8D9BF-41B3-4AD8-B6B7-AA70E5A664EF}" type="slidenum">
              <a:rPr lang="en-US"/>
              <a:pPr/>
              <a:t>6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584FFA-CA00-4371-B681-103D1F20ABCD}" type="slidenum">
              <a:rPr lang="en-US"/>
              <a:pPr/>
              <a:t>8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68BB87-0EB4-4A71-B669-3A466C1CD578}" type="slidenum">
              <a:rPr lang="en-US"/>
              <a:pPr/>
              <a:t>9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CD678B-A59F-4C56-977B-26BC79F7ABC5}" type="slidenum">
              <a:rPr lang="en-US"/>
              <a:pPr/>
              <a:t>10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F715D3-FC27-4CF1-932D-ADDEF5579CFB}" type="slidenum">
              <a:rPr lang="en-US"/>
              <a:pPr/>
              <a:t>12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F6BDB-3B32-46C2-A3E6-F60792D198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61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4400F-A4B7-4C0E-AE8B-B087CDEE92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274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A1B57-C5AC-4769-AAF6-C87D655505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65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06934-2DED-46A4-9C96-13EF725384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30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BD1C3-ED11-4490-A70D-2DE1B97CCE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5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5EC54-040C-46EB-B8CC-9805E9248A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786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11446-AA50-4EAF-B711-FC91B6FC95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90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1DD19-C458-4E95-BC3C-D259B4E080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185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8DA2D-56C4-4BF3-8A5F-19FA03D960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14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F2403-0504-4F3A-871D-A0A128C5C2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26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749D0-40E0-4FE1-A18C-801B08F9E8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8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D9BF6C21-D2AC-4AFB-A92B-F7ABC73E82C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460724"/>
            <a:ext cx="5562600" cy="4237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42875" y="152400"/>
            <a:ext cx="8534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Myriorama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cards were invented in France around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1823 by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Jean-Pierre Brès and further developed in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England by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John Clark. Early myrioramas were decorated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with people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, buildings, and scenery that could be laid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out in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any order to create a variety of landscapes.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One 24-card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set is sold as “The Endless Landscape.”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24601" y="2460724"/>
            <a:ext cx="2667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many different landscapes could be created?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8DA2D-56C4-4BF3-8A5F-19FA03D9606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2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" y="688122"/>
            <a:ext cx="914399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a)</a:t>
            </a:r>
            <a:r>
              <a:rPr lang="en-US" dirty="0"/>
              <a:t>  </a:t>
            </a:r>
            <a:r>
              <a:rPr lang="en-US" dirty="0" smtClean="0"/>
              <a:t>Determine an expression for</a:t>
            </a:r>
            <a:r>
              <a:rPr lang="en-US" dirty="0" smtClean="0"/>
              <a:t> </a:t>
            </a:r>
            <a:r>
              <a:rPr lang="en-US" dirty="0"/>
              <a:t>the eighth term in the expansion of </a:t>
            </a:r>
            <a:r>
              <a:rPr lang="en-US" dirty="0" smtClean="0"/>
              <a:t>    	(</a:t>
            </a:r>
            <a:r>
              <a:rPr lang="en-US" dirty="0"/>
              <a:t>3</a:t>
            </a:r>
            <a:r>
              <a:rPr lang="en-US" i="1" dirty="0"/>
              <a:t>x</a:t>
            </a:r>
            <a:r>
              <a:rPr lang="en-US" dirty="0"/>
              <a:t> - 2)</a:t>
            </a:r>
            <a:r>
              <a:rPr lang="en-US" baseline="30000" dirty="0"/>
              <a:t>11</a:t>
            </a:r>
            <a:r>
              <a:rPr lang="en-US" dirty="0"/>
              <a:t>.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752600" y="1387475"/>
            <a:ext cx="23711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/>
              <a:t>t</a:t>
            </a:r>
            <a:r>
              <a:rPr lang="en-US" i="1" baseline="-25000" dirty="0" err="1"/>
              <a:t>k</a:t>
            </a:r>
            <a:r>
              <a:rPr lang="en-US" baseline="-25000" dirty="0"/>
              <a:t> + 1</a:t>
            </a:r>
            <a:r>
              <a:rPr lang="en-US" dirty="0"/>
              <a:t> = </a:t>
            </a:r>
            <a:r>
              <a:rPr lang="en-US" i="1" baseline="-25000" dirty="0" err="1"/>
              <a:t>n</a:t>
            </a:r>
            <a:r>
              <a:rPr lang="en-US" i="1" dirty="0" err="1"/>
              <a:t>C</a:t>
            </a:r>
            <a:r>
              <a:rPr lang="en-US" i="1" baseline="-25000" dirty="0" err="1"/>
              <a:t>k</a:t>
            </a:r>
            <a:r>
              <a:rPr lang="en-US" dirty="0"/>
              <a:t> </a:t>
            </a:r>
            <a:r>
              <a:rPr lang="en-US" i="1" dirty="0" err="1"/>
              <a:t>x</a:t>
            </a:r>
            <a:r>
              <a:rPr lang="en-US" i="1" baseline="30000" dirty="0" err="1" smtClean="0"/>
              <a:t>n</a:t>
            </a:r>
            <a:r>
              <a:rPr lang="en-US" i="1" baseline="30000" dirty="0" smtClean="0"/>
              <a:t> </a:t>
            </a:r>
            <a:r>
              <a:rPr lang="en-US" i="1" baseline="30000" dirty="0"/>
              <a:t>- k</a:t>
            </a:r>
            <a:r>
              <a:rPr lang="en-US" i="1" baseline="-25000" dirty="0"/>
              <a:t> </a:t>
            </a:r>
            <a:r>
              <a:rPr lang="en-US" i="1" dirty="0" err="1"/>
              <a:t>y</a:t>
            </a:r>
            <a:r>
              <a:rPr lang="en-US" i="1" baseline="30000" dirty="0" err="1" smtClean="0"/>
              <a:t>k</a:t>
            </a:r>
            <a:endParaRPr lang="en-US" baseline="30000" dirty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28600" y="1997075"/>
            <a:ext cx="777842" cy="1200329"/>
          </a:xfrm>
          <a:prstGeom prst="rect">
            <a:avLst/>
          </a:prstGeom>
          <a:noFill/>
          <a:ln w="57150" cmpd="thinThick">
            <a:solidFill>
              <a:srgbClr val="CC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chemeClr val="accent2"/>
                </a:solidFill>
              </a:rPr>
              <a:t>n</a:t>
            </a:r>
            <a:r>
              <a:rPr lang="en-US" sz="1800" dirty="0">
                <a:solidFill>
                  <a:schemeClr val="accent2"/>
                </a:solidFill>
              </a:rPr>
              <a:t> = 11</a:t>
            </a:r>
          </a:p>
          <a:p>
            <a:r>
              <a:rPr lang="en-US" sz="1800" i="1" dirty="0" smtClean="0">
                <a:solidFill>
                  <a:schemeClr val="accent2"/>
                </a:solidFill>
              </a:rPr>
              <a:t>x</a:t>
            </a:r>
            <a:r>
              <a:rPr lang="en-US" sz="1800" dirty="0" smtClean="0">
                <a:solidFill>
                  <a:schemeClr val="accent2"/>
                </a:solidFill>
              </a:rPr>
              <a:t> </a:t>
            </a:r>
            <a:r>
              <a:rPr lang="en-US" sz="1800" dirty="0">
                <a:solidFill>
                  <a:schemeClr val="accent2"/>
                </a:solidFill>
              </a:rPr>
              <a:t>= 3</a:t>
            </a:r>
            <a:r>
              <a:rPr lang="en-US" sz="1800" i="1" dirty="0">
                <a:solidFill>
                  <a:schemeClr val="accent2"/>
                </a:solidFill>
              </a:rPr>
              <a:t>x</a:t>
            </a:r>
            <a:endParaRPr lang="en-US" sz="1800" dirty="0">
              <a:solidFill>
                <a:schemeClr val="accent2"/>
              </a:solidFill>
            </a:endParaRPr>
          </a:p>
          <a:p>
            <a:r>
              <a:rPr lang="en-US" sz="1800" i="1" dirty="0">
                <a:solidFill>
                  <a:schemeClr val="accent2"/>
                </a:solidFill>
              </a:rPr>
              <a:t>y</a:t>
            </a:r>
            <a:r>
              <a:rPr lang="en-US" sz="1800" dirty="0" smtClean="0">
                <a:solidFill>
                  <a:schemeClr val="accent2"/>
                </a:solidFill>
              </a:rPr>
              <a:t> </a:t>
            </a:r>
            <a:r>
              <a:rPr lang="en-US" sz="1800" dirty="0">
                <a:solidFill>
                  <a:schemeClr val="accent2"/>
                </a:solidFill>
              </a:rPr>
              <a:t>= -2</a:t>
            </a:r>
          </a:p>
          <a:p>
            <a:r>
              <a:rPr lang="en-US" sz="1800" i="1" dirty="0">
                <a:solidFill>
                  <a:schemeClr val="accent2"/>
                </a:solidFill>
              </a:rPr>
              <a:t>k</a:t>
            </a:r>
            <a:r>
              <a:rPr lang="en-US" sz="1800" dirty="0">
                <a:solidFill>
                  <a:schemeClr val="accent2"/>
                </a:solidFill>
              </a:rPr>
              <a:t> = 7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765300" y="1997075"/>
            <a:ext cx="320833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7 + 1</a:t>
            </a:r>
            <a:r>
              <a:rPr lang="en-US" dirty="0"/>
              <a:t> = </a:t>
            </a:r>
            <a:r>
              <a:rPr lang="en-US" baseline="-25000" dirty="0"/>
              <a:t>11</a:t>
            </a:r>
            <a:r>
              <a:rPr lang="en-US" i="1" dirty="0"/>
              <a:t>C</a:t>
            </a:r>
            <a:r>
              <a:rPr lang="en-US" baseline="-25000" dirty="0"/>
              <a:t>7</a:t>
            </a:r>
            <a:r>
              <a:rPr lang="en-US" dirty="0"/>
              <a:t> (3</a:t>
            </a:r>
            <a:r>
              <a:rPr lang="en-US" i="1" dirty="0"/>
              <a:t>x</a:t>
            </a:r>
            <a:r>
              <a:rPr lang="en-US" dirty="0"/>
              <a:t>)</a:t>
            </a:r>
            <a:r>
              <a:rPr lang="en-US" baseline="30000" dirty="0"/>
              <a:t>11 - 7</a:t>
            </a:r>
            <a:r>
              <a:rPr lang="en-US" baseline="-25000" dirty="0"/>
              <a:t> </a:t>
            </a:r>
            <a:r>
              <a:rPr lang="en-US" dirty="0"/>
              <a:t>(-2)</a:t>
            </a:r>
            <a:r>
              <a:rPr lang="en-US" baseline="30000" dirty="0"/>
              <a:t>7</a:t>
            </a:r>
          </a:p>
          <a:p>
            <a:r>
              <a:rPr lang="en-US" dirty="0"/>
              <a:t>     t</a:t>
            </a:r>
            <a:r>
              <a:rPr lang="en-US" baseline="-25000" dirty="0"/>
              <a:t>8 </a:t>
            </a:r>
            <a:r>
              <a:rPr lang="en-US" dirty="0"/>
              <a:t>= </a:t>
            </a:r>
            <a:r>
              <a:rPr lang="en-US" baseline="-25000" dirty="0"/>
              <a:t>11</a:t>
            </a:r>
            <a:r>
              <a:rPr lang="en-US" i="1" dirty="0"/>
              <a:t>C</a:t>
            </a:r>
            <a:r>
              <a:rPr lang="en-US" baseline="-25000" dirty="0"/>
              <a:t>7</a:t>
            </a:r>
            <a:r>
              <a:rPr lang="en-US" dirty="0"/>
              <a:t> (3</a:t>
            </a:r>
            <a:r>
              <a:rPr lang="en-US" i="1" dirty="0"/>
              <a:t>x</a:t>
            </a:r>
            <a:r>
              <a:rPr lang="en-US" dirty="0"/>
              <a:t>)</a:t>
            </a:r>
            <a:r>
              <a:rPr lang="en-US" baseline="30000" dirty="0"/>
              <a:t>4</a:t>
            </a:r>
            <a:r>
              <a:rPr lang="en-US" baseline="-25000" dirty="0"/>
              <a:t> </a:t>
            </a:r>
            <a:r>
              <a:rPr lang="en-US" dirty="0"/>
              <a:t>(-2)</a:t>
            </a:r>
            <a:r>
              <a:rPr lang="en-US" baseline="30000" dirty="0"/>
              <a:t>7</a:t>
            </a:r>
          </a:p>
          <a:p>
            <a:r>
              <a:rPr lang="en-US" dirty="0"/>
              <a:t>        = 330(81</a:t>
            </a:r>
            <a:r>
              <a:rPr lang="en-US" i="1" dirty="0"/>
              <a:t>x</a:t>
            </a:r>
            <a:r>
              <a:rPr lang="en-US" baseline="30000" dirty="0"/>
              <a:t>4</a:t>
            </a:r>
            <a:r>
              <a:rPr lang="en-US" dirty="0"/>
              <a:t>)(-128)</a:t>
            </a:r>
          </a:p>
          <a:p>
            <a:r>
              <a:rPr lang="en-US" dirty="0"/>
              <a:t>        </a:t>
            </a:r>
            <a:r>
              <a:rPr lang="en-US" dirty="0">
                <a:solidFill>
                  <a:schemeClr val="accent2"/>
                </a:solidFill>
              </a:rPr>
              <a:t>= -3 421 440 </a:t>
            </a:r>
            <a:r>
              <a:rPr lang="en-US" i="1" dirty="0">
                <a:solidFill>
                  <a:schemeClr val="accent2"/>
                </a:solidFill>
              </a:rPr>
              <a:t>x</a:t>
            </a:r>
            <a:r>
              <a:rPr lang="en-US" baseline="30000" dirty="0">
                <a:solidFill>
                  <a:schemeClr val="accent2"/>
                </a:solidFill>
              </a:rPr>
              <a:t>4</a:t>
            </a:r>
            <a:endParaRPr lang="en-US" baseline="30000" dirty="0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0" y="4038600"/>
            <a:ext cx="85296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2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2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2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2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2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pPr>
              <a:buFont typeface="Arial" charset="0"/>
              <a:buAutoNum type="alphaLcParenR" startAt="2"/>
            </a:pPr>
            <a:r>
              <a:rPr lang="en-US"/>
              <a:t>Determine the coefficient of the term containing A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 i="1"/>
              <a:t>y</a:t>
            </a:r>
            <a:r>
              <a:rPr lang="en-US" baseline="30000"/>
              <a:t>5</a:t>
            </a:r>
            <a:r>
              <a:rPr lang="en-US"/>
              <a:t> in the </a:t>
            </a:r>
          </a:p>
          <a:p>
            <a:pPr>
              <a:buFont typeface="Arial" charset="0"/>
              <a:buNone/>
            </a:pPr>
            <a:r>
              <a:rPr lang="en-US"/>
              <a:t>       expansion of(</a:t>
            </a:r>
            <a:r>
              <a:rPr lang="en-US" i="1"/>
              <a:t>x</a:t>
            </a:r>
            <a:r>
              <a:rPr lang="en-US"/>
              <a:t> - 3</a:t>
            </a:r>
            <a:r>
              <a:rPr lang="en-US" i="1"/>
              <a:t>y</a:t>
            </a:r>
            <a:r>
              <a:rPr lang="en-US"/>
              <a:t>)</a:t>
            </a:r>
            <a:r>
              <a:rPr lang="en-US" baseline="30000"/>
              <a:t>7</a:t>
            </a:r>
            <a:r>
              <a:rPr lang="en-US"/>
              <a:t>.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09600" y="4876800"/>
            <a:ext cx="727075" cy="698500"/>
          </a:xfrm>
          <a:prstGeom prst="rect">
            <a:avLst/>
          </a:prstGeom>
          <a:noFill/>
          <a:ln w="57150" cmpd="thinThick">
            <a:solidFill>
              <a:srgbClr val="CC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i="1" dirty="0" smtClean="0">
                <a:solidFill>
                  <a:schemeClr val="accent2"/>
                </a:solidFill>
              </a:rPr>
              <a:t>n</a:t>
            </a:r>
            <a:r>
              <a:rPr lang="en-US" sz="1800" dirty="0" smtClean="0">
                <a:solidFill>
                  <a:schemeClr val="accent2"/>
                </a:solidFill>
              </a:rPr>
              <a:t> </a:t>
            </a:r>
            <a:r>
              <a:rPr lang="en-US" sz="1800" dirty="0">
                <a:solidFill>
                  <a:schemeClr val="accent2"/>
                </a:solidFill>
              </a:rPr>
              <a:t>= 7</a:t>
            </a:r>
          </a:p>
          <a:p>
            <a:r>
              <a:rPr lang="en-US" sz="1800" i="1" dirty="0">
                <a:solidFill>
                  <a:schemeClr val="accent2"/>
                </a:solidFill>
              </a:rPr>
              <a:t>k</a:t>
            </a:r>
            <a:r>
              <a:rPr lang="en-US" sz="1800" dirty="0">
                <a:solidFill>
                  <a:schemeClr val="accent2"/>
                </a:solidFill>
              </a:rPr>
              <a:t> = 5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3878263" y="4572000"/>
            <a:ext cx="23823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/>
              <a:t>t</a:t>
            </a:r>
            <a:r>
              <a:rPr lang="en-US" i="1" baseline="-25000" dirty="0" err="1"/>
              <a:t>k</a:t>
            </a:r>
            <a:r>
              <a:rPr lang="en-US" baseline="-25000" dirty="0"/>
              <a:t> + 1</a:t>
            </a:r>
            <a:r>
              <a:rPr lang="en-US" dirty="0"/>
              <a:t> = </a:t>
            </a:r>
            <a:r>
              <a:rPr lang="en-US" i="1" baseline="-25000" dirty="0" err="1"/>
              <a:t>n</a:t>
            </a:r>
            <a:r>
              <a:rPr lang="en-US" i="1" dirty="0" err="1"/>
              <a:t>C</a:t>
            </a:r>
            <a:r>
              <a:rPr lang="en-US" i="1" baseline="-25000" dirty="0" err="1"/>
              <a:t>k</a:t>
            </a:r>
            <a:r>
              <a:rPr lang="en-US" dirty="0"/>
              <a:t> </a:t>
            </a:r>
            <a:r>
              <a:rPr lang="en-US" i="1" dirty="0" err="1"/>
              <a:t>x</a:t>
            </a:r>
            <a:r>
              <a:rPr lang="en-US" i="1" baseline="30000" dirty="0" err="1" smtClean="0"/>
              <a:t>n</a:t>
            </a:r>
            <a:r>
              <a:rPr lang="en-US" baseline="30000" dirty="0" smtClean="0"/>
              <a:t> </a:t>
            </a:r>
            <a:r>
              <a:rPr lang="en-US" baseline="30000" dirty="0"/>
              <a:t>- </a:t>
            </a:r>
            <a:r>
              <a:rPr lang="en-US" i="1" baseline="30000" dirty="0"/>
              <a:t>k</a:t>
            </a:r>
            <a:r>
              <a:rPr lang="en-US" baseline="-25000" dirty="0"/>
              <a:t> </a:t>
            </a:r>
            <a:r>
              <a:rPr lang="en-US" i="1" dirty="0" err="1"/>
              <a:t>y</a:t>
            </a:r>
            <a:r>
              <a:rPr lang="en-US" i="1" baseline="30000" dirty="0" err="1" smtClean="0"/>
              <a:t>k</a:t>
            </a:r>
            <a:endParaRPr lang="en-US" baseline="30000" dirty="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667000" y="5197475"/>
            <a:ext cx="5867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A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 i="1"/>
              <a:t>y</a:t>
            </a:r>
            <a:r>
              <a:rPr lang="en-US" baseline="30000"/>
              <a:t>5</a:t>
            </a:r>
            <a:r>
              <a:rPr lang="en-US" i="1" baseline="-25000"/>
              <a:t> </a:t>
            </a:r>
            <a:r>
              <a:rPr lang="en-US" i="1"/>
              <a:t>= </a:t>
            </a:r>
            <a:r>
              <a:rPr lang="en-US" i="1" baseline="-25000"/>
              <a:t>7</a:t>
            </a:r>
            <a:r>
              <a:rPr lang="en-US" i="1"/>
              <a:t>C</a:t>
            </a:r>
            <a:r>
              <a:rPr lang="en-US" i="1" baseline="-25000"/>
              <a:t>5</a:t>
            </a:r>
            <a:r>
              <a:rPr lang="en-US"/>
              <a:t> </a:t>
            </a:r>
            <a:r>
              <a:rPr lang="en-US" i="1"/>
              <a:t>(x</a:t>
            </a:r>
            <a:r>
              <a:rPr lang="en-US"/>
              <a:t>)</a:t>
            </a:r>
            <a:r>
              <a:rPr lang="en-US" baseline="30000"/>
              <a:t>2</a:t>
            </a:r>
            <a:r>
              <a:rPr lang="en-US" i="1"/>
              <a:t>(</a:t>
            </a:r>
            <a:r>
              <a:rPr lang="en-US"/>
              <a:t>-3</a:t>
            </a:r>
            <a:r>
              <a:rPr lang="en-US" i="1"/>
              <a:t>y)</a:t>
            </a:r>
            <a:r>
              <a:rPr lang="en-US" i="1" baseline="30000"/>
              <a:t>5</a:t>
            </a:r>
            <a:r>
              <a:rPr lang="en-US" baseline="30000"/>
              <a:t>  </a:t>
            </a:r>
          </a:p>
          <a:p>
            <a:r>
              <a:rPr lang="en-US"/>
              <a:t>           </a:t>
            </a:r>
            <a:r>
              <a:rPr lang="en-US" baseline="-25000"/>
              <a:t> </a:t>
            </a:r>
            <a:r>
              <a:rPr lang="en-US"/>
              <a:t>= 21 (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)(-243</a:t>
            </a:r>
            <a:r>
              <a:rPr lang="en-US" i="1"/>
              <a:t>y</a:t>
            </a:r>
            <a:r>
              <a:rPr lang="en-US" baseline="30000"/>
              <a:t>5</a:t>
            </a:r>
            <a:r>
              <a:rPr lang="en-US"/>
              <a:t>)</a:t>
            </a:r>
          </a:p>
          <a:p>
            <a:r>
              <a:rPr lang="en-US"/>
              <a:t>            </a:t>
            </a:r>
            <a:r>
              <a:rPr lang="en-US">
                <a:solidFill>
                  <a:schemeClr val="accent2"/>
                </a:solidFill>
              </a:rPr>
              <a:t>= -5103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 baseline="30000">
                <a:solidFill>
                  <a:schemeClr val="accent2"/>
                </a:solidFill>
              </a:rPr>
              <a:t>2</a:t>
            </a:r>
            <a:r>
              <a:rPr lang="en-US" i="1">
                <a:solidFill>
                  <a:schemeClr val="accent2"/>
                </a:solidFill>
              </a:rPr>
              <a:t>y</a:t>
            </a:r>
            <a:r>
              <a:rPr lang="en-US" baseline="3000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089025" y="60325"/>
            <a:ext cx="6916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CC0000"/>
                </a:solidFill>
              </a:rPr>
              <a:t>Finding a Particular Term in a Binomial Expansion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973638" y="1371600"/>
            <a:ext cx="23278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t</a:t>
            </a:r>
            <a:r>
              <a:rPr lang="en-US" i="1" baseline="-25000" dirty="0"/>
              <a:t>8</a:t>
            </a:r>
            <a:r>
              <a:rPr lang="en-US" dirty="0"/>
              <a:t> = t</a:t>
            </a:r>
            <a:r>
              <a:rPr lang="en-US" baseline="-25000" dirty="0"/>
              <a:t>7 + 1</a:t>
            </a:r>
            <a:r>
              <a:rPr lang="en-US" dirty="0"/>
              <a:t> </a:t>
            </a:r>
            <a:r>
              <a:rPr lang="en-US" dirty="0" smtClean="0"/>
              <a:t>so </a:t>
            </a:r>
            <a:r>
              <a:rPr lang="en-US" i="1" dirty="0" smtClean="0"/>
              <a:t>k </a:t>
            </a:r>
            <a:r>
              <a:rPr lang="en-US" dirty="0" smtClean="0"/>
              <a:t>= 7</a:t>
            </a:r>
            <a:endParaRPr lang="en-US" baseline="30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8DA2D-56C4-4BF3-8A5F-19FA03D9606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81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1" dur="500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6" dur="500"/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1" dur="500"/>
                                        <p:tgtEl>
                                          <p:spTgt spid="8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autoUpdateAnimBg="0"/>
      <p:bldP spid="8196" grpId="0" animBg="1" autoUpdateAnimBg="0"/>
      <p:bldP spid="8197" grpId="0" build="p" autoUpdateAnimBg="0"/>
      <p:bldP spid="8198" grpId="0" autoUpdateAnimBg="0"/>
      <p:bldP spid="8199" grpId="0" build="p" animBg="1" autoUpdateAnimBg="0"/>
      <p:bldP spid="8201" grpId="0" autoUpdateAnimBg="0"/>
      <p:bldP spid="8202" grpId="0" build="p" autoUpdateAnimBg="0"/>
      <p:bldP spid="8204" grpId="0" autoUpdateAnimBg="0"/>
      <p:bldP spid="1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" y="688122"/>
            <a:ext cx="914399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/>
              <a:t>Determine an expression for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smtClean="0"/>
              <a:t> </a:t>
            </a:r>
            <a:r>
              <a:rPr lang="en-US" dirty="0"/>
              <a:t>term </a:t>
            </a:r>
            <a:r>
              <a:rPr lang="en-US" dirty="0" smtClean="0"/>
              <a:t>containing </a:t>
            </a:r>
            <a:r>
              <a:rPr lang="en-US" i="1" dirty="0" smtClean="0"/>
              <a:t>x </a:t>
            </a:r>
            <a:r>
              <a:rPr lang="en-US" baseline="30000" dirty="0" smtClean="0"/>
              <a:t>3 </a:t>
            </a:r>
            <a:r>
              <a:rPr lang="en-US" dirty="0" smtClean="0"/>
              <a:t>in </a:t>
            </a:r>
            <a:r>
              <a:rPr lang="en-US" dirty="0"/>
              <a:t>the expansion of </a:t>
            </a:r>
            <a:r>
              <a:rPr lang="en-US" dirty="0" smtClean="0"/>
              <a:t> (</a:t>
            </a:r>
            <a:r>
              <a:rPr lang="en-US" dirty="0"/>
              <a:t>2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smtClean="0"/>
              <a:t>3)</a:t>
            </a:r>
            <a:r>
              <a:rPr lang="en-US" baseline="30000" dirty="0"/>
              <a:t>6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824037" y="1600200"/>
            <a:ext cx="23711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/>
              <a:t>t</a:t>
            </a:r>
            <a:r>
              <a:rPr lang="en-US" i="1" baseline="-25000" dirty="0" err="1"/>
              <a:t>k</a:t>
            </a:r>
            <a:r>
              <a:rPr lang="en-US" baseline="-25000" dirty="0"/>
              <a:t> + 1</a:t>
            </a:r>
            <a:r>
              <a:rPr lang="en-US" dirty="0"/>
              <a:t> = </a:t>
            </a:r>
            <a:r>
              <a:rPr lang="en-US" i="1" baseline="-25000" dirty="0" err="1"/>
              <a:t>n</a:t>
            </a:r>
            <a:r>
              <a:rPr lang="en-US" i="1" dirty="0" err="1"/>
              <a:t>C</a:t>
            </a:r>
            <a:r>
              <a:rPr lang="en-US" i="1" baseline="-25000" dirty="0" err="1"/>
              <a:t>k</a:t>
            </a:r>
            <a:r>
              <a:rPr lang="en-US" dirty="0"/>
              <a:t> </a:t>
            </a:r>
            <a:r>
              <a:rPr lang="en-US" i="1" dirty="0" err="1"/>
              <a:t>x</a:t>
            </a:r>
            <a:r>
              <a:rPr lang="en-US" i="1" baseline="30000" dirty="0" err="1" smtClean="0"/>
              <a:t>n</a:t>
            </a:r>
            <a:r>
              <a:rPr lang="en-US" i="1" baseline="30000" dirty="0" smtClean="0"/>
              <a:t> </a:t>
            </a:r>
            <a:r>
              <a:rPr lang="en-US" i="1" baseline="30000" dirty="0"/>
              <a:t>- k</a:t>
            </a:r>
            <a:r>
              <a:rPr lang="en-US" i="1" baseline="-25000" dirty="0"/>
              <a:t> </a:t>
            </a:r>
            <a:r>
              <a:rPr lang="en-US" i="1" dirty="0" err="1"/>
              <a:t>y</a:t>
            </a:r>
            <a:r>
              <a:rPr lang="en-US" i="1" baseline="30000" dirty="0" err="1" smtClean="0"/>
              <a:t>k</a:t>
            </a:r>
            <a:endParaRPr lang="en-US" baseline="30000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85058" y="2217003"/>
            <a:ext cx="914399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When the exponent on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is 3, and the value of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is 6, the value of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must be 3.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976437" y="3048000"/>
            <a:ext cx="30508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/>
              <a:t>3</a:t>
            </a:r>
            <a:r>
              <a:rPr lang="en-US" baseline="-25000" dirty="0" smtClean="0"/>
              <a:t> </a:t>
            </a:r>
            <a:r>
              <a:rPr lang="en-US" baseline="-25000" dirty="0"/>
              <a:t>+ 1</a:t>
            </a:r>
            <a:r>
              <a:rPr lang="en-US" dirty="0"/>
              <a:t> = </a:t>
            </a:r>
            <a:r>
              <a:rPr lang="en-US" baseline="-25000" dirty="0" smtClean="0"/>
              <a:t>6</a:t>
            </a:r>
            <a:r>
              <a:rPr lang="en-US" dirty="0" smtClean="0"/>
              <a:t>C</a:t>
            </a:r>
            <a:r>
              <a:rPr lang="en-US" baseline="-25000" dirty="0"/>
              <a:t>3</a:t>
            </a:r>
            <a:r>
              <a:rPr lang="en-US" dirty="0" smtClean="0"/>
              <a:t> (2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  <a:r>
              <a:rPr lang="en-US" baseline="30000" dirty="0" smtClean="0"/>
              <a:t>6</a:t>
            </a:r>
            <a:r>
              <a:rPr lang="en-US" baseline="30000" dirty="0" smtClean="0"/>
              <a:t> </a:t>
            </a:r>
            <a:r>
              <a:rPr lang="en-US" baseline="30000" dirty="0"/>
              <a:t>- </a:t>
            </a:r>
            <a:r>
              <a:rPr lang="en-US" baseline="30000" dirty="0" smtClean="0"/>
              <a:t>3</a:t>
            </a:r>
            <a:r>
              <a:rPr lang="en-US" baseline="-25000" dirty="0" smtClean="0"/>
              <a:t> </a:t>
            </a:r>
            <a:r>
              <a:rPr lang="en-US" dirty="0" smtClean="0"/>
              <a:t>(-3)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  <p:sp>
        <p:nvSpPr>
          <p:cNvPr id="7" name="Up Arrow 6"/>
          <p:cNvSpPr/>
          <p:nvPr/>
        </p:nvSpPr>
        <p:spPr bwMode="auto">
          <a:xfrm>
            <a:off x="6705600" y="1103620"/>
            <a:ext cx="152400" cy="415499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2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8670184"/>
              </p:ext>
            </p:extLst>
          </p:nvPr>
        </p:nvGraphicFramePr>
        <p:xfrm>
          <a:off x="2286000" y="3657600"/>
          <a:ext cx="2780620" cy="664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Equation" r:id="rId3" imgW="1168200" imgH="279360" progId="Equation.DSMT4">
                  <p:embed/>
                </p:oleObj>
              </mc:Choice>
              <mc:Fallback>
                <p:oleObj name="Equation" r:id="rId3" imgW="1168200" imgH="2793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657600"/>
                        <a:ext cx="2780620" cy="6649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2638706"/>
              </p:ext>
            </p:extLst>
          </p:nvPr>
        </p:nvGraphicFramePr>
        <p:xfrm>
          <a:off x="2708275" y="4486275"/>
          <a:ext cx="1935163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4" name="Equation" r:id="rId5" imgW="812520" imgH="241200" progId="Equation.DSMT4">
                  <p:embed/>
                </p:oleObj>
              </mc:Choice>
              <mc:Fallback>
                <p:oleObj name="Equation" r:id="rId5" imgW="8125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8275" y="4486275"/>
                        <a:ext cx="1935163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8DA2D-56C4-4BF3-8A5F-19FA03D9606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00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5" grpId="0" autoUpdateAnimBg="0"/>
      <p:bldP spid="6" grpId="0" autoUpdateAnimBg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01267"/>
              </p:ext>
            </p:extLst>
          </p:nvPr>
        </p:nvGraphicFramePr>
        <p:xfrm>
          <a:off x="608614" y="690265"/>
          <a:ext cx="16256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9" name="Equation" r:id="rId4" imgW="812800" imgH="406400" progId="Equation.DSMT36">
                  <p:embed/>
                </p:oleObj>
              </mc:Choice>
              <mc:Fallback>
                <p:oleObj name="Equation" r:id="rId4" imgW="812800" imgH="406400" progId="Equation.DSMT3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614" y="690265"/>
                        <a:ext cx="16256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81002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Determine the value of </a:t>
            </a:r>
            <a:r>
              <a:rPr lang="en-US" dirty="0"/>
              <a:t>the constant term of the </a:t>
            </a:r>
            <a:r>
              <a:rPr lang="en-US" dirty="0" smtClean="0"/>
              <a:t>expansion of</a:t>
            </a:r>
            <a:endParaRPr lang="en-US" dirty="0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211263" y="1676400"/>
            <a:ext cx="23711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/>
              <a:t>t</a:t>
            </a:r>
            <a:r>
              <a:rPr lang="en-US" i="1" baseline="-25000" dirty="0" err="1"/>
              <a:t>k</a:t>
            </a:r>
            <a:r>
              <a:rPr lang="en-US" baseline="-25000" dirty="0"/>
              <a:t> + 1</a:t>
            </a:r>
            <a:r>
              <a:rPr lang="en-US" dirty="0"/>
              <a:t> = </a:t>
            </a:r>
            <a:r>
              <a:rPr lang="en-US" i="1" baseline="-25000" dirty="0" err="1"/>
              <a:t>n</a:t>
            </a:r>
            <a:r>
              <a:rPr lang="en-US" i="1" dirty="0" err="1"/>
              <a:t>C</a:t>
            </a:r>
            <a:r>
              <a:rPr lang="en-US" i="1" baseline="-25000" dirty="0" err="1"/>
              <a:t>k</a:t>
            </a:r>
            <a:r>
              <a:rPr lang="en-US" dirty="0"/>
              <a:t> </a:t>
            </a:r>
            <a:r>
              <a:rPr lang="en-US" i="1" dirty="0" err="1"/>
              <a:t>x</a:t>
            </a:r>
            <a:r>
              <a:rPr lang="en-US" i="1" baseline="30000" dirty="0" err="1" smtClean="0"/>
              <a:t>n</a:t>
            </a:r>
            <a:r>
              <a:rPr lang="en-US" i="1" baseline="30000" dirty="0" smtClean="0"/>
              <a:t> </a:t>
            </a:r>
            <a:r>
              <a:rPr lang="en-US" i="1" baseline="30000" dirty="0"/>
              <a:t>- k</a:t>
            </a:r>
            <a:r>
              <a:rPr lang="en-US" i="1" baseline="-25000" dirty="0"/>
              <a:t> </a:t>
            </a:r>
            <a:r>
              <a:rPr lang="en-US" i="1" dirty="0" err="1"/>
              <a:t>y</a:t>
            </a:r>
            <a:r>
              <a:rPr lang="en-US" i="1" baseline="30000" dirty="0" err="1" smtClean="0"/>
              <a:t>k</a:t>
            </a:r>
            <a:endParaRPr lang="en-US" baseline="30000" dirty="0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52400" y="2181225"/>
            <a:ext cx="912429" cy="1200329"/>
          </a:xfrm>
          <a:prstGeom prst="rect">
            <a:avLst/>
          </a:prstGeom>
          <a:noFill/>
          <a:ln w="57150" cmpd="thinThick">
            <a:solidFill>
              <a:srgbClr val="CC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chemeClr val="accent2"/>
                </a:solidFill>
              </a:rPr>
              <a:t>n</a:t>
            </a:r>
            <a:r>
              <a:rPr lang="en-US" sz="1800" dirty="0">
                <a:solidFill>
                  <a:schemeClr val="accent2"/>
                </a:solidFill>
              </a:rPr>
              <a:t> = 18</a:t>
            </a:r>
          </a:p>
          <a:p>
            <a:r>
              <a:rPr lang="en-US" sz="1800" i="1" dirty="0" smtClean="0">
                <a:solidFill>
                  <a:schemeClr val="accent2"/>
                </a:solidFill>
              </a:rPr>
              <a:t>x</a:t>
            </a:r>
            <a:r>
              <a:rPr lang="en-US" sz="1800" dirty="0" smtClean="0">
                <a:solidFill>
                  <a:schemeClr val="accent2"/>
                </a:solidFill>
              </a:rPr>
              <a:t> </a:t>
            </a:r>
            <a:r>
              <a:rPr lang="en-US" sz="1800" dirty="0">
                <a:solidFill>
                  <a:schemeClr val="accent2"/>
                </a:solidFill>
              </a:rPr>
              <a:t>= 2</a:t>
            </a:r>
            <a:r>
              <a:rPr lang="en-US" sz="1800" i="1" dirty="0">
                <a:solidFill>
                  <a:schemeClr val="accent2"/>
                </a:solidFill>
              </a:rPr>
              <a:t>x</a:t>
            </a:r>
          </a:p>
          <a:p>
            <a:r>
              <a:rPr lang="en-US" sz="1800" i="1" dirty="0" smtClean="0">
                <a:solidFill>
                  <a:schemeClr val="accent2"/>
                </a:solidFill>
              </a:rPr>
              <a:t>y</a:t>
            </a:r>
            <a:r>
              <a:rPr lang="en-US" sz="1800" dirty="0" smtClean="0">
                <a:solidFill>
                  <a:schemeClr val="accent2"/>
                </a:solidFill>
              </a:rPr>
              <a:t> </a:t>
            </a:r>
            <a:r>
              <a:rPr lang="en-US" sz="1800" dirty="0">
                <a:solidFill>
                  <a:schemeClr val="accent2"/>
                </a:solidFill>
              </a:rPr>
              <a:t>= -</a:t>
            </a:r>
            <a:r>
              <a:rPr lang="en-US" sz="1800" i="1" dirty="0">
                <a:solidFill>
                  <a:schemeClr val="accent2"/>
                </a:solidFill>
              </a:rPr>
              <a:t>x </a:t>
            </a:r>
            <a:r>
              <a:rPr lang="en-US" sz="1800" baseline="30000" dirty="0">
                <a:solidFill>
                  <a:schemeClr val="accent2"/>
                </a:solidFill>
              </a:rPr>
              <a:t>-2</a:t>
            </a:r>
            <a:endParaRPr lang="en-US" sz="1800" dirty="0">
              <a:solidFill>
                <a:schemeClr val="accent2"/>
              </a:solidFill>
            </a:endParaRPr>
          </a:p>
          <a:p>
            <a:r>
              <a:rPr lang="en-US" sz="1800" i="1" dirty="0">
                <a:solidFill>
                  <a:schemeClr val="accent2"/>
                </a:solidFill>
              </a:rPr>
              <a:t>k</a:t>
            </a:r>
            <a:r>
              <a:rPr lang="en-US" sz="1800" dirty="0">
                <a:solidFill>
                  <a:schemeClr val="accent2"/>
                </a:solidFill>
              </a:rPr>
              <a:t> = ?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1219200" y="2133600"/>
            <a:ext cx="3452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</a:t>
            </a:r>
            <a:r>
              <a:rPr lang="en-US" i="1" baseline="-25000"/>
              <a:t>k</a:t>
            </a:r>
            <a:r>
              <a:rPr lang="en-US" baseline="-25000"/>
              <a:t> + 1</a:t>
            </a:r>
            <a:r>
              <a:rPr lang="en-US"/>
              <a:t> = </a:t>
            </a:r>
            <a:r>
              <a:rPr lang="en-US" baseline="-25000"/>
              <a:t>18</a:t>
            </a:r>
            <a:r>
              <a:rPr lang="en-US" i="1"/>
              <a:t>C</a:t>
            </a:r>
            <a:r>
              <a:rPr lang="en-US" i="1" baseline="-25000"/>
              <a:t>k</a:t>
            </a:r>
            <a:r>
              <a:rPr lang="en-US"/>
              <a:t> (2</a:t>
            </a:r>
            <a:r>
              <a:rPr lang="en-US" i="1"/>
              <a:t>x</a:t>
            </a:r>
            <a:r>
              <a:rPr lang="en-US"/>
              <a:t>)</a:t>
            </a:r>
            <a:r>
              <a:rPr lang="en-US" baseline="30000"/>
              <a:t>18 - </a:t>
            </a:r>
            <a:r>
              <a:rPr lang="en-US" i="1" baseline="30000"/>
              <a:t>k</a:t>
            </a:r>
            <a:r>
              <a:rPr lang="en-US" baseline="-25000"/>
              <a:t> </a:t>
            </a:r>
            <a:r>
              <a:rPr lang="en-US"/>
              <a:t>(-</a:t>
            </a:r>
            <a:r>
              <a:rPr lang="en-US" i="1"/>
              <a:t>x </a:t>
            </a:r>
            <a:r>
              <a:rPr lang="en-US" baseline="30000"/>
              <a:t>-2</a:t>
            </a:r>
            <a:r>
              <a:rPr lang="en-US"/>
              <a:t>)</a:t>
            </a:r>
            <a:r>
              <a:rPr lang="en-US" i="1" baseline="30000"/>
              <a:t>k</a:t>
            </a:r>
            <a:endParaRPr lang="en-US" baseline="30000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1206500" y="2590800"/>
            <a:ext cx="41713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/>
              <a:t>t</a:t>
            </a:r>
            <a:r>
              <a:rPr lang="en-US" i="1" baseline="-25000" dirty="0" err="1"/>
              <a:t>k</a:t>
            </a:r>
            <a:r>
              <a:rPr lang="en-US" baseline="-25000" dirty="0"/>
              <a:t> + 1</a:t>
            </a:r>
            <a:r>
              <a:rPr lang="en-US" dirty="0"/>
              <a:t> = </a:t>
            </a:r>
            <a:r>
              <a:rPr lang="en-US" baseline="-25000" dirty="0"/>
              <a:t>18</a:t>
            </a:r>
            <a:r>
              <a:rPr lang="en-US" i="1" dirty="0"/>
              <a:t>C</a:t>
            </a:r>
            <a:r>
              <a:rPr lang="en-US" i="1" baseline="-25000" dirty="0"/>
              <a:t>k</a:t>
            </a:r>
            <a:r>
              <a:rPr lang="en-US" dirty="0"/>
              <a:t> 2</a:t>
            </a:r>
            <a:r>
              <a:rPr lang="en-US" baseline="30000" dirty="0"/>
              <a:t>18 - </a:t>
            </a:r>
            <a:r>
              <a:rPr lang="en-US" i="1" baseline="30000" dirty="0"/>
              <a:t>k</a:t>
            </a:r>
            <a:r>
              <a:rPr lang="en-US" dirty="0"/>
              <a:t>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n-US" baseline="30000" dirty="0">
                <a:solidFill>
                  <a:schemeClr val="accent2">
                    <a:lumMod val="75000"/>
                  </a:schemeClr>
                </a:solidFill>
              </a:rPr>
              <a:t>18 - </a:t>
            </a:r>
            <a:r>
              <a:rPr lang="en-US" i="1" baseline="30000" dirty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en-US" baseline="-25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/>
              <a:t>(-1)</a:t>
            </a:r>
            <a:r>
              <a:rPr lang="en-US" i="1" baseline="30000" dirty="0"/>
              <a:t>k</a:t>
            </a:r>
            <a:r>
              <a:rPr lang="en-US" dirty="0"/>
              <a:t>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x </a:t>
            </a:r>
            <a:r>
              <a:rPr lang="en-US" baseline="30000" dirty="0">
                <a:solidFill>
                  <a:schemeClr val="accent2">
                    <a:lumMod val="75000"/>
                  </a:schemeClr>
                </a:solidFill>
              </a:rPr>
              <a:t>-2</a:t>
            </a:r>
            <a:r>
              <a:rPr lang="en-US" i="1" baseline="30000" dirty="0">
                <a:solidFill>
                  <a:schemeClr val="accent2">
                    <a:lumMod val="75000"/>
                  </a:schemeClr>
                </a:solidFill>
              </a:rPr>
              <a:t>k</a:t>
            </a:r>
            <a:endParaRPr lang="en-US" baseline="30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1206500" y="3048000"/>
            <a:ext cx="41713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/>
              <a:t>t</a:t>
            </a:r>
            <a:r>
              <a:rPr lang="en-US" i="1" baseline="-25000" dirty="0" err="1"/>
              <a:t>k</a:t>
            </a:r>
            <a:r>
              <a:rPr lang="en-US" baseline="-25000" dirty="0"/>
              <a:t> + 1</a:t>
            </a:r>
            <a:r>
              <a:rPr lang="en-US" dirty="0"/>
              <a:t> = </a:t>
            </a:r>
            <a:r>
              <a:rPr lang="en-US" baseline="-25000" dirty="0"/>
              <a:t>18</a:t>
            </a:r>
            <a:r>
              <a:rPr lang="en-US" i="1" dirty="0"/>
              <a:t>C</a:t>
            </a:r>
            <a:r>
              <a:rPr lang="en-US" i="1" baseline="-25000" dirty="0"/>
              <a:t>k</a:t>
            </a:r>
            <a:r>
              <a:rPr lang="en-US" dirty="0"/>
              <a:t> 2</a:t>
            </a:r>
            <a:r>
              <a:rPr lang="en-US" baseline="30000" dirty="0"/>
              <a:t>18 - </a:t>
            </a:r>
            <a:r>
              <a:rPr lang="en-US" i="1" baseline="30000" dirty="0"/>
              <a:t>k</a:t>
            </a:r>
            <a:r>
              <a:rPr lang="en-US" dirty="0"/>
              <a:t> (-1)</a:t>
            </a:r>
            <a:r>
              <a:rPr lang="en-US" i="1" baseline="30000" dirty="0"/>
              <a:t>k</a:t>
            </a:r>
            <a:r>
              <a:rPr lang="en-US" dirty="0"/>
              <a:t>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n-US" baseline="30000" dirty="0">
                <a:solidFill>
                  <a:schemeClr val="accent2">
                    <a:lumMod val="75000"/>
                  </a:schemeClr>
                </a:solidFill>
              </a:rPr>
              <a:t>18 - </a:t>
            </a:r>
            <a:r>
              <a:rPr lang="en-US" i="1" baseline="30000" dirty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en-US" baseline="-25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x </a:t>
            </a:r>
            <a:r>
              <a:rPr lang="en-US" baseline="30000" dirty="0">
                <a:solidFill>
                  <a:schemeClr val="accent2">
                    <a:lumMod val="75000"/>
                  </a:schemeClr>
                </a:solidFill>
              </a:rPr>
              <a:t>-2</a:t>
            </a:r>
            <a:r>
              <a:rPr lang="en-US" i="1" baseline="30000" dirty="0">
                <a:solidFill>
                  <a:schemeClr val="accent2">
                    <a:lumMod val="75000"/>
                  </a:schemeClr>
                </a:solidFill>
              </a:rPr>
              <a:t>k</a:t>
            </a:r>
            <a:endParaRPr lang="en-US" baseline="30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1193800" y="3505200"/>
            <a:ext cx="37176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/>
              <a:t>t</a:t>
            </a:r>
            <a:r>
              <a:rPr lang="en-US" i="1" baseline="-25000" dirty="0" err="1"/>
              <a:t>k</a:t>
            </a:r>
            <a:r>
              <a:rPr lang="en-US" baseline="-25000" dirty="0"/>
              <a:t> + 1</a:t>
            </a:r>
            <a:r>
              <a:rPr lang="en-US" dirty="0"/>
              <a:t> = </a:t>
            </a:r>
            <a:r>
              <a:rPr lang="en-US" baseline="-25000" dirty="0"/>
              <a:t>18</a:t>
            </a:r>
            <a:r>
              <a:rPr lang="en-US" i="1" dirty="0"/>
              <a:t>C</a:t>
            </a:r>
            <a:r>
              <a:rPr lang="en-US" i="1" baseline="-25000" dirty="0"/>
              <a:t>k</a:t>
            </a:r>
            <a:r>
              <a:rPr lang="en-US" dirty="0"/>
              <a:t> 2</a:t>
            </a:r>
            <a:r>
              <a:rPr lang="en-US" baseline="30000" dirty="0"/>
              <a:t>18 - </a:t>
            </a:r>
            <a:r>
              <a:rPr lang="en-US" i="1" baseline="30000" dirty="0"/>
              <a:t>k</a:t>
            </a:r>
            <a:r>
              <a:rPr lang="en-US" dirty="0"/>
              <a:t> (-1)</a:t>
            </a:r>
            <a:r>
              <a:rPr lang="en-US" i="1" baseline="30000" dirty="0"/>
              <a:t>k</a:t>
            </a:r>
            <a:r>
              <a:rPr lang="en-US" dirty="0"/>
              <a:t>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n-US" baseline="30000" dirty="0">
                <a:solidFill>
                  <a:schemeClr val="accent2">
                    <a:lumMod val="75000"/>
                  </a:schemeClr>
                </a:solidFill>
              </a:rPr>
              <a:t>18 - 3</a:t>
            </a:r>
            <a:r>
              <a:rPr lang="en-US" i="1" baseline="30000" dirty="0">
                <a:solidFill>
                  <a:schemeClr val="accent2">
                    <a:lumMod val="75000"/>
                  </a:schemeClr>
                </a:solidFill>
              </a:rPr>
              <a:t>k</a:t>
            </a:r>
            <a:endParaRPr lang="en-US" baseline="30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6324600" y="1981200"/>
            <a:ext cx="912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x</a:t>
            </a:r>
            <a:r>
              <a:rPr lang="en-US" baseline="30000"/>
              <a:t>18 - 3</a:t>
            </a:r>
            <a:r>
              <a:rPr lang="en-US" i="1" baseline="30000"/>
              <a:t>k</a:t>
            </a:r>
            <a:endParaRPr lang="en-US" baseline="30000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7146925" y="1965325"/>
            <a:ext cx="687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</a:t>
            </a:r>
            <a:r>
              <a:rPr lang="en-US" i="1"/>
              <a:t>x</a:t>
            </a:r>
            <a:r>
              <a:rPr lang="en-US" baseline="30000"/>
              <a:t>0</a:t>
            </a:r>
            <a:endParaRPr lang="en-US"/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6384925" y="2422525"/>
            <a:ext cx="17795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18 - 3</a:t>
            </a:r>
            <a:r>
              <a:rPr lang="en-US" i="1">
                <a:solidFill>
                  <a:schemeClr val="accent2"/>
                </a:solidFill>
              </a:rPr>
              <a:t>k</a:t>
            </a:r>
            <a:r>
              <a:rPr lang="en-US">
                <a:solidFill>
                  <a:schemeClr val="accent2"/>
                </a:solidFill>
              </a:rPr>
              <a:t> = 0</a:t>
            </a:r>
          </a:p>
          <a:p>
            <a:r>
              <a:rPr lang="en-US">
                <a:solidFill>
                  <a:schemeClr val="accent2"/>
                </a:solidFill>
              </a:rPr>
              <a:t>      -3</a:t>
            </a:r>
            <a:r>
              <a:rPr lang="en-US" i="1">
                <a:solidFill>
                  <a:schemeClr val="accent2"/>
                </a:solidFill>
              </a:rPr>
              <a:t>k</a:t>
            </a:r>
            <a:r>
              <a:rPr lang="en-US">
                <a:solidFill>
                  <a:schemeClr val="accent2"/>
                </a:solidFill>
              </a:rPr>
              <a:t> = -18</a:t>
            </a:r>
            <a:endParaRPr lang="en-US"/>
          </a:p>
          <a:p>
            <a:r>
              <a:rPr lang="en-US"/>
              <a:t>         </a:t>
            </a:r>
            <a:r>
              <a:rPr lang="en-US" i="1">
                <a:solidFill>
                  <a:srgbClr val="CC0000"/>
                </a:solidFill>
              </a:rPr>
              <a:t>k</a:t>
            </a:r>
            <a:r>
              <a:rPr lang="en-US">
                <a:solidFill>
                  <a:srgbClr val="CC0000"/>
                </a:solidFill>
              </a:rPr>
              <a:t> = 6</a:t>
            </a:r>
            <a:endParaRPr lang="en-US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1196975" y="4724400"/>
            <a:ext cx="3817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</a:t>
            </a:r>
            <a:r>
              <a:rPr lang="en-US" baseline="-25000">
                <a:solidFill>
                  <a:srgbClr val="CC0000"/>
                </a:solidFill>
              </a:rPr>
              <a:t>6</a:t>
            </a:r>
            <a:r>
              <a:rPr lang="en-US" baseline="-25000"/>
              <a:t> + 1</a:t>
            </a:r>
            <a:r>
              <a:rPr lang="en-US"/>
              <a:t> = </a:t>
            </a:r>
            <a:r>
              <a:rPr lang="en-US" baseline="-25000"/>
              <a:t>18</a:t>
            </a:r>
            <a:r>
              <a:rPr lang="en-US" i="1"/>
              <a:t>C</a:t>
            </a:r>
            <a:r>
              <a:rPr lang="en-US" baseline="-25000">
                <a:solidFill>
                  <a:srgbClr val="CC0000"/>
                </a:solidFill>
              </a:rPr>
              <a:t>6</a:t>
            </a:r>
            <a:r>
              <a:rPr lang="en-US"/>
              <a:t> 2</a:t>
            </a:r>
            <a:r>
              <a:rPr lang="en-US" baseline="30000"/>
              <a:t>18 - </a:t>
            </a:r>
            <a:r>
              <a:rPr lang="en-US" baseline="30000">
                <a:solidFill>
                  <a:srgbClr val="CC0000"/>
                </a:solidFill>
              </a:rPr>
              <a:t>6</a:t>
            </a:r>
            <a:r>
              <a:rPr lang="en-US"/>
              <a:t> (-1)</a:t>
            </a:r>
            <a:r>
              <a:rPr lang="en-US" baseline="30000">
                <a:solidFill>
                  <a:srgbClr val="CC0000"/>
                </a:solidFill>
              </a:rPr>
              <a:t>6</a:t>
            </a:r>
            <a:r>
              <a:rPr lang="en-US"/>
              <a:t> </a:t>
            </a:r>
            <a:r>
              <a:rPr lang="en-US" i="1"/>
              <a:t>x</a:t>
            </a:r>
            <a:r>
              <a:rPr lang="en-US" baseline="30000"/>
              <a:t>18 - 3(</a:t>
            </a:r>
            <a:r>
              <a:rPr lang="en-US" baseline="30000">
                <a:solidFill>
                  <a:srgbClr val="CC0000"/>
                </a:solidFill>
              </a:rPr>
              <a:t>6</a:t>
            </a:r>
            <a:r>
              <a:rPr lang="en-US" baseline="30000"/>
              <a:t>)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1127125" y="4098925"/>
            <a:ext cx="2314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Substitute </a:t>
            </a:r>
            <a:r>
              <a:rPr lang="en-US" i="1">
                <a:solidFill>
                  <a:srgbClr val="CC0000"/>
                </a:solidFill>
              </a:rPr>
              <a:t>k</a:t>
            </a:r>
            <a:r>
              <a:rPr lang="en-US">
                <a:solidFill>
                  <a:srgbClr val="CC0000"/>
                </a:solidFill>
              </a:rPr>
              <a:t> = 6</a:t>
            </a:r>
            <a:r>
              <a:rPr lang="en-US"/>
              <a:t>:</a:t>
            </a: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1538288" y="5257800"/>
            <a:ext cx="2262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</a:t>
            </a:r>
            <a:r>
              <a:rPr lang="en-US" baseline="-25000">
                <a:solidFill>
                  <a:srgbClr val="CC0000"/>
                </a:solidFill>
              </a:rPr>
              <a:t>7</a:t>
            </a:r>
            <a:r>
              <a:rPr lang="en-US" baseline="-25000"/>
              <a:t> </a:t>
            </a:r>
            <a:r>
              <a:rPr lang="en-US"/>
              <a:t>= </a:t>
            </a:r>
            <a:r>
              <a:rPr lang="en-US" baseline="-25000"/>
              <a:t>18</a:t>
            </a:r>
            <a:r>
              <a:rPr lang="en-US" i="1"/>
              <a:t>C</a:t>
            </a:r>
            <a:r>
              <a:rPr lang="en-US" baseline="-25000">
                <a:solidFill>
                  <a:srgbClr val="CC0000"/>
                </a:solidFill>
              </a:rPr>
              <a:t>6</a:t>
            </a:r>
            <a:r>
              <a:rPr lang="en-US"/>
              <a:t> 2</a:t>
            </a:r>
            <a:r>
              <a:rPr lang="en-US" baseline="30000"/>
              <a:t>12</a:t>
            </a:r>
            <a:r>
              <a:rPr lang="en-US"/>
              <a:t> (-1)</a:t>
            </a:r>
            <a:r>
              <a:rPr lang="en-US" baseline="30000">
                <a:solidFill>
                  <a:srgbClr val="CC0000"/>
                </a:solidFill>
              </a:rPr>
              <a:t>6</a:t>
            </a:r>
            <a:endParaRPr lang="en-US" baseline="30000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1538288" y="5791200"/>
            <a:ext cx="2058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</a:t>
            </a:r>
            <a:r>
              <a:rPr lang="en-US" baseline="-25000">
                <a:solidFill>
                  <a:srgbClr val="CC0000"/>
                </a:solidFill>
              </a:rPr>
              <a:t>7</a:t>
            </a:r>
            <a:r>
              <a:rPr lang="en-US" baseline="-25000"/>
              <a:t> </a:t>
            </a:r>
            <a:r>
              <a:rPr lang="en-US"/>
              <a:t>= 76 038 144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5775325" y="5013325"/>
            <a:ext cx="32226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Therefore, the constant</a:t>
            </a:r>
          </a:p>
          <a:p>
            <a:r>
              <a:rPr lang="en-US"/>
              <a:t>term is </a:t>
            </a:r>
            <a:r>
              <a:rPr lang="en-US">
                <a:solidFill>
                  <a:srgbClr val="CC0000"/>
                </a:solidFill>
              </a:rPr>
              <a:t>76 038 144</a:t>
            </a:r>
            <a:r>
              <a:rPr lang="en-US"/>
              <a:t>.</a:t>
            </a:r>
          </a:p>
        </p:txBody>
      </p:sp>
      <p:graphicFrame>
        <p:nvGraphicFramePr>
          <p:cNvPr id="1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3004814"/>
              </p:ext>
            </p:extLst>
          </p:nvPr>
        </p:nvGraphicFramePr>
        <p:xfrm>
          <a:off x="2819400" y="762000"/>
          <a:ext cx="1447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0" name="Equation" r:id="rId6" imgW="723600" imgH="304560" progId="Equation.DSMT4">
                  <p:embed/>
                </p:oleObj>
              </mc:Choice>
              <mc:Fallback>
                <p:oleObj name="Equation" r:id="rId6" imgW="72360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762000"/>
                        <a:ext cx="14478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4972659"/>
              </p:ext>
            </p:extLst>
          </p:nvPr>
        </p:nvGraphicFramePr>
        <p:xfrm>
          <a:off x="5410200" y="889000"/>
          <a:ext cx="355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1" name="Equation" r:id="rId8" imgW="177480" imgH="203040" progId="Equation.DSMT4">
                  <p:embed/>
                </p:oleObj>
              </mc:Choice>
              <mc:Fallback>
                <p:oleObj name="Equation" r:id="rId8" imgW="177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889000"/>
                        <a:ext cx="3556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8DA2D-56C4-4BF3-8A5F-19FA03D9606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4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1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12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12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2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utoUpdateAnimBg="0"/>
      <p:bldP spid="11270" grpId="0" autoUpdateAnimBg="0"/>
      <p:bldP spid="11271" grpId="0" animBg="1" autoUpdateAnimBg="0"/>
      <p:bldP spid="11273" grpId="0" autoUpdateAnimBg="0"/>
      <p:bldP spid="11275" grpId="0" autoUpdateAnimBg="0"/>
      <p:bldP spid="11276" grpId="0" autoUpdateAnimBg="0"/>
      <p:bldP spid="11277" grpId="0" autoUpdateAnimBg="0"/>
      <p:bldP spid="11278" grpId="0" autoUpdateAnimBg="0"/>
      <p:bldP spid="11279" grpId="0" autoUpdateAnimBg="0"/>
      <p:bldP spid="11280" grpId="0" build="p" autoUpdateAnimBg="0"/>
      <p:bldP spid="11281" grpId="0" autoUpdateAnimBg="0"/>
      <p:bldP spid="11282" grpId="0" autoUpdateAnimBg="0"/>
      <p:bldP spid="11283" grpId="0" autoUpdateAnimBg="0"/>
      <p:bldP spid="11284" grpId="0" autoUpdateAnimBg="0"/>
      <p:bldP spid="1128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12725" y="549275"/>
            <a:ext cx="721062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One term in the expansion of (2</a:t>
            </a:r>
            <a:r>
              <a:rPr lang="en-US" i="1" dirty="0"/>
              <a:t>x</a:t>
            </a:r>
            <a:r>
              <a:rPr lang="en-US" dirty="0"/>
              <a:t> - </a:t>
            </a:r>
            <a:r>
              <a:rPr lang="en-US" i="1" dirty="0"/>
              <a:t>m</a:t>
            </a:r>
            <a:r>
              <a:rPr lang="en-US" dirty="0"/>
              <a:t>)</a:t>
            </a:r>
            <a:r>
              <a:rPr lang="en-US" baseline="30000" dirty="0"/>
              <a:t>7</a:t>
            </a:r>
            <a:r>
              <a:rPr lang="en-US" dirty="0"/>
              <a:t> is </a:t>
            </a:r>
            <a:r>
              <a:rPr lang="en-US" dirty="0">
                <a:solidFill>
                  <a:schemeClr val="accent2"/>
                </a:solidFill>
              </a:rPr>
              <a:t>-15 120</a:t>
            </a:r>
            <a:r>
              <a:rPr lang="en-US" i="1" dirty="0">
                <a:solidFill>
                  <a:schemeClr val="accent2"/>
                </a:solidFill>
              </a:rPr>
              <a:t>x</a:t>
            </a:r>
            <a:r>
              <a:rPr lang="en-US" baseline="30000" dirty="0">
                <a:solidFill>
                  <a:schemeClr val="accent2"/>
                </a:solidFill>
              </a:rPr>
              <a:t>4</a:t>
            </a:r>
            <a:r>
              <a:rPr lang="en-US" i="1" dirty="0">
                <a:solidFill>
                  <a:schemeClr val="accent2"/>
                </a:solidFill>
              </a:rPr>
              <a:t>y</a:t>
            </a:r>
            <a:r>
              <a:rPr lang="en-US" baseline="30000" dirty="0">
                <a:solidFill>
                  <a:schemeClr val="accent2"/>
                </a:solidFill>
              </a:rPr>
              <a:t>3</a:t>
            </a:r>
            <a:r>
              <a:rPr lang="en-US" dirty="0"/>
              <a:t>.  </a:t>
            </a:r>
            <a:endParaRPr lang="en-US" dirty="0" smtClean="0"/>
          </a:p>
          <a:p>
            <a:r>
              <a:rPr lang="en-US" dirty="0" smtClean="0"/>
              <a:t>Determine an expression to represent </a:t>
            </a:r>
            <a:r>
              <a:rPr lang="en-US" i="1" dirty="0" smtClean="0"/>
              <a:t>m</a:t>
            </a:r>
            <a:r>
              <a:rPr lang="en-US" dirty="0"/>
              <a:t>.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281113" y="0"/>
            <a:ext cx="707655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u="sng" dirty="0" smtClean="0">
                <a:solidFill>
                  <a:srgbClr val="CC0000"/>
                </a:solidFill>
              </a:rPr>
              <a:t>Determine </a:t>
            </a:r>
            <a:r>
              <a:rPr lang="en-US" sz="2800" u="sng" dirty="0">
                <a:solidFill>
                  <a:srgbClr val="CC0000"/>
                </a:solidFill>
              </a:rPr>
              <a:t>a Particular Term in the Binomial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405063" y="1628775"/>
            <a:ext cx="2366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</a:t>
            </a:r>
            <a:r>
              <a:rPr lang="en-US" i="1" baseline="-25000"/>
              <a:t>k</a:t>
            </a:r>
            <a:r>
              <a:rPr lang="en-US" baseline="-25000"/>
              <a:t> + 1</a:t>
            </a:r>
            <a:r>
              <a:rPr lang="en-US"/>
              <a:t> = </a:t>
            </a:r>
            <a:r>
              <a:rPr lang="en-US" i="1" baseline="-25000"/>
              <a:t>n</a:t>
            </a:r>
            <a:r>
              <a:rPr lang="en-US" i="1"/>
              <a:t>C</a:t>
            </a:r>
            <a:r>
              <a:rPr lang="en-US" i="1" baseline="-25000"/>
              <a:t>k</a:t>
            </a:r>
            <a:r>
              <a:rPr lang="en-US"/>
              <a:t> </a:t>
            </a:r>
            <a:r>
              <a:rPr lang="en-US" i="1"/>
              <a:t>a</a:t>
            </a:r>
            <a:r>
              <a:rPr lang="en-US" i="1" baseline="30000"/>
              <a:t>n - k</a:t>
            </a:r>
            <a:r>
              <a:rPr lang="en-US" i="1" baseline="-25000"/>
              <a:t> </a:t>
            </a:r>
            <a:r>
              <a:rPr lang="en-US" i="1"/>
              <a:t>b</a:t>
            </a:r>
            <a:r>
              <a:rPr lang="en-US" i="1" baseline="30000"/>
              <a:t>k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17500" y="2044700"/>
            <a:ext cx="854075" cy="1247775"/>
          </a:xfrm>
          <a:prstGeom prst="rect">
            <a:avLst/>
          </a:prstGeom>
          <a:noFill/>
          <a:ln w="57150" cmpd="thinThick">
            <a:solidFill>
              <a:srgbClr val="CC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i="1">
                <a:solidFill>
                  <a:schemeClr val="accent2"/>
                </a:solidFill>
              </a:rPr>
              <a:t>n</a:t>
            </a:r>
            <a:r>
              <a:rPr lang="en-US" sz="1800">
                <a:solidFill>
                  <a:schemeClr val="accent2"/>
                </a:solidFill>
              </a:rPr>
              <a:t> = 7</a:t>
            </a:r>
          </a:p>
          <a:p>
            <a:r>
              <a:rPr lang="en-US" sz="1800" i="1">
                <a:solidFill>
                  <a:schemeClr val="accent2"/>
                </a:solidFill>
              </a:rPr>
              <a:t>a</a:t>
            </a:r>
            <a:r>
              <a:rPr lang="en-US" sz="1800">
                <a:solidFill>
                  <a:schemeClr val="accent2"/>
                </a:solidFill>
              </a:rPr>
              <a:t> = 2</a:t>
            </a:r>
            <a:r>
              <a:rPr lang="en-US" sz="1800" i="1">
                <a:solidFill>
                  <a:schemeClr val="accent2"/>
                </a:solidFill>
              </a:rPr>
              <a:t>x</a:t>
            </a:r>
            <a:endParaRPr lang="en-US" sz="1800">
              <a:solidFill>
                <a:schemeClr val="accent2"/>
              </a:solidFill>
            </a:endParaRPr>
          </a:p>
          <a:p>
            <a:r>
              <a:rPr lang="en-US" sz="1800" i="1">
                <a:solidFill>
                  <a:schemeClr val="accent2"/>
                </a:solidFill>
              </a:rPr>
              <a:t>b</a:t>
            </a:r>
            <a:r>
              <a:rPr lang="en-US" sz="1800">
                <a:solidFill>
                  <a:schemeClr val="accent2"/>
                </a:solidFill>
              </a:rPr>
              <a:t> = -</a:t>
            </a:r>
            <a:r>
              <a:rPr lang="en-US" sz="1800" i="1">
                <a:solidFill>
                  <a:schemeClr val="accent2"/>
                </a:solidFill>
              </a:rPr>
              <a:t>m</a:t>
            </a:r>
            <a:endParaRPr lang="en-US" sz="1800">
              <a:solidFill>
                <a:schemeClr val="accent2"/>
              </a:solidFill>
            </a:endParaRPr>
          </a:p>
          <a:p>
            <a:r>
              <a:rPr lang="en-US" sz="1800" i="1">
                <a:solidFill>
                  <a:schemeClr val="accent2"/>
                </a:solidFill>
              </a:rPr>
              <a:t>k</a:t>
            </a:r>
            <a:r>
              <a:rPr lang="en-US" sz="1800">
                <a:solidFill>
                  <a:schemeClr val="accent2"/>
                </a:solidFill>
              </a:rPr>
              <a:t> = 3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401888" y="2162175"/>
            <a:ext cx="2817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</a:t>
            </a:r>
            <a:r>
              <a:rPr lang="en-US" i="1" baseline="-25000"/>
              <a:t>k</a:t>
            </a:r>
            <a:r>
              <a:rPr lang="en-US" baseline="-25000"/>
              <a:t> + 1</a:t>
            </a:r>
            <a:r>
              <a:rPr lang="en-US"/>
              <a:t> = </a:t>
            </a:r>
            <a:r>
              <a:rPr lang="en-US" baseline="-25000"/>
              <a:t>7</a:t>
            </a:r>
            <a:r>
              <a:rPr lang="en-US" i="1"/>
              <a:t>C</a:t>
            </a:r>
            <a:r>
              <a:rPr lang="en-US" baseline="-25000"/>
              <a:t>3</a:t>
            </a:r>
            <a:r>
              <a:rPr lang="en-US"/>
              <a:t> (2</a:t>
            </a:r>
            <a:r>
              <a:rPr lang="en-US" i="1"/>
              <a:t>x</a:t>
            </a:r>
            <a:r>
              <a:rPr lang="en-US"/>
              <a:t>)</a:t>
            </a:r>
            <a:r>
              <a:rPr lang="en-US" baseline="30000"/>
              <a:t>4</a:t>
            </a:r>
            <a:r>
              <a:rPr lang="en-US" i="1" baseline="-25000"/>
              <a:t> </a:t>
            </a:r>
            <a:r>
              <a:rPr lang="en-US"/>
              <a:t>(</a:t>
            </a:r>
            <a:r>
              <a:rPr lang="en-US" i="1"/>
              <a:t>-m</a:t>
            </a:r>
            <a:r>
              <a:rPr lang="en-US"/>
              <a:t>)</a:t>
            </a:r>
            <a:r>
              <a:rPr lang="en-US" baseline="30000"/>
              <a:t>3</a:t>
            </a:r>
            <a:endParaRPr lang="en-US" i="1" baseline="30000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401888" y="2619375"/>
            <a:ext cx="3071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</a:t>
            </a:r>
            <a:r>
              <a:rPr lang="en-US" i="1" baseline="-25000"/>
              <a:t>k</a:t>
            </a:r>
            <a:r>
              <a:rPr lang="en-US" baseline="-25000"/>
              <a:t> + 1</a:t>
            </a:r>
            <a:r>
              <a:rPr lang="en-US"/>
              <a:t> = (</a:t>
            </a:r>
            <a:r>
              <a:rPr lang="en-US" i="1"/>
              <a:t>35</a:t>
            </a:r>
            <a:r>
              <a:rPr lang="en-US"/>
              <a:t>) (16</a:t>
            </a:r>
            <a:r>
              <a:rPr lang="en-US" i="1"/>
              <a:t>x</a:t>
            </a:r>
            <a:r>
              <a:rPr lang="en-US" baseline="30000"/>
              <a:t>4</a:t>
            </a:r>
            <a:r>
              <a:rPr lang="en-US"/>
              <a:t>)</a:t>
            </a:r>
            <a:r>
              <a:rPr lang="en-US" baseline="-25000"/>
              <a:t> </a:t>
            </a:r>
            <a:r>
              <a:rPr lang="en-US"/>
              <a:t>(-</a:t>
            </a:r>
            <a:r>
              <a:rPr lang="en-US" i="1"/>
              <a:t>m</a:t>
            </a:r>
            <a:r>
              <a:rPr lang="en-US"/>
              <a:t>)</a:t>
            </a:r>
            <a:r>
              <a:rPr lang="en-US" baseline="30000"/>
              <a:t>3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1511300" y="3140075"/>
            <a:ext cx="3549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-15 120</a:t>
            </a:r>
            <a:r>
              <a:rPr lang="en-US" i="1"/>
              <a:t>x</a:t>
            </a:r>
            <a:r>
              <a:rPr lang="en-US" baseline="30000"/>
              <a:t>4</a:t>
            </a:r>
            <a:r>
              <a:rPr lang="en-US" i="1"/>
              <a:t>y</a:t>
            </a:r>
            <a:r>
              <a:rPr lang="en-US" baseline="30000"/>
              <a:t>3</a:t>
            </a:r>
            <a:r>
              <a:rPr lang="en-US"/>
              <a:t> = (560</a:t>
            </a:r>
            <a:r>
              <a:rPr lang="en-US" i="1"/>
              <a:t>x</a:t>
            </a:r>
            <a:r>
              <a:rPr lang="en-US" baseline="30000"/>
              <a:t>4</a:t>
            </a:r>
            <a:r>
              <a:rPr lang="en-US"/>
              <a:t>)</a:t>
            </a:r>
            <a:r>
              <a:rPr lang="en-US" i="1" baseline="-25000"/>
              <a:t> </a:t>
            </a:r>
            <a:r>
              <a:rPr lang="en-US"/>
              <a:t>(-</a:t>
            </a:r>
            <a:r>
              <a:rPr lang="en-US" i="1"/>
              <a:t>m</a:t>
            </a:r>
            <a:r>
              <a:rPr lang="en-US"/>
              <a:t>)</a:t>
            </a:r>
            <a:r>
              <a:rPr lang="en-US" baseline="30000"/>
              <a:t>3</a:t>
            </a:r>
          </a:p>
        </p:txBody>
      </p:sp>
      <p:graphicFrame>
        <p:nvGraphicFramePr>
          <p:cNvPr id="1434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4756006"/>
              </p:ext>
            </p:extLst>
          </p:nvPr>
        </p:nvGraphicFramePr>
        <p:xfrm>
          <a:off x="1373188" y="3673475"/>
          <a:ext cx="25368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3" name="Equation" r:id="rId4" imgW="1295400" imgH="381000" progId="Equation.DSMT36">
                  <p:embed/>
                </p:oleObj>
              </mc:Choice>
              <mc:Fallback>
                <p:oleObj name="Equation" r:id="rId4" imgW="1295400" imgH="381000" progId="Equation.DSMT36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3188" y="3673475"/>
                        <a:ext cx="253682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1955775"/>
              </p:ext>
            </p:extLst>
          </p:nvPr>
        </p:nvGraphicFramePr>
        <p:xfrm>
          <a:off x="2257425" y="4624388"/>
          <a:ext cx="1666875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4" name="Equation" r:id="rId6" imgW="850900" imgH="203200" progId="Equation.DSMT36">
                  <p:embed/>
                </p:oleObj>
              </mc:Choice>
              <mc:Fallback>
                <p:oleObj name="Equation" r:id="rId6" imgW="850900" imgH="203200" progId="Equation.DSMT36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7425" y="4624388"/>
                        <a:ext cx="1666875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687806"/>
              </p:ext>
            </p:extLst>
          </p:nvPr>
        </p:nvGraphicFramePr>
        <p:xfrm>
          <a:off x="2422525" y="5027613"/>
          <a:ext cx="1317625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5" name="Equation" r:id="rId8" imgW="673100" imgH="203200" progId="Equation.DSMT36">
                  <p:embed/>
                </p:oleObj>
              </mc:Choice>
              <mc:Fallback>
                <p:oleObj name="Equation" r:id="rId8" imgW="673100" imgH="203200" progId="Equation.DSMT36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2525" y="5027613"/>
                        <a:ext cx="1317625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4722230"/>
              </p:ext>
            </p:extLst>
          </p:nvPr>
        </p:nvGraphicFramePr>
        <p:xfrm>
          <a:off x="2184400" y="5486400"/>
          <a:ext cx="144145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6" name="Equation" r:id="rId10" imgW="736600" imgH="241300" progId="Equation.DSMT36">
                  <p:embed/>
                </p:oleObj>
              </mc:Choice>
              <mc:Fallback>
                <p:oleObj name="Equation" r:id="rId10" imgW="736600" imgH="241300" progId="Equation.DSMT36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4400" y="5486400"/>
                        <a:ext cx="1441450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2638425" y="6019800"/>
            <a:ext cx="1035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3</a:t>
            </a:r>
            <a:r>
              <a:rPr lang="en-US" i="1">
                <a:solidFill>
                  <a:srgbClr val="CC0000"/>
                </a:solidFill>
              </a:rPr>
              <a:t>y</a:t>
            </a:r>
            <a:r>
              <a:rPr lang="en-US">
                <a:solidFill>
                  <a:srgbClr val="CC0000"/>
                </a:solidFill>
              </a:rPr>
              <a:t> = </a:t>
            </a:r>
            <a:r>
              <a:rPr lang="en-US" i="1">
                <a:solidFill>
                  <a:srgbClr val="CC0000"/>
                </a:solidFill>
              </a:rPr>
              <a:t>m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178425" y="4343400"/>
            <a:ext cx="2597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Therefore, </a:t>
            </a:r>
            <a:r>
              <a:rPr lang="en-US" i="1">
                <a:solidFill>
                  <a:srgbClr val="CC0000"/>
                </a:solidFill>
              </a:rPr>
              <a:t>m</a:t>
            </a:r>
            <a:r>
              <a:rPr lang="en-US">
                <a:solidFill>
                  <a:srgbClr val="CC0000"/>
                </a:solidFill>
              </a:rPr>
              <a:t> is 3</a:t>
            </a:r>
            <a:r>
              <a:rPr lang="en-US" i="1">
                <a:solidFill>
                  <a:srgbClr val="CC0000"/>
                </a:solidFill>
              </a:rPr>
              <a:t>y</a:t>
            </a:r>
            <a:r>
              <a:rPr lang="en-US"/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8DA2D-56C4-4BF3-8A5F-19FA03D9606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8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40" grpId="0" autoUpdateAnimBg="0"/>
      <p:bldP spid="14341" grpId="0" autoUpdateAnimBg="0"/>
      <p:bldP spid="14342" grpId="0" animBg="1" autoUpdateAnimBg="0"/>
      <p:bldP spid="14343" grpId="0" autoUpdateAnimBg="0"/>
      <p:bldP spid="14344" grpId="0" autoUpdateAnimBg="0"/>
      <p:bldP spid="14345" grpId="0" autoUpdateAnimBg="0"/>
      <p:bldP spid="14350" grpId="0" autoUpdateAnimBg="0"/>
      <p:bldP spid="1435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1752600" y="762000"/>
            <a:ext cx="5791200" cy="2989263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Assignment</a:t>
            </a:r>
          </a:p>
          <a:p>
            <a:pPr algn="ctr"/>
            <a:r>
              <a:rPr lang="en-US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Worksheet</a:t>
            </a:r>
            <a:endParaRPr lang="en-US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Arial Black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8DA2D-56C4-4BF3-8A5F-19FA03D9606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200" y="1739900"/>
            <a:ext cx="4330700" cy="387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0" y="531813"/>
            <a:ext cx="91932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Pascal’s triangle</a:t>
            </a:r>
            <a:r>
              <a:rPr lang="en-US"/>
              <a:t> is an array of natural numbers.  The sum of any two</a:t>
            </a:r>
          </a:p>
          <a:p>
            <a:r>
              <a:rPr lang="en-US"/>
              <a:t>adjacent numbers is equal to the number directly below them.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111625" y="18129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822700" y="231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356100" y="2286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517900" y="2768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4089400" y="2768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2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629150" y="2743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289300" y="3251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822700" y="32385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3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4356100" y="3225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3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4889500" y="3200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3009900" y="3708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3543300" y="36957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4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4076700" y="3683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6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46101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4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2755900" y="41783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32893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5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3759200" y="41783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10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4305300" y="41529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10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2489200" y="4648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3022600" y="46355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6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3454400" y="46228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15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4013200" y="46228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20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5156200" y="36703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4914900" y="4140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5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5422900" y="4114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4546600" y="46101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15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5181600" y="4597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6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5708650" y="45847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2222500" y="50673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2755900" y="5054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7</a:t>
            </a: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3225800" y="50546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21</a:t>
            </a: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3746500" y="50419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35</a:t>
            </a: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4279900" y="5029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35</a:t>
            </a:r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4864100" y="5029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21</a:t>
            </a: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5441950" y="5029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7</a:t>
            </a: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5969000" y="5029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0" y="1858963"/>
            <a:ext cx="1014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0  </a:t>
            </a:r>
            <a:r>
              <a:rPr lang="en-US" sz="2000" baseline="30000">
                <a:solidFill>
                  <a:schemeClr val="accent2"/>
                </a:solidFill>
              </a:rPr>
              <a:t>  </a:t>
            </a:r>
            <a:r>
              <a:rPr lang="en-US" sz="2000">
                <a:solidFill>
                  <a:schemeClr val="accent2"/>
                </a:solidFill>
              </a:rPr>
              <a:t>Row</a:t>
            </a:r>
          </a:p>
        </p:txBody>
      </p:sp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0" y="2308225"/>
            <a:ext cx="1006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1</a:t>
            </a:r>
            <a:r>
              <a:rPr lang="en-US" sz="2000" baseline="30000">
                <a:solidFill>
                  <a:schemeClr val="accent2"/>
                </a:solidFill>
              </a:rPr>
              <a:t>st  </a:t>
            </a:r>
            <a:r>
              <a:rPr lang="en-US" sz="2000">
                <a:solidFill>
                  <a:schemeClr val="accent2"/>
                </a:solidFill>
              </a:rPr>
              <a:t>Row</a:t>
            </a:r>
          </a:p>
        </p:txBody>
      </p:sp>
      <p:sp>
        <p:nvSpPr>
          <p:cNvPr id="16426" name="Text Box 42"/>
          <p:cNvSpPr txBox="1">
            <a:spLocks noChangeArrowheads="1"/>
          </p:cNvSpPr>
          <p:nvPr/>
        </p:nvSpPr>
        <p:spPr bwMode="auto">
          <a:xfrm>
            <a:off x="0" y="2765425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2</a:t>
            </a:r>
            <a:r>
              <a:rPr lang="en-US" sz="2000" baseline="30000">
                <a:solidFill>
                  <a:schemeClr val="accent2"/>
                </a:solidFill>
              </a:rPr>
              <a:t>nd  </a:t>
            </a:r>
            <a:r>
              <a:rPr lang="en-US" sz="2000">
                <a:solidFill>
                  <a:schemeClr val="accent2"/>
                </a:solidFill>
              </a:rPr>
              <a:t>Row</a:t>
            </a:r>
          </a:p>
        </p:txBody>
      </p:sp>
      <p:sp>
        <p:nvSpPr>
          <p:cNvPr id="16427" name="Text Box 43"/>
          <p:cNvSpPr txBox="1">
            <a:spLocks noChangeArrowheads="1"/>
          </p:cNvSpPr>
          <p:nvPr/>
        </p:nvSpPr>
        <p:spPr bwMode="auto">
          <a:xfrm>
            <a:off x="-12700" y="3225800"/>
            <a:ext cx="1052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3</a:t>
            </a:r>
            <a:r>
              <a:rPr lang="en-US" sz="2000" baseline="30000">
                <a:solidFill>
                  <a:schemeClr val="accent2"/>
                </a:solidFill>
              </a:rPr>
              <a:t>rd  </a:t>
            </a:r>
            <a:r>
              <a:rPr lang="en-US" sz="2000">
                <a:solidFill>
                  <a:schemeClr val="accent2"/>
                </a:solidFill>
              </a:rPr>
              <a:t>Row</a:t>
            </a:r>
          </a:p>
        </p:txBody>
      </p:sp>
      <p:sp>
        <p:nvSpPr>
          <p:cNvPr id="16428" name="Text Box 44"/>
          <p:cNvSpPr txBox="1">
            <a:spLocks noChangeArrowheads="1"/>
          </p:cNvSpPr>
          <p:nvPr/>
        </p:nvSpPr>
        <p:spPr bwMode="auto">
          <a:xfrm>
            <a:off x="0" y="3705225"/>
            <a:ext cx="1035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4</a:t>
            </a:r>
            <a:r>
              <a:rPr lang="en-US" sz="2000" baseline="30000">
                <a:solidFill>
                  <a:schemeClr val="accent2"/>
                </a:solidFill>
              </a:rPr>
              <a:t>th  </a:t>
            </a:r>
            <a:r>
              <a:rPr lang="en-US" sz="2000">
                <a:solidFill>
                  <a:schemeClr val="accent2"/>
                </a:solidFill>
              </a:rPr>
              <a:t>Row</a:t>
            </a:r>
          </a:p>
        </p:txBody>
      </p:sp>
      <p:sp>
        <p:nvSpPr>
          <p:cNvPr id="16429" name="Text Box 45"/>
          <p:cNvSpPr txBox="1">
            <a:spLocks noChangeArrowheads="1"/>
          </p:cNvSpPr>
          <p:nvPr/>
        </p:nvSpPr>
        <p:spPr bwMode="auto">
          <a:xfrm>
            <a:off x="0" y="4200525"/>
            <a:ext cx="1035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5</a:t>
            </a:r>
            <a:r>
              <a:rPr lang="en-US" sz="2000" baseline="30000">
                <a:solidFill>
                  <a:schemeClr val="accent2"/>
                </a:solidFill>
              </a:rPr>
              <a:t>th  </a:t>
            </a:r>
            <a:r>
              <a:rPr lang="en-US" sz="2000">
                <a:solidFill>
                  <a:schemeClr val="accent2"/>
                </a:solidFill>
              </a:rPr>
              <a:t>Row</a:t>
            </a:r>
          </a:p>
        </p:txBody>
      </p:sp>
      <p:sp>
        <p:nvSpPr>
          <p:cNvPr id="16430" name="Text Box 46"/>
          <p:cNvSpPr txBox="1">
            <a:spLocks noChangeArrowheads="1"/>
          </p:cNvSpPr>
          <p:nvPr/>
        </p:nvSpPr>
        <p:spPr bwMode="auto">
          <a:xfrm>
            <a:off x="0" y="4657725"/>
            <a:ext cx="1035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6</a:t>
            </a:r>
            <a:r>
              <a:rPr lang="en-US" sz="2000" baseline="30000">
                <a:solidFill>
                  <a:schemeClr val="accent2"/>
                </a:solidFill>
              </a:rPr>
              <a:t>th  </a:t>
            </a:r>
            <a:r>
              <a:rPr lang="en-US" sz="2000">
                <a:solidFill>
                  <a:schemeClr val="accent2"/>
                </a:solidFill>
              </a:rPr>
              <a:t>Row</a:t>
            </a:r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0" y="5105400"/>
            <a:ext cx="1035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7</a:t>
            </a:r>
            <a:r>
              <a:rPr lang="en-US" sz="2000" baseline="30000">
                <a:solidFill>
                  <a:schemeClr val="accent2"/>
                </a:solidFill>
              </a:rPr>
              <a:t>th  </a:t>
            </a:r>
            <a:r>
              <a:rPr lang="en-US" sz="2000">
                <a:solidFill>
                  <a:schemeClr val="accent2"/>
                </a:solidFill>
              </a:rPr>
              <a:t>Row</a:t>
            </a:r>
          </a:p>
        </p:txBody>
      </p:sp>
      <p:sp>
        <p:nvSpPr>
          <p:cNvPr id="16432" name="Text Box 48"/>
          <p:cNvSpPr txBox="1">
            <a:spLocks noChangeArrowheads="1"/>
          </p:cNvSpPr>
          <p:nvPr/>
        </p:nvSpPr>
        <p:spPr bwMode="auto">
          <a:xfrm>
            <a:off x="7664450" y="18129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CC00"/>
                </a:solidFill>
              </a:rPr>
              <a:t>1</a:t>
            </a:r>
          </a:p>
        </p:txBody>
      </p:sp>
      <p:sp>
        <p:nvSpPr>
          <p:cNvPr id="16433" name="Text Box 49"/>
          <p:cNvSpPr txBox="1">
            <a:spLocks noChangeArrowheads="1"/>
          </p:cNvSpPr>
          <p:nvPr/>
        </p:nvSpPr>
        <p:spPr bwMode="auto">
          <a:xfrm>
            <a:off x="7664450" y="22701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CC00"/>
                </a:solidFill>
              </a:rPr>
              <a:t>2</a:t>
            </a:r>
          </a:p>
        </p:txBody>
      </p:sp>
      <p:sp>
        <p:nvSpPr>
          <p:cNvPr id="16434" name="Text Box 50"/>
          <p:cNvSpPr txBox="1">
            <a:spLocks noChangeArrowheads="1"/>
          </p:cNvSpPr>
          <p:nvPr/>
        </p:nvSpPr>
        <p:spPr bwMode="auto">
          <a:xfrm>
            <a:off x="7664450" y="27400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CC00"/>
                </a:solidFill>
              </a:rPr>
              <a:t>4</a:t>
            </a:r>
          </a:p>
        </p:txBody>
      </p:sp>
      <p:sp>
        <p:nvSpPr>
          <p:cNvPr id="16435" name="Text Box 51"/>
          <p:cNvSpPr txBox="1">
            <a:spLocks noChangeArrowheads="1"/>
          </p:cNvSpPr>
          <p:nvPr/>
        </p:nvSpPr>
        <p:spPr bwMode="auto">
          <a:xfrm>
            <a:off x="7664450" y="32099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CC00"/>
                </a:solidFill>
              </a:rPr>
              <a:t>8</a:t>
            </a:r>
          </a:p>
        </p:txBody>
      </p:sp>
      <p:sp>
        <p:nvSpPr>
          <p:cNvPr id="16436" name="Text Box 52"/>
          <p:cNvSpPr txBox="1">
            <a:spLocks noChangeArrowheads="1"/>
          </p:cNvSpPr>
          <p:nvPr/>
        </p:nvSpPr>
        <p:spPr bwMode="auto">
          <a:xfrm>
            <a:off x="7486650" y="36417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CC00"/>
                </a:solidFill>
              </a:rPr>
              <a:t>16</a:t>
            </a:r>
          </a:p>
        </p:txBody>
      </p:sp>
      <p:sp>
        <p:nvSpPr>
          <p:cNvPr id="16437" name="Text Box 53"/>
          <p:cNvSpPr txBox="1">
            <a:spLocks noChangeArrowheads="1"/>
          </p:cNvSpPr>
          <p:nvPr/>
        </p:nvSpPr>
        <p:spPr bwMode="auto">
          <a:xfrm>
            <a:off x="7512050" y="40989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CC00"/>
                </a:solidFill>
              </a:rPr>
              <a:t>32</a:t>
            </a:r>
          </a:p>
        </p:txBody>
      </p:sp>
      <p:sp>
        <p:nvSpPr>
          <p:cNvPr id="16438" name="Text Box 54"/>
          <p:cNvSpPr txBox="1">
            <a:spLocks noChangeArrowheads="1"/>
          </p:cNvSpPr>
          <p:nvPr/>
        </p:nvSpPr>
        <p:spPr bwMode="auto">
          <a:xfrm>
            <a:off x="7486650" y="45688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CC00"/>
                </a:solidFill>
              </a:rPr>
              <a:t>64</a:t>
            </a:r>
          </a:p>
        </p:txBody>
      </p:sp>
      <p:sp>
        <p:nvSpPr>
          <p:cNvPr id="16439" name="Text Box 55"/>
          <p:cNvSpPr txBox="1">
            <a:spLocks noChangeArrowheads="1"/>
          </p:cNvSpPr>
          <p:nvPr/>
        </p:nvSpPr>
        <p:spPr bwMode="auto">
          <a:xfrm>
            <a:off x="7346950" y="5013325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CC00"/>
                </a:solidFill>
              </a:rPr>
              <a:t>128</a:t>
            </a:r>
          </a:p>
        </p:txBody>
      </p:sp>
      <p:sp>
        <p:nvSpPr>
          <p:cNvPr id="16440" name="Text Box 56"/>
          <p:cNvSpPr txBox="1">
            <a:spLocks noChangeArrowheads="1"/>
          </p:cNvSpPr>
          <p:nvPr/>
        </p:nvSpPr>
        <p:spPr bwMode="auto">
          <a:xfrm>
            <a:off x="8213725" y="181292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D60093"/>
                </a:solidFill>
              </a:rPr>
              <a:t>2</a:t>
            </a:r>
            <a:r>
              <a:rPr lang="en-US" baseline="30000">
                <a:solidFill>
                  <a:srgbClr val="D60093"/>
                </a:solidFill>
              </a:rPr>
              <a:t>0</a:t>
            </a:r>
          </a:p>
        </p:txBody>
      </p:sp>
      <p:sp>
        <p:nvSpPr>
          <p:cNvPr id="16441" name="Text Box 57"/>
          <p:cNvSpPr txBox="1">
            <a:spLocks noChangeArrowheads="1"/>
          </p:cNvSpPr>
          <p:nvPr/>
        </p:nvSpPr>
        <p:spPr bwMode="auto">
          <a:xfrm>
            <a:off x="8229600" y="22860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D60093"/>
                </a:solidFill>
              </a:rPr>
              <a:t>2</a:t>
            </a:r>
            <a:r>
              <a:rPr lang="en-US" baseline="30000">
                <a:solidFill>
                  <a:srgbClr val="D60093"/>
                </a:solidFill>
              </a:rPr>
              <a:t>1</a:t>
            </a:r>
          </a:p>
        </p:txBody>
      </p:sp>
      <p:sp>
        <p:nvSpPr>
          <p:cNvPr id="16442" name="Text Box 58"/>
          <p:cNvSpPr txBox="1">
            <a:spLocks noChangeArrowheads="1"/>
          </p:cNvSpPr>
          <p:nvPr/>
        </p:nvSpPr>
        <p:spPr bwMode="auto">
          <a:xfrm>
            <a:off x="8229600" y="27432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D60093"/>
                </a:solidFill>
              </a:rPr>
              <a:t>2</a:t>
            </a:r>
            <a:r>
              <a:rPr lang="en-US" baseline="30000">
                <a:solidFill>
                  <a:srgbClr val="D60093"/>
                </a:solidFill>
              </a:rPr>
              <a:t>2</a:t>
            </a:r>
          </a:p>
        </p:txBody>
      </p:sp>
      <p:sp>
        <p:nvSpPr>
          <p:cNvPr id="16443" name="Text Box 59"/>
          <p:cNvSpPr txBox="1">
            <a:spLocks noChangeArrowheads="1"/>
          </p:cNvSpPr>
          <p:nvPr/>
        </p:nvSpPr>
        <p:spPr bwMode="auto">
          <a:xfrm>
            <a:off x="8229600" y="32004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D60093"/>
                </a:solidFill>
              </a:rPr>
              <a:t>2</a:t>
            </a:r>
            <a:r>
              <a:rPr lang="en-US" baseline="30000">
                <a:solidFill>
                  <a:srgbClr val="D60093"/>
                </a:solidFill>
              </a:rPr>
              <a:t>3</a:t>
            </a:r>
          </a:p>
        </p:txBody>
      </p:sp>
      <p:sp>
        <p:nvSpPr>
          <p:cNvPr id="16444" name="Text Box 60"/>
          <p:cNvSpPr txBox="1">
            <a:spLocks noChangeArrowheads="1"/>
          </p:cNvSpPr>
          <p:nvPr/>
        </p:nvSpPr>
        <p:spPr bwMode="auto">
          <a:xfrm>
            <a:off x="8229600" y="36576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D60093"/>
                </a:solidFill>
              </a:rPr>
              <a:t>2</a:t>
            </a:r>
            <a:r>
              <a:rPr lang="en-US" baseline="30000">
                <a:solidFill>
                  <a:srgbClr val="D60093"/>
                </a:solidFill>
              </a:rPr>
              <a:t>4</a:t>
            </a:r>
          </a:p>
        </p:txBody>
      </p:sp>
      <p:sp>
        <p:nvSpPr>
          <p:cNvPr id="16445" name="Text Box 61"/>
          <p:cNvSpPr txBox="1">
            <a:spLocks noChangeArrowheads="1"/>
          </p:cNvSpPr>
          <p:nvPr/>
        </p:nvSpPr>
        <p:spPr bwMode="auto">
          <a:xfrm>
            <a:off x="8229600" y="41148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D60093"/>
                </a:solidFill>
              </a:rPr>
              <a:t>2</a:t>
            </a:r>
            <a:r>
              <a:rPr lang="en-US" baseline="30000">
                <a:solidFill>
                  <a:srgbClr val="D60093"/>
                </a:solidFill>
              </a:rPr>
              <a:t>5</a:t>
            </a:r>
          </a:p>
        </p:txBody>
      </p:sp>
      <p:sp>
        <p:nvSpPr>
          <p:cNvPr id="16446" name="Text Box 62"/>
          <p:cNvSpPr txBox="1">
            <a:spLocks noChangeArrowheads="1"/>
          </p:cNvSpPr>
          <p:nvPr/>
        </p:nvSpPr>
        <p:spPr bwMode="auto">
          <a:xfrm>
            <a:off x="8229600" y="45085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D60093"/>
                </a:solidFill>
              </a:rPr>
              <a:t>2</a:t>
            </a:r>
            <a:r>
              <a:rPr lang="en-US" baseline="30000">
                <a:solidFill>
                  <a:srgbClr val="D60093"/>
                </a:solidFill>
              </a:rPr>
              <a:t>6</a:t>
            </a:r>
          </a:p>
        </p:txBody>
      </p:sp>
      <p:sp>
        <p:nvSpPr>
          <p:cNvPr id="16447" name="Text Box 63"/>
          <p:cNvSpPr txBox="1">
            <a:spLocks noChangeArrowheads="1"/>
          </p:cNvSpPr>
          <p:nvPr/>
        </p:nvSpPr>
        <p:spPr bwMode="auto">
          <a:xfrm>
            <a:off x="8229600" y="50292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D60093"/>
                </a:solidFill>
              </a:rPr>
              <a:t>2</a:t>
            </a:r>
            <a:r>
              <a:rPr lang="en-US" baseline="30000">
                <a:solidFill>
                  <a:srgbClr val="D60093"/>
                </a:solidFill>
              </a:rPr>
              <a:t>7</a:t>
            </a:r>
          </a:p>
        </p:txBody>
      </p:sp>
      <p:sp>
        <p:nvSpPr>
          <p:cNvPr id="16448" name="Text Box 64"/>
          <p:cNvSpPr txBox="1">
            <a:spLocks noChangeArrowheads="1"/>
          </p:cNvSpPr>
          <p:nvPr/>
        </p:nvSpPr>
        <p:spPr bwMode="auto">
          <a:xfrm>
            <a:off x="8229600" y="5562600"/>
            <a:ext cx="500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D60093"/>
                </a:solidFill>
              </a:rPr>
              <a:t>2</a:t>
            </a:r>
            <a:r>
              <a:rPr lang="en-US" i="1" baseline="30000">
                <a:solidFill>
                  <a:srgbClr val="D60093"/>
                </a:solidFill>
              </a:rPr>
              <a:t>n </a:t>
            </a:r>
            <a:endParaRPr lang="en-US" baseline="30000">
              <a:solidFill>
                <a:srgbClr val="D60093"/>
              </a:solidFill>
            </a:endParaRPr>
          </a:p>
        </p:txBody>
      </p:sp>
      <p:sp>
        <p:nvSpPr>
          <p:cNvPr id="16449" name="Text Box 65"/>
          <p:cNvSpPr txBox="1">
            <a:spLocks noChangeArrowheads="1"/>
          </p:cNvSpPr>
          <p:nvPr/>
        </p:nvSpPr>
        <p:spPr bwMode="auto">
          <a:xfrm>
            <a:off x="7673975" y="1189038"/>
            <a:ext cx="1165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Sum of </a:t>
            </a:r>
          </a:p>
          <a:p>
            <a:r>
              <a:rPr lang="en-US" sz="2000">
                <a:solidFill>
                  <a:srgbClr val="CC0000"/>
                </a:solidFill>
              </a:rPr>
              <a:t>each row</a:t>
            </a:r>
          </a:p>
        </p:txBody>
      </p:sp>
      <p:sp>
        <p:nvSpPr>
          <p:cNvPr id="16451" name="Text Box 67"/>
          <p:cNvSpPr txBox="1">
            <a:spLocks noChangeArrowheads="1"/>
          </p:cNvSpPr>
          <p:nvPr/>
        </p:nvSpPr>
        <p:spPr bwMode="auto">
          <a:xfrm>
            <a:off x="0" y="5546725"/>
            <a:ext cx="1049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accent2"/>
                </a:solidFill>
              </a:rPr>
              <a:t>n</a:t>
            </a:r>
            <a:r>
              <a:rPr lang="en-US" sz="2000" baseline="30000">
                <a:solidFill>
                  <a:schemeClr val="accent2"/>
                </a:solidFill>
              </a:rPr>
              <a:t>th  </a:t>
            </a:r>
            <a:r>
              <a:rPr lang="en-US" sz="2000">
                <a:solidFill>
                  <a:schemeClr val="accent2"/>
                </a:solidFill>
              </a:rPr>
              <a:t>Row</a:t>
            </a:r>
          </a:p>
        </p:txBody>
      </p:sp>
      <p:sp>
        <p:nvSpPr>
          <p:cNvPr id="16452" name="Rectangle 68"/>
          <p:cNvSpPr>
            <a:spLocks noChangeArrowheads="1"/>
          </p:cNvSpPr>
          <p:nvPr/>
        </p:nvSpPr>
        <p:spPr bwMode="auto">
          <a:xfrm>
            <a:off x="3390900" y="76200"/>
            <a:ext cx="2427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CC0000"/>
                </a:solidFill>
              </a:rPr>
              <a:t>Pascal’s Triangle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8DA2D-56C4-4BF3-8A5F-19FA03D9606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9" dur="1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3" dur="1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1" dur="1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8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5" dur="1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9" dur="1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9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3" dur="1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9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7" dur="1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9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1" dur="1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0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5" dur="1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0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9" dur="1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1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3" dur="1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1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7" dur="1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1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1" dur="1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2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5" dur="1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2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9" dur="1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3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3" dur="1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3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7" dur="1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3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1" dur="1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4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5" dur="1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14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9" dur="1" fill="hold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5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3" dur="1" fill="hold"/>
                                        <p:tgtEl>
                                          <p:spTgt spid="164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5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7" dur="1" fill="hold"/>
                                        <p:tgtEl>
                                          <p:spTgt spid="164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5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1" dur="1" fill="hold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6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5" dur="1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6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6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6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7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6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6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7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6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6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8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6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6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8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6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6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19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4" dur="500"/>
                                        <p:tgtEl>
                                          <p:spTgt spid="16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9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8" dur="500"/>
                                        <p:tgtEl>
                                          <p:spTgt spid="16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20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2" dur="500"/>
                                        <p:tgtEl>
                                          <p:spTgt spid="16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20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6" dur="500"/>
                                        <p:tgtEl>
                                          <p:spTgt spid="16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20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" dur="500"/>
                                        <p:tgtEl>
                                          <p:spTgt spid="16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2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6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6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2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16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16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2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6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16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2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16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16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2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16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16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2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16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16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2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16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16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24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16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16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2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16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16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25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16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16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26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16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16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26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16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16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27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16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16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27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16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16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28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16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16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id="28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16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16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29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16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16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  <p:bldP spid="16388" grpId="0" autoUpdateAnimBg="0"/>
      <p:bldP spid="16389" grpId="0" autoUpdateAnimBg="0"/>
      <p:bldP spid="16390" grpId="0" autoUpdateAnimBg="0"/>
      <p:bldP spid="16391" grpId="0" autoUpdateAnimBg="0"/>
      <p:bldP spid="16392" grpId="0" autoUpdateAnimBg="0"/>
      <p:bldP spid="16393" grpId="0" autoUpdateAnimBg="0"/>
      <p:bldP spid="16394" grpId="0" autoUpdateAnimBg="0"/>
      <p:bldP spid="16395" grpId="0" autoUpdateAnimBg="0"/>
      <p:bldP spid="16396" grpId="0" autoUpdateAnimBg="0"/>
      <p:bldP spid="16397" grpId="0" autoUpdateAnimBg="0"/>
      <p:bldP spid="16398" grpId="0" autoUpdateAnimBg="0"/>
      <p:bldP spid="16399" grpId="0" autoUpdateAnimBg="0"/>
      <p:bldP spid="16400" grpId="0" autoUpdateAnimBg="0"/>
      <p:bldP spid="16401" grpId="0" autoUpdateAnimBg="0"/>
      <p:bldP spid="16402" grpId="0" autoUpdateAnimBg="0"/>
      <p:bldP spid="16403" grpId="0" autoUpdateAnimBg="0"/>
      <p:bldP spid="16404" grpId="0" autoUpdateAnimBg="0"/>
      <p:bldP spid="16405" grpId="0" autoUpdateAnimBg="0"/>
      <p:bldP spid="16406" grpId="0" autoUpdateAnimBg="0"/>
      <p:bldP spid="16407" grpId="0" autoUpdateAnimBg="0"/>
      <p:bldP spid="16408" grpId="0" autoUpdateAnimBg="0"/>
      <p:bldP spid="16409" grpId="0" autoUpdateAnimBg="0"/>
      <p:bldP spid="16410" grpId="0" autoUpdateAnimBg="0"/>
      <p:bldP spid="16411" grpId="0" autoUpdateAnimBg="0"/>
      <p:bldP spid="16412" grpId="0" autoUpdateAnimBg="0"/>
      <p:bldP spid="16413" grpId="0" autoUpdateAnimBg="0"/>
      <p:bldP spid="16414" grpId="0" autoUpdateAnimBg="0"/>
      <p:bldP spid="16415" grpId="0" autoUpdateAnimBg="0"/>
      <p:bldP spid="16416" grpId="0" autoUpdateAnimBg="0"/>
      <p:bldP spid="16417" grpId="0" autoUpdateAnimBg="0"/>
      <p:bldP spid="16418" grpId="0" autoUpdateAnimBg="0"/>
      <p:bldP spid="16419" grpId="0" autoUpdateAnimBg="0"/>
      <p:bldP spid="16420" grpId="0" autoUpdateAnimBg="0"/>
      <p:bldP spid="16421" grpId="0" autoUpdateAnimBg="0"/>
      <p:bldP spid="16422" grpId="0" autoUpdateAnimBg="0"/>
      <p:bldP spid="16423" grpId="0" autoUpdateAnimBg="0"/>
      <p:bldP spid="16424" grpId="0" autoUpdateAnimBg="0"/>
      <p:bldP spid="16425" grpId="0" autoUpdateAnimBg="0"/>
      <p:bldP spid="16426" grpId="0" autoUpdateAnimBg="0"/>
      <p:bldP spid="16427" grpId="0" autoUpdateAnimBg="0"/>
      <p:bldP spid="16428" grpId="0" autoUpdateAnimBg="0"/>
      <p:bldP spid="16429" grpId="0" autoUpdateAnimBg="0"/>
      <p:bldP spid="16430" grpId="0" autoUpdateAnimBg="0"/>
      <p:bldP spid="16431" grpId="0" autoUpdateAnimBg="0"/>
      <p:bldP spid="16432" grpId="0" autoUpdateAnimBg="0"/>
      <p:bldP spid="16433" grpId="0" autoUpdateAnimBg="0"/>
      <p:bldP spid="16434" grpId="0" autoUpdateAnimBg="0"/>
      <p:bldP spid="16435" grpId="0" autoUpdateAnimBg="0"/>
      <p:bldP spid="16436" grpId="0" autoUpdateAnimBg="0"/>
      <p:bldP spid="16437" grpId="0" autoUpdateAnimBg="0"/>
      <p:bldP spid="16438" grpId="0" autoUpdateAnimBg="0"/>
      <p:bldP spid="16439" grpId="0" autoUpdateAnimBg="0"/>
      <p:bldP spid="16440" grpId="0" autoUpdateAnimBg="0"/>
      <p:bldP spid="16441" grpId="0" autoUpdateAnimBg="0"/>
      <p:bldP spid="16442" grpId="0" autoUpdateAnimBg="0"/>
      <p:bldP spid="16443" grpId="0" autoUpdateAnimBg="0"/>
      <p:bldP spid="16444" grpId="0" autoUpdateAnimBg="0"/>
      <p:bldP spid="16445" grpId="0" autoUpdateAnimBg="0"/>
      <p:bldP spid="16446" grpId="0" autoUpdateAnimBg="0"/>
      <p:bldP spid="16447" grpId="0" autoUpdateAnimBg="0"/>
      <p:bldP spid="16448" grpId="0" autoUpdateAnimBg="0"/>
      <p:bldP spid="16449" grpId="0" autoUpdateAnimBg="0"/>
      <p:bldP spid="16451" grpId="0" autoUpdateAnimBg="0"/>
      <p:bldP spid="1645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319088"/>
            <a:ext cx="4521622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C0000"/>
                </a:solidFill>
              </a:rPr>
              <a:t>11.3  The Binomial Theorem</a:t>
            </a:r>
            <a:endParaRPr lang="en-US" sz="2800" dirty="0">
              <a:solidFill>
                <a:srgbClr val="CC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1062335"/>
            <a:ext cx="3040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Student Activity Race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1981200"/>
            <a:ext cx="1289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Expand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06533" y="2895600"/>
            <a:ext cx="5724646" cy="2082434"/>
            <a:chOff x="406533" y="2895600"/>
            <a:chExt cx="5724646" cy="2082434"/>
          </a:xfrm>
        </p:grpSpPr>
        <p:sp>
          <p:nvSpPr>
            <p:cNvPr id="3" name="Rectangle 2"/>
            <p:cNvSpPr/>
            <p:nvPr/>
          </p:nvSpPr>
          <p:spPr>
            <a:xfrm>
              <a:off x="406533" y="2895600"/>
              <a:ext cx="11112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(</a:t>
              </a:r>
              <a:r>
                <a:rPr lang="en-US" i="1" dirty="0" smtClean="0"/>
                <a:t>x</a:t>
              </a:r>
              <a:r>
                <a:rPr lang="en-US" dirty="0" smtClean="0"/>
                <a:t> + </a:t>
              </a:r>
              <a:r>
                <a:rPr lang="en-US" i="1" dirty="0" smtClean="0"/>
                <a:t>y</a:t>
              </a:r>
              <a:r>
                <a:rPr lang="en-US" dirty="0" smtClean="0"/>
                <a:t>)</a:t>
              </a:r>
              <a:r>
                <a:rPr lang="en-US" baseline="30000" dirty="0" smtClean="0"/>
                <a:t>0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713255" y="2895600"/>
              <a:ext cx="11112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(</a:t>
              </a:r>
              <a:r>
                <a:rPr lang="en-US" i="1" dirty="0" smtClean="0"/>
                <a:t>x</a:t>
              </a:r>
              <a:r>
                <a:rPr lang="en-US" dirty="0" smtClean="0"/>
                <a:t> + </a:t>
              </a:r>
              <a:r>
                <a:rPr lang="en-US" i="1" dirty="0" smtClean="0"/>
                <a:t>y</a:t>
              </a:r>
              <a:r>
                <a:rPr lang="en-US" dirty="0" smtClean="0"/>
                <a:t>)</a:t>
              </a:r>
              <a:r>
                <a:rPr lang="en-US" baseline="30000" dirty="0"/>
                <a:t>1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019977" y="2895600"/>
              <a:ext cx="11112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(</a:t>
              </a:r>
              <a:r>
                <a:rPr lang="en-US" i="1" dirty="0" smtClean="0"/>
                <a:t>x</a:t>
              </a:r>
              <a:r>
                <a:rPr lang="en-US" dirty="0" smtClean="0"/>
                <a:t> + </a:t>
              </a:r>
              <a:r>
                <a:rPr lang="en-US" i="1" dirty="0" smtClean="0"/>
                <a:t>y</a:t>
              </a:r>
              <a:r>
                <a:rPr lang="en-US" dirty="0" smtClean="0"/>
                <a:t>)</a:t>
              </a:r>
              <a:r>
                <a:rPr lang="en-US" baseline="30000" dirty="0"/>
                <a:t>2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895600" y="4516369"/>
              <a:ext cx="11112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(</a:t>
              </a:r>
              <a:r>
                <a:rPr lang="en-US" i="1" dirty="0" smtClean="0"/>
                <a:t>x</a:t>
              </a:r>
              <a:r>
                <a:rPr lang="en-US" dirty="0" smtClean="0"/>
                <a:t> + </a:t>
              </a:r>
              <a:r>
                <a:rPr lang="en-US" i="1" dirty="0" smtClean="0"/>
                <a:t>y</a:t>
              </a:r>
              <a:r>
                <a:rPr lang="en-US" dirty="0" smtClean="0"/>
                <a:t>)</a:t>
              </a:r>
              <a:r>
                <a:rPr lang="en-US" baseline="30000" dirty="0"/>
                <a:t>4</a:t>
              </a:r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06533" y="4495800"/>
              <a:ext cx="11112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(</a:t>
              </a:r>
              <a:r>
                <a:rPr lang="en-US" i="1" dirty="0" smtClean="0"/>
                <a:t>x</a:t>
              </a:r>
              <a:r>
                <a:rPr lang="en-US" dirty="0" smtClean="0"/>
                <a:t> + </a:t>
              </a:r>
              <a:r>
                <a:rPr lang="en-US" i="1" dirty="0" smtClean="0"/>
                <a:t>y</a:t>
              </a:r>
              <a:r>
                <a:rPr lang="en-US" dirty="0" smtClean="0"/>
                <a:t>)</a:t>
              </a:r>
              <a:r>
                <a:rPr lang="en-US" baseline="30000" dirty="0"/>
                <a:t>3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019977" y="4516369"/>
              <a:ext cx="11112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(</a:t>
              </a:r>
              <a:r>
                <a:rPr lang="en-US" i="1" dirty="0" smtClean="0"/>
                <a:t>x</a:t>
              </a:r>
              <a:r>
                <a:rPr lang="en-US" dirty="0" smtClean="0"/>
                <a:t> + </a:t>
              </a:r>
              <a:r>
                <a:rPr lang="en-US" i="1" dirty="0" smtClean="0"/>
                <a:t>y</a:t>
              </a:r>
              <a:r>
                <a:rPr lang="en-US" dirty="0" smtClean="0"/>
                <a:t>)</a:t>
              </a:r>
              <a:r>
                <a:rPr lang="en-US" baseline="30000" dirty="0" smtClean="0"/>
                <a:t>5</a:t>
              </a:r>
              <a:endParaRPr lang="en-US" dirty="0"/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8DA2D-56C4-4BF3-8A5F-19FA03D9606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524000" y="76200"/>
            <a:ext cx="600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CC0000"/>
                </a:solidFill>
              </a:rPr>
              <a:t>Pascal’s Triangle and the Binomial Theorem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187700" y="822325"/>
            <a:ext cx="1103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)</a:t>
            </a:r>
            <a:r>
              <a:rPr lang="en-US" baseline="30000" dirty="0"/>
              <a:t>0</a:t>
            </a:r>
            <a:endParaRPr lang="en-US" dirty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214813" y="822325"/>
            <a:ext cx="661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 </a:t>
            </a:r>
            <a:r>
              <a:rPr lang="en-US">
                <a:solidFill>
                  <a:srgbClr val="CC0000"/>
                </a:solidFill>
              </a:rPr>
              <a:t>1</a:t>
            </a:r>
            <a:endParaRPr lang="en-US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767013" y="1346200"/>
            <a:ext cx="1103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 i="1"/>
              <a:t>x</a:t>
            </a:r>
            <a:r>
              <a:rPr lang="en-US"/>
              <a:t> + </a:t>
            </a:r>
            <a:r>
              <a:rPr lang="en-US" i="1"/>
              <a:t>y</a:t>
            </a:r>
            <a:r>
              <a:rPr lang="en-US"/>
              <a:t>)</a:t>
            </a:r>
            <a:r>
              <a:rPr lang="en-US" baseline="30000"/>
              <a:t>1</a:t>
            </a:r>
            <a:endParaRPr 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813175" y="1355725"/>
            <a:ext cx="1428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 </a:t>
            </a:r>
            <a:r>
              <a:rPr lang="en-US">
                <a:solidFill>
                  <a:srgbClr val="CC0000"/>
                </a:solidFill>
              </a:rPr>
              <a:t>1</a:t>
            </a:r>
            <a:r>
              <a:rPr lang="en-US" i="1"/>
              <a:t>x</a:t>
            </a:r>
            <a:r>
              <a:rPr lang="en-US"/>
              <a:t> + </a:t>
            </a:r>
            <a:r>
              <a:rPr lang="en-US">
                <a:solidFill>
                  <a:srgbClr val="CC0000"/>
                </a:solidFill>
              </a:rPr>
              <a:t>1</a:t>
            </a:r>
            <a:r>
              <a:rPr lang="en-US" i="1"/>
              <a:t>y</a:t>
            </a:r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486025" y="1828800"/>
            <a:ext cx="1103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 i="1"/>
              <a:t>x</a:t>
            </a:r>
            <a:r>
              <a:rPr lang="en-US"/>
              <a:t> + </a:t>
            </a:r>
            <a:r>
              <a:rPr lang="en-US" i="1"/>
              <a:t>y</a:t>
            </a:r>
            <a:r>
              <a:rPr lang="en-US"/>
              <a:t>)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513138" y="1812925"/>
            <a:ext cx="2322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</a:t>
            </a:r>
            <a:r>
              <a:rPr lang="en-US">
                <a:solidFill>
                  <a:srgbClr val="CC0000"/>
                </a:solidFill>
              </a:rPr>
              <a:t>1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+ </a:t>
            </a:r>
            <a:r>
              <a:rPr lang="en-US">
                <a:solidFill>
                  <a:srgbClr val="CC0000"/>
                </a:solidFill>
              </a:rPr>
              <a:t>2</a:t>
            </a:r>
            <a:r>
              <a:rPr lang="en-US" i="1"/>
              <a:t>xy</a:t>
            </a:r>
            <a:r>
              <a:rPr lang="en-US"/>
              <a:t> + </a:t>
            </a:r>
            <a:r>
              <a:rPr lang="en-US">
                <a:solidFill>
                  <a:srgbClr val="CC0000"/>
                </a:solidFill>
              </a:rPr>
              <a:t>1</a:t>
            </a:r>
            <a:r>
              <a:rPr lang="en-US" i="1"/>
              <a:t>y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2019300" y="2362200"/>
            <a:ext cx="1103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 i="1"/>
              <a:t>x</a:t>
            </a:r>
            <a:r>
              <a:rPr lang="en-US"/>
              <a:t> + </a:t>
            </a:r>
            <a:r>
              <a:rPr lang="en-US" i="1"/>
              <a:t>y</a:t>
            </a:r>
            <a:r>
              <a:rPr lang="en-US"/>
              <a:t>)</a:t>
            </a:r>
            <a:r>
              <a:rPr lang="en-US" baseline="30000"/>
              <a:t>3</a:t>
            </a:r>
            <a:endParaRPr lang="en-US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032125" y="2346325"/>
            <a:ext cx="3265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</a:t>
            </a:r>
            <a:r>
              <a:rPr lang="en-US">
                <a:solidFill>
                  <a:srgbClr val="CC0000"/>
                </a:solidFill>
              </a:rPr>
              <a:t>1</a:t>
            </a:r>
            <a:r>
              <a:rPr lang="en-US" i="1"/>
              <a:t>x</a:t>
            </a:r>
            <a:r>
              <a:rPr lang="en-US" baseline="30000"/>
              <a:t>3</a:t>
            </a:r>
            <a:r>
              <a:rPr lang="en-US"/>
              <a:t> + </a:t>
            </a:r>
            <a:r>
              <a:rPr lang="en-US">
                <a:solidFill>
                  <a:srgbClr val="CC0000"/>
                </a:solidFill>
              </a:rPr>
              <a:t>3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 i="1"/>
              <a:t>y</a:t>
            </a:r>
            <a:r>
              <a:rPr lang="en-US"/>
              <a:t> + </a:t>
            </a:r>
            <a:r>
              <a:rPr lang="en-US">
                <a:solidFill>
                  <a:srgbClr val="CC0000"/>
                </a:solidFill>
              </a:rPr>
              <a:t>3</a:t>
            </a:r>
            <a:r>
              <a:rPr lang="en-US" i="1"/>
              <a:t>xy</a:t>
            </a:r>
            <a:r>
              <a:rPr lang="en-US" baseline="30000"/>
              <a:t>2 </a:t>
            </a:r>
            <a:r>
              <a:rPr lang="en-US"/>
              <a:t>+</a:t>
            </a:r>
            <a:r>
              <a:rPr lang="en-US">
                <a:solidFill>
                  <a:srgbClr val="CC0000"/>
                </a:solidFill>
              </a:rPr>
              <a:t>1</a:t>
            </a:r>
            <a:r>
              <a:rPr lang="en-US"/>
              <a:t> </a:t>
            </a:r>
            <a:r>
              <a:rPr lang="en-US" i="1"/>
              <a:t>y</a:t>
            </a:r>
            <a:r>
              <a:rPr lang="en-US" baseline="30000"/>
              <a:t>3</a:t>
            </a:r>
            <a:endParaRPr lang="en-US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587500" y="2895600"/>
            <a:ext cx="1103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 i="1"/>
              <a:t>x</a:t>
            </a:r>
            <a:r>
              <a:rPr lang="en-US"/>
              <a:t> + </a:t>
            </a:r>
            <a:r>
              <a:rPr lang="en-US" i="1"/>
              <a:t>y</a:t>
            </a:r>
            <a:r>
              <a:rPr lang="en-US"/>
              <a:t>)</a:t>
            </a:r>
            <a:r>
              <a:rPr lang="en-US" baseline="30000"/>
              <a:t>4</a:t>
            </a:r>
            <a:endParaRPr lang="en-US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540000" y="2921000"/>
            <a:ext cx="4260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</a:t>
            </a:r>
            <a:r>
              <a:rPr lang="en-US">
                <a:solidFill>
                  <a:srgbClr val="CC0000"/>
                </a:solidFill>
              </a:rPr>
              <a:t>1</a:t>
            </a:r>
            <a:r>
              <a:rPr lang="en-US" i="1"/>
              <a:t>x</a:t>
            </a:r>
            <a:r>
              <a:rPr lang="en-US" baseline="30000"/>
              <a:t>4</a:t>
            </a:r>
            <a:r>
              <a:rPr lang="en-US"/>
              <a:t> + </a:t>
            </a:r>
            <a:r>
              <a:rPr lang="en-US">
                <a:solidFill>
                  <a:srgbClr val="CC0000"/>
                </a:solidFill>
              </a:rPr>
              <a:t>4</a:t>
            </a:r>
            <a:r>
              <a:rPr lang="en-US" i="1"/>
              <a:t>x</a:t>
            </a:r>
            <a:r>
              <a:rPr lang="en-US" baseline="30000"/>
              <a:t>3</a:t>
            </a:r>
            <a:r>
              <a:rPr lang="en-US" i="1"/>
              <a:t>y</a:t>
            </a:r>
            <a:r>
              <a:rPr lang="en-US"/>
              <a:t> + </a:t>
            </a:r>
            <a:r>
              <a:rPr lang="en-US">
                <a:solidFill>
                  <a:srgbClr val="CC0000"/>
                </a:solidFill>
              </a:rPr>
              <a:t>6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 i="1"/>
              <a:t>y</a:t>
            </a:r>
            <a:r>
              <a:rPr lang="en-US" baseline="30000"/>
              <a:t>2</a:t>
            </a:r>
            <a:r>
              <a:rPr lang="en-US"/>
              <a:t> + </a:t>
            </a:r>
            <a:r>
              <a:rPr lang="en-US">
                <a:solidFill>
                  <a:srgbClr val="CC0000"/>
                </a:solidFill>
              </a:rPr>
              <a:t>4</a:t>
            </a:r>
            <a:r>
              <a:rPr lang="en-US" i="1"/>
              <a:t>xy</a:t>
            </a:r>
            <a:r>
              <a:rPr lang="en-US" baseline="30000"/>
              <a:t>3</a:t>
            </a:r>
            <a:r>
              <a:rPr lang="en-US"/>
              <a:t> + </a:t>
            </a:r>
            <a:r>
              <a:rPr lang="en-US">
                <a:solidFill>
                  <a:srgbClr val="CC0000"/>
                </a:solidFill>
              </a:rPr>
              <a:t>1</a:t>
            </a:r>
            <a:r>
              <a:rPr lang="en-US" i="1"/>
              <a:t>y</a:t>
            </a:r>
            <a:r>
              <a:rPr lang="en-US" baseline="30000"/>
              <a:t>4</a:t>
            </a:r>
            <a:endParaRPr lang="en-US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850900" y="3479800"/>
            <a:ext cx="1103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 i="1"/>
              <a:t>x</a:t>
            </a:r>
            <a:r>
              <a:rPr lang="en-US"/>
              <a:t> + </a:t>
            </a:r>
            <a:r>
              <a:rPr lang="en-US" i="1"/>
              <a:t>y</a:t>
            </a:r>
            <a:r>
              <a:rPr lang="en-US"/>
              <a:t>)</a:t>
            </a:r>
            <a:r>
              <a:rPr lang="en-US" baseline="30000"/>
              <a:t>5</a:t>
            </a:r>
            <a:endParaRPr lang="en-US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1901825" y="3505200"/>
            <a:ext cx="553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</a:t>
            </a:r>
            <a:r>
              <a:rPr lang="en-US">
                <a:solidFill>
                  <a:srgbClr val="CC0000"/>
                </a:solidFill>
              </a:rPr>
              <a:t>1</a:t>
            </a:r>
            <a:r>
              <a:rPr lang="en-US" i="1"/>
              <a:t>x</a:t>
            </a:r>
            <a:r>
              <a:rPr lang="en-US" baseline="30000"/>
              <a:t>5</a:t>
            </a:r>
            <a:r>
              <a:rPr lang="en-US"/>
              <a:t> + </a:t>
            </a:r>
            <a:r>
              <a:rPr lang="en-US">
                <a:solidFill>
                  <a:srgbClr val="CC0000"/>
                </a:solidFill>
              </a:rPr>
              <a:t>5</a:t>
            </a:r>
            <a:r>
              <a:rPr lang="en-US" i="1"/>
              <a:t>x</a:t>
            </a:r>
            <a:r>
              <a:rPr lang="en-US" baseline="30000"/>
              <a:t>4</a:t>
            </a:r>
            <a:r>
              <a:rPr lang="en-US" i="1"/>
              <a:t>y</a:t>
            </a:r>
            <a:r>
              <a:rPr lang="en-US"/>
              <a:t> + </a:t>
            </a:r>
            <a:r>
              <a:rPr lang="en-US">
                <a:solidFill>
                  <a:srgbClr val="CC0000"/>
                </a:solidFill>
              </a:rPr>
              <a:t>10</a:t>
            </a:r>
            <a:r>
              <a:rPr lang="en-US" i="1"/>
              <a:t>x</a:t>
            </a:r>
            <a:r>
              <a:rPr lang="en-US" baseline="30000"/>
              <a:t>3</a:t>
            </a:r>
            <a:r>
              <a:rPr lang="en-US" i="1"/>
              <a:t>y</a:t>
            </a:r>
            <a:r>
              <a:rPr lang="en-US" baseline="30000"/>
              <a:t>2</a:t>
            </a:r>
            <a:r>
              <a:rPr lang="en-US"/>
              <a:t> + </a:t>
            </a:r>
            <a:r>
              <a:rPr lang="en-US">
                <a:solidFill>
                  <a:srgbClr val="CC0000"/>
                </a:solidFill>
              </a:rPr>
              <a:t>10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 i="1"/>
              <a:t>y</a:t>
            </a:r>
            <a:r>
              <a:rPr lang="en-US" baseline="30000"/>
              <a:t>3</a:t>
            </a:r>
            <a:r>
              <a:rPr lang="en-US"/>
              <a:t> + </a:t>
            </a:r>
            <a:r>
              <a:rPr lang="en-US">
                <a:solidFill>
                  <a:srgbClr val="CC0000"/>
                </a:solidFill>
              </a:rPr>
              <a:t>5</a:t>
            </a:r>
            <a:r>
              <a:rPr lang="en-US" i="1"/>
              <a:t>xy</a:t>
            </a:r>
            <a:r>
              <a:rPr lang="en-US" baseline="30000"/>
              <a:t>4</a:t>
            </a:r>
            <a:r>
              <a:rPr lang="en-US"/>
              <a:t> + </a:t>
            </a:r>
            <a:r>
              <a:rPr lang="en-US">
                <a:solidFill>
                  <a:srgbClr val="CC0000"/>
                </a:solidFill>
              </a:rPr>
              <a:t>1</a:t>
            </a:r>
            <a:r>
              <a:rPr lang="en-US" i="1"/>
              <a:t>y</a:t>
            </a:r>
            <a:r>
              <a:rPr lang="en-US" baseline="30000"/>
              <a:t>5</a:t>
            </a:r>
            <a:endParaRPr lang="en-US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254000" y="4051300"/>
            <a:ext cx="1103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 i="1"/>
              <a:t>x</a:t>
            </a:r>
            <a:r>
              <a:rPr lang="en-US"/>
              <a:t> + </a:t>
            </a:r>
            <a:r>
              <a:rPr lang="en-US" i="1"/>
              <a:t>y</a:t>
            </a:r>
            <a:r>
              <a:rPr lang="en-US"/>
              <a:t>)</a:t>
            </a:r>
            <a:r>
              <a:rPr lang="en-US" baseline="30000"/>
              <a:t>6</a:t>
            </a:r>
            <a:endParaRPr lang="en-US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266825" y="4064000"/>
            <a:ext cx="6757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</a:t>
            </a:r>
            <a:r>
              <a:rPr lang="en-US">
                <a:solidFill>
                  <a:srgbClr val="CC0000"/>
                </a:solidFill>
              </a:rPr>
              <a:t>1</a:t>
            </a:r>
            <a:r>
              <a:rPr lang="en-US" i="1"/>
              <a:t>x</a:t>
            </a:r>
            <a:r>
              <a:rPr lang="en-US" baseline="30000"/>
              <a:t>6</a:t>
            </a:r>
            <a:r>
              <a:rPr lang="en-US"/>
              <a:t> + </a:t>
            </a:r>
            <a:r>
              <a:rPr lang="en-US">
                <a:solidFill>
                  <a:srgbClr val="CC0000"/>
                </a:solidFill>
              </a:rPr>
              <a:t>6</a:t>
            </a:r>
            <a:r>
              <a:rPr lang="en-US" i="1"/>
              <a:t>x</a:t>
            </a:r>
            <a:r>
              <a:rPr lang="en-US" baseline="30000"/>
              <a:t>5</a:t>
            </a:r>
            <a:r>
              <a:rPr lang="en-US" i="1"/>
              <a:t>y</a:t>
            </a:r>
            <a:r>
              <a:rPr lang="en-US" baseline="30000"/>
              <a:t>1</a:t>
            </a:r>
            <a:r>
              <a:rPr lang="en-US"/>
              <a:t> + </a:t>
            </a:r>
            <a:r>
              <a:rPr lang="en-US">
                <a:solidFill>
                  <a:srgbClr val="CC0000"/>
                </a:solidFill>
              </a:rPr>
              <a:t>15</a:t>
            </a:r>
            <a:r>
              <a:rPr lang="en-US" i="1"/>
              <a:t>x</a:t>
            </a:r>
            <a:r>
              <a:rPr lang="en-US" baseline="30000"/>
              <a:t>4</a:t>
            </a:r>
            <a:r>
              <a:rPr lang="en-US" i="1"/>
              <a:t>y</a:t>
            </a:r>
            <a:r>
              <a:rPr lang="en-US" baseline="30000"/>
              <a:t>2</a:t>
            </a:r>
            <a:r>
              <a:rPr lang="en-US"/>
              <a:t> + </a:t>
            </a:r>
            <a:r>
              <a:rPr lang="en-US">
                <a:solidFill>
                  <a:srgbClr val="CC0000"/>
                </a:solidFill>
              </a:rPr>
              <a:t>20</a:t>
            </a:r>
            <a:r>
              <a:rPr lang="en-US" i="1"/>
              <a:t>x</a:t>
            </a:r>
            <a:r>
              <a:rPr lang="en-US" baseline="30000"/>
              <a:t>3</a:t>
            </a:r>
            <a:r>
              <a:rPr lang="en-US" i="1"/>
              <a:t>y</a:t>
            </a:r>
            <a:r>
              <a:rPr lang="en-US" baseline="30000"/>
              <a:t>3</a:t>
            </a:r>
            <a:r>
              <a:rPr lang="en-US"/>
              <a:t> + </a:t>
            </a:r>
            <a:r>
              <a:rPr lang="en-US">
                <a:solidFill>
                  <a:srgbClr val="CC0000"/>
                </a:solidFill>
              </a:rPr>
              <a:t>15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 i="1"/>
              <a:t>y</a:t>
            </a:r>
            <a:r>
              <a:rPr lang="en-US" baseline="30000"/>
              <a:t>4</a:t>
            </a:r>
            <a:r>
              <a:rPr lang="en-US"/>
              <a:t> + </a:t>
            </a:r>
            <a:r>
              <a:rPr lang="en-US">
                <a:solidFill>
                  <a:srgbClr val="CC0000"/>
                </a:solidFill>
              </a:rPr>
              <a:t>6</a:t>
            </a:r>
            <a:r>
              <a:rPr lang="en-US" i="1"/>
              <a:t>xy</a:t>
            </a:r>
            <a:r>
              <a:rPr lang="en-US" baseline="30000"/>
              <a:t>5</a:t>
            </a:r>
            <a:r>
              <a:rPr lang="en-US"/>
              <a:t> + </a:t>
            </a:r>
            <a:r>
              <a:rPr lang="en-US">
                <a:solidFill>
                  <a:srgbClr val="CC0000"/>
                </a:solidFill>
              </a:rPr>
              <a:t>1</a:t>
            </a:r>
            <a:r>
              <a:rPr lang="en-US" i="1"/>
              <a:t>y</a:t>
            </a:r>
            <a:r>
              <a:rPr lang="en-US" baseline="30000"/>
              <a:t>6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09600" y="5410200"/>
            <a:ext cx="74152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33CC"/>
                </a:solidFill>
              </a:rPr>
              <a:t>What is the relationship between the value of </a:t>
            </a:r>
            <a:r>
              <a:rPr lang="en-US" i="1" dirty="0" smtClean="0">
                <a:solidFill>
                  <a:srgbClr val="FF33CC"/>
                </a:solidFill>
              </a:rPr>
              <a:t>n</a:t>
            </a:r>
            <a:r>
              <a:rPr lang="en-US" dirty="0" smtClean="0">
                <a:solidFill>
                  <a:srgbClr val="FF33CC"/>
                </a:solidFill>
              </a:rPr>
              <a:t> and the number of terms in the expansion? 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8300" y="815628"/>
            <a:ext cx="19688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/>
              <a:t>(</a:t>
            </a:r>
            <a:r>
              <a:rPr lang="en-US" b="0" i="1" dirty="0"/>
              <a:t>x </a:t>
            </a:r>
            <a:r>
              <a:rPr lang="en-US" b="0" dirty="0"/>
              <a:t>+ </a:t>
            </a:r>
            <a:r>
              <a:rPr lang="en-US" b="0" i="1" dirty="0"/>
              <a:t>y</a:t>
            </a:r>
            <a:r>
              <a:rPr lang="en-US" b="0" dirty="0"/>
              <a:t>)</a:t>
            </a:r>
            <a:r>
              <a:rPr lang="en-US" b="0" i="1" baseline="30000" dirty="0"/>
              <a:t>n</a:t>
            </a:r>
            <a:r>
              <a:rPr lang="en-US" b="0" dirty="0"/>
              <a:t>, </a:t>
            </a:r>
            <a:r>
              <a:rPr lang="en-US" b="0" i="1" dirty="0"/>
              <a:t>n </a:t>
            </a:r>
            <a:r>
              <a:rPr lang="en-US" b="0" dirty="0"/>
              <a:t>∈ </a:t>
            </a:r>
            <a:r>
              <a:rPr lang="en-US" b="0" dirty="0" smtClean="0"/>
              <a:t>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8DA2D-56C4-4BF3-8A5F-19FA03D9606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1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0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3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6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autoUpdateAnimBg="0"/>
      <p:bldP spid="12292" grpId="0" autoUpdateAnimBg="0"/>
      <p:bldP spid="12293" grpId="0" autoUpdateAnimBg="0"/>
      <p:bldP spid="12294" grpId="0" autoUpdateAnimBg="0"/>
      <p:bldP spid="12295" grpId="0" autoUpdateAnimBg="0"/>
      <p:bldP spid="12296" grpId="0" autoUpdateAnimBg="0"/>
      <p:bldP spid="12297" grpId="0" autoUpdateAnimBg="0"/>
      <p:bldP spid="12298" grpId="0" autoUpdateAnimBg="0"/>
      <p:bldP spid="12299" grpId="0" autoUpdateAnimBg="0"/>
      <p:bldP spid="12300" grpId="0" autoUpdateAnimBg="0"/>
      <p:bldP spid="12301" grpId="0" autoUpdateAnimBg="0"/>
      <p:bldP spid="12302" grpId="0" autoUpdateAnimBg="0"/>
      <p:bldP spid="12303" grpId="0" autoUpdateAnimBg="0"/>
      <p:bldP spid="12304" grpId="0" autoUpdateAnimBg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-50800" y="2489200"/>
            <a:ext cx="115288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1</a:t>
            </a:r>
            <a:r>
              <a:rPr lang="en-US" sz="2000" baseline="30000" dirty="0" smtClean="0">
                <a:solidFill>
                  <a:schemeClr val="accent2"/>
                </a:solidFill>
              </a:rPr>
              <a:t>st </a:t>
            </a:r>
            <a:r>
              <a:rPr lang="en-US" sz="2000" dirty="0" smtClean="0">
                <a:solidFill>
                  <a:schemeClr val="accent2"/>
                </a:solidFill>
              </a:rPr>
              <a:t>  </a:t>
            </a:r>
            <a:r>
              <a:rPr lang="en-US" sz="2000" baseline="30000" dirty="0" smtClean="0">
                <a:solidFill>
                  <a:schemeClr val="accent2"/>
                </a:solidFill>
              </a:rPr>
              <a:t> </a:t>
            </a:r>
            <a:r>
              <a:rPr lang="en-US" sz="2000" dirty="0">
                <a:solidFill>
                  <a:schemeClr val="accent2"/>
                </a:solidFill>
              </a:rPr>
              <a:t>Row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-50800" y="2938463"/>
            <a:ext cx="104547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2</a:t>
            </a:r>
            <a:r>
              <a:rPr lang="en-US" sz="2000" baseline="30000" dirty="0">
                <a:solidFill>
                  <a:schemeClr val="accent2"/>
                </a:solidFill>
              </a:rPr>
              <a:t>nd </a:t>
            </a:r>
            <a:r>
              <a:rPr lang="en-US" sz="2000" dirty="0" smtClean="0">
                <a:solidFill>
                  <a:schemeClr val="accent2"/>
                </a:solidFill>
              </a:rPr>
              <a:t>Row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-50800" y="3408363"/>
            <a:ext cx="102624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3</a:t>
            </a:r>
            <a:r>
              <a:rPr lang="en-US" sz="2000" baseline="30000" dirty="0">
                <a:solidFill>
                  <a:schemeClr val="accent2"/>
                </a:solidFill>
              </a:rPr>
              <a:t>rd </a:t>
            </a:r>
            <a:r>
              <a:rPr lang="en-US" sz="2000" dirty="0" smtClean="0">
                <a:solidFill>
                  <a:schemeClr val="accent2"/>
                </a:solidFill>
              </a:rPr>
              <a:t>Row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-63500" y="3868738"/>
            <a:ext cx="10086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4</a:t>
            </a:r>
            <a:r>
              <a:rPr lang="en-US" sz="2000" baseline="30000" dirty="0">
                <a:solidFill>
                  <a:schemeClr val="accent2"/>
                </a:solidFill>
              </a:rPr>
              <a:t>th </a:t>
            </a:r>
            <a:r>
              <a:rPr lang="en-US" sz="2000" dirty="0" smtClean="0">
                <a:solidFill>
                  <a:schemeClr val="accent2"/>
                </a:solidFill>
              </a:rPr>
              <a:t>Row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-50800" y="4348163"/>
            <a:ext cx="10086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5</a:t>
            </a:r>
            <a:r>
              <a:rPr lang="en-US" sz="2000" baseline="30000" dirty="0">
                <a:solidFill>
                  <a:schemeClr val="accent2"/>
                </a:solidFill>
              </a:rPr>
              <a:t>th </a:t>
            </a:r>
            <a:r>
              <a:rPr lang="en-US" sz="2000" dirty="0" smtClean="0">
                <a:solidFill>
                  <a:schemeClr val="accent2"/>
                </a:solidFill>
              </a:rPr>
              <a:t>Row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-50800" y="4860925"/>
            <a:ext cx="10086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6</a:t>
            </a:r>
            <a:r>
              <a:rPr lang="en-US" sz="2000" baseline="30000" dirty="0" smtClean="0">
                <a:solidFill>
                  <a:schemeClr val="accent2"/>
                </a:solidFill>
              </a:rPr>
              <a:t>th </a:t>
            </a:r>
            <a:r>
              <a:rPr lang="en-US" sz="2000" dirty="0" smtClean="0">
                <a:solidFill>
                  <a:schemeClr val="accent2"/>
                </a:solidFill>
              </a:rPr>
              <a:t>Row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139825" y="609600"/>
            <a:ext cx="68484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The numerical coefficients in a binomial expansion </a:t>
            </a:r>
          </a:p>
          <a:p>
            <a:r>
              <a:rPr lang="en-US"/>
              <a:t>can be found in Pascal’s triangle.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914400" y="2447925"/>
            <a:ext cx="83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CC0000"/>
                </a:solidFill>
              </a:rPr>
              <a:t>n</a:t>
            </a:r>
            <a:r>
              <a:rPr lang="en-US">
                <a:solidFill>
                  <a:srgbClr val="CC0000"/>
                </a:solidFill>
              </a:rPr>
              <a:t> = 0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1676400" y="2409825"/>
            <a:ext cx="1119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CC00"/>
                </a:solidFill>
              </a:rPr>
              <a:t>(</a:t>
            </a:r>
            <a:r>
              <a:rPr lang="en-US" i="1">
                <a:solidFill>
                  <a:srgbClr val="00CC00"/>
                </a:solidFill>
              </a:rPr>
              <a:t>a</a:t>
            </a:r>
            <a:r>
              <a:rPr lang="en-US">
                <a:solidFill>
                  <a:srgbClr val="00CC00"/>
                </a:solidFill>
              </a:rPr>
              <a:t> + </a:t>
            </a:r>
            <a:r>
              <a:rPr lang="en-US" i="1">
                <a:solidFill>
                  <a:srgbClr val="00CC00"/>
                </a:solidFill>
              </a:rPr>
              <a:t>b</a:t>
            </a:r>
            <a:r>
              <a:rPr lang="en-US">
                <a:solidFill>
                  <a:srgbClr val="00CC00"/>
                </a:solidFill>
              </a:rPr>
              <a:t>)</a:t>
            </a:r>
            <a:r>
              <a:rPr lang="en-US" baseline="30000">
                <a:solidFill>
                  <a:srgbClr val="00CC00"/>
                </a:solidFill>
              </a:rPr>
              <a:t>0</a:t>
            </a:r>
            <a:endParaRPr lang="en-US">
              <a:solidFill>
                <a:srgbClr val="00CC00"/>
              </a:solidFill>
            </a:endParaRP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917575" y="2895600"/>
            <a:ext cx="83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CC0000"/>
                </a:solidFill>
              </a:rPr>
              <a:t>n</a:t>
            </a:r>
            <a:r>
              <a:rPr lang="en-US">
                <a:solidFill>
                  <a:srgbClr val="CC0000"/>
                </a:solidFill>
              </a:rPr>
              <a:t> = 1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1679575" y="2857500"/>
            <a:ext cx="1119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CC00"/>
                </a:solidFill>
              </a:rPr>
              <a:t>(</a:t>
            </a:r>
            <a:r>
              <a:rPr lang="en-US" i="1">
                <a:solidFill>
                  <a:srgbClr val="00CC00"/>
                </a:solidFill>
              </a:rPr>
              <a:t>a</a:t>
            </a:r>
            <a:r>
              <a:rPr lang="en-US">
                <a:solidFill>
                  <a:srgbClr val="00CC00"/>
                </a:solidFill>
              </a:rPr>
              <a:t> + </a:t>
            </a:r>
            <a:r>
              <a:rPr lang="en-US" i="1">
                <a:solidFill>
                  <a:srgbClr val="00CC00"/>
                </a:solidFill>
              </a:rPr>
              <a:t>b</a:t>
            </a:r>
            <a:r>
              <a:rPr lang="en-US">
                <a:solidFill>
                  <a:srgbClr val="00CC00"/>
                </a:solidFill>
              </a:rPr>
              <a:t>)</a:t>
            </a:r>
            <a:r>
              <a:rPr lang="en-US" baseline="30000">
                <a:solidFill>
                  <a:srgbClr val="00CC00"/>
                </a:solidFill>
              </a:rPr>
              <a:t>1</a:t>
            </a:r>
            <a:endParaRPr lang="en-US">
              <a:solidFill>
                <a:srgbClr val="00CC00"/>
              </a:solidFill>
            </a:endParaRP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930275" y="3352800"/>
            <a:ext cx="83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CC0000"/>
                </a:solidFill>
              </a:rPr>
              <a:t>n</a:t>
            </a:r>
            <a:r>
              <a:rPr lang="en-US">
                <a:solidFill>
                  <a:srgbClr val="CC0000"/>
                </a:solidFill>
              </a:rPr>
              <a:t> = 2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1692275" y="3314700"/>
            <a:ext cx="1119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CC00"/>
                </a:solidFill>
              </a:rPr>
              <a:t>(</a:t>
            </a:r>
            <a:r>
              <a:rPr lang="en-US" i="1">
                <a:solidFill>
                  <a:srgbClr val="00CC00"/>
                </a:solidFill>
              </a:rPr>
              <a:t>a</a:t>
            </a:r>
            <a:r>
              <a:rPr lang="en-US">
                <a:solidFill>
                  <a:srgbClr val="00CC00"/>
                </a:solidFill>
              </a:rPr>
              <a:t> + </a:t>
            </a:r>
            <a:r>
              <a:rPr lang="en-US" i="1">
                <a:solidFill>
                  <a:srgbClr val="00CC00"/>
                </a:solidFill>
              </a:rPr>
              <a:t>b</a:t>
            </a:r>
            <a:r>
              <a:rPr lang="en-US">
                <a:solidFill>
                  <a:srgbClr val="00CC00"/>
                </a:solidFill>
              </a:rPr>
              <a:t>)</a:t>
            </a:r>
            <a:r>
              <a:rPr lang="en-US" baseline="30000">
                <a:solidFill>
                  <a:srgbClr val="00CC00"/>
                </a:solidFill>
              </a:rPr>
              <a:t>2</a:t>
            </a:r>
            <a:endParaRPr lang="en-US">
              <a:solidFill>
                <a:srgbClr val="00CC00"/>
              </a:solidFill>
            </a:endParaRP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930275" y="3810000"/>
            <a:ext cx="83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CC0000"/>
                </a:solidFill>
              </a:rPr>
              <a:t>n</a:t>
            </a:r>
            <a:r>
              <a:rPr lang="en-US">
                <a:solidFill>
                  <a:srgbClr val="CC0000"/>
                </a:solidFill>
              </a:rPr>
              <a:t> = 3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1692275" y="3771900"/>
            <a:ext cx="1119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CC00"/>
                </a:solidFill>
              </a:rPr>
              <a:t>(a + </a:t>
            </a:r>
            <a:r>
              <a:rPr lang="en-US" i="1">
                <a:solidFill>
                  <a:srgbClr val="00CC00"/>
                </a:solidFill>
              </a:rPr>
              <a:t>b</a:t>
            </a:r>
            <a:r>
              <a:rPr lang="en-US">
                <a:solidFill>
                  <a:srgbClr val="00CC00"/>
                </a:solidFill>
              </a:rPr>
              <a:t>)</a:t>
            </a:r>
            <a:r>
              <a:rPr lang="en-US" baseline="30000">
                <a:solidFill>
                  <a:srgbClr val="00CC00"/>
                </a:solidFill>
              </a:rPr>
              <a:t>3</a:t>
            </a:r>
            <a:endParaRPr lang="en-US">
              <a:solidFill>
                <a:srgbClr val="00CC00"/>
              </a:solidFill>
            </a:endParaRP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930275" y="4305300"/>
            <a:ext cx="83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CC0000"/>
                </a:solidFill>
              </a:rPr>
              <a:t>n</a:t>
            </a:r>
            <a:r>
              <a:rPr lang="en-US">
                <a:solidFill>
                  <a:srgbClr val="CC0000"/>
                </a:solidFill>
              </a:rPr>
              <a:t> = 4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1692275" y="4267200"/>
            <a:ext cx="1119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CC00"/>
                </a:solidFill>
              </a:rPr>
              <a:t>(</a:t>
            </a:r>
            <a:r>
              <a:rPr lang="en-US" i="1">
                <a:solidFill>
                  <a:srgbClr val="00CC00"/>
                </a:solidFill>
              </a:rPr>
              <a:t>a</a:t>
            </a:r>
            <a:r>
              <a:rPr lang="en-US">
                <a:solidFill>
                  <a:srgbClr val="00CC00"/>
                </a:solidFill>
              </a:rPr>
              <a:t> + </a:t>
            </a:r>
            <a:r>
              <a:rPr lang="en-US" i="1">
                <a:solidFill>
                  <a:srgbClr val="00CC00"/>
                </a:solidFill>
              </a:rPr>
              <a:t>b</a:t>
            </a:r>
            <a:r>
              <a:rPr lang="en-US">
                <a:solidFill>
                  <a:srgbClr val="00CC00"/>
                </a:solidFill>
              </a:rPr>
              <a:t>)</a:t>
            </a:r>
            <a:r>
              <a:rPr lang="en-US" baseline="30000">
                <a:solidFill>
                  <a:srgbClr val="00CC00"/>
                </a:solidFill>
              </a:rPr>
              <a:t>4</a:t>
            </a:r>
            <a:endParaRPr lang="en-US">
              <a:solidFill>
                <a:srgbClr val="00CC00"/>
              </a:solidFill>
            </a:endParaRP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930275" y="4792663"/>
            <a:ext cx="83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CC0000"/>
                </a:solidFill>
              </a:rPr>
              <a:t>n</a:t>
            </a:r>
            <a:r>
              <a:rPr lang="en-US">
                <a:solidFill>
                  <a:srgbClr val="CC0000"/>
                </a:solidFill>
              </a:rPr>
              <a:t> = 5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1692275" y="4754563"/>
            <a:ext cx="1119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CC00"/>
                </a:solidFill>
              </a:rPr>
              <a:t>(</a:t>
            </a:r>
            <a:r>
              <a:rPr lang="en-US" i="1">
                <a:solidFill>
                  <a:srgbClr val="00CC00"/>
                </a:solidFill>
              </a:rPr>
              <a:t>a</a:t>
            </a:r>
            <a:r>
              <a:rPr lang="en-US">
                <a:solidFill>
                  <a:srgbClr val="00CC00"/>
                </a:solidFill>
              </a:rPr>
              <a:t> + </a:t>
            </a:r>
            <a:r>
              <a:rPr lang="en-US" i="1">
                <a:solidFill>
                  <a:srgbClr val="00CC00"/>
                </a:solidFill>
              </a:rPr>
              <a:t>b</a:t>
            </a:r>
            <a:r>
              <a:rPr lang="en-US">
                <a:solidFill>
                  <a:srgbClr val="00CC00"/>
                </a:solidFill>
              </a:rPr>
              <a:t>)</a:t>
            </a:r>
            <a:r>
              <a:rPr lang="en-US" baseline="30000">
                <a:solidFill>
                  <a:srgbClr val="00CC00"/>
                </a:solidFill>
              </a:rPr>
              <a:t>5</a:t>
            </a:r>
            <a:endParaRPr lang="en-US">
              <a:solidFill>
                <a:srgbClr val="00CC00"/>
              </a:solidFill>
            </a:endParaRPr>
          </a:p>
        </p:txBody>
      </p:sp>
      <p:pic>
        <p:nvPicPr>
          <p:cNvPr id="5161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0" y="2379663"/>
            <a:ext cx="3187700" cy="287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7292975" y="2490788"/>
            <a:ext cx="488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aseline="-25000">
                <a:solidFill>
                  <a:srgbClr val="CC0000"/>
                </a:solidFill>
              </a:rPr>
              <a:t>0</a:t>
            </a:r>
            <a:r>
              <a:rPr lang="en-US" sz="1800" i="1">
                <a:solidFill>
                  <a:srgbClr val="CC0000"/>
                </a:solidFill>
              </a:rPr>
              <a:t>C</a:t>
            </a:r>
            <a:r>
              <a:rPr lang="en-US" sz="1800" baseline="-25000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5163" name="Text Box 43"/>
          <p:cNvSpPr txBox="1">
            <a:spLocks noChangeArrowheads="1"/>
          </p:cNvSpPr>
          <p:nvPr/>
        </p:nvSpPr>
        <p:spPr bwMode="auto">
          <a:xfrm>
            <a:off x="7004050" y="29464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aseline="-25000">
                <a:solidFill>
                  <a:srgbClr val="CC0000"/>
                </a:solidFill>
              </a:rPr>
              <a:t>1</a:t>
            </a:r>
            <a:r>
              <a:rPr lang="en-US" sz="1800" i="1">
                <a:solidFill>
                  <a:srgbClr val="CC0000"/>
                </a:solidFill>
              </a:rPr>
              <a:t>C</a:t>
            </a:r>
            <a:r>
              <a:rPr lang="en-US" sz="1800" baseline="-25000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5164" name="Text Box 44"/>
          <p:cNvSpPr txBox="1">
            <a:spLocks noChangeArrowheads="1"/>
          </p:cNvSpPr>
          <p:nvPr/>
        </p:nvSpPr>
        <p:spPr bwMode="auto">
          <a:xfrm>
            <a:off x="7575550" y="29337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aseline="-25000">
                <a:solidFill>
                  <a:srgbClr val="CC0000"/>
                </a:solidFill>
              </a:rPr>
              <a:t>1</a:t>
            </a:r>
            <a:r>
              <a:rPr lang="en-US" sz="1800" i="1">
                <a:solidFill>
                  <a:srgbClr val="CC0000"/>
                </a:solidFill>
              </a:rPr>
              <a:t>C</a:t>
            </a:r>
            <a:r>
              <a:rPr lang="en-US" sz="1800" baseline="-25000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5165" name="Text Box 45"/>
          <p:cNvSpPr txBox="1">
            <a:spLocks noChangeArrowheads="1"/>
          </p:cNvSpPr>
          <p:nvPr/>
        </p:nvSpPr>
        <p:spPr bwMode="auto">
          <a:xfrm>
            <a:off x="6775450" y="34036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aseline="-25000">
                <a:solidFill>
                  <a:srgbClr val="CC0000"/>
                </a:solidFill>
              </a:rPr>
              <a:t>2</a:t>
            </a:r>
            <a:r>
              <a:rPr lang="en-US" sz="1800" i="1">
                <a:solidFill>
                  <a:srgbClr val="CC0000"/>
                </a:solidFill>
              </a:rPr>
              <a:t>C</a:t>
            </a:r>
            <a:r>
              <a:rPr lang="en-US" sz="1800" baseline="-25000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5166" name="Text Box 46"/>
          <p:cNvSpPr txBox="1">
            <a:spLocks noChangeArrowheads="1"/>
          </p:cNvSpPr>
          <p:nvPr/>
        </p:nvSpPr>
        <p:spPr bwMode="auto">
          <a:xfrm>
            <a:off x="7308850" y="33909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aseline="-25000">
                <a:solidFill>
                  <a:srgbClr val="CC0000"/>
                </a:solidFill>
              </a:rPr>
              <a:t>2</a:t>
            </a:r>
            <a:r>
              <a:rPr lang="en-US" sz="1800" i="1">
                <a:solidFill>
                  <a:srgbClr val="CC0000"/>
                </a:solidFill>
              </a:rPr>
              <a:t>C</a:t>
            </a:r>
            <a:r>
              <a:rPr lang="en-US" sz="1800" baseline="-25000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5167" name="Text Box 47"/>
          <p:cNvSpPr txBox="1">
            <a:spLocks noChangeArrowheads="1"/>
          </p:cNvSpPr>
          <p:nvPr/>
        </p:nvSpPr>
        <p:spPr bwMode="auto">
          <a:xfrm>
            <a:off x="7842250" y="34036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aseline="-25000">
                <a:solidFill>
                  <a:srgbClr val="CC0000"/>
                </a:solidFill>
              </a:rPr>
              <a:t>2</a:t>
            </a:r>
            <a:r>
              <a:rPr lang="en-US" sz="1800" i="1">
                <a:solidFill>
                  <a:srgbClr val="CC0000"/>
                </a:solidFill>
              </a:rPr>
              <a:t>C</a:t>
            </a:r>
            <a:r>
              <a:rPr lang="en-US" sz="1800" baseline="-25000">
                <a:solidFill>
                  <a:srgbClr val="CC0000"/>
                </a:solidFill>
              </a:rPr>
              <a:t>2</a:t>
            </a:r>
          </a:p>
        </p:txBody>
      </p:sp>
      <p:sp>
        <p:nvSpPr>
          <p:cNvPr id="5168" name="Text Box 48"/>
          <p:cNvSpPr txBox="1">
            <a:spLocks noChangeArrowheads="1"/>
          </p:cNvSpPr>
          <p:nvPr/>
        </p:nvSpPr>
        <p:spPr bwMode="auto">
          <a:xfrm>
            <a:off x="6470650" y="38608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aseline="-25000">
                <a:solidFill>
                  <a:srgbClr val="CC0000"/>
                </a:solidFill>
              </a:rPr>
              <a:t>3</a:t>
            </a:r>
            <a:r>
              <a:rPr lang="en-US" sz="1800" i="1">
                <a:solidFill>
                  <a:srgbClr val="CC0000"/>
                </a:solidFill>
              </a:rPr>
              <a:t>C</a:t>
            </a:r>
            <a:r>
              <a:rPr lang="en-US" sz="1800" baseline="-25000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5169" name="Text Box 49"/>
          <p:cNvSpPr txBox="1">
            <a:spLocks noChangeArrowheads="1"/>
          </p:cNvSpPr>
          <p:nvPr/>
        </p:nvSpPr>
        <p:spPr bwMode="auto">
          <a:xfrm>
            <a:off x="7029450" y="38608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aseline="-25000">
                <a:solidFill>
                  <a:srgbClr val="CC0000"/>
                </a:solidFill>
              </a:rPr>
              <a:t>3</a:t>
            </a:r>
            <a:r>
              <a:rPr lang="en-US" sz="1800" i="1">
                <a:solidFill>
                  <a:srgbClr val="CC0000"/>
                </a:solidFill>
              </a:rPr>
              <a:t>C</a:t>
            </a:r>
            <a:r>
              <a:rPr lang="en-US" sz="1800" baseline="-25000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5170" name="Text Box 50"/>
          <p:cNvSpPr txBox="1">
            <a:spLocks noChangeArrowheads="1"/>
          </p:cNvSpPr>
          <p:nvPr/>
        </p:nvSpPr>
        <p:spPr bwMode="auto">
          <a:xfrm>
            <a:off x="7588250" y="38608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aseline="-25000">
                <a:solidFill>
                  <a:srgbClr val="CC0000"/>
                </a:solidFill>
              </a:rPr>
              <a:t>3</a:t>
            </a:r>
            <a:r>
              <a:rPr lang="en-US" sz="1800" i="1">
                <a:solidFill>
                  <a:srgbClr val="CC0000"/>
                </a:solidFill>
              </a:rPr>
              <a:t>C</a:t>
            </a:r>
            <a:r>
              <a:rPr lang="en-US" sz="1800" baseline="-25000">
                <a:solidFill>
                  <a:srgbClr val="CC0000"/>
                </a:solidFill>
              </a:rPr>
              <a:t>2</a:t>
            </a:r>
          </a:p>
        </p:txBody>
      </p:sp>
      <p:sp>
        <p:nvSpPr>
          <p:cNvPr id="5171" name="Text Box 51"/>
          <p:cNvSpPr txBox="1">
            <a:spLocks noChangeArrowheads="1"/>
          </p:cNvSpPr>
          <p:nvPr/>
        </p:nvSpPr>
        <p:spPr bwMode="auto">
          <a:xfrm>
            <a:off x="8096250" y="38608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aseline="-25000">
                <a:solidFill>
                  <a:srgbClr val="CC0000"/>
                </a:solidFill>
              </a:rPr>
              <a:t>3</a:t>
            </a:r>
            <a:r>
              <a:rPr lang="en-US" sz="1800" i="1">
                <a:solidFill>
                  <a:srgbClr val="CC0000"/>
                </a:solidFill>
              </a:rPr>
              <a:t>C</a:t>
            </a:r>
            <a:r>
              <a:rPr lang="en-US" sz="1800" baseline="-25000">
                <a:solidFill>
                  <a:srgbClr val="CC0000"/>
                </a:solidFill>
              </a:rPr>
              <a:t>3</a:t>
            </a:r>
          </a:p>
        </p:txBody>
      </p:sp>
      <p:sp>
        <p:nvSpPr>
          <p:cNvPr id="5172" name="Text Box 52"/>
          <p:cNvSpPr txBox="1">
            <a:spLocks noChangeArrowheads="1"/>
          </p:cNvSpPr>
          <p:nvPr/>
        </p:nvSpPr>
        <p:spPr bwMode="auto">
          <a:xfrm>
            <a:off x="6242050" y="43307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aseline="-25000">
                <a:solidFill>
                  <a:srgbClr val="CC0000"/>
                </a:solidFill>
              </a:rPr>
              <a:t>4</a:t>
            </a:r>
            <a:r>
              <a:rPr lang="en-US" sz="1800" i="1">
                <a:solidFill>
                  <a:srgbClr val="CC0000"/>
                </a:solidFill>
              </a:rPr>
              <a:t>C</a:t>
            </a:r>
            <a:r>
              <a:rPr lang="en-US" sz="1800" baseline="-25000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5173" name="Text Box 53"/>
          <p:cNvSpPr txBox="1">
            <a:spLocks noChangeArrowheads="1"/>
          </p:cNvSpPr>
          <p:nvPr/>
        </p:nvSpPr>
        <p:spPr bwMode="auto">
          <a:xfrm>
            <a:off x="6775450" y="43180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aseline="-25000">
                <a:solidFill>
                  <a:srgbClr val="CC0000"/>
                </a:solidFill>
              </a:rPr>
              <a:t>4</a:t>
            </a:r>
            <a:r>
              <a:rPr lang="en-US" sz="1800" i="1">
                <a:solidFill>
                  <a:srgbClr val="CC0000"/>
                </a:solidFill>
              </a:rPr>
              <a:t>C</a:t>
            </a:r>
            <a:r>
              <a:rPr lang="en-US" sz="1800" baseline="-25000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5174" name="Text Box 54"/>
          <p:cNvSpPr txBox="1">
            <a:spLocks noChangeArrowheads="1"/>
          </p:cNvSpPr>
          <p:nvPr/>
        </p:nvSpPr>
        <p:spPr bwMode="auto">
          <a:xfrm>
            <a:off x="7308850" y="43180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aseline="-25000">
                <a:solidFill>
                  <a:srgbClr val="CC0000"/>
                </a:solidFill>
              </a:rPr>
              <a:t>4</a:t>
            </a:r>
            <a:r>
              <a:rPr lang="en-US" sz="1800" i="1">
                <a:solidFill>
                  <a:srgbClr val="CC0000"/>
                </a:solidFill>
              </a:rPr>
              <a:t>C</a:t>
            </a:r>
            <a:r>
              <a:rPr lang="en-US" sz="1800" baseline="-25000">
                <a:solidFill>
                  <a:srgbClr val="CC0000"/>
                </a:solidFill>
              </a:rPr>
              <a:t>2</a:t>
            </a:r>
          </a:p>
        </p:txBody>
      </p:sp>
      <p:sp>
        <p:nvSpPr>
          <p:cNvPr id="5175" name="Text Box 55"/>
          <p:cNvSpPr txBox="1">
            <a:spLocks noChangeArrowheads="1"/>
          </p:cNvSpPr>
          <p:nvPr/>
        </p:nvSpPr>
        <p:spPr bwMode="auto">
          <a:xfrm>
            <a:off x="7842250" y="43180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aseline="-25000">
                <a:solidFill>
                  <a:srgbClr val="CC0000"/>
                </a:solidFill>
              </a:rPr>
              <a:t>4</a:t>
            </a:r>
            <a:r>
              <a:rPr lang="en-US" sz="1800" i="1">
                <a:solidFill>
                  <a:srgbClr val="CC0000"/>
                </a:solidFill>
              </a:rPr>
              <a:t>C</a:t>
            </a:r>
            <a:r>
              <a:rPr lang="en-US" sz="1800" baseline="-25000">
                <a:solidFill>
                  <a:srgbClr val="CC0000"/>
                </a:solidFill>
              </a:rPr>
              <a:t>3</a:t>
            </a:r>
          </a:p>
        </p:txBody>
      </p:sp>
      <p:sp>
        <p:nvSpPr>
          <p:cNvPr id="5176" name="Text Box 56"/>
          <p:cNvSpPr txBox="1">
            <a:spLocks noChangeArrowheads="1"/>
          </p:cNvSpPr>
          <p:nvPr/>
        </p:nvSpPr>
        <p:spPr bwMode="auto">
          <a:xfrm>
            <a:off x="8375650" y="43180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aseline="-25000">
                <a:solidFill>
                  <a:srgbClr val="CC0000"/>
                </a:solidFill>
              </a:rPr>
              <a:t>4</a:t>
            </a:r>
            <a:r>
              <a:rPr lang="en-US" sz="1800" i="1">
                <a:solidFill>
                  <a:srgbClr val="CC0000"/>
                </a:solidFill>
              </a:rPr>
              <a:t>C</a:t>
            </a:r>
            <a:r>
              <a:rPr lang="en-US" sz="1800" baseline="-25000">
                <a:solidFill>
                  <a:srgbClr val="CC0000"/>
                </a:solidFill>
              </a:rPr>
              <a:t>4</a:t>
            </a:r>
          </a:p>
        </p:txBody>
      </p:sp>
      <p:sp>
        <p:nvSpPr>
          <p:cNvPr id="5177" name="Text Box 57"/>
          <p:cNvSpPr txBox="1">
            <a:spLocks noChangeArrowheads="1"/>
          </p:cNvSpPr>
          <p:nvPr/>
        </p:nvSpPr>
        <p:spPr bwMode="auto">
          <a:xfrm>
            <a:off x="5949950" y="47752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aseline="-25000">
                <a:solidFill>
                  <a:srgbClr val="CC0000"/>
                </a:solidFill>
              </a:rPr>
              <a:t>5</a:t>
            </a:r>
            <a:r>
              <a:rPr lang="en-US" sz="1800" i="1">
                <a:solidFill>
                  <a:srgbClr val="CC0000"/>
                </a:solidFill>
              </a:rPr>
              <a:t>C</a:t>
            </a:r>
            <a:r>
              <a:rPr lang="en-US" sz="1800" baseline="-25000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5178" name="Text Box 58"/>
          <p:cNvSpPr txBox="1">
            <a:spLocks noChangeArrowheads="1"/>
          </p:cNvSpPr>
          <p:nvPr/>
        </p:nvSpPr>
        <p:spPr bwMode="auto">
          <a:xfrm>
            <a:off x="6496050" y="47752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aseline="-25000">
                <a:solidFill>
                  <a:srgbClr val="CC0000"/>
                </a:solidFill>
              </a:rPr>
              <a:t>5</a:t>
            </a:r>
            <a:r>
              <a:rPr lang="en-US" sz="1800" i="1">
                <a:solidFill>
                  <a:srgbClr val="CC0000"/>
                </a:solidFill>
              </a:rPr>
              <a:t>C</a:t>
            </a:r>
            <a:r>
              <a:rPr lang="en-US" sz="1800" baseline="-25000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5179" name="Text Box 59"/>
          <p:cNvSpPr txBox="1">
            <a:spLocks noChangeArrowheads="1"/>
          </p:cNvSpPr>
          <p:nvPr/>
        </p:nvSpPr>
        <p:spPr bwMode="auto">
          <a:xfrm>
            <a:off x="7054850" y="47752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aseline="-25000">
                <a:solidFill>
                  <a:srgbClr val="CC0000"/>
                </a:solidFill>
              </a:rPr>
              <a:t>5</a:t>
            </a:r>
            <a:r>
              <a:rPr lang="en-US" sz="1800" i="1">
                <a:solidFill>
                  <a:srgbClr val="CC0000"/>
                </a:solidFill>
              </a:rPr>
              <a:t>C</a:t>
            </a:r>
            <a:r>
              <a:rPr lang="en-US" sz="1800" baseline="-25000">
                <a:solidFill>
                  <a:srgbClr val="CC0000"/>
                </a:solidFill>
              </a:rPr>
              <a:t>2</a:t>
            </a:r>
          </a:p>
        </p:txBody>
      </p:sp>
      <p:sp>
        <p:nvSpPr>
          <p:cNvPr id="5180" name="Text Box 60"/>
          <p:cNvSpPr txBox="1">
            <a:spLocks noChangeArrowheads="1"/>
          </p:cNvSpPr>
          <p:nvPr/>
        </p:nvSpPr>
        <p:spPr bwMode="auto">
          <a:xfrm>
            <a:off x="7575550" y="47752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aseline="-25000">
                <a:solidFill>
                  <a:srgbClr val="CC0000"/>
                </a:solidFill>
              </a:rPr>
              <a:t>5</a:t>
            </a:r>
            <a:r>
              <a:rPr lang="en-US" sz="1800" i="1">
                <a:solidFill>
                  <a:srgbClr val="CC0000"/>
                </a:solidFill>
              </a:rPr>
              <a:t>C</a:t>
            </a:r>
            <a:r>
              <a:rPr lang="en-US" sz="1800" baseline="-25000">
                <a:solidFill>
                  <a:srgbClr val="CC0000"/>
                </a:solidFill>
              </a:rPr>
              <a:t>3</a:t>
            </a:r>
          </a:p>
        </p:txBody>
      </p:sp>
      <p:sp>
        <p:nvSpPr>
          <p:cNvPr id="5181" name="Text Box 61"/>
          <p:cNvSpPr txBox="1">
            <a:spLocks noChangeArrowheads="1"/>
          </p:cNvSpPr>
          <p:nvPr/>
        </p:nvSpPr>
        <p:spPr bwMode="auto">
          <a:xfrm>
            <a:off x="8096250" y="47752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aseline="-25000">
                <a:solidFill>
                  <a:srgbClr val="CC0000"/>
                </a:solidFill>
              </a:rPr>
              <a:t>5</a:t>
            </a:r>
            <a:r>
              <a:rPr lang="en-US" sz="1800" i="1">
                <a:solidFill>
                  <a:srgbClr val="CC0000"/>
                </a:solidFill>
              </a:rPr>
              <a:t>C</a:t>
            </a:r>
            <a:r>
              <a:rPr lang="en-US" sz="1800" baseline="-25000">
                <a:solidFill>
                  <a:srgbClr val="CC0000"/>
                </a:solidFill>
              </a:rPr>
              <a:t>4</a:t>
            </a:r>
          </a:p>
        </p:txBody>
      </p:sp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8642350" y="47625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aseline="-25000">
                <a:solidFill>
                  <a:srgbClr val="CC0000"/>
                </a:solidFill>
              </a:rPr>
              <a:t>5</a:t>
            </a:r>
            <a:r>
              <a:rPr lang="en-US" sz="1800" i="1">
                <a:solidFill>
                  <a:srgbClr val="CC0000"/>
                </a:solidFill>
              </a:rPr>
              <a:t>C</a:t>
            </a:r>
            <a:r>
              <a:rPr lang="en-US" sz="1800" baseline="-25000">
                <a:solidFill>
                  <a:srgbClr val="CC0000"/>
                </a:solidFill>
              </a:rPr>
              <a:t>5</a:t>
            </a:r>
          </a:p>
        </p:txBody>
      </p:sp>
      <p:sp>
        <p:nvSpPr>
          <p:cNvPr id="5185" name="Text Box 65"/>
          <p:cNvSpPr txBox="1">
            <a:spLocks noChangeArrowheads="1"/>
          </p:cNvSpPr>
          <p:nvPr/>
        </p:nvSpPr>
        <p:spPr bwMode="auto">
          <a:xfrm>
            <a:off x="1066800" y="30163"/>
            <a:ext cx="69707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u="sng">
                <a:solidFill>
                  <a:schemeClr val="accent2"/>
                </a:solidFill>
              </a:rPr>
              <a:t>Pascal’s Triangle and the Binomial Theorem</a:t>
            </a:r>
          </a:p>
        </p:txBody>
      </p:sp>
      <p:pic>
        <p:nvPicPr>
          <p:cNvPr id="5186" name="Picture 6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451100"/>
            <a:ext cx="3111500" cy="280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87" name="Text Box 67"/>
          <p:cNvSpPr txBox="1">
            <a:spLocks noChangeArrowheads="1"/>
          </p:cNvSpPr>
          <p:nvPr/>
        </p:nvSpPr>
        <p:spPr bwMode="auto">
          <a:xfrm>
            <a:off x="4225925" y="257016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188" name="Text Box 68"/>
          <p:cNvSpPr txBox="1">
            <a:spLocks noChangeArrowheads="1"/>
          </p:cNvSpPr>
          <p:nvPr/>
        </p:nvSpPr>
        <p:spPr bwMode="auto">
          <a:xfrm>
            <a:off x="3729038" y="1447800"/>
            <a:ext cx="13017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Pascal’s</a:t>
            </a:r>
          </a:p>
          <a:p>
            <a:r>
              <a:rPr lang="en-US">
                <a:solidFill>
                  <a:schemeClr val="accent2"/>
                </a:solidFill>
              </a:rPr>
              <a:t>Triangle</a:t>
            </a:r>
          </a:p>
        </p:txBody>
      </p:sp>
      <p:sp>
        <p:nvSpPr>
          <p:cNvPr id="5189" name="Text Box 69"/>
          <p:cNvSpPr txBox="1">
            <a:spLocks noChangeArrowheads="1"/>
          </p:cNvSpPr>
          <p:nvPr/>
        </p:nvSpPr>
        <p:spPr bwMode="auto">
          <a:xfrm>
            <a:off x="3981450" y="30067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190" name="Text Box 70"/>
          <p:cNvSpPr txBox="1">
            <a:spLocks noChangeArrowheads="1"/>
          </p:cNvSpPr>
          <p:nvPr/>
        </p:nvSpPr>
        <p:spPr bwMode="auto">
          <a:xfrm>
            <a:off x="4489450" y="29972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191" name="Text Box 71"/>
          <p:cNvSpPr txBox="1">
            <a:spLocks noChangeArrowheads="1"/>
          </p:cNvSpPr>
          <p:nvPr/>
        </p:nvSpPr>
        <p:spPr bwMode="auto">
          <a:xfrm>
            <a:off x="3721100" y="34258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192" name="Text Box 72"/>
          <p:cNvSpPr txBox="1">
            <a:spLocks noChangeArrowheads="1"/>
          </p:cNvSpPr>
          <p:nvPr/>
        </p:nvSpPr>
        <p:spPr bwMode="auto">
          <a:xfrm>
            <a:off x="4241800" y="34036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5193" name="Text Box 73"/>
          <p:cNvSpPr txBox="1">
            <a:spLocks noChangeArrowheads="1"/>
          </p:cNvSpPr>
          <p:nvPr/>
        </p:nvSpPr>
        <p:spPr bwMode="auto">
          <a:xfrm>
            <a:off x="4737100" y="34036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194" name="Text Box 74"/>
          <p:cNvSpPr txBox="1">
            <a:spLocks noChangeArrowheads="1"/>
          </p:cNvSpPr>
          <p:nvPr/>
        </p:nvSpPr>
        <p:spPr bwMode="auto">
          <a:xfrm>
            <a:off x="3454400" y="38703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195" name="Text Box 75"/>
          <p:cNvSpPr txBox="1">
            <a:spLocks noChangeArrowheads="1"/>
          </p:cNvSpPr>
          <p:nvPr/>
        </p:nvSpPr>
        <p:spPr bwMode="auto">
          <a:xfrm>
            <a:off x="3962400" y="38449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5196" name="Text Box 76"/>
          <p:cNvSpPr txBox="1">
            <a:spLocks noChangeArrowheads="1"/>
          </p:cNvSpPr>
          <p:nvPr/>
        </p:nvSpPr>
        <p:spPr bwMode="auto">
          <a:xfrm>
            <a:off x="4489450" y="38449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5197" name="Text Box 77"/>
          <p:cNvSpPr txBox="1">
            <a:spLocks noChangeArrowheads="1"/>
          </p:cNvSpPr>
          <p:nvPr/>
        </p:nvSpPr>
        <p:spPr bwMode="auto">
          <a:xfrm>
            <a:off x="5010150" y="38449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198" name="Text Box 78"/>
          <p:cNvSpPr txBox="1">
            <a:spLocks noChangeArrowheads="1"/>
          </p:cNvSpPr>
          <p:nvPr/>
        </p:nvSpPr>
        <p:spPr bwMode="auto">
          <a:xfrm>
            <a:off x="3200400" y="43148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199" name="Text Box 79"/>
          <p:cNvSpPr txBox="1">
            <a:spLocks noChangeArrowheads="1"/>
          </p:cNvSpPr>
          <p:nvPr/>
        </p:nvSpPr>
        <p:spPr bwMode="auto">
          <a:xfrm>
            <a:off x="3708400" y="43021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5200" name="Text Box 80"/>
          <p:cNvSpPr txBox="1">
            <a:spLocks noChangeArrowheads="1"/>
          </p:cNvSpPr>
          <p:nvPr/>
        </p:nvSpPr>
        <p:spPr bwMode="auto">
          <a:xfrm>
            <a:off x="4229100" y="43148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5201" name="Text Box 81"/>
          <p:cNvSpPr txBox="1">
            <a:spLocks noChangeArrowheads="1"/>
          </p:cNvSpPr>
          <p:nvPr/>
        </p:nvSpPr>
        <p:spPr bwMode="auto">
          <a:xfrm>
            <a:off x="4718050" y="43275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5202" name="Text Box 82"/>
          <p:cNvSpPr txBox="1">
            <a:spLocks noChangeArrowheads="1"/>
          </p:cNvSpPr>
          <p:nvPr/>
        </p:nvSpPr>
        <p:spPr bwMode="auto">
          <a:xfrm>
            <a:off x="5251450" y="43148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203" name="Text Box 83"/>
          <p:cNvSpPr txBox="1">
            <a:spLocks noChangeArrowheads="1"/>
          </p:cNvSpPr>
          <p:nvPr/>
        </p:nvSpPr>
        <p:spPr bwMode="auto">
          <a:xfrm>
            <a:off x="2933700" y="4724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204" name="Text Box 84"/>
          <p:cNvSpPr txBox="1">
            <a:spLocks noChangeArrowheads="1"/>
          </p:cNvSpPr>
          <p:nvPr/>
        </p:nvSpPr>
        <p:spPr bwMode="auto">
          <a:xfrm>
            <a:off x="3454400" y="47339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5205" name="Text Box 85"/>
          <p:cNvSpPr txBox="1">
            <a:spLocks noChangeArrowheads="1"/>
          </p:cNvSpPr>
          <p:nvPr/>
        </p:nvSpPr>
        <p:spPr bwMode="auto">
          <a:xfrm>
            <a:off x="3898900" y="4737100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5206" name="Text Box 86"/>
          <p:cNvSpPr txBox="1">
            <a:spLocks noChangeArrowheads="1"/>
          </p:cNvSpPr>
          <p:nvPr/>
        </p:nvSpPr>
        <p:spPr bwMode="auto">
          <a:xfrm>
            <a:off x="4406900" y="4737100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5207" name="Text Box 87"/>
          <p:cNvSpPr txBox="1">
            <a:spLocks noChangeArrowheads="1"/>
          </p:cNvSpPr>
          <p:nvPr/>
        </p:nvSpPr>
        <p:spPr bwMode="auto">
          <a:xfrm>
            <a:off x="4984750" y="4724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5208" name="Text Box 88"/>
          <p:cNvSpPr txBox="1">
            <a:spLocks noChangeArrowheads="1"/>
          </p:cNvSpPr>
          <p:nvPr/>
        </p:nvSpPr>
        <p:spPr bwMode="auto">
          <a:xfrm>
            <a:off x="5505450" y="4724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209" name="Text Box 89"/>
          <p:cNvSpPr txBox="1">
            <a:spLocks noChangeArrowheads="1"/>
          </p:cNvSpPr>
          <p:nvPr/>
        </p:nvSpPr>
        <p:spPr bwMode="auto">
          <a:xfrm>
            <a:off x="6091238" y="1447800"/>
            <a:ext cx="2886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Pascal’s Triangle</a:t>
            </a:r>
          </a:p>
          <a:p>
            <a:r>
              <a:rPr lang="en-US">
                <a:solidFill>
                  <a:srgbClr val="CC0000"/>
                </a:solidFill>
              </a:rPr>
              <a:t>using Combinatorics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09600" y="5410200"/>
            <a:ext cx="7415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33CC"/>
                </a:solidFill>
              </a:rPr>
              <a:t>What patterns do you notice in Pascal’s Triangle?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8DA2D-56C4-4BF3-8A5F-19FA03D9606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5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5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0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7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0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87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9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1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3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7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9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1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3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5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5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5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5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2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7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02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3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5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7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9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5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5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5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5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5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5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5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5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5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5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 nodeType="clickPar">
                      <p:stCondLst>
                        <p:cond delay="indefinite"/>
                      </p:stCondLst>
                      <p:childTnLst>
                        <p:par>
                          <p:cTn id="2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3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8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3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68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 nodeType="clickPar">
                      <p:stCondLst>
                        <p:cond delay="indefinite"/>
                      </p:stCondLst>
                      <p:childTnLst>
                        <p:par>
                          <p:cTn id="2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9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1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3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5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7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5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5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5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5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9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5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5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0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5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5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0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5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5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5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5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 nodeType="clickPar">
                      <p:stCondLst>
                        <p:cond delay="indefinite"/>
                      </p:stCondLst>
                      <p:childTnLst>
                        <p:par>
                          <p:cTn id="3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5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5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3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5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5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8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5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5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3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5" dur="500" fill="hold"/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500" fill="hold"/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8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500" fill="hold"/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43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5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5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1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4" grpId="0" autoUpdateAnimBg="0"/>
      <p:bldP spid="5125" grpId="0" autoUpdateAnimBg="0"/>
      <p:bldP spid="5126" grpId="0" autoUpdateAnimBg="0"/>
      <p:bldP spid="5127" grpId="0" autoUpdateAnimBg="0"/>
      <p:bldP spid="5128" grpId="0" autoUpdateAnimBg="0"/>
      <p:bldP spid="5129" grpId="0" autoUpdateAnimBg="0"/>
      <p:bldP spid="5130" grpId="0" autoUpdateAnimBg="0"/>
      <p:bldP spid="5131" grpId="0" autoUpdateAnimBg="0"/>
      <p:bldP spid="5133" grpId="0" autoUpdateAnimBg="0"/>
      <p:bldP spid="5134" grpId="0" autoUpdateAnimBg="0"/>
      <p:bldP spid="5135" grpId="0" autoUpdateAnimBg="0"/>
      <p:bldP spid="5136" grpId="0" autoUpdateAnimBg="0"/>
      <p:bldP spid="5137" grpId="0" autoUpdateAnimBg="0"/>
      <p:bldP spid="5138" grpId="0" autoUpdateAnimBg="0"/>
      <p:bldP spid="5139" grpId="0" autoUpdateAnimBg="0"/>
      <p:bldP spid="5140" grpId="0" autoUpdateAnimBg="0"/>
      <p:bldP spid="5141" grpId="0" autoUpdateAnimBg="0"/>
      <p:bldP spid="5142" grpId="0" autoUpdateAnimBg="0"/>
      <p:bldP spid="5162" grpId="0" autoUpdateAnimBg="0"/>
      <p:bldP spid="5163" grpId="0" autoUpdateAnimBg="0"/>
      <p:bldP spid="5164" grpId="0" autoUpdateAnimBg="0"/>
      <p:bldP spid="5165" grpId="0" autoUpdateAnimBg="0"/>
      <p:bldP spid="5166" grpId="0" autoUpdateAnimBg="0"/>
      <p:bldP spid="5167" grpId="0" autoUpdateAnimBg="0"/>
      <p:bldP spid="5168" grpId="0" autoUpdateAnimBg="0"/>
      <p:bldP spid="5169" grpId="0" autoUpdateAnimBg="0"/>
      <p:bldP spid="5170" grpId="0" autoUpdateAnimBg="0"/>
      <p:bldP spid="5171" grpId="0" autoUpdateAnimBg="0"/>
      <p:bldP spid="5172" grpId="0" autoUpdateAnimBg="0"/>
      <p:bldP spid="5173" grpId="0" autoUpdateAnimBg="0"/>
      <p:bldP spid="5174" grpId="0" autoUpdateAnimBg="0"/>
      <p:bldP spid="5175" grpId="0" autoUpdateAnimBg="0"/>
      <p:bldP spid="5176" grpId="0" autoUpdateAnimBg="0"/>
      <p:bldP spid="5177" grpId="0" autoUpdateAnimBg="0"/>
      <p:bldP spid="5178" grpId="0" autoUpdateAnimBg="0"/>
      <p:bldP spid="5179" grpId="0" autoUpdateAnimBg="0"/>
      <p:bldP spid="5180" grpId="0" autoUpdateAnimBg="0"/>
      <p:bldP spid="5181" grpId="0" autoUpdateAnimBg="0"/>
      <p:bldP spid="5182" grpId="0" autoUpdateAnimBg="0"/>
      <p:bldP spid="5185" grpId="0" autoUpdateAnimBg="0"/>
      <p:bldP spid="5187" grpId="0" autoUpdateAnimBg="0"/>
      <p:bldP spid="5188" grpId="0" autoUpdateAnimBg="0"/>
      <p:bldP spid="5189" grpId="0" autoUpdateAnimBg="0"/>
      <p:bldP spid="5190" grpId="0" autoUpdateAnimBg="0"/>
      <p:bldP spid="5191" grpId="0" autoUpdateAnimBg="0"/>
      <p:bldP spid="5192" grpId="0" autoUpdateAnimBg="0"/>
      <p:bldP spid="5193" grpId="0" autoUpdateAnimBg="0"/>
      <p:bldP spid="5194" grpId="0" autoUpdateAnimBg="0"/>
      <p:bldP spid="5195" grpId="0" autoUpdateAnimBg="0"/>
      <p:bldP spid="5196" grpId="0" autoUpdateAnimBg="0"/>
      <p:bldP spid="5197" grpId="0" autoUpdateAnimBg="0"/>
      <p:bldP spid="5198" grpId="0" autoUpdateAnimBg="0"/>
      <p:bldP spid="5199" grpId="0" autoUpdateAnimBg="0"/>
      <p:bldP spid="5200" grpId="0" autoUpdateAnimBg="0"/>
      <p:bldP spid="5201" grpId="0" autoUpdateAnimBg="0"/>
      <p:bldP spid="5202" grpId="0" autoUpdateAnimBg="0"/>
      <p:bldP spid="5203" grpId="0" autoUpdateAnimBg="0"/>
      <p:bldP spid="5204" grpId="0" autoUpdateAnimBg="0"/>
      <p:bldP spid="5205" grpId="0" autoUpdateAnimBg="0"/>
      <p:bldP spid="5206" grpId="0" autoUpdateAnimBg="0"/>
      <p:bldP spid="5207" grpId="0" autoUpdateAnimBg="0"/>
      <p:bldP spid="5208" grpId="0" autoUpdateAnimBg="0"/>
      <p:bldP spid="520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815975" y="609600"/>
            <a:ext cx="74914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The</a:t>
            </a:r>
            <a:r>
              <a:rPr lang="en-US">
                <a:solidFill>
                  <a:srgbClr val="CC0000"/>
                </a:solidFill>
              </a:rPr>
              <a:t> Binomial Theorem </a:t>
            </a:r>
            <a:r>
              <a:rPr lang="en-US"/>
              <a:t>is a formula used for expanding </a:t>
            </a:r>
          </a:p>
          <a:p>
            <a:r>
              <a:rPr lang="en-US"/>
              <a:t>powers of binomials.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88925" y="1676400"/>
            <a:ext cx="4003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 i="1"/>
              <a:t>a</a:t>
            </a:r>
            <a:r>
              <a:rPr lang="en-US"/>
              <a:t> + </a:t>
            </a:r>
            <a:r>
              <a:rPr lang="en-US" i="1"/>
              <a:t>b</a:t>
            </a:r>
            <a:r>
              <a:rPr lang="en-US"/>
              <a:t>)</a:t>
            </a:r>
            <a:r>
              <a:rPr lang="en-US" baseline="30000"/>
              <a:t>3</a:t>
            </a:r>
            <a:r>
              <a:rPr lang="en-US"/>
              <a:t> = (</a:t>
            </a:r>
            <a:r>
              <a:rPr lang="en-US" i="1"/>
              <a:t>a</a:t>
            </a:r>
            <a:r>
              <a:rPr lang="en-US"/>
              <a:t> + </a:t>
            </a:r>
            <a:r>
              <a:rPr lang="en-US" i="1"/>
              <a:t>b</a:t>
            </a:r>
            <a:r>
              <a:rPr lang="en-US"/>
              <a:t>)(</a:t>
            </a:r>
            <a:r>
              <a:rPr lang="en-US" i="1"/>
              <a:t>a</a:t>
            </a:r>
            <a:r>
              <a:rPr lang="en-US"/>
              <a:t> + </a:t>
            </a:r>
            <a:r>
              <a:rPr lang="en-US" i="1"/>
              <a:t>b</a:t>
            </a:r>
            <a:r>
              <a:rPr lang="en-US"/>
              <a:t>)(</a:t>
            </a:r>
            <a:r>
              <a:rPr lang="en-US" i="1"/>
              <a:t>a</a:t>
            </a:r>
            <a:r>
              <a:rPr lang="en-US"/>
              <a:t> + </a:t>
            </a:r>
            <a:r>
              <a:rPr lang="en-US" i="1"/>
              <a:t>b</a:t>
            </a:r>
            <a:r>
              <a:rPr lang="en-US"/>
              <a:t>)</a:t>
            </a:r>
          </a:p>
          <a:p>
            <a:r>
              <a:rPr lang="en-US"/>
              <a:t>             </a:t>
            </a:r>
            <a:r>
              <a:rPr lang="en-US">
                <a:solidFill>
                  <a:schemeClr val="accent2"/>
                </a:solidFill>
              </a:rPr>
              <a:t>= </a:t>
            </a:r>
            <a:r>
              <a:rPr lang="en-US" i="1">
                <a:solidFill>
                  <a:schemeClr val="accent2"/>
                </a:solidFill>
              </a:rPr>
              <a:t>a</a:t>
            </a:r>
            <a:r>
              <a:rPr lang="en-US" baseline="30000">
                <a:solidFill>
                  <a:schemeClr val="accent2"/>
                </a:solidFill>
              </a:rPr>
              <a:t>3</a:t>
            </a:r>
            <a:r>
              <a:rPr lang="en-US">
                <a:solidFill>
                  <a:schemeClr val="accent2"/>
                </a:solidFill>
              </a:rPr>
              <a:t> + 3</a:t>
            </a:r>
            <a:r>
              <a:rPr lang="en-US" i="1">
                <a:solidFill>
                  <a:schemeClr val="accent2"/>
                </a:solidFill>
              </a:rPr>
              <a:t>a</a:t>
            </a:r>
            <a:r>
              <a:rPr lang="en-US" baseline="30000">
                <a:solidFill>
                  <a:schemeClr val="accent2"/>
                </a:solidFill>
              </a:rPr>
              <a:t>2</a:t>
            </a:r>
            <a:r>
              <a:rPr lang="en-US" i="1">
                <a:solidFill>
                  <a:schemeClr val="accent2"/>
                </a:solidFill>
              </a:rPr>
              <a:t>b</a:t>
            </a:r>
            <a:r>
              <a:rPr lang="en-US" baseline="30000">
                <a:solidFill>
                  <a:schemeClr val="accent2"/>
                </a:solidFill>
              </a:rPr>
              <a:t> </a:t>
            </a:r>
            <a:r>
              <a:rPr lang="en-US">
                <a:solidFill>
                  <a:schemeClr val="accent2"/>
                </a:solidFill>
              </a:rPr>
              <a:t>+ 3</a:t>
            </a:r>
            <a:r>
              <a:rPr lang="en-US" i="1">
                <a:solidFill>
                  <a:schemeClr val="accent2"/>
                </a:solidFill>
              </a:rPr>
              <a:t>ab</a:t>
            </a:r>
            <a:r>
              <a:rPr lang="en-US" baseline="30000">
                <a:solidFill>
                  <a:schemeClr val="accent2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 + </a:t>
            </a:r>
            <a:r>
              <a:rPr lang="en-US" i="1">
                <a:solidFill>
                  <a:schemeClr val="accent2"/>
                </a:solidFill>
              </a:rPr>
              <a:t>b</a:t>
            </a:r>
            <a:r>
              <a:rPr lang="en-US" baseline="30000">
                <a:solidFill>
                  <a:schemeClr val="accent2"/>
                </a:solidFill>
              </a:rPr>
              <a:t>3</a:t>
            </a:r>
            <a:endParaRPr 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52400" y="2743200"/>
            <a:ext cx="85867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CC0000"/>
                </a:solidFill>
              </a:rPr>
              <a:t> </a:t>
            </a:r>
            <a:r>
              <a:rPr lang="en-US"/>
              <a:t>The first term has no </a:t>
            </a:r>
            <a:r>
              <a:rPr lang="en-US" i="1">
                <a:solidFill>
                  <a:schemeClr val="accent2"/>
                </a:solidFill>
              </a:rPr>
              <a:t>b</a:t>
            </a:r>
            <a:r>
              <a:rPr lang="en-US"/>
              <a:t>.  It is like choosing no </a:t>
            </a:r>
            <a:r>
              <a:rPr lang="en-US" i="1">
                <a:solidFill>
                  <a:schemeClr val="accent2"/>
                </a:solidFill>
              </a:rPr>
              <a:t>b</a:t>
            </a:r>
            <a:r>
              <a:rPr lang="en-US"/>
              <a:t> from three </a:t>
            </a:r>
            <a:r>
              <a:rPr lang="en-US" i="1">
                <a:solidFill>
                  <a:schemeClr val="accent2"/>
                </a:solidFill>
              </a:rPr>
              <a:t>b</a:t>
            </a:r>
            <a:r>
              <a:rPr lang="en-US">
                <a:solidFill>
                  <a:schemeClr val="accent2"/>
                </a:solidFill>
              </a:rPr>
              <a:t>’s</a:t>
            </a:r>
            <a:r>
              <a:rPr lang="en-US"/>
              <a:t>.  </a:t>
            </a:r>
          </a:p>
          <a:p>
            <a:r>
              <a:rPr lang="en-US"/>
              <a:t>  The combination </a:t>
            </a:r>
            <a:r>
              <a:rPr lang="en-US" baseline="-25000">
                <a:solidFill>
                  <a:srgbClr val="CC0000"/>
                </a:solidFill>
              </a:rPr>
              <a:t>3</a:t>
            </a:r>
            <a:r>
              <a:rPr lang="en-US" i="1">
                <a:solidFill>
                  <a:srgbClr val="CC0000"/>
                </a:solidFill>
              </a:rPr>
              <a:t>C</a:t>
            </a:r>
            <a:r>
              <a:rPr lang="en-US" baseline="-25000">
                <a:solidFill>
                  <a:srgbClr val="CC0000"/>
                </a:solidFill>
              </a:rPr>
              <a:t>0 </a:t>
            </a:r>
            <a:r>
              <a:rPr lang="en-US">
                <a:solidFill>
                  <a:srgbClr val="CC0000"/>
                </a:solidFill>
              </a:rPr>
              <a:t>is the coefficient of the first term</a:t>
            </a:r>
            <a:r>
              <a:rPr lang="en-US"/>
              <a:t>.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66688" y="3536950"/>
            <a:ext cx="91376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CC0000"/>
                </a:solidFill>
              </a:rPr>
              <a:t> </a:t>
            </a:r>
            <a:r>
              <a:rPr lang="en-US"/>
              <a:t>The second term has one </a:t>
            </a:r>
            <a:r>
              <a:rPr lang="en-US" i="1">
                <a:solidFill>
                  <a:schemeClr val="accent2"/>
                </a:solidFill>
              </a:rPr>
              <a:t>b</a:t>
            </a:r>
            <a:r>
              <a:rPr lang="en-US"/>
              <a:t>.  It is like choosing one </a:t>
            </a:r>
            <a:r>
              <a:rPr lang="en-US" i="1">
                <a:solidFill>
                  <a:schemeClr val="accent2"/>
                </a:solidFill>
              </a:rPr>
              <a:t>b</a:t>
            </a:r>
            <a:r>
              <a:rPr lang="en-US"/>
              <a:t> from three </a:t>
            </a:r>
            <a:r>
              <a:rPr lang="en-US" i="1">
                <a:solidFill>
                  <a:schemeClr val="accent2"/>
                </a:solidFill>
              </a:rPr>
              <a:t>b</a:t>
            </a:r>
            <a:r>
              <a:rPr lang="en-US">
                <a:solidFill>
                  <a:schemeClr val="accent2"/>
                </a:solidFill>
              </a:rPr>
              <a:t>’s</a:t>
            </a:r>
            <a:r>
              <a:rPr lang="en-US"/>
              <a:t>. 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CC0000"/>
                </a:solidFill>
              </a:rPr>
              <a:t> </a:t>
            </a:r>
            <a:r>
              <a:rPr lang="en-US"/>
              <a:t>The combination </a:t>
            </a:r>
            <a:r>
              <a:rPr lang="en-US" baseline="-25000">
                <a:solidFill>
                  <a:srgbClr val="CC0000"/>
                </a:solidFill>
              </a:rPr>
              <a:t>3</a:t>
            </a:r>
            <a:r>
              <a:rPr lang="en-US" i="1">
                <a:solidFill>
                  <a:srgbClr val="CC0000"/>
                </a:solidFill>
              </a:rPr>
              <a:t>C</a:t>
            </a:r>
            <a:r>
              <a:rPr lang="en-US" baseline="-25000">
                <a:solidFill>
                  <a:srgbClr val="CC0000"/>
                </a:solidFill>
              </a:rPr>
              <a:t>1 </a:t>
            </a:r>
            <a:r>
              <a:rPr lang="en-US">
                <a:solidFill>
                  <a:srgbClr val="CC0000"/>
                </a:solidFill>
              </a:rPr>
              <a:t>is the coefficient of the second term</a:t>
            </a:r>
            <a:r>
              <a:rPr lang="en-US"/>
              <a:t>.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95263" y="4298950"/>
            <a:ext cx="88661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CC0000"/>
                </a:solidFill>
              </a:rPr>
              <a:t> </a:t>
            </a:r>
            <a:r>
              <a:rPr lang="en-US"/>
              <a:t>The third term has two </a:t>
            </a:r>
            <a:r>
              <a:rPr lang="en-US" i="1">
                <a:solidFill>
                  <a:schemeClr val="accent2"/>
                </a:solidFill>
              </a:rPr>
              <a:t>b</a:t>
            </a:r>
            <a:r>
              <a:rPr lang="en-US">
                <a:solidFill>
                  <a:schemeClr val="accent2"/>
                </a:solidFill>
              </a:rPr>
              <a:t>’s</a:t>
            </a:r>
            <a:r>
              <a:rPr lang="en-US"/>
              <a:t>.  It is like choosing two </a:t>
            </a:r>
            <a:r>
              <a:rPr lang="en-US" i="1">
                <a:solidFill>
                  <a:schemeClr val="accent2"/>
                </a:solidFill>
              </a:rPr>
              <a:t>b</a:t>
            </a:r>
            <a:r>
              <a:rPr lang="en-US">
                <a:solidFill>
                  <a:schemeClr val="accent2"/>
                </a:solidFill>
              </a:rPr>
              <a:t>’s</a:t>
            </a:r>
            <a:r>
              <a:rPr lang="en-US"/>
              <a:t> from three </a:t>
            </a:r>
          </a:p>
          <a:p>
            <a:r>
              <a:rPr lang="en-US" i="1">
                <a:solidFill>
                  <a:schemeClr val="accent2"/>
                </a:solidFill>
              </a:rPr>
              <a:t>   b</a:t>
            </a:r>
            <a:r>
              <a:rPr lang="en-US">
                <a:solidFill>
                  <a:schemeClr val="accent2"/>
                </a:solidFill>
              </a:rPr>
              <a:t>’s</a:t>
            </a:r>
            <a:r>
              <a:rPr lang="en-US"/>
              <a:t>.  The combination </a:t>
            </a:r>
            <a:r>
              <a:rPr lang="en-US" baseline="-25000">
                <a:solidFill>
                  <a:srgbClr val="CC0000"/>
                </a:solidFill>
              </a:rPr>
              <a:t>3</a:t>
            </a:r>
            <a:r>
              <a:rPr lang="en-US" i="1">
                <a:solidFill>
                  <a:srgbClr val="CC0000"/>
                </a:solidFill>
              </a:rPr>
              <a:t>C</a:t>
            </a:r>
            <a:r>
              <a:rPr lang="en-US" baseline="-25000">
                <a:solidFill>
                  <a:srgbClr val="CC0000"/>
                </a:solidFill>
              </a:rPr>
              <a:t>2 </a:t>
            </a:r>
            <a:r>
              <a:rPr lang="en-US">
                <a:solidFill>
                  <a:srgbClr val="CC0000"/>
                </a:solidFill>
              </a:rPr>
              <a:t>is the coefficient of the third term</a:t>
            </a:r>
            <a:r>
              <a:rPr lang="en-US"/>
              <a:t>.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4938" y="5045075"/>
            <a:ext cx="91408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CC0000"/>
                </a:solidFill>
              </a:rPr>
              <a:t> </a:t>
            </a:r>
            <a:r>
              <a:rPr lang="en-US"/>
              <a:t>The fourth term has three </a:t>
            </a:r>
            <a:r>
              <a:rPr lang="en-US" i="1">
                <a:solidFill>
                  <a:schemeClr val="accent2"/>
                </a:solidFill>
              </a:rPr>
              <a:t>b</a:t>
            </a:r>
            <a:r>
              <a:rPr lang="en-US">
                <a:solidFill>
                  <a:schemeClr val="accent2"/>
                </a:solidFill>
              </a:rPr>
              <a:t>’s</a:t>
            </a:r>
            <a:r>
              <a:rPr lang="en-US"/>
              <a:t>.  It is like choosing three </a:t>
            </a:r>
            <a:r>
              <a:rPr lang="en-US" i="1">
                <a:solidFill>
                  <a:schemeClr val="accent2"/>
                </a:solidFill>
              </a:rPr>
              <a:t>b</a:t>
            </a:r>
            <a:r>
              <a:rPr lang="en-US">
                <a:solidFill>
                  <a:schemeClr val="accent2"/>
                </a:solidFill>
              </a:rPr>
              <a:t>’s</a:t>
            </a:r>
            <a:r>
              <a:rPr lang="en-US"/>
              <a:t> from </a:t>
            </a:r>
          </a:p>
          <a:p>
            <a:r>
              <a:rPr lang="en-US"/>
              <a:t>   three </a:t>
            </a:r>
            <a:r>
              <a:rPr lang="en-US" i="1">
                <a:solidFill>
                  <a:schemeClr val="accent2"/>
                </a:solidFill>
              </a:rPr>
              <a:t>b</a:t>
            </a:r>
            <a:r>
              <a:rPr lang="en-US">
                <a:solidFill>
                  <a:schemeClr val="accent2"/>
                </a:solidFill>
              </a:rPr>
              <a:t>’s</a:t>
            </a:r>
            <a:r>
              <a:rPr lang="en-US"/>
              <a:t>.  The combination </a:t>
            </a:r>
            <a:r>
              <a:rPr lang="en-US" baseline="-25000">
                <a:solidFill>
                  <a:srgbClr val="CC0000"/>
                </a:solidFill>
              </a:rPr>
              <a:t>3</a:t>
            </a:r>
            <a:r>
              <a:rPr lang="en-US" i="1">
                <a:solidFill>
                  <a:srgbClr val="CC0000"/>
                </a:solidFill>
              </a:rPr>
              <a:t>C</a:t>
            </a:r>
            <a:r>
              <a:rPr lang="en-US" baseline="-25000">
                <a:solidFill>
                  <a:srgbClr val="CC0000"/>
                </a:solidFill>
              </a:rPr>
              <a:t>3  </a:t>
            </a:r>
            <a:r>
              <a:rPr lang="en-US">
                <a:solidFill>
                  <a:srgbClr val="CC0000"/>
                </a:solidFill>
              </a:rPr>
              <a:t>is the coefficient of the fourth term</a:t>
            </a:r>
            <a:r>
              <a:rPr lang="en-US"/>
              <a:t>.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1246188" y="6096000"/>
            <a:ext cx="1119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 i="1"/>
              <a:t>a</a:t>
            </a:r>
            <a:r>
              <a:rPr lang="en-US"/>
              <a:t> + </a:t>
            </a:r>
            <a:r>
              <a:rPr lang="en-US" i="1"/>
              <a:t>b</a:t>
            </a:r>
            <a:r>
              <a:rPr lang="en-US"/>
              <a:t>)</a:t>
            </a:r>
            <a:r>
              <a:rPr lang="en-US" baseline="30000"/>
              <a:t>3</a:t>
            </a:r>
            <a:endParaRPr lang="en-US"/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2176463" y="6124575"/>
            <a:ext cx="51924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= </a:t>
            </a:r>
            <a:r>
              <a:rPr lang="en-US" baseline="-25000" dirty="0">
                <a:solidFill>
                  <a:schemeClr val="accent2"/>
                </a:solidFill>
              </a:rPr>
              <a:t>3</a:t>
            </a:r>
            <a:r>
              <a:rPr lang="en-US" i="1" dirty="0">
                <a:solidFill>
                  <a:schemeClr val="accent2"/>
                </a:solidFill>
              </a:rPr>
              <a:t>C</a:t>
            </a:r>
            <a:r>
              <a:rPr lang="en-US" baseline="-25000" dirty="0">
                <a:solidFill>
                  <a:schemeClr val="accent2"/>
                </a:solidFill>
              </a:rPr>
              <a:t>0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a</a:t>
            </a:r>
            <a:r>
              <a:rPr lang="en-US" baseline="30000" dirty="0" smtClean="0">
                <a:solidFill>
                  <a:schemeClr val="accent2"/>
                </a:solidFill>
              </a:rPr>
              <a:t>3</a:t>
            </a:r>
            <a:r>
              <a:rPr lang="en-US" i="1" dirty="0" smtClean="0">
                <a:solidFill>
                  <a:schemeClr val="accent2"/>
                </a:solidFill>
              </a:rPr>
              <a:t>b</a:t>
            </a:r>
            <a:r>
              <a:rPr lang="en-US" baseline="30000" dirty="0">
                <a:solidFill>
                  <a:schemeClr val="accent2"/>
                </a:solidFill>
              </a:rPr>
              <a:t>0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+ </a:t>
            </a:r>
            <a:r>
              <a:rPr lang="en-US" baseline="-25000" dirty="0">
                <a:solidFill>
                  <a:schemeClr val="accent2"/>
                </a:solidFill>
              </a:rPr>
              <a:t>3</a:t>
            </a:r>
            <a:r>
              <a:rPr lang="en-US" i="1" dirty="0">
                <a:solidFill>
                  <a:schemeClr val="accent2"/>
                </a:solidFill>
              </a:rPr>
              <a:t>C</a:t>
            </a:r>
            <a:r>
              <a:rPr lang="en-US" baseline="-25000" dirty="0">
                <a:solidFill>
                  <a:schemeClr val="accent2"/>
                </a:solidFill>
              </a:rPr>
              <a:t>1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a</a:t>
            </a:r>
            <a:r>
              <a:rPr lang="en-US" baseline="30000" dirty="0" smtClean="0">
                <a:solidFill>
                  <a:schemeClr val="accent2"/>
                </a:solidFill>
              </a:rPr>
              <a:t>2</a:t>
            </a:r>
            <a:r>
              <a:rPr lang="en-US" i="1" dirty="0" smtClean="0">
                <a:solidFill>
                  <a:schemeClr val="accent2"/>
                </a:solidFill>
              </a:rPr>
              <a:t>b</a:t>
            </a:r>
            <a:r>
              <a:rPr lang="en-US" baseline="30000" dirty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baseline="30000" dirty="0" smtClean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+ </a:t>
            </a:r>
            <a:r>
              <a:rPr lang="en-US" baseline="-25000" dirty="0">
                <a:solidFill>
                  <a:schemeClr val="accent2"/>
                </a:solidFill>
              </a:rPr>
              <a:t>3</a:t>
            </a:r>
            <a:r>
              <a:rPr lang="en-US" i="1" dirty="0">
                <a:solidFill>
                  <a:schemeClr val="accent2"/>
                </a:solidFill>
              </a:rPr>
              <a:t>C</a:t>
            </a:r>
            <a:r>
              <a:rPr lang="en-US" baseline="-25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ab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+ </a:t>
            </a:r>
            <a:r>
              <a:rPr lang="en-US" baseline="-25000" dirty="0">
                <a:solidFill>
                  <a:schemeClr val="accent2"/>
                </a:solidFill>
              </a:rPr>
              <a:t>3</a:t>
            </a:r>
            <a:r>
              <a:rPr lang="en-US" i="1" dirty="0">
                <a:solidFill>
                  <a:schemeClr val="accent2"/>
                </a:solidFill>
              </a:rPr>
              <a:t>C</a:t>
            </a:r>
            <a:r>
              <a:rPr lang="en-US" baseline="-25000" dirty="0">
                <a:solidFill>
                  <a:schemeClr val="accent2"/>
                </a:solidFill>
              </a:rPr>
              <a:t>3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b</a:t>
            </a:r>
            <a:r>
              <a:rPr lang="en-US" baseline="30000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2743200" y="47625"/>
            <a:ext cx="3721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u="sng">
                <a:solidFill>
                  <a:srgbClr val="CC0000"/>
                </a:solidFill>
              </a:rPr>
              <a:t>The Binomial Theorem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8DA2D-56C4-4BF3-8A5F-19FA03D9606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9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4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  <p:bldP spid="4101" grpId="0" autoUpdateAnimBg="0"/>
      <p:bldP spid="4102" grpId="0" autoUpdateAnimBg="0"/>
      <p:bldP spid="4103" grpId="0" autoUpdateAnimBg="0"/>
      <p:bldP spid="4104" grpId="0" autoUpdateAnimBg="0"/>
      <p:bldP spid="4109" grpId="0" autoUpdateAnimBg="0"/>
      <p:bldP spid="4110" grpId="0" autoUpdateAnimBg="0"/>
      <p:bldP spid="411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85800" y="838200"/>
            <a:ext cx="4024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 + </a:t>
            </a:r>
            <a:r>
              <a:rPr lang="en-US" i="1" dirty="0"/>
              <a:t>b</a:t>
            </a:r>
            <a:r>
              <a:rPr lang="en-US" dirty="0"/>
              <a:t>)</a:t>
            </a:r>
            <a:r>
              <a:rPr lang="en-US" baseline="30000" dirty="0"/>
              <a:t>3</a:t>
            </a: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= </a:t>
            </a:r>
            <a:r>
              <a:rPr lang="en-US" i="1" dirty="0">
                <a:solidFill>
                  <a:schemeClr val="accent2"/>
                </a:solidFill>
              </a:rPr>
              <a:t>a</a:t>
            </a:r>
            <a:r>
              <a:rPr lang="en-US" baseline="30000" dirty="0">
                <a:solidFill>
                  <a:schemeClr val="accent2"/>
                </a:solidFill>
              </a:rPr>
              <a:t>3</a:t>
            </a:r>
            <a:r>
              <a:rPr lang="en-US" dirty="0">
                <a:solidFill>
                  <a:schemeClr val="accent2"/>
                </a:solidFill>
              </a:rPr>
              <a:t> + 3</a:t>
            </a:r>
            <a:r>
              <a:rPr lang="en-US" i="1" dirty="0">
                <a:solidFill>
                  <a:schemeClr val="accent2"/>
                </a:solidFill>
              </a:rPr>
              <a:t>a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i="1" dirty="0">
                <a:solidFill>
                  <a:schemeClr val="accent2"/>
                </a:solidFill>
              </a:rPr>
              <a:t>b</a:t>
            </a:r>
            <a:r>
              <a:rPr lang="en-US" baseline="30000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+ 3</a:t>
            </a:r>
            <a:r>
              <a:rPr lang="en-US" i="1" dirty="0">
                <a:solidFill>
                  <a:schemeClr val="accent2"/>
                </a:solidFill>
              </a:rPr>
              <a:t>ab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+ </a:t>
            </a:r>
            <a:r>
              <a:rPr lang="en-US" i="1" dirty="0">
                <a:solidFill>
                  <a:schemeClr val="accent2"/>
                </a:solidFill>
              </a:rPr>
              <a:t>b</a:t>
            </a:r>
            <a:r>
              <a:rPr lang="en-US" baseline="30000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85800" y="1412875"/>
            <a:ext cx="3916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The degree of each term is 3.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85800" y="1803400"/>
            <a:ext cx="6819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For the variable </a:t>
            </a:r>
            <a:r>
              <a:rPr lang="en-US" i="1">
                <a:solidFill>
                  <a:schemeClr val="accent2"/>
                </a:solidFill>
              </a:rPr>
              <a:t>a</a:t>
            </a:r>
            <a:r>
              <a:rPr lang="en-US"/>
              <a:t>, the degree descends from 3 to 0.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82625" y="2209800"/>
            <a:ext cx="6667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For the variable </a:t>
            </a:r>
            <a:r>
              <a:rPr lang="en-US" i="1">
                <a:solidFill>
                  <a:schemeClr val="accent2"/>
                </a:solidFill>
              </a:rPr>
              <a:t>b</a:t>
            </a:r>
            <a:r>
              <a:rPr lang="en-US"/>
              <a:t>, the degree ascends from 0 to 3.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533400" y="2895600"/>
            <a:ext cx="7521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 i="1"/>
              <a:t>a</a:t>
            </a:r>
            <a:r>
              <a:rPr lang="en-US"/>
              <a:t> + </a:t>
            </a:r>
            <a:r>
              <a:rPr lang="en-US" i="1"/>
              <a:t>b</a:t>
            </a:r>
            <a:r>
              <a:rPr lang="en-US"/>
              <a:t>)</a:t>
            </a:r>
            <a:r>
              <a:rPr lang="en-US" baseline="30000"/>
              <a:t>3</a:t>
            </a: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= </a:t>
            </a:r>
            <a:r>
              <a:rPr lang="en-US" baseline="-25000">
                <a:solidFill>
                  <a:srgbClr val="CC0000"/>
                </a:solidFill>
              </a:rPr>
              <a:t>3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rgbClr val="00CC00"/>
                </a:solidFill>
              </a:rPr>
              <a:t>0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 i="1">
                <a:solidFill>
                  <a:schemeClr val="accent2"/>
                </a:solidFill>
              </a:rPr>
              <a:t>a</a:t>
            </a:r>
            <a:r>
              <a:rPr lang="en-US" baseline="30000">
                <a:solidFill>
                  <a:srgbClr val="CC0000"/>
                </a:solidFill>
              </a:rPr>
              <a:t>3 - </a:t>
            </a:r>
            <a:r>
              <a:rPr lang="en-US" baseline="30000">
                <a:solidFill>
                  <a:srgbClr val="00CC00"/>
                </a:solidFill>
              </a:rPr>
              <a:t>0</a:t>
            </a:r>
            <a:r>
              <a:rPr lang="en-US" i="1">
                <a:solidFill>
                  <a:schemeClr val="accent2"/>
                </a:solidFill>
              </a:rPr>
              <a:t>b</a:t>
            </a:r>
            <a:r>
              <a:rPr lang="en-US" baseline="30000">
                <a:solidFill>
                  <a:srgbClr val="00CC00"/>
                </a:solidFill>
              </a:rPr>
              <a:t>0</a:t>
            </a:r>
            <a:r>
              <a:rPr lang="en-US">
                <a:solidFill>
                  <a:schemeClr val="accent2"/>
                </a:solidFill>
              </a:rPr>
              <a:t> + </a:t>
            </a:r>
            <a:r>
              <a:rPr lang="en-US" baseline="-25000">
                <a:solidFill>
                  <a:srgbClr val="CC0000"/>
                </a:solidFill>
              </a:rPr>
              <a:t>3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rgbClr val="00CC00"/>
                </a:solidFill>
              </a:rPr>
              <a:t>1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 i="1">
                <a:solidFill>
                  <a:schemeClr val="accent2"/>
                </a:solidFill>
              </a:rPr>
              <a:t>a</a:t>
            </a:r>
            <a:r>
              <a:rPr lang="en-US" baseline="30000">
                <a:solidFill>
                  <a:srgbClr val="CC0000"/>
                </a:solidFill>
              </a:rPr>
              <a:t>3 - </a:t>
            </a:r>
            <a:r>
              <a:rPr lang="en-US" baseline="30000">
                <a:solidFill>
                  <a:srgbClr val="00CC00"/>
                </a:solidFill>
              </a:rPr>
              <a:t>1</a:t>
            </a:r>
            <a:r>
              <a:rPr lang="en-US" i="1">
                <a:solidFill>
                  <a:schemeClr val="accent2"/>
                </a:solidFill>
              </a:rPr>
              <a:t>b</a:t>
            </a:r>
            <a:r>
              <a:rPr lang="en-US" baseline="30000">
                <a:solidFill>
                  <a:srgbClr val="00CC00"/>
                </a:solidFill>
              </a:rPr>
              <a:t>1</a:t>
            </a:r>
            <a:r>
              <a:rPr lang="en-US" baseline="30000">
                <a:solidFill>
                  <a:schemeClr val="accent2"/>
                </a:solidFill>
              </a:rPr>
              <a:t> </a:t>
            </a:r>
            <a:r>
              <a:rPr lang="en-US">
                <a:solidFill>
                  <a:schemeClr val="accent2"/>
                </a:solidFill>
              </a:rPr>
              <a:t>+ </a:t>
            </a:r>
            <a:r>
              <a:rPr lang="en-US" baseline="-25000">
                <a:solidFill>
                  <a:srgbClr val="CC0000"/>
                </a:solidFill>
              </a:rPr>
              <a:t>3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rgbClr val="00CC00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 i="1">
                <a:solidFill>
                  <a:schemeClr val="accent2"/>
                </a:solidFill>
              </a:rPr>
              <a:t>a</a:t>
            </a:r>
            <a:r>
              <a:rPr lang="en-US" baseline="30000">
                <a:solidFill>
                  <a:srgbClr val="CC0000"/>
                </a:solidFill>
              </a:rPr>
              <a:t>3 - </a:t>
            </a:r>
            <a:r>
              <a:rPr lang="en-US" baseline="30000">
                <a:solidFill>
                  <a:srgbClr val="00CC00"/>
                </a:solidFill>
              </a:rPr>
              <a:t>2</a:t>
            </a:r>
            <a:r>
              <a:rPr lang="en-US" i="1">
                <a:solidFill>
                  <a:schemeClr val="accent2"/>
                </a:solidFill>
              </a:rPr>
              <a:t>b</a:t>
            </a:r>
            <a:r>
              <a:rPr lang="en-US" baseline="30000">
                <a:solidFill>
                  <a:srgbClr val="00CC00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 + </a:t>
            </a:r>
            <a:r>
              <a:rPr lang="en-US" baseline="-25000">
                <a:solidFill>
                  <a:srgbClr val="CC0000"/>
                </a:solidFill>
              </a:rPr>
              <a:t>3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rgbClr val="00CC00"/>
                </a:solidFill>
              </a:rPr>
              <a:t>3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 i="1">
                <a:solidFill>
                  <a:schemeClr val="accent2"/>
                </a:solidFill>
              </a:rPr>
              <a:t>a</a:t>
            </a:r>
            <a:r>
              <a:rPr lang="en-US" baseline="30000">
                <a:solidFill>
                  <a:srgbClr val="CC0000"/>
                </a:solidFill>
              </a:rPr>
              <a:t>3 - </a:t>
            </a:r>
            <a:r>
              <a:rPr lang="en-US" baseline="30000">
                <a:solidFill>
                  <a:srgbClr val="00CC00"/>
                </a:solidFill>
              </a:rPr>
              <a:t>3</a:t>
            </a:r>
            <a:r>
              <a:rPr lang="en-US" i="1">
                <a:solidFill>
                  <a:schemeClr val="accent2"/>
                </a:solidFill>
              </a:rPr>
              <a:t>b</a:t>
            </a:r>
            <a:r>
              <a:rPr lang="en-US" baseline="30000">
                <a:solidFill>
                  <a:srgbClr val="00CC00"/>
                </a:solidFill>
              </a:rPr>
              <a:t>3</a:t>
            </a:r>
            <a:r>
              <a:rPr lang="en-US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533400" y="3505200"/>
            <a:ext cx="8342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 + </a:t>
            </a:r>
            <a:r>
              <a:rPr lang="en-US" i="1" dirty="0"/>
              <a:t>b</a:t>
            </a:r>
            <a:r>
              <a:rPr lang="en-US" dirty="0"/>
              <a:t>)</a:t>
            </a:r>
            <a:r>
              <a:rPr lang="en-US" i="1" baseline="30000" dirty="0"/>
              <a:t>n</a:t>
            </a: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= </a:t>
            </a:r>
            <a:r>
              <a:rPr lang="en-US" i="1" baseline="-25000" dirty="0">
                <a:solidFill>
                  <a:srgbClr val="CC0000"/>
                </a:solidFill>
              </a:rPr>
              <a:t>n</a:t>
            </a:r>
            <a:r>
              <a:rPr lang="en-US" i="1" dirty="0">
                <a:solidFill>
                  <a:schemeClr val="accent2"/>
                </a:solidFill>
              </a:rPr>
              <a:t>C</a:t>
            </a:r>
            <a:r>
              <a:rPr lang="en-US" baseline="-25000" dirty="0">
                <a:solidFill>
                  <a:srgbClr val="00CC00"/>
                </a:solidFill>
              </a:rPr>
              <a:t>0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a</a:t>
            </a:r>
            <a:r>
              <a:rPr lang="en-US" i="1" baseline="30000" dirty="0">
                <a:solidFill>
                  <a:srgbClr val="CC0000"/>
                </a:solidFill>
              </a:rPr>
              <a:t>n</a:t>
            </a:r>
            <a:r>
              <a:rPr lang="en-US" baseline="30000" dirty="0">
                <a:solidFill>
                  <a:srgbClr val="CC0000"/>
                </a:solidFill>
              </a:rPr>
              <a:t> - </a:t>
            </a:r>
            <a:r>
              <a:rPr lang="en-US" baseline="30000" dirty="0">
                <a:solidFill>
                  <a:srgbClr val="00CC00"/>
                </a:solidFill>
              </a:rPr>
              <a:t>0</a:t>
            </a:r>
            <a:r>
              <a:rPr lang="en-US" i="1" dirty="0">
                <a:solidFill>
                  <a:schemeClr val="accent2"/>
                </a:solidFill>
              </a:rPr>
              <a:t>b</a:t>
            </a:r>
            <a:r>
              <a:rPr lang="en-US" baseline="30000" dirty="0">
                <a:solidFill>
                  <a:srgbClr val="00CC00"/>
                </a:solidFill>
              </a:rPr>
              <a:t>0</a:t>
            </a:r>
            <a:r>
              <a:rPr lang="en-US" dirty="0">
                <a:solidFill>
                  <a:schemeClr val="accent2"/>
                </a:solidFill>
              </a:rPr>
              <a:t> + </a:t>
            </a:r>
            <a:r>
              <a:rPr lang="en-US" i="1" baseline="-25000" dirty="0">
                <a:solidFill>
                  <a:srgbClr val="CC0000"/>
                </a:solidFill>
              </a:rPr>
              <a:t>n</a:t>
            </a:r>
            <a:r>
              <a:rPr lang="en-US" i="1" dirty="0">
                <a:solidFill>
                  <a:schemeClr val="accent2"/>
                </a:solidFill>
              </a:rPr>
              <a:t>C</a:t>
            </a:r>
            <a:r>
              <a:rPr lang="en-US" baseline="-25000" dirty="0">
                <a:solidFill>
                  <a:srgbClr val="00CC00"/>
                </a:solidFill>
              </a:rPr>
              <a:t>1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a</a:t>
            </a:r>
            <a:r>
              <a:rPr lang="en-US" i="1" baseline="30000" dirty="0">
                <a:solidFill>
                  <a:srgbClr val="CC0000"/>
                </a:solidFill>
              </a:rPr>
              <a:t>n</a:t>
            </a:r>
            <a:r>
              <a:rPr lang="en-US" baseline="30000" dirty="0">
                <a:solidFill>
                  <a:srgbClr val="CC0000"/>
                </a:solidFill>
              </a:rPr>
              <a:t> - </a:t>
            </a:r>
            <a:r>
              <a:rPr lang="en-US" baseline="30000" dirty="0">
                <a:solidFill>
                  <a:srgbClr val="00CC00"/>
                </a:solidFill>
              </a:rPr>
              <a:t>1</a:t>
            </a:r>
            <a:r>
              <a:rPr lang="en-US" i="1" dirty="0">
                <a:solidFill>
                  <a:schemeClr val="accent2"/>
                </a:solidFill>
              </a:rPr>
              <a:t>b</a:t>
            </a:r>
            <a:r>
              <a:rPr lang="en-US" baseline="30000" dirty="0">
                <a:solidFill>
                  <a:srgbClr val="00CC00"/>
                </a:solidFill>
              </a:rPr>
              <a:t>1</a:t>
            </a:r>
            <a:r>
              <a:rPr lang="en-US" baseline="30000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+ </a:t>
            </a:r>
            <a:r>
              <a:rPr lang="en-US" i="1" baseline="-25000" dirty="0">
                <a:solidFill>
                  <a:srgbClr val="CC0000"/>
                </a:solidFill>
              </a:rPr>
              <a:t>n</a:t>
            </a:r>
            <a:r>
              <a:rPr lang="en-US" i="1" dirty="0">
                <a:solidFill>
                  <a:schemeClr val="accent2"/>
                </a:solidFill>
              </a:rPr>
              <a:t>C</a:t>
            </a:r>
            <a:r>
              <a:rPr lang="en-US" baseline="-25000" dirty="0">
                <a:solidFill>
                  <a:srgbClr val="00CC00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a</a:t>
            </a:r>
            <a:r>
              <a:rPr lang="en-US" i="1" baseline="30000" dirty="0">
                <a:solidFill>
                  <a:srgbClr val="CC0000"/>
                </a:solidFill>
              </a:rPr>
              <a:t>n</a:t>
            </a:r>
            <a:r>
              <a:rPr lang="en-US" baseline="30000" dirty="0">
                <a:solidFill>
                  <a:srgbClr val="CC0000"/>
                </a:solidFill>
              </a:rPr>
              <a:t> - </a:t>
            </a:r>
            <a:r>
              <a:rPr lang="en-US" baseline="30000" dirty="0">
                <a:solidFill>
                  <a:srgbClr val="00CC00"/>
                </a:solidFill>
              </a:rPr>
              <a:t>2</a:t>
            </a:r>
            <a:r>
              <a:rPr lang="en-US" i="1" dirty="0">
                <a:solidFill>
                  <a:schemeClr val="accent2"/>
                </a:solidFill>
              </a:rPr>
              <a:t>b</a:t>
            </a:r>
            <a:r>
              <a:rPr lang="en-US" baseline="30000" dirty="0">
                <a:solidFill>
                  <a:srgbClr val="00CC00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+ …..+ </a:t>
            </a:r>
            <a:r>
              <a:rPr lang="en-US" i="1" baseline="-25000" dirty="0" err="1">
                <a:solidFill>
                  <a:srgbClr val="CC0000"/>
                </a:solidFill>
              </a:rPr>
              <a:t>n</a:t>
            </a:r>
            <a:r>
              <a:rPr lang="en-US" i="1" dirty="0" err="1">
                <a:solidFill>
                  <a:schemeClr val="accent2"/>
                </a:solidFill>
              </a:rPr>
              <a:t>C</a:t>
            </a:r>
            <a:r>
              <a:rPr lang="en-US" baseline="-25000" dirty="0" err="1">
                <a:solidFill>
                  <a:srgbClr val="00CC00"/>
                </a:solidFill>
              </a:rPr>
              <a:t>k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a</a:t>
            </a:r>
            <a:r>
              <a:rPr lang="en-US" i="1" baseline="30000" dirty="0">
                <a:solidFill>
                  <a:srgbClr val="CC0000"/>
                </a:solidFill>
              </a:rPr>
              <a:t>n</a:t>
            </a:r>
            <a:r>
              <a:rPr lang="en-US" baseline="30000" dirty="0">
                <a:solidFill>
                  <a:srgbClr val="CC0000"/>
                </a:solidFill>
              </a:rPr>
              <a:t> - </a:t>
            </a:r>
            <a:r>
              <a:rPr lang="en-US" i="1" baseline="30000" dirty="0" err="1">
                <a:solidFill>
                  <a:srgbClr val="00CC00"/>
                </a:solidFill>
              </a:rPr>
              <a:t>k</a:t>
            </a:r>
            <a:r>
              <a:rPr lang="en-US" i="1" dirty="0" err="1">
                <a:solidFill>
                  <a:schemeClr val="accent2"/>
                </a:solidFill>
              </a:rPr>
              <a:t>b</a:t>
            </a:r>
            <a:r>
              <a:rPr lang="en-US" i="1" baseline="30000" dirty="0" err="1">
                <a:solidFill>
                  <a:srgbClr val="00CC00"/>
                </a:solidFill>
              </a:rPr>
              <a:t>k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533400" y="4191000"/>
            <a:ext cx="509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The general term is the (</a:t>
            </a:r>
            <a:r>
              <a:rPr lang="en-US" i="1" dirty="0"/>
              <a:t>k</a:t>
            </a:r>
            <a:r>
              <a:rPr lang="en-US" dirty="0"/>
              <a:t> + 1)</a:t>
            </a:r>
            <a:r>
              <a:rPr lang="en-US" baseline="30000" dirty="0" err="1"/>
              <a:t>th</a:t>
            </a:r>
            <a:r>
              <a:rPr lang="en-US" dirty="0"/>
              <a:t> term: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2819400" y="4724400"/>
            <a:ext cx="2371162" cy="461665"/>
          </a:xfrm>
          <a:prstGeom prst="rect">
            <a:avLst/>
          </a:prstGeom>
          <a:noFill/>
          <a:ln w="76200" cmpd="tri">
            <a:solidFill>
              <a:srgbClr val="CC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/>
              <a:t>t</a:t>
            </a:r>
            <a:r>
              <a:rPr lang="en-US" i="1" baseline="-25000" dirty="0" err="1"/>
              <a:t>k</a:t>
            </a:r>
            <a:r>
              <a:rPr lang="en-US" baseline="-25000" dirty="0"/>
              <a:t> + 1</a:t>
            </a:r>
            <a:r>
              <a:rPr lang="en-US" dirty="0"/>
              <a:t> = </a:t>
            </a:r>
            <a:r>
              <a:rPr lang="en-US" i="1" baseline="-25000" dirty="0" err="1"/>
              <a:t>n</a:t>
            </a:r>
            <a:r>
              <a:rPr lang="en-US" i="1" dirty="0" err="1"/>
              <a:t>C</a:t>
            </a:r>
            <a:r>
              <a:rPr lang="en-US" i="1" baseline="-25000" dirty="0" err="1"/>
              <a:t>k</a:t>
            </a:r>
            <a:r>
              <a:rPr lang="en-US" i="1" dirty="0"/>
              <a:t> </a:t>
            </a:r>
            <a:r>
              <a:rPr lang="en-US" i="1" dirty="0" err="1" smtClean="0"/>
              <a:t>x</a:t>
            </a:r>
            <a:r>
              <a:rPr lang="en-US" i="1" baseline="30000" dirty="0" err="1" smtClean="0"/>
              <a:t>n</a:t>
            </a:r>
            <a:r>
              <a:rPr lang="en-US" i="1" baseline="30000" dirty="0" smtClean="0"/>
              <a:t> </a:t>
            </a:r>
            <a:r>
              <a:rPr lang="en-US" i="1" baseline="30000" dirty="0"/>
              <a:t>- k</a:t>
            </a:r>
            <a:r>
              <a:rPr lang="en-US" i="1" baseline="-25000" dirty="0"/>
              <a:t> </a:t>
            </a:r>
            <a:r>
              <a:rPr lang="en-US" i="1" dirty="0" err="1" smtClean="0"/>
              <a:t>y</a:t>
            </a:r>
            <a:r>
              <a:rPr lang="en-US" i="1" baseline="30000" dirty="0" err="1" smtClean="0"/>
              <a:t>k</a:t>
            </a:r>
            <a:endParaRPr lang="en-US" i="1" dirty="0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1447800" y="-46038"/>
            <a:ext cx="62785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u="sng">
                <a:solidFill>
                  <a:srgbClr val="CC0000"/>
                </a:solidFill>
              </a:rPr>
              <a:t>Binomial Expansion - the General Term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609600" y="5481935"/>
            <a:ext cx="68892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The number of terms in the </a:t>
            </a:r>
            <a:r>
              <a:rPr lang="en-US" dirty="0"/>
              <a:t>expansion of (</a:t>
            </a:r>
            <a:r>
              <a:rPr lang="en-US" i="1" dirty="0"/>
              <a:t>a</a:t>
            </a:r>
            <a:r>
              <a:rPr lang="en-US" dirty="0"/>
              <a:t> + </a:t>
            </a:r>
            <a:r>
              <a:rPr lang="en-US" i="1" dirty="0" smtClean="0"/>
              <a:t>b</a:t>
            </a:r>
            <a:r>
              <a:rPr lang="en-US" dirty="0" smtClean="0"/>
              <a:t>)</a:t>
            </a:r>
            <a:r>
              <a:rPr lang="en-US" i="1" baseline="30000" dirty="0" smtClean="0"/>
              <a:t>n </a:t>
            </a:r>
            <a:r>
              <a:rPr lang="en-US" dirty="0" smtClean="0"/>
              <a:t> is</a:t>
            </a:r>
            <a:endParaRPr lang="en-US" dirty="0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895600" y="6015335"/>
            <a:ext cx="838691" cy="461665"/>
          </a:xfrm>
          <a:prstGeom prst="rect">
            <a:avLst/>
          </a:prstGeom>
          <a:noFill/>
          <a:ln w="76200" cmpd="tri">
            <a:solidFill>
              <a:srgbClr val="CC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/>
              <a:t>n</a:t>
            </a:r>
            <a:r>
              <a:rPr lang="en-US" dirty="0" smtClean="0"/>
              <a:t> + 1</a:t>
            </a:r>
            <a:endParaRPr lang="en-US" i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8DA2D-56C4-4BF3-8A5F-19FA03D9606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autoUpdateAnimBg="0"/>
      <p:bldP spid="6148" grpId="0" autoUpdateAnimBg="0"/>
      <p:bldP spid="6149" grpId="0" autoUpdateAnimBg="0"/>
      <p:bldP spid="6153" grpId="0" autoUpdateAnimBg="0"/>
      <p:bldP spid="6154" grpId="0" autoUpdateAnimBg="0"/>
      <p:bldP spid="6155" grpId="0" autoUpdateAnimBg="0"/>
      <p:bldP spid="6156" grpId="0" animBg="1" autoUpdateAnimBg="0"/>
      <p:bldP spid="6159" grpId="0" autoUpdateAnimBg="0"/>
      <p:bldP spid="11" grpId="0" autoUpdateAnimBg="0"/>
      <p:bldP spid="1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76535"/>
            <a:ext cx="7556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many terms are in the expansion of each binomial?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7872356"/>
              </p:ext>
            </p:extLst>
          </p:nvPr>
        </p:nvGraphicFramePr>
        <p:xfrm>
          <a:off x="609600" y="1219200"/>
          <a:ext cx="1260764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name="Equation" r:id="rId3" imgW="660240" imgH="279360" progId="Equation.DSMT4">
                  <p:embed/>
                </p:oleObj>
              </mc:Choice>
              <mc:Fallback>
                <p:oleObj name="Equation" r:id="rId3" imgW="660240" imgH="2793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19200"/>
                        <a:ext cx="1260764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808725"/>
              </p:ext>
            </p:extLst>
          </p:nvPr>
        </p:nvGraphicFramePr>
        <p:xfrm>
          <a:off x="3641528" y="1143000"/>
          <a:ext cx="11874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5" name="Equation" r:id="rId5" imgW="622080" imgH="279360" progId="Equation.DSMT4">
                  <p:embed/>
                </p:oleObj>
              </mc:Choice>
              <mc:Fallback>
                <p:oleObj name="Equation" r:id="rId5" imgW="6220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1528" y="1143000"/>
                        <a:ext cx="118745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1120138"/>
              </p:ext>
            </p:extLst>
          </p:nvPr>
        </p:nvGraphicFramePr>
        <p:xfrm>
          <a:off x="6400800" y="1295400"/>
          <a:ext cx="123666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Equation" r:id="rId7" imgW="647640" imgH="279360" progId="Equation.DSMT4">
                  <p:embed/>
                </p:oleObj>
              </mc:Choice>
              <mc:Fallback>
                <p:oleObj name="Equation" r:id="rId7" imgW="6476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295400"/>
                        <a:ext cx="123666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40267" y="2971800"/>
            <a:ext cx="8305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If there are 17 terms in the expansion of the given binomial, what is the value of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k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335214"/>
              </p:ext>
            </p:extLst>
          </p:nvPr>
        </p:nvGraphicFramePr>
        <p:xfrm>
          <a:off x="452438" y="4267200"/>
          <a:ext cx="157638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Equation" r:id="rId9" imgW="825480" imgH="279360" progId="Equation.DSMT4">
                  <p:embed/>
                </p:oleObj>
              </mc:Choice>
              <mc:Fallback>
                <p:oleObj name="Equation" r:id="rId9" imgW="8254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267200"/>
                        <a:ext cx="1576387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8DA2D-56C4-4BF3-8A5F-19FA03D9606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91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85725" y="608013"/>
            <a:ext cx="3038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Expand the following.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-76200" y="1141413"/>
            <a:ext cx="1677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a)</a:t>
            </a:r>
            <a:r>
              <a:rPr lang="en-US"/>
              <a:t>  (</a:t>
            </a:r>
            <a:r>
              <a:rPr lang="en-US">
                <a:solidFill>
                  <a:schemeClr val="accent2"/>
                </a:solidFill>
              </a:rPr>
              <a:t>3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/>
              <a:t> + </a:t>
            </a:r>
            <a:r>
              <a:rPr lang="en-US">
                <a:solidFill>
                  <a:srgbClr val="CC0066"/>
                </a:solidFill>
              </a:rPr>
              <a:t>2</a:t>
            </a:r>
            <a:r>
              <a:rPr lang="en-US"/>
              <a:t>)</a:t>
            </a:r>
            <a:r>
              <a:rPr lang="en-US" baseline="30000"/>
              <a:t>4</a:t>
            </a:r>
            <a:endParaRPr 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1913" y="1625600"/>
            <a:ext cx="839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</a:t>
            </a:r>
            <a:r>
              <a:rPr lang="en-US" baseline="-25000">
                <a:solidFill>
                  <a:srgbClr val="00CC00"/>
                </a:solidFill>
              </a:rPr>
              <a:t>4</a:t>
            </a:r>
            <a:r>
              <a:rPr lang="en-US" i="1">
                <a:solidFill>
                  <a:srgbClr val="00CC00"/>
                </a:solidFill>
              </a:rPr>
              <a:t>C</a:t>
            </a:r>
            <a:r>
              <a:rPr lang="en-US" baseline="-25000">
                <a:solidFill>
                  <a:srgbClr val="00CC00"/>
                </a:solidFill>
              </a:rPr>
              <a:t>0</a:t>
            </a:r>
            <a:endParaRPr lang="en-U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879600" y="1612900"/>
            <a:ext cx="839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</a:t>
            </a:r>
            <a:r>
              <a:rPr lang="en-US" baseline="-25000">
                <a:solidFill>
                  <a:srgbClr val="00CC00"/>
                </a:solidFill>
              </a:rPr>
              <a:t>4</a:t>
            </a:r>
            <a:r>
              <a:rPr lang="en-US" i="1">
                <a:solidFill>
                  <a:srgbClr val="00CC00"/>
                </a:solidFill>
              </a:rPr>
              <a:t>C</a:t>
            </a:r>
            <a:r>
              <a:rPr lang="en-US" baseline="-25000">
                <a:solidFill>
                  <a:srgbClr val="00CC00"/>
                </a:solidFill>
              </a:rPr>
              <a:t>1</a:t>
            </a:r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708400" y="1600200"/>
            <a:ext cx="839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</a:t>
            </a:r>
            <a:r>
              <a:rPr lang="en-US" baseline="-25000">
                <a:solidFill>
                  <a:srgbClr val="00CC00"/>
                </a:solidFill>
              </a:rPr>
              <a:t>4</a:t>
            </a:r>
            <a:r>
              <a:rPr lang="en-US" i="1">
                <a:solidFill>
                  <a:srgbClr val="00CC00"/>
                </a:solidFill>
              </a:rPr>
              <a:t>C</a:t>
            </a:r>
            <a:r>
              <a:rPr lang="en-US" baseline="-25000">
                <a:solidFill>
                  <a:srgbClr val="00CC00"/>
                </a:solidFill>
              </a:rPr>
              <a:t>2</a:t>
            </a:r>
            <a:endParaRPr 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473700" y="1590675"/>
            <a:ext cx="839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</a:t>
            </a:r>
            <a:r>
              <a:rPr lang="en-US" baseline="-25000">
                <a:solidFill>
                  <a:srgbClr val="00CC00"/>
                </a:solidFill>
              </a:rPr>
              <a:t>4</a:t>
            </a:r>
            <a:r>
              <a:rPr lang="en-US" i="1">
                <a:solidFill>
                  <a:srgbClr val="00CC00"/>
                </a:solidFill>
              </a:rPr>
              <a:t>C</a:t>
            </a:r>
            <a:r>
              <a:rPr lang="en-US" baseline="-25000">
                <a:solidFill>
                  <a:srgbClr val="00CC00"/>
                </a:solidFill>
              </a:rPr>
              <a:t>3</a:t>
            </a:r>
            <a:endParaRPr lang="en-US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7296150" y="1600200"/>
            <a:ext cx="839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</a:t>
            </a:r>
            <a:r>
              <a:rPr lang="en-US" baseline="-25000">
                <a:solidFill>
                  <a:srgbClr val="00CC00"/>
                </a:solidFill>
              </a:rPr>
              <a:t>4</a:t>
            </a:r>
            <a:r>
              <a:rPr lang="en-US" i="1">
                <a:solidFill>
                  <a:srgbClr val="00CC00"/>
                </a:solidFill>
              </a:rPr>
              <a:t>C</a:t>
            </a:r>
            <a:r>
              <a:rPr lang="en-US" baseline="-25000">
                <a:solidFill>
                  <a:srgbClr val="00CC00"/>
                </a:solidFill>
              </a:rPr>
              <a:t>4</a:t>
            </a:r>
            <a:endParaRPr lang="en-US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7848600" y="533400"/>
            <a:ext cx="835485" cy="923330"/>
          </a:xfrm>
          <a:prstGeom prst="rect">
            <a:avLst/>
          </a:prstGeom>
          <a:noFill/>
          <a:ln w="38100" cmpd="dbl">
            <a:solidFill>
              <a:srgbClr val="CC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CC00"/>
                </a:solidFill>
              </a:rPr>
              <a:t>n</a:t>
            </a:r>
            <a:r>
              <a:rPr lang="en-US" sz="1800" dirty="0">
                <a:solidFill>
                  <a:srgbClr val="00CC00"/>
                </a:solidFill>
              </a:rPr>
              <a:t> = 4</a:t>
            </a:r>
            <a:endParaRPr lang="en-US" sz="1800" dirty="0"/>
          </a:p>
          <a:p>
            <a:r>
              <a:rPr lang="en-US" sz="1800" i="1" dirty="0" smtClean="0">
                <a:solidFill>
                  <a:schemeClr val="accent2"/>
                </a:solidFill>
              </a:rPr>
              <a:t>x</a:t>
            </a:r>
            <a:r>
              <a:rPr lang="en-US" sz="1800" dirty="0" smtClean="0">
                <a:solidFill>
                  <a:schemeClr val="accent2"/>
                </a:solidFill>
              </a:rPr>
              <a:t> </a:t>
            </a:r>
            <a:r>
              <a:rPr lang="en-US" sz="1800" dirty="0">
                <a:solidFill>
                  <a:schemeClr val="accent2"/>
                </a:solidFill>
              </a:rPr>
              <a:t>= 3</a:t>
            </a:r>
            <a:r>
              <a:rPr lang="en-US" sz="1800" i="1" dirty="0">
                <a:solidFill>
                  <a:schemeClr val="accent2"/>
                </a:solidFill>
              </a:rPr>
              <a:t>x</a:t>
            </a:r>
            <a:r>
              <a:rPr lang="en-US" sz="1800" dirty="0"/>
              <a:t> </a:t>
            </a:r>
          </a:p>
          <a:p>
            <a:r>
              <a:rPr lang="en-US" sz="1800" i="1" dirty="0" smtClean="0">
                <a:solidFill>
                  <a:srgbClr val="CC0066"/>
                </a:solidFill>
              </a:rPr>
              <a:t>y</a:t>
            </a:r>
            <a:r>
              <a:rPr lang="en-US" sz="1800" dirty="0" smtClean="0">
                <a:solidFill>
                  <a:srgbClr val="CC0066"/>
                </a:solidFill>
              </a:rPr>
              <a:t> </a:t>
            </a:r>
            <a:r>
              <a:rPr lang="en-US" sz="1800" dirty="0">
                <a:solidFill>
                  <a:srgbClr val="CC0066"/>
                </a:solidFill>
              </a:rPr>
              <a:t>= 2</a:t>
            </a:r>
            <a:endParaRPr lang="en-US" sz="1800" dirty="0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76200" y="2143125"/>
            <a:ext cx="585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</a:t>
            </a:r>
            <a:r>
              <a:rPr lang="en-US">
                <a:solidFill>
                  <a:srgbClr val="00CC00"/>
                </a:solidFill>
              </a:rPr>
              <a:t>1</a:t>
            </a:r>
            <a:endParaRPr lang="en-US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371600" y="2122488"/>
            <a:ext cx="585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</a:t>
            </a:r>
            <a:r>
              <a:rPr lang="en-US">
                <a:solidFill>
                  <a:srgbClr val="00CC00"/>
                </a:solidFill>
              </a:rPr>
              <a:t>4</a:t>
            </a:r>
            <a:endParaRPr lang="en-US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971800" y="2122488"/>
            <a:ext cx="585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</a:t>
            </a:r>
            <a:r>
              <a:rPr lang="en-US">
                <a:solidFill>
                  <a:srgbClr val="00CC00"/>
                </a:solidFill>
              </a:rPr>
              <a:t>6</a:t>
            </a:r>
            <a:endParaRPr lang="en-US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495800" y="2122488"/>
            <a:ext cx="585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</a:t>
            </a:r>
            <a:r>
              <a:rPr lang="en-US">
                <a:solidFill>
                  <a:srgbClr val="00CC00"/>
                </a:solidFill>
              </a:rPr>
              <a:t>4</a:t>
            </a:r>
            <a:endParaRPr lang="en-US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856288" y="2112963"/>
            <a:ext cx="585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</a:t>
            </a:r>
            <a:r>
              <a:rPr lang="en-US">
                <a:solidFill>
                  <a:srgbClr val="00CC00"/>
                </a:solidFill>
              </a:rPr>
              <a:t>1</a:t>
            </a:r>
            <a:endParaRPr lang="en-US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88900" y="2692400"/>
            <a:ext cx="1068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81</a:t>
            </a:r>
            <a:r>
              <a:rPr lang="en-US" i="1"/>
              <a:t>x</a:t>
            </a:r>
            <a:r>
              <a:rPr lang="en-US" baseline="30000"/>
              <a:t>4</a:t>
            </a:r>
            <a:r>
              <a:rPr lang="en-US"/>
              <a:t> 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-76200" y="3503613"/>
            <a:ext cx="175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b)</a:t>
            </a:r>
            <a:r>
              <a:rPr lang="en-US"/>
              <a:t>  (</a:t>
            </a:r>
            <a:r>
              <a:rPr lang="en-US">
                <a:solidFill>
                  <a:schemeClr val="accent2"/>
                </a:solidFill>
              </a:rPr>
              <a:t>2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/>
              <a:t> </a:t>
            </a:r>
            <a:r>
              <a:rPr lang="en-US">
                <a:solidFill>
                  <a:srgbClr val="CC0000"/>
                </a:solidFill>
              </a:rPr>
              <a:t>- 3</a:t>
            </a:r>
            <a:r>
              <a:rPr lang="en-US" i="1">
                <a:solidFill>
                  <a:srgbClr val="CC0000"/>
                </a:solidFill>
              </a:rPr>
              <a:t>y</a:t>
            </a:r>
            <a:r>
              <a:rPr lang="en-US"/>
              <a:t>)</a:t>
            </a:r>
            <a:r>
              <a:rPr lang="en-US" baseline="30000"/>
              <a:t>3</a:t>
            </a:r>
            <a:endParaRPr lang="en-US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195263" y="3946525"/>
            <a:ext cx="1849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= </a:t>
            </a:r>
            <a:r>
              <a:rPr lang="en-US" sz="2000" baseline="-25000">
                <a:solidFill>
                  <a:srgbClr val="00CC00"/>
                </a:solidFill>
              </a:rPr>
              <a:t>3</a:t>
            </a:r>
            <a:r>
              <a:rPr lang="en-US" sz="2000" i="1">
                <a:solidFill>
                  <a:srgbClr val="00CC00"/>
                </a:solidFill>
              </a:rPr>
              <a:t>C</a:t>
            </a:r>
            <a:r>
              <a:rPr lang="en-US" sz="2000" baseline="-25000">
                <a:solidFill>
                  <a:srgbClr val="00CC00"/>
                </a:solidFill>
              </a:rPr>
              <a:t>0</a:t>
            </a:r>
            <a:r>
              <a:rPr lang="en-US" sz="2000"/>
              <a:t>(</a:t>
            </a:r>
            <a:r>
              <a:rPr lang="en-US" sz="2000">
                <a:solidFill>
                  <a:schemeClr val="accent2"/>
                </a:solidFill>
              </a:rPr>
              <a:t>2</a:t>
            </a:r>
            <a:r>
              <a:rPr lang="en-US" sz="2000" i="1">
                <a:solidFill>
                  <a:schemeClr val="accent2"/>
                </a:solidFill>
              </a:rPr>
              <a:t>x</a:t>
            </a:r>
            <a:r>
              <a:rPr lang="en-US" sz="2000"/>
              <a:t>)</a:t>
            </a:r>
            <a:r>
              <a:rPr lang="en-US" sz="2000" baseline="30000"/>
              <a:t>3</a:t>
            </a:r>
            <a:r>
              <a:rPr lang="en-US" sz="2000"/>
              <a:t>(</a:t>
            </a:r>
            <a:r>
              <a:rPr lang="en-US" sz="2000">
                <a:solidFill>
                  <a:srgbClr val="CC0066"/>
                </a:solidFill>
              </a:rPr>
              <a:t>-3</a:t>
            </a:r>
            <a:r>
              <a:rPr lang="en-US" sz="2000" i="1">
                <a:solidFill>
                  <a:srgbClr val="CC0066"/>
                </a:solidFill>
              </a:rPr>
              <a:t>y</a:t>
            </a:r>
            <a:r>
              <a:rPr lang="en-US" sz="2000"/>
              <a:t>)</a:t>
            </a:r>
            <a:r>
              <a:rPr lang="en-US" sz="2000" baseline="30000"/>
              <a:t>0 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507038" y="3932238"/>
            <a:ext cx="1808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+ </a:t>
            </a:r>
            <a:r>
              <a:rPr lang="en-US" sz="2000" baseline="-25000">
                <a:solidFill>
                  <a:srgbClr val="00CC00"/>
                </a:solidFill>
              </a:rPr>
              <a:t>3</a:t>
            </a:r>
            <a:r>
              <a:rPr lang="en-US" sz="2000" i="1">
                <a:solidFill>
                  <a:srgbClr val="00CC00"/>
                </a:solidFill>
              </a:rPr>
              <a:t>C</a:t>
            </a:r>
            <a:r>
              <a:rPr lang="en-US" sz="2000" baseline="-25000">
                <a:solidFill>
                  <a:srgbClr val="00CC00"/>
                </a:solidFill>
              </a:rPr>
              <a:t>3</a:t>
            </a:r>
            <a:r>
              <a:rPr lang="en-US" sz="2000"/>
              <a:t>(</a:t>
            </a:r>
            <a:r>
              <a:rPr lang="en-US" sz="2000">
                <a:solidFill>
                  <a:schemeClr val="accent2"/>
                </a:solidFill>
              </a:rPr>
              <a:t>2</a:t>
            </a:r>
            <a:r>
              <a:rPr lang="en-US" sz="2000" i="1">
                <a:solidFill>
                  <a:schemeClr val="accent2"/>
                </a:solidFill>
              </a:rPr>
              <a:t>x</a:t>
            </a:r>
            <a:r>
              <a:rPr lang="en-US" sz="2000"/>
              <a:t>)</a:t>
            </a:r>
            <a:r>
              <a:rPr lang="en-US" sz="2000" baseline="30000"/>
              <a:t>0</a:t>
            </a:r>
            <a:r>
              <a:rPr lang="en-US" sz="2000"/>
              <a:t>(</a:t>
            </a:r>
            <a:r>
              <a:rPr lang="en-US" sz="2000">
                <a:solidFill>
                  <a:srgbClr val="CC0066"/>
                </a:solidFill>
              </a:rPr>
              <a:t>-3</a:t>
            </a:r>
            <a:r>
              <a:rPr lang="en-US" sz="2000" i="1">
                <a:solidFill>
                  <a:srgbClr val="CC0066"/>
                </a:solidFill>
              </a:rPr>
              <a:t>y</a:t>
            </a:r>
            <a:r>
              <a:rPr lang="en-US" sz="2000"/>
              <a:t>)</a:t>
            </a:r>
            <a:r>
              <a:rPr lang="en-US" sz="2000" baseline="30000"/>
              <a:t>3</a:t>
            </a:r>
            <a:endParaRPr lang="en-US" sz="2000"/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228600" y="4418013"/>
            <a:ext cx="1550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1(8</a:t>
            </a:r>
            <a:r>
              <a:rPr lang="en-US" i="1"/>
              <a:t>x</a:t>
            </a:r>
            <a:r>
              <a:rPr lang="en-US" baseline="30000"/>
              <a:t>3</a:t>
            </a:r>
            <a:r>
              <a:rPr lang="en-US"/>
              <a:t>)(1)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242888" y="4875213"/>
            <a:ext cx="839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8</a:t>
            </a:r>
            <a:r>
              <a:rPr lang="en-US" i="1"/>
              <a:t>x</a:t>
            </a:r>
            <a:r>
              <a:rPr lang="en-US" baseline="30000"/>
              <a:t>3</a:t>
            </a:r>
            <a:endParaRPr lang="en-US"/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8077200" y="2743200"/>
            <a:ext cx="835485" cy="923330"/>
          </a:xfrm>
          <a:prstGeom prst="rect">
            <a:avLst/>
          </a:prstGeom>
          <a:noFill/>
          <a:ln w="38100" cmpd="dbl">
            <a:solidFill>
              <a:srgbClr val="CC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CC00"/>
                </a:solidFill>
              </a:rPr>
              <a:t>n</a:t>
            </a:r>
            <a:r>
              <a:rPr lang="en-US" sz="1800" dirty="0">
                <a:solidFill>
                  <a:srgbClr val="00CC00"/>
                </a:solidFill>
              </a:rPr>
              <a:t> = 4</a:t>
            </a:r>
            <a:endParaRPr lang="en-US" sz="1800" dirty="0"/>
          </a:p>
          <a:p>
            <a:r>
              <a:rPr lang="en-US" sz="1800" i="1" dirty="0" smtClean="0">
                <a:solidFill>
                  <a:schemeClr val="accent2"/>
                </a:solidFill>
              </a:rPr>
              <a:t>x</a:t>
            </a:r>
            <a:r>
              <a:rPr lang="en-US" sz="1800" dirty="0" smtClean="0">
                <a:solidFill>
                  <a:schemeClr val="accent2"/>
                </a:solidFill>
              </a:rPr>
              <a:t> </a:t>
            </a:r>
            <a:r>
              <a:rPr lang="en-US" sz="1800" dirty="0">
                <a:solidFill>
                  <a:schemeClr val="accent2"/>
                </a:solidFill>
              </a:rPr>
              <a:t>= 2</a:t>
            </a:r>
            <a:r>
              <a:rPr lang="en-US" sz="1800" i="1" dirty="0">
                <a:solidFill>
                  <a:schemeClr val="accent2"/>
                </a:solidFill>
              </a:rPr>
              <a:t>x</a:t>
            </a:r>
            <a:r>
              <a:rPr lang="en-US" sz="1800" dirty="0"/>
              <a:t> </a:t>
            </a:r>
          </a:p>
          <a:p>
            <a:r>
              <a:rPr lang="en-US" sz="1800" i="1" dirty="0" smtClean="0">
                <a:solidFill>
                  <a:srgbClr val="CC0066"/>
                </a:solidFill>
              </a:rPr>
              <a:t>y</a:t>
            </a:r>
            <a:r>
              <a:rPr lang="en-US" sz="1800" dirty="0" smtClean="0">
                <a:solidFill>
                  <a:srgbClr val="CC0066"/>
                </a:solidFill>
              </a:rPr>
              <a:t> </a:t>
            </a:r>
            <a:r>
              <a:rPr lang="en-US" sz="1800" dirty="0">
                <a:solidFill>
                  <a:srgbClr val="CC0066"/>
                </a:solidFill>
              </a:rPr>
              <a:t>= -3</a:t>
            </a:r>
            <a:r>
              <a:rPr lang="en-US" sz="1800" i="1" dirty="0">
                <a:solidFill>
                  <a:srgbClr val="CC0066"/>
                </a:solidFill>
              </a:rPr>
              <a:t>y</a:t>
            </a:r>
            <a:endParaRPr lang="en-US" sz="1800" dirty="0"/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2133600" y="0"/>
            <a:ext cx="4797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u="sng">
                <a:solidFill>
                  <a:srgbClr val="CC0000"/>
                </a:solidFill>
              </a:rPr>
              <a:t>Binomial Expansion - Practice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1989138" y="3946525"/>
            <a:ext cx="1808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+ </a:t>
            </a:r>
            <a:r>
              <a:rPr lang="en-US" sz="2000" baseline="-25000">
                <a:solidFill>
                  <a:srgbClr val="00CC00"/>
                </a:solidFill>
              </a:rPr>
              <a:t>3</a:t>
            </a:r>
            <a:r>
              <a:rPr lang="en-US" sz="2000" i="1">
                <a:solidFill>
                  <a:srgbClr val="00CC00"/>
                </a:solidFill>
              </a:rPr>
              <a:t>C</a:t>
            </a:r>
            <a:r>
              <a:rPr lang="en-US" sz="2000" baseline="-25000">
                <a:solidFill>
                  <a:srgbClr val="00CC00"/>
                </a:solidFill>
              </a:rPr>
              <a:t>1</a:t>
            </a:r>
            <a:r>
              <a:rPr lang="en-US" sz="2000"/>
              <a:t>(</a:t>
            </a:r>
            <a:r>
              <a:rPr lang="en-US" sz="2000">
                <a:solidFill>
                  <a:schemeClr val="accent2"/>
                </a:solidFill>
              </a:rPr>
              <a:t>2</a:t>
            </a:r>
            <a:r>
              <a:rPr lang="en-US" sz="2000" i="1">
                <a:solidFill>
                  <a:schemeClr val="accent2"/>
                </a:solidFill>
              </a:rPr>
              <a:t>x</a:t>
            </a:r>
            <a:r>
              <a:rPr lang="en-US" sz="2000"/>
              <a:t>)</a:t>
            </a:r>
            <a:r>
              <a:rPr lang="en-US" sz="2000" baseline="30000"/>
              <a:t>2</a:t>
            </a:r>
            <a:r>
              <a:rPr lang="en-US" sz="2000"/>
              <a:t>(</a:t>
            </a:r>
            <a:r>
              <a:rPr lang="en-US" sz="2000">
                <a:solidFill>
                  <a:srgbClr val="CC0066"/>
                </a:solidFill>
              </a:rPr>
              <a:t>-3</a:t>
            </a:r>
            <a:r>
              <a:rPr lang="en-US" sz="2000" i="1">
                <a:solidFill>
                  <a:srgbClr val="CC0066"/>
                </a:solidFill>
              </a:rPr>
              <a:t>y</a:t>
            </a:r>
            <a:r>
              <a:rPr lang="en-US" sz="2000"/>
              <a:t>)</a:t>
            </a:r>
            <a:r>
              <a:rPr lang="en-US" sz="2000" baseline="30000"/>
              <a:t>1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3741738" y="3944938"/>
            <a:ext cx="1808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+ </a:t>
            </a:r>
            <a:r>
              <a:rPr lang="en-US" sz="2000" baseline="-25000">
                <a:solidFill>
                  <a:srgbClr val="00CC00"/>
                </a:solidFill>
              </a:rPr>
              <a:t>3</a:t>
            </a:r>
            <a:r>
              <a:rPr lang="en-US" sz="2000" i="1">
                <a:solidFill>
                  <a:srgbClr val="00CC00"/>
                </a:solidFill>
              </a:rPr>
              <a:t>C</a:t>
            </a:r>
            <a:r>
              <a:rPr lang="en-US" sz="2000" baseline="-25000">
                <a:solidFill>
                  <a:srgbClr val="00CC00"/>
                </a:solidFill>
              </a:rPr>
              <a:t>2</a:t>
            </a:r>
            <a:r>
              <a:rPr lang="en-US" sz="2000"/>
              <a:t>(</a:t>
            </a:r>
            <a:r>
              <a:rPr lang="en-US" sz="2000">
                <a:solidFill>
                  <a:schemeClr val="accent2"/>
                </a:solidFill>
              </a:rPr>
              <a:t>2</a:t>
            </a:r>
            <a:r>
              <a:rPr lang="en-US" sz="2000" i="1">
                <a:solidFill>
                  <a:schemeClr val="accent2"/>
                </a:solidFill>
              </a:rPr>
              <a:t>x</a:t>
            </a:r>
            <a:r>
              <a:rPr lang="en-US" sz="2000"/>
              <a:t>)</a:t>
            </a:r>
            <a:r>
              <a:rPr lang="en-US" sz="2000" baseline="30000"/>
              <a:t>1</a:t>
            </a:r>
            <a:r>
              <a:rPr lang="en-US" sz="2000"/>
              <a:t>(</a:t>
            </a:r>
            <a:r>
              <a:rPr lang="en-US" sz="2000">
                <a:solidFill>
                  <a:srgbClr val="CC0066"/>
                </a:solidFill>
              </a:rPr>
              <a:t>-3</a:t>
            </a:r>
            <a:r>
              <a:rPr lang="en-US" sz="2000" i="1">
                <a:solidFill>
                  <a:srgbClr val="CC0066"/>
                </a:solidFill>
              </a:rPr>
              <a:t>y</a:t>
            </a:r>
            <a:r>
              <a:rPr lang="en-US" sz="2000"/>
              <a:t>)</a:t>
            </a:r>
            <a:r>
              <a:rPr lang="en-US" sz="2000" baseline="30000"/>
              <a:t>2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1731963" y="4419600"/>
            <a:ext cx="178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+ 3(4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)(-3</a:t>
            </a:r>
            <a:r>
              <a:rPr lang="en-US" i="1"/>
              <a:t>y</a:t>
            </a:r>
            <a:r>
              <a:rPr lang="en-US"/>
              <a:t>)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3424238" y="4419600"/>
            <a:ext cx="1685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+ 3(2</a:t>
            </a:r>
            <a:r>
              <a:rPr lang="en-US" i="1"/>
              <a:t>x</a:t>
            </a:r>
            <a:r>
              <a:rPr lang="en-US"/>
              <a:t>)(9</a:t>
            </a:r>
            <a:r>
              <a:rPr lang="en-US" i="1"/>
              <a:t>y</a:t>
            </a:r>
            <a:r>
              <a:rPr lang="en-US" baseline="30000"/>
              <a:t>2</a:t>
            </a:r>
            <a:r>
              <a:rPr lang="en-US"/>
              <a:t>)</a:t>
            </a: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5116513" y="4419600"/>
            <a:ext cx="178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+ 1(1)(-27</a:t>
            </a:r>
            <a:r>
              <a:rPr lang="en-US" i="1"/>
              <a:t>y</a:t>
            </a:r>
            <a:r>
              <a:rPr lang="en-US" baseline="30000"/>
              <a:t>3</a:t>
            </a:r>
            <a:r>
              <a:rPr lang="en-US"/>
              <a:t>)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658813" y="1620838"/>
            <a:ext cx="869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 (</a:t>
            </a:r>
            <a:r>
              <a:rPr lang="en-US">
                <a:solidFill>
                  <a:schemeClr val="accent2"/>
                </a:solidFill>
              </a:rPr>
              <a:t>3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/>
              <a:t>)</a:t>
            </a:r>
            <a:r>
              <a:rPr lang="en-US" baseline="30000"/>
              <a:t>4</a:t>
            </a:r>
            <a:endParaRPr lang="en-US"/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1392238" y="1620838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>
                <a:solidFill>
                  <a:srgbClr val="CC0066"/>
                </a:solidFill>
              </a:rPr>
              <a:t>2</a:t>
            </a:r>
            <a:r>
              <a:rPr lang="en-US"/>
              <a:t>)</a:t>
            </a:r>
            <a:r>
              <a:rPr lang="en-US" baseline="30000"/>
              <a:t>0</a:t>
            </a:r>
            <a:endParaRPr lang="en-US"/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2563813" y="1641475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>
                <a:solidFill>
                  <a:schemeClr val="accent2"/>
                </a:solidFill>
              </a:rPr>
              <a:t>3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/>
              <a:t>)</a:t>
            </a:r>
            <a:r>
              <a:rPr lang="en-US" baseline="30000"/>
              <a:t>3</a:t>
            </a:r>
            <a:endParaRPr lang="en-US"/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3221038" y="1620838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>
                <a:solidFill>
                  <a:srgbClr val="CC0066"/>
                </a:solidFill>
              </a:rPr>
              <a:t>2</a:t>
            </a:r>
            <a:r>
              <a:rPr lang="en-US"/>
              <a:t>)</a:t>
            </a:r>
            <a:r>
              <a:rPr lang="en-US" baseline="30000"/>
              <a:t>1</a:t>
            </a:r>
            <a:endParaRPr lang="en-US"/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4384675" y="1620838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>
                <a:solidFill>
                  <a:schemeClr val="accent2"/>
                </a:solidFill>
              </a:rPr>
              <a:t>3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/>
              <a:t>)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5029200" y="1620838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>
                <a:solidFill>
                  <a:srgbClr val="CC0066"/>
                </a:solidFill>
              </a:rPr>
              <a:t>2</a:t>
            </a:r>
            <a:r>
              <a:rPr lang="en-US"/>
              <a:t>)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6196013" y="16002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>
                <a:solidFill>
                  <a:schemeClr val="accent2"/>
                </a:solidFill>
              </a:rPr>
              <a:t>3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/>
              <a:t>)</a:t>
            </a:r>
            <a:r>
              <a:rPr lang="en-US" baseline="30000"/>
              <a:t>1</a:t>
            </a:r>
            <a:endParaRPr lang="en-US"/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6802438" y="1600200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>
                <a:solidFill>
                  <a:srgbClr val="CC0066"/>
                </a:solidFill>
              </a:rPr>
              <a:t>2</a:t>
            </a:r>
            <a:r>
              <a:rPr lang="en-US"/>
              <a:t>)</a:t>
            </a:r>
            <a:r>
              <a:rPr lang="en-US" baseline="30000"/>
              <a:t>3</a:t>
            </a:r>
            <a:endParaRPr lang="en-US"/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7966075" y="1620838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>
                <a:solidFill>
                  <a:schemeClr val="accent2"/>
                </a:solidFill>
              </a:rPr>
              <a:t>3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/>
              <a:t>)</a:t>
            </a:r>
            <a:r>
              <a:rPr lang="en-US" baseline="30000"/>
              <a:t>0</a:t>
            </a:r>
            <a:endParaRPr lang="en-US"/>
          </a:p>
        </p:txBody>
      </p: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8564563" y="1600200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>
                <a:solidFill>
                  <a:srgbClr val="CC0066"/>
                </a:solidFill>
              </a:rPr>
              <a:t>2</a:t>
            </a:r>
            <a:r>
              <a:rPr lang="en-US"/>
              <a:t>)</a:t>
            </a:r>
            <a:r>
              <a:rPr lang="en-US" baseline="30000"/>
              <a:t>4</a:t>
            </a:r>
            <a:endParaRPr lang="en-US"/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471488" y="2112963"/>
            <a:ext cx="94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>
                <a:solidFill>
                  <a:schemeClr val="accent2"/>
                </a:solidFill>
              </a:rPr>
              <a:t>81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 baseline="30000">
                <a:solidFill>
                  <a:schemeClr val="accent2"/>
                </a:solidFill>
              </a:rPr>
              <a:t>4</a:t>
            </a:r>
            <a:r>
              <a:rPr lang="en-US"/>
              <a:t>)</a:t>
            </a:r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1787525" y="2112963"/>
            <a:ext cx="94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>
                <a:solidFill>
                  <a:schemeClr val="accent2"/>
                </a:solidFill>
              </a:rPr>
              <a:t>27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 baseline="30000">
                <a:solidFill>
                  <a:schemeClr val="accent2"/>
                </a:solidFill>
              </a:rPr>
              <a:t>3</a:t>
            </a:r>
            <a:r>
              <a:rPr lang="en-US"/>
              <a:t>)</a:t>
            </a:r>
          </a:p>
        </p:txBody>
      </p: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2549525" y="2112963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>
                <a:solidFill>
                  <a:srgbClr val="CC0066"/>
                </a:solidFill>
              </a:rPr>
              <a:t>2</a:t>
            </a:r>
            <a:r>
              <a:rPr lang="en-US"/>
              <a:t>)</a:t>
            </a:r>
          </a:p>
        </p:txBody>
      </p:sp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3402013" y="2112963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>
                <a:solidFill>
                  <a:schemeClr val="accent2"/>
                </a:solidFill>
              </a:rPr>
              <a:t>9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 i="1" baseline="30000">
                <a:solidFill>
                  <a:schemeClr val="accent2"/>
                </a:solidFill>
              </a:rPr>
              <a:t>2</a:t>
            </a:r>
            <a:r>
              <a:rPr lang="en-US"/>
              <a:t>)</a:t>
            </a:r>
          </a:p>
        </p:txBody>
      </p:sp>
      <p:sp>
        <p:nvSpPr>
          <p:cNvPr id="7214" name="Text Box 46"/>
          <p:cNvSpPr txBox="1">
            <a:spLocks noChangeArrowheads="1"/>
          </p:cNvSpPr>
          <p:nvPr/>
        </p:nvSpPr>
        <p:spPr bwMode="auto">
          <a:xfrm>
            <a:off x="3997325" y="2112963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>
                <a:solidFill>
                  <a:srgbClr val="CC0066"/>
                </a:solidFill>
              </a:rPr>
              <a:t>4</a:t>
            </a:r>
            <a:r>
              <a:rPr lang="en-US"/>
              <a:t>)</a:t>
            </a:r>
          </a:p>
        </p:txBody>
      </p: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4897438" y="2092325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>
                <a:solidFill>
                  <a:schemeClr val="accent2"/>
                </a:solidFill>
              </a:rPr>
              <a:t>3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/>
              <a:t>)</a:t>
            </a:r>
          </a:p>
        </p:txBody>
      </p:sp>
      <p:sp>
        <p:nvSpPr>
          <p:cNvPr id="7216" name="Text Box 48"/>
          <p:cNvSpPr txBox="1">
            <a:spLocks noChangeArrowheads="1"/>
          </p:cNvSpPr>
          <p:nvPr/>
        </p:nvSpPr>
        <p:spPr bwMode="auto">
          <a:xfrm>
            <a:off x="5410200" y="2101850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>
                <a:solidFill>
                  <a:srgbClr val="CC0066"/>
                </a:solidFill>
              </a:rPr>
              <a:t>8</a:t>
            </a:r>
            <a:r>
              <a:rPr lang="en-US"/>
              <a:t>)</a:t>
            </a:r>
          </a:p>
        </p:txBody>
      </p:sp>
      <p:sp>
        <p:nvSpPr>
          <p:cNvPr id="7217" name="Text Box 49"/>
          <p:cNvSpPr txBox="1">
            <a:spLocks noChangeArrowheads="1"/>
          </p:cNvSpPr>
          <p:nvPr/>
        </p:nvSpPr>
        <p:spPr bwMode="auto">
          <a:xfrm>
            <a:off x="6234113" y="2112963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>
                <a:solidFill>
                  <a:srgbClr val="CC0066"/>
                </a:solidFill>
              </a:rPr>
              <a:t>16</a:t>
            </a:r>
            <a:r>
              <a:rPr lang="en-US"/>
              <a:t>)</a:t>
            </a:r>
          </a:p>
        </p:txBody>
      </p:sp>
      <p:sp>
        <p:nvSpPr>
          <p:cNvPr id="7218" name="Text Box 50"/>
          <p:cNvSpPr txBox="1">
            <a:spLocks noChangeArrowheads="1"/>
          </p:cNvSpPr>
          <p:nvPr/>
        </p:nvSpPr>
        <p:spPr bwMode="auto">
          <a:xfrm>
            <a:off x="1025525" y="2681288"/>
            <a:ext cx="1220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+ 216</a:t>
            </a:r>
            <a:r>
              <a:rPr lang="en-US" i="1"/>
              <a:t>x</a:t>
            </a:r>
            <a:r>
              <a:rPr lang="en-US" baseline="30000"/>
              <a:t>3</a:t>
            </a:r>
            <a:r>
              <a:rPr lang="en-US"/>
              <a:t> </a:t>
            </a:r>
          </a:p>
        </p:txBody>
      </p:sp>
      <p:sp>
        <p:nvSpPr>
          <p:cNvPr id="7219" name="Text Box 51"/>
          <p:cNvSpPr txBox="1">
            <a:spLocks noChangeArrowheads="1"/>
          </p:cNvSpPr>
          <p:nvPr/>
        </p:nvSpPr>
        <p:spPr bwMode="auto">
          <a:xfrm>
            <a:off x="2020888" y="2692400"/>
            <a:ext cx="1296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 + 216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</a:t>
            </a:r>
          </a:p>
        </p:txBody>
      </p:sp>
      <p:sp>
        <p:nvSpPr>
          <p:cNvPr id="7220" name="Text Box 52"/>
          <p:cNvSpPr txBox="1">
            <a:spLocks noChangeArrowheads="1"/>
          </p:cNvSpPr>
          <p:nvPr/>
        </p:nvSpPr>
        <p:spPr bwMode="auto">
          <a:xfrm>
            <a:off x="3133725" y="2692400"/>
            <a:ext cx="890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+ 96</a:t>
            </a:r>
            <a:r>
              <a:rPr lang="en-US" i="1"/>
              <a:t>x</a:t>
            </a:r>
            <a:endParaRPr lang="en-US"/>
          </a:p>
        </p:txBody>
      </p:sp>
      <p:sp>
        <p:nvSpPr>
          <p:cNvPr id="7221" name="Text Box 53"/>
          <p:cNvSpPr txBox="1">
            <a:spLocks noChangeArrowheads="1"/>
          </p:cNvSpPr>
          <p:nvPr/>
        </p:nvSpPr>
        <p:spPr bwMode="auto">
          <a:xfrm>
            <a:off x="3930650" y="2692400"/>
            <a:ext cx="738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+ 16</a:t>
            </a:r>
          </a:p>
        </p:txBody>
      </p:sp>
      <p:sp>
        <p:nvSpPr>
          <p:cNvPr id="7222" name="Text Box 54"/>
          <p:cNvSpPr txBox="1">
            <a:spLocks noChangeArrowheads="1"/>
          </p:cNvSpPr>
          <p:nvPr/>
        </p:nvSpPr>
        <p:spPr bwMode="auto">
          <a:xfrm>
            <a:off x="990600" y="4876800"/>
            <a:ext cx="1055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- 36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 i="1"/>
              <a:t>y</a:t>
            </a:r>
            <a:endParaRPr lang="en-US"/>
          </a:p>
        </p:txBody>
      </p:sp>
      <p:sp>
        <p:nvSpPr>
          <p:cNvPr id="7223" name="Text Box 55"/>
          <p:cNvSpPr txBox="1">
            <a:spLocks noChangeArrowheads="1"/>
          </p:cNvSpPr>
          <p:nvPr/>
        </p:nvSpPr>
        <p:spPr bwMode="auto">
          <a:xfrm>
            <a:off x="1905000" y="4875213"/>
            <a:ext cx="1360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 + 24</a:t>
            </a:r>
            <a:r>
              <a:rPr lang="en-US" i="1"/>
              <a:t>x</a:t>
            </a:r>
            <a:r>
              <a:rPr lang="en-US" baseline="30000"/>
              <a:t>1</a:t>
            </a:r>
            <a:r>
              <a:rPr lang="en-US" i="1"/>
              <a:t>y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7224" name="Text Box 56"/>
          <p:cNvSpPr txBox="1">
            <a:spLocks noChangeArrowheads="1"/>
          </p:cNvSpPr>
          <p:nvPr/>
        </p:nvSpPr>
        <p:spPr bwMode="auto">
          <a:xfrm>
            <a:off x="3276600" y="4875213"/>
            <a:ext cx="750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- 2</a:t>
            </a:r>
            <a:r>
              <a:rPr lang="en-US" i="1"/>
              <a:t>y</a:t>
            </a:r>
            <a:r>
              <a:rPr lang="en-US" baseline="30000"/>
              <a:t>3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8DA2D-56C4-4BF3-8A5F-19FA03D9606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3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8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9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04" dur="5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09" dur="5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14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19" dur="5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4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 nodeType="clickPar">
                      <p:stCondLst>
                        <p:cond delay="indefinite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3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 nodeType="clickPar">
                      <p:stCondLst>
                        <p:cond delay="indefinite"/>
                      </p:stCondLst>
                      <p:childTnLst>
                        <p:par>
                          <p:cTn id="2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 nodeType="clickPar">
                      <p:stCondLst>
                        <p:cond delay="indefinite"/>
                      </p:stCondLst>
                      <p:childTnLst>
                        <p:par>
                          <p:cTn id="2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 nodeType="clickPar">
                      <p:stCondLst>
                        <p:cond delay="indefinite"/>
                      </p:stCondLst>
                      <p:childTnLst>
                        <p:par>
                          <p:cTn id="2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 nodeType="clickPar">
                      <p:stCondLst>
                        <p:cond delay="indefinite"/>
                      </p:stCondLst>
                      <p:childTnLst>
                        <p:par>
                          <p:cTn id="2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 nodeType="clickPar">
                      <p:stCondLst>
                        <p:cond delay="indefinite"/>
                      </p:stCondLst>
                      <p:childTnLst>
                        <p:par>
                          <p:cTn id="2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 nodeType="clickPar">
                      <p:stCondLst>
                        <p:cond delay="indefinite"/>
                      </p:stCondLst>
                      <p:childTnLst>
                        <p:par>
                          <p:cTn id="2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 nodeType="clickPar">
                      <p:stCondLst>
                        <p:cond delay="indefinite"/>
                      </p:stCondLst>
                      <p:childTnLst>
                        <p:par>
                          <p:cTn id="3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 nodeType="clickPar">
                      <p:stCondLst>
                        <p:cond delay="indefinite"/>
                      </p:stCondLst>
                      <p:childTnLst>
                        <p:par>
                          <p:cTn id="3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utoUpdateAnimBg="0"/>
      <p:bldP spid="7172" grpId="0" autoUpdateAnimBg="0"/>
      <p:bldP spid="7173" grpId="0" autoUpdateAnimBg="0"/>
      <p:bldP spid="7174" grpId="0" autoUpdateAnimBg="0"/>
      <p:bldP spid="7175" grpId="0" autoUpdateAnimBg="0"/>
      <p:bldP spid="7176" grpId="0" autoUpdateAnimBg="0"/>
      <p:bldP spid="7177" grpId="0" animBg="1" autoUpdateAnimBg="0"/>
      <p:bldP spid="7178" grpId="0" autoUpdateAnimBg="0"/>
      <p:bldP spid="7179" grpId="0" autoUpdateAnimBg="0"/>
      <p:bldP spid="7180" grpId="0" autoUpdateAnimBg="0"/>
      <p:bldP spid="7181" grpId="0" autoUpdateAnimBg="0"/>
      <p:bldP spid="7182" grpId="0" autoUpdateAnimBg="0"/>
      <p:bldP spid="7183" grpId="0" autoUpdateAnimBg="0"/>
      <p:bldP spid="7184" grpId="0" autoUpdateAnimBg="0"/>
      <p:bldP spid="7185" grpId="0" autoUpdateAnimBg="0"/>
      <p:bldP spid="7186" grpId="0" autoUpdateAnimBg="0"/>
      <p:bldP spid="7187" grpId="0" autoUpdateAnimBg="0"/>
      <p:bldP spid="7188" grpId="0" autoUpdateAnimBg="0"/>
      <p:bldP spid="7189" grpId="0" animBg="1" autoUpdateAnimBg="0"/>
      <p:bldP spid="7191" grpId="0" autoUpdateAnimBg="0"/>
      <p:bldP spid="7192" grpId="0" autoUpdateAnimBg="0"/>
      <p:bldP spid="7193" grpId="0" autoUpdateAnimBg="0"/>
      <p:bldP spid="7196" grpId="0" autoUpdateAnimBg="0"/>
      <p:bldP spid="7197" grpId="0" autoUpdateAnimBg="0"/>
      <p:bldP spid="7198" grpId="0" autoUpdateAnimBg="0"/>
      <p:bldP spid="7200" grpId="0" autoUpdateAnimBg="0"/>
      <p:bldP spid="7201" grpId="0" autoUpdateAnimBg="0"/>
      <p:bldP spid="7202" grpId="0" autoUpdateAnimBg="0"/>
      <p:bldP spid="7203" grpId="0" autoUpdateAnimBg="0"/>
      <p:bldP spid="7204" grpId="0" autoUpdateAnimBg="0"/>
      <p:bldP spid="7205" grpId="0" autoUpdateAnimBg="0"/>
      <p:bldP spid="7206" grpId="0" autoUpdateAnimBg="0"/>
      <p:bldP spid="7207" grpId="0" autoUpdateAnimBg="0"/>
      <p:bldP spid="7208" grpId="0" autoUpdateAnimBg="0"/>
      <p:bldP spid="7209" grpId="0" autoUpdateAnimBg="0"/>
      <p:bldP spid="7210" grpId="0" autoUpdateAnimBg="0"/>
      <p:bldP spid="7211" grpId="0" autoUpdateAnimBg="0"/>
      <p:bldP spid="7212" grpId="0" autoUpdateAnimBg="0"/>
      <p:bldP spid="7213" grpId="0" autoUpdateAnimBg="0"/>
      <p:bldP spid="7214" grpId="0" autoUpdateAnimBg="0"/>
      <p:bldP spid="7215" grpId="0" autoUpdateAnimBg="0"/>
      <p:bldP spid="7216" grpId="0" autoUpdateAnimBg="0"/>
      <p:bldP spid="7217" grpId="0" autoUpdateAnimBg="0"/>
      <p:bldP spid="7218" grpId="0" autoUpdateAnimBg="0"/>
      <p:bldP spid="7219" grpId="0" autoUpdateAnimBg="0"/>
      <p:bldP spid="7220" grpId="0" autoUpdateAnimBg="0"/>
      <p:bldP spid="7221" grpId="0" autoUpdateAnimBg="0"/>
      <p:bldP spid="7222" grpId="0" autoUpdateAnimBg="0"/>
      <p:bldP spid="7223" grpId="0" autoUpdateAnimBg="0"/>
      <p:bldP spid="722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04800" y="0"/>
            <a:ext cx="4797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00"/>
                </a:solidFill>
              </a:rPr>
              <a:t>Binomial Expansion - Practice</a:t>
            </a:r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639763" y="609600"/>
          <a:ext cx="1382712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1" name="Equation" r:id="rId4" imgW="749300" imgH="406400" progId="Equation.DSMT36">
                  <p:embed/>
                </p:oleObj>
              </mc:Choice>
              <mc:Fallback>
                <p:oleObj name="Equation" r:id="rId4" imgW="749300" imgH="406400" progId="Equation.DSMT36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763" y="609600"/>
                        <a:ext cx="1382712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77788" y="1584325"/>
            <a:ext cx="1597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(2</a:t>
            </a:r>
            <a:r>
              <a:rPr lang="en-US" i="1"/>
              <a:t>x</a:t>
            </a:r>
            <a:r>
              <a:rPr lang="en-US"/>
              <a:t> - 3</a:t>
            </a:r>
            <a:r>
              <a:rPr lang="en-US" i="1"/>
              <a:t>x </a:t>
            </a:r>
            <a:r>
              <a:rPr lang="en-US" baseline="30000"/>
              <a:t>-1</a:t>
            </a:r>
            <a:r>
              <a:rPr lang="en-US"/>
              <a:t>)</a:t>
            </a:r>
            <a:r>
              <a:rPr lang="en-US" baseline="30000"/>
              <a:t>5</a:t>
            </a:r>
            <a:endParaRPr lang="en-US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654175" y="1600200"/>
            <a:ext cx="2457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</a:t>
            </a:r>
            <a:r>
              <a:rPr lang="en-US" baseline="-25000">
                <a:solidFill>
                  <a:srgbClr val="00CC00"/>
                </a:solidFill>
              </a:rPr>
              <a:t>5</a:t>
            </a:r>
            <a:r>
              <a:rPr lang="en-US" i="1">
                <a:solidFill>
                  <a:srgbClr val="00CC00"/>
                </a:solidFill>
              </a:rPr>
              <a:t>C</a:t>
            </a:r>
            <a:r>
              <a:rPr lang="en-US" baseline="-25000">
                <a:solidFill>
                  <a:srgbClr val="00CC00"/>
                </a:solidFill>
              </a:rPr>
              <a:t>0</a:t>
            </a:r>
            <a:r>
              <a:rPr lang="en-US"/>
              <a:t>(</a:t>
            </a:r>
            <a:r>
              <a:rPr lang="en-US">
                <a:solidFill>
                  <a:schemeClr val="accent2"/>
                </a:solidFill>
              </a:rPr>
              <a:t>2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/>
              <a:t>)</a:t>
            </a:r>
            <a:r>
              <a:rPr lang="en-US" baseline="30000"/>
              <a:t>5</a:t>
            </a:r>
            <a:r>
              <a:rPr lang="en-US"/>
              <a:t>(</a:t>
            </a:r>
            <a:r>
              <a:rPr lang="en-US">
                <a:solidFill>
                  <a:srgbClr val="CC0066"/>
                </a:solidFill>
              </a:rPr>
              <a:t>-3</a:t>
            </a:r>
            <a:r>
              <a:rPr lang="en-US" i="1">
                <a:solidFill>
                  <a:srgbClr val="CC0066"/>
                </a:solidFill>
              </a:rPr>
              <a:t>x </a:t>
            </a:r>
            <a:r>
              <a:rPr lang="en-US" i="1" baseline="30000">
                <a:solidFill>
                  <a:srgbClr val="CC0066"/>
                </a:solidFill>
              </a:rPr>
              <a:t>-</a:t>
            </a:r>
            <a:r>
              <a:rPr lang="en-US" baseline="30000">
                <a:solidFill>
                  <a:srgbClr val="CC0066"/>
                </a:solidFill>
              </a:rPr>
              <a:t>1</a:t>
            </a:r>
            <a:r>
              <a:rPr lang="en-US"/>
              <a:t>)</a:t>
            </a:r>
            <a:r>
              <a:rPr lang="en-US" baseline="30000"/>
              <a:t>0 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998913" y="1600200"/>
            <a:ext cx="2533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 </a:t>
            </a:r>
            <a:r>
              <a:rPr lang="en-US" baseline="-25000">
                <a:solidFill>
                  <a:srgbClr val="00CC00"/>
                </a:solidFill>
              </a:rPr>
              <a:t>5</a:t>
            </a:r>
            <a:r>
              <a:rPr lang="en-US" i="1">
                <a:solidFill>
                  <a:srgbClr val="00CC00"/>
                </a:solidFill>
              </a:rPr>
              <a:t>C</a:t>
            </a:r>
            <a:r>
              <a:rPr lang="en-US" baseline="-25000">
                <a:solidFill>
                  <a:srgbClr val="00CC00"/>
                </a:solidFill>
              </a:rPr>
              <a:t>1</a:t>
            </a:r>
            <a:r>
              <a:rPr lang="en-US"/>
              <a:t>(</a:t>
            </a:r>
            <a:r>
              <a:rPr lang="en-US">
                <a:solidFill>
                  <a:schemeClr val="accent2"/>
                </a:solidFill>
              </a:rPr>
              <a:t>2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/>
              <a:t>)</a:t>
            </a:r>
            <a:r>
              <a:rPr lang="en-US" baseline="30000"/>
              <a:t>4</a:t>
            </a:r>
            <a:r>
              <a:rPr lang="en-US"/>
              <a:t>(</a:t>
            </a:r>
            <a:r>
              <a:rPr lang="en-US">
                <a:solidFill>
                  <a:srgbClr val="CC0066"/>
                </a:solidFill>
              </a:rPr>
              <a:t>-3</a:t>
            </a:r>
            <a:r>
              <a:rPr lang="en-US" i="1">
                <a:solidFill>
                  <a:srgbClr val="CC0066"/>
                </a:solidFill>
              </a:rPr>
              <a:t>x </a:t>
            </a:r>
            <a:r>
              <a:rPr lang="en-US" baseline="30000">
                <a:solidFill>
                  <a:srgbClr val="CC0066"/>
                </a:solidFill>
              </a:rPr>
              <a:t>-1</a:t>
            </a:r>
            <a:r>
              <a:rPr lang="en-US"/>
              <a:t>)</a:t>
            </a:r>
            <a:r>
              <a:rPr lang="en-US" baseline="30000"/>
              <a:t>1 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381750" y="1600200"/>
            <a:ext cx="2533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 </a:t>
            </a:r>
            <a:r>
              <a:rPr lang="en-US" baseline="-25000">
                <a:solidFill>
                  <a:srgbClr val="00CC00"/>
                </a:solidFill>
              </a:rPr>
              <a:t>5</a:t>
            </a:r>
            <a:r>
              <a:rPr lang="en-US" i="1">
                <a:solidFill>
                  <a:srgbClr val="00CC00"/>
                </a:solidFill>
              </a:rPr>
              <a:t>C</a:t>
            </a:r>
            <a:r>
              <a:rPr lang="en-US" baseline="-25000">
                <a:solidFill>
                  <a:srgbClr val="00CC00"/>
                </a:solidFill>
              </a:rPr>
              <a:t>2</a:t>
            </a:r>
            <a:r>
              <a:rPr lang="en-US"/>
              <a:t>(</a:t>
            </a:r>
            <a:r>
              <a:rPr lang="en-US">
                <a:solidFill>
                  <a:schemeClr val="accent2"/>
                </a:solidFill>
              </a:rPr>
              <a:t>2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/>
              <a:t>)</a:t>
            </a:r>
            <a:r>
              <a:rPr lang="en-US" baseline="30000"/>
              <a:t>3</a:t>
            </a:r>
            <a:r>
              <a:rPr lang="en-US"/>
              <a:t>(</a:t>
            </a:r>
            <a:r>
              <a:rPr lang="en-US">
                <a:solidFill>
                  <a:srgbClr val="CC0066"/>
                </a:solidFill>
              </a:rPr>
              <a:t>-3</a:t>
            </a:r>
            <a:r>
              <a:rPr lang="en-US" i="1">
                <a:solidFill>
                  <a:srgbClr val="CC0066"/>
                </a:solidFill>
              </a:rPr>
              <a:t>x </a:t>
            </a:r>
            <a:r>
              <a:rPr lang="en-US" baseline="30000">
                <a:solidFill>
                  <a:srgbClr val="CC0066"/>
                </a:solidFill>
              </a:rPr>
              <a:t>-1</a:t>
            </a:r>
            <a:r>
              <a:rPr lang="en-US"/>
              <a:t>)</a:t>
            </a:r>
            <a:r>
              <a:rPr lang="en-US" baseline="30000"/>
              <a:t>2 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868488" y="2133600"/>
            <a:ext cx="2533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 </a:t>
            </a:r>
            <a:r>
              <a:rPr lang="en-US" baseline="-25000">
                <a:solidFill>
                  <a:srgbClr val="00CC00"/>
                </a:solidFill>
              </a:rPr>
              <a:t>5</a:t>
            </a:r>
            <a:r>
              <a:rPr lang="en-US" i="1">
                <a:solidFill>
                  <a:srgbClr val="00CC00"/>
                </a:solidFill>
              </a:rPr>
              <a:t>C</a:t>
            </a:r>
            <a:r>
              <a:rPr lang="en-US" baseline="-25000">
                <a:solidFill>
                  <a:srgbClr val="00CC00"/>
                </a:solidFill>
              </a:rPr>
              <a:t>3</a:t>
            </a:r>
            <a:r>
              <a:rPr lang="en-US"/>
              <a:t>(</a:t>
            </a:r>
            <a:r>
              <a:rPr lang="en-US">
                <a:solidFill>
                  <a:schemeClr val="accent2"/>
                </a:solidFill>
              </a:rPr>
              <a:t>2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/>
              <a:t>)</a:t>
            </a:r>
            <a:r>
              <a:rPr lang="en-US" baseline="30000"/>
              <a:t>2</a:t>
            </a:r>
            <a:r>
              <a:rPr lang="en-US"/>
              <a:t>(</a:t>
            </a:r>
            <a:r>
              <a:rPr lang="en-US">
                <a:solidFill>
                  <a:srgbClr val="CC0066"/>
                </a:solidFill>
              </a:rPr>
              <a:t>-3</a:t>
            </a:r>
            <a:r>
              <a:rPr lang="en-US" i="1">
                <a:solidFill>
                  <a:srgbClr val="CC0066"/>
                </a:solidFill>
              </a:rPr>
              <a:t>x </a:t>
            </a:r>
            <a:r>
              <a:rPr lang="en-US" baseline="30000">
                <a:solidFill>
                  <a:srgbClr val="CC0066"/>
                </a:solidFill>
              </a:rPr>
              <a:t>-1</a:t>
            </a:r>
            <a:r>
              <a:rPr lang="en-US"/>
              <a:t>)</a:t>
            </a:r>
            <a:r>
              <a:rPr lang="en-US" baseline="30000"/>
              <a:t>3 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4248150" y="2120900"/>
            <a:ext cx="2533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 </a:t>
            </a:r>
            <a:r>
              <a:rPr lang="en-US" baseline="-25000">
                <a:solidFill>
                  <a:srgbClr val="00CC00"/>
                </a:solidFill>
              </a:rPr>
              <a:t>5</a:t>
            </a:r>
            <a:r>
              <a:rPr lang="en-US" i="1">
                <a:solidFill>
                  <a:srgbClr val="00CC00"/>
                </a:solidFill>
              </a:rPr>
              <a:t>C</a:t>
            </a:r>
            <a:r>
              <a:rPr lang="en-US" baseline="-25000">
                <a:solidFill>
                  <a:srgbClr val="00CC00"/>
                </a:solidFill>
              </a:rPr>
              <a:t>4</a:t>
            </a:r>
            <a:r>
              <a:rPr lang="en-US"/>
              <a:t>(</a:t>
            </a:r>
            <a:r>
              <a:rPr lang="en-US">
                <a:solidFill>
                  <a:schemeClr val="accent2"/>
                </a:solidFill>
              </a:rPr>
              <a:t>2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/>
              <a:t>)</a:t>
            </a:r>
            <a:r>
              <a:rPr lang="en-US" baseline="30000"/>
              <a:t>1</a:t>
            </a:r>
            <a:r>
              <a:rPr lang="en-US"/>
              <a:t>(</a:t>
            </a:r>
            <a:r>
              <a:rPr lang="en-US">
                <a:solidFill>
                  <a:srgbClr val="CC0066"/>
                </a:solidFill>
              </a:rPr>
              <a:t>-3</a:t>
            </a:r>
            <a:r>
              <a:rPr lang="en-US" i="1">
                <a:solidFill>
                  <a:srgbClr val="CC0066"/>
                </a:solidFill>
              </a:rPr>
              <a:t>x </a:t>
            </a:r>
            <a:r>
              <a:rPr lang="en-US" baseline="30000">
                <a:solidFill>
                  <a:srgbClr val="CC0066"/>
                </a:solidFill>
              </a:rPr>
              <a:t>-1</a:t>
            </a:r>
            <a:r>
              <a:rPr lang="en-US"/>
              <a:t>)</a:t>
            </a:r>
            <a:r>
              <a:rPr lang="en-US" baseline="30000"/>
              <a:t>4 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6610350" y="2133600"/>
            <a:ext cx="2533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 </a:t>
            </a:r>
            <a:r>
              <a:rPr lang="en-US" baseline="-25000">
                <a:solidFill>
                  <a:srgbClr val="00CC00"/>
                </a:solidFill>
              </a:rPr>
              <a:t>5</a:t>
            </a:r>
            <a:r>
              <a:rPr lang="en-US" i="1">
                <a:solidFill>
                  <a:srgbClr val="00CC00"/>
                </a:solidFill>
              </a:rPr>
              <a:t>C</a:t>
            </a:r>
            <a:r>
              <a:rPr lang="en-US" baseline="-25000">
                <a:solidFill>
                  <a:srgbClr val="00CC00"/>
                </a:solidFill>
              </a:rPr>
              <a:t>5</a:t>
            </a:r>
            <a:r>
              <a:rPr lang="en-US"/>
              <a:t>(</a:t>
            </a:r>
            <a:r>
              <a:rPr lang="en-US">
                <a:solidFill>
                  <a:schemeClr val="accent2"/>
                </a:solidFill>
              </a:rPr>
              <a:t>2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/>
              <a:t>)</a:t>
            </a:r>
            <a:r>
              <a:rPr lang="en-US" baseline="30000"/>
              <a:t>0</a:t>
            </a:r>
            <a:r>
              <a:rPr lang="en-US"/>
              <a:t>(</a:t>
            </a:r>
            <a:r>
              <a:rPr lang="en-US">
                <a:solidFill>
                  <a:srgbClr val="CC0066"/>
                </a:solidFill>
              </a:rPr>
              <a:t>-3</a:t>
            </a:r>
            <a:r>
              <a:rPr lang="en-US" i="1">
                <a:solidFill>
                  <a:srgbClr val="CC0066"/>
                </a:solidFill>
              </a:rPr>
              <a:t>x </a:t>
            </a:r>
            <a:r>
              <a:rPr lang="en-US" baseline="30000">
                <a:solidFill>
                  <a:srgbClr val="CC0066"/>
                </a:solidFill>
              </a:rPr>
              <a:t>-1</a:t>
            </a:r>
            <a:r>
              <a:rPr lang="en-US"/>
              <a:t>)</a:t>
            </a:r>
            <a:r>
              <a:rPr lang="en-US" baseline="30000"/>
              <a:t>5 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276225" y="2093913"/>
            <a:ext cx="1027845" cy="923330"/>
          </a:xfrm>
          <a:prstGeom prst="rect">
            <a:avLst/>
          </a:prstGeom>
          <a:noFill/>
          <a:ln w="38100" cmpd="dbl">
            <a:solidFill>
              <a:srgbClr val="CC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CC00"/>
                </a:solidFill>
              </a:rPr>
              <a:t>n</a:t>
            </a:r>
            <a:r>
              <a:rPr lang="en-US" sz="1800" dirty="0">
                <a:solidFill>
                  <a:srgbClr val="00CC00"/>
                </a:solidFill>
              </a:rPr>
              <a:t> = 5</a:t>
            </a:r>
            <a:endParaRPr lang="en-US" sz="1800" dirty="0"/>
          </a:p>
          <a:p>
            <a:r>
              <a:rPr lang="en-US" sz="1800" i="1" dirty="0" smtClean="0">
                <a:solidFill>
                  <a:schemeClr val="accent2"/>
                </a:solidFill>
              </a:rPr>
              <a:t>x</a:t>
            </a:r>
            <a:r>
              <a:rPr lang="en-US" sz="1800" dirty="0" smtClean="0">
                <a:solidFill>
                  <a:schemeClr val="accent2"/>
                </a:solidFill>
              </a:rPr>
              <a:t> </a:t>
            </a:r>
            <a:r>
              <a:rPr lang="en-US" sz="1800" dirty="0">
                <a:solidFill>
                  <a:schemeClr val="accent2"/>
                </a:solidFill>
              </a:rPr>
              <a:t>= 2</a:t>
            </a:r>
            <a:r>
              <a:rPr lang="en-US" sz="1800" i="1" dirty="0">
                <a:solidFill>
                  <a:schemeClr val="accent2"/>
                </a:solidFill>
              </a:rPr>
              <a:t>x</a:t>
            </a:r>
            <a:r>
              <a:rPr lang="en-US" sz="1800" dirty="0"/>
              <a:t> </a:t>
            </a:r>
          </a:p>
          <a:p>
            <a:r>
              <a:rPr lang="en-US" sz="1800" i="1" dirty="0" smtClean="0">
                <a:solidFill>
                  <a:srgbClr val="CC0066"/>
                </a:solidFill>
              </a:rPr>
              <a:t>y</a:t>
            </a:r>
            <a:r>
              <a:rPr lang="en-US" sz="1800" dirty="0" smtClean="0">
                <a:solidFill>
                  <a:srgbClr val="CC0066"/>
                </a:solidFill>
              </a:rPr>
              <a:t> </a:t>
            </a:r>
            <a:r>
              <a:rPr lang="en-US" sz="1800" dirty="0">
                <a:solidFill>
                  <a:srgbClr val="CC0066"/>
                </a:solidFill>
              </a:rPr>
              <a:t>= -3</a:t>
            </a:r>
            <a:r>
              <a:rPr lang="en-US" sz="1800" i="1" dirty="0">
                <a:solidFill>
                  <a:srgbClr val="CC0066"/>
                </a:solidFill>
              </a:rPr>
              <a:t>x </a:t>
            </a:r>
            <a:r>
              <a:rPr lang="en-US" sz="1800" baseline="30000" dirty="0">
                <a:solidFill>
                  <a:srgbClr val="CC0066"/>
                </a:solidFill>
              </a:rPr>
              <a:t>-1</a:t>
            </a:r>
            <a:endParaRPr lang="en-US" sz="1800" dirty="0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660525" y="2879725"/>
            <a:ext cx="1423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 1(32</a:t>
            </a:r>
            <a:r>
              <a:rPr lang="en-US" i="1"/>
              <a:t>x</a:t>
            </a:r>
            <a:r>
              <a:rPr lang="en-US" baseline="30000"/>
              <a:t>5</a:t>
            </a:r>
            <a:r>
              <a:rPr lang="en-US"/>
              <a:t>)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2978150" y="2882900"/>
            <a:ext cx="2203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+ 5(16</a:t>
            </a:r>
            <a:r>
              <a:rPr lang="en-US" i="1"/>
              <a:t>x</a:t>
            </a:r>
            <a:r>
              <a:rPr lang="en-US" baseline="30000"/>
              <a:t>4</a:t>
            </a:r>
            <a:r>
              <a:rPr lang="en-US"/>
              <a:t>)(-3</a:t>
            </a:r>
            <a:r>
              <a:rPr lang="en-US" i="1"/>
              <a:t>x </a:t>
            </a:r>
            <a:r>
              <a:rPr lang="en-US" baseline="30000"/>
              <a:t>-1</a:t>
            </a:r>
            <a:r>
              <a:rPr lang="en-US"/>
              <a:t>)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5060950" y="2882900"/>
            <a:ext cx="210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+ 10(8</a:t>
            </a:r>
            <a:r>
              <a:rPr lang="en-US" i="1"/>
              <a:t>x</a:t>
            </a:r>
            <a:r>
              <a:rPr lang="en-US" baseline="30000"/>
              <a:t>3</a:t>
            </a:r>
            <a:r>
              <a:rPr lang="en-US"/>
              <a:t>)(9</a:t>
            </a:r>
            <a:r>
              <a:rPr lang="en-US" i="1"/>
              <a:t>x </a:t>
            </a:r>
            <a:r>
              <a:rPr lang="en-US" baseline="30000"/>
              <a:t>-2</a:t>
            </a:r>
            <a:r>
              <a:rPr lang="en-US"/>
              <a:t>)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1981200" y="3297238"/>
            <a:ext cx="2355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+ 10(4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)(-27</a:t>
            </a:r>
            <a:r>
              <a:rPr lang="en-US" i="1"/>
              <a:t>x </a:t>
            </a:r>
            <a:r>
              <a:rPr lang="en-US" baseline="30000"/>
              <a:t>-3</a:t>
            </a:r>
            <a:r>
              <a:rPr lang="en-US"/>
              <a:t>)</a:t>
            </a: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4267200" y="3276600"/>
            <a:ext cx="2000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+ 5(2</a:t>
            </a:r>
            <a:r>
              <a:rPr lang="en-US" i="1"/>
              <a:t>x</a:t>
            </a:r>
            <a:r>
              <a:rPr lang="en-US"/>
              <a:t>)(81</a:t>
            </a:r>
            <a:r>
              <a:rPr lang="en-US" i="1"/>
              <a:t>x </a:t>
            </a:r>
            <a:r>
              <a:rPr lang="en-US" baseline="30000"/>
              <a:t>-4</a:t>
            </a:r>
            <a:r>
              <a:rPr lang="en-US"/>
              <a:t>)</a:t>
            </a:r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6178550" y="3263900"/>
            <a:ext cx="1746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+ 1(-243</a:t>
            </a:r>
            <a:r>
              <a:rPr lang="en-US" i="1"/>
              <a:t>x </a:t>
            </a:r>
            <a:r>
              <a:rPr lang="en-US" baseline="30000"/>
              <a:t>-5</a:t>
            </a:r>
            <a:r>
              <a:rPr lang="en-US"/>
              <a:t>)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1725613" y="3886200"/>
            <a:ext cx="1068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 32</a:t>
            </a:r>
            <a:r>
              <a:rPr lang="en-US" i="1"/>
              <a:t>x</a:t>
            </a:r>
            <a:r>
              <a:rPr lang="en-US" baseline="30000"/>
              <a:t>5</a:t>
            </a:r>
            <a:endParaRPr lang="en-US"/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2660650" y="3886200"/>
            <a:ext cx="1073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- 240</a:t>
            </a:r>
            <a:r>
              <a:rPr lang="en-US" i="1"/>
              <a:t>x</a:t>
            </a:r>
            <a:r>
              <a:rPr lang="en-US" baseline="30000"/>
              <a:t>3</a:t>
            </a:r>
            <a:endParaRPr lang="en-US"/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3632200" y="3886200"/>
            <a:ext cx="1144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+ 720</a:t>
            </a:r>
            <a:r>
              <a:rPr lang="en-US" i="1"/>
              <a:t>x</a:t>
            </a:r>
            <a:r>
              <a:rPr lang="en-US" baseline="30000"/>
              <a:t>1</a:t>
            </a:r>
            <a:endParaRPr lang="en-US"/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4641850" y="3886200"/>
            <a:ext cx="1370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- 1080</a:t>
            </a:r>
            <a:r>
              <a:rPr lang="en-US" i="1"/>
              <a:t>x </a:t>
            </a:r>
            <a:r>
              <a:rPr lang="en-US" baseline="30000"/>
              <a:t>-1</a:t>
            </a:r>
            <a:endParaRPr lang="en-US"/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5868988" y="3886200"/>
            <a:ext cx="1289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+ 810</a:t>
            </a:r>
            <a:r>
              <a:rPr lang="en-US" i="1"/>
              <a:t>x </a:t>
            </a:r>
            <a:r>
              <a:rPr lang="en-US" baseline="30000"/>
              <a:t>-3</a:t>
            </a:r>
            <a:endParaRPr lang="en-US"/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7088188" y="3886200"/>
            <a:ext cx="1217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- 243</a:t>
            </a:r>
            <a:r>
              <a:rPr lang="en-US" i="1"/>
              <a:t>x </a:t>
            </a:r>
            <a:r>
              <a:rPr lang="en-US" baseline="30000"/>
              <a:t>-5</a:t>
            </a:r>
            <a:endParaRPr lang="en-US"/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301625" y="746125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c)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8DA2D-56C4-4BF3-8A5F-19FA03D9606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6" grpId="0" autoUpdateAnimBg="0"/>
      <p:bldP spid="10247" grpId="0" autoUpdateAnimBg="0"/>
      <p:bldP spid="10248" grpId="0" autoUpdateAnimBg="0"/>
      <p:bldP spid="10249" grpId="0" autoUpdateAnimBg="0"/>
      <p:bldP spid="10250" grpId="0" autoUpdateAnimBg="0"/>
      <p:bldP spid="10251" grpId="0" autoUpdateAnimBg="0"/>
      <p:bldP spid="10252" grpId="0" autoUpdateAnimBg="0"/>
      <p:bldP spid="10253" grpId="0" animBg="1" autoUpdateAnimBg="0"/>
      <p:bldP spid="10254" grpId="0" autoUpdateAnimBg="0"/>
      <p:bldP spid="10255" grpId="0" autoUpdateAnimBg="0"/>
      <p:bldP spid="10256" grpId="0" autoUpdateAnimBg="0"/>
      <p:bldP spid="10257" grpId="0" autoUpdateAnimBg="0"/>
      <p:bldP spid="10258" grpId="0" autoUpdateAnimBg="0"/>
      <p:bldP spid="10259" grpId="0" autoUpdateAnimBg="0"/>
      <p:bldP spid="10260" grpId="0" autoUpdateAnimBg="0"/>
      <p:bldP spid="10261" grpId="0" autoUpdateAnimBg="0"/>
      <p:bldP spid="10262" grpId="0" autoUpdateAnimBg="0"/>
      <p:bldP spid="10263" grpId="0" autoUpdateAnimBg="0"/>
      <p:bldP spid="10264" grpId="0" autoUpdateAnimBg="0"/>
      <p:bldP spid="10265" grpId="0" autoUpdateAnimBg="0"/>
      <p:bldP spid="10266" grpId="0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:Templates:Blank Presentation</Template>
  <TotalTime>1708</TotalTime>
  <Words>1569</Words>
  <Application>Microsoft Office PowerPoint</Application>
  <PresentationFormat>On-screen Show (4:3)</PresentationFormat>
  <Paragraphs>372</Paragraphs>
  <Slides>15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Blank Presentation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</dc:creator>
  <cp:lastModifiedBy>Stephanie MacKay</cp:lastModifiedBy>
  <cp:revision>110</cp:revision>
  <dcterms:created xsi:type="dcterms:W3CDTF">2000-01-19T00:20:40Z</dcterms:created>
  <dcterms:modified xsi:type="dcterms:W3CDTF">2013-01-07T01:17:24Z</dcterms:modified>
</cp:coreProperties>
</file>