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63" r:id="rId4"/>
    <p:sldId id="264" r:id="rId5"/>
    <p:sldId id="265" r:id="rId6"/>
    <p:sldId id="260" r:id="rId7"/>
    <p:sldId id="267" r:id="rId8"/>
    <p:sldId id="266" r:id="rId9"/>
    <p:sldId id="261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image" Target="../media/image32.wmf"/><Relationship Id="rId7" Type="http://schemas.openxmlformats.org/officeDocument/2006/relationships/image" Target="../media/image36.wmf"/><Relationship Id="rId2" Type="http://schemas.openxmlformats.org/officeDocument/2006/relationships/image" Target="../media/image31.wmf"/><Relationship Id="rId1" Type="http://schemas.openxmlformats.org/officeDocument/2006/relationships/image" Target="../media/image28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10" Type="http://schemas.openxmlformats.org/officeDocument/2006/relationships/image" Target="../media/image39.wmf"/><Relationship Id="rId4" Type="http://schemas.openxmlformats.org/officeDocument/2006/relationships/image" Target="../media/image33.wmf"/><Relationship Id="rId9" Type="http://schemas.openxmlformats.org/officeDocument/2006/relationships/image" Target="../media/image3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7" Type="http://schemas.openxmlformats.org/officeDocument/2006/relationships/image" Target="../media/image52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6" Type="http://schemas.openxmlformats.org/officeDocument/2006/relationships/image" Target="../media/image51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C5698E-E3CA-4706-A68A-7F7919B17046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998491-0B2D-4ED9-84F1-1A183E2EA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853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F01AD-408D-412C-A86B-F2C26E4EEB5E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EA118-7EB2-4628-9FE4-51415017D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421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F01AD-408D-412C-A86B-F2C26E4EEB5E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EA118-7EB2-4628-9FE4-51415017D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607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F01AD-408D-412C-A86B-F2C26E4EEB5E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EA118-7EB2-4628-9FE4-51415017D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284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F01AD-408D-412C-A86B-F2C26E4EEB5E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EA118-7EB2-4628-9FE4-51415017D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012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F01AD-408D-412C-A86B-F2C26E4EEB5E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EA118-7EB2-4628-9FE4-51415017D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311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F01AD-408D-412C-A86B-F2C26E4EEB5E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EA118-7EB2-4628-9FE4-51415017D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649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F01AD-408D-412C-A86B-F2C26E4EEB5E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EA118-7EB2-4628-9FE4-51415017D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189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F01AD-408D-412C-A86B-F2C26E4EEB5E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EA118-7EB2-4628-9FE4-51415017D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956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F01AD-408D-412C-A86B-F2C26E4EEB5E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EA118-7EB2-4628-9FE4-51415017D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59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F01AD-408D-412C-A86B-F2C26E4EEB5E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EA118-7EB2-4628-9FE4-51415017D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131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F01AD-408D-412C-A86B-F2C26E4EEB5E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EA118-7EB2-4628-9FE4-51415017D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905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F01AD-408D-412C-A86B-F2C26E4EEB5E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EA118-7EB2-4628-9FE4-51415017D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697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20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25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7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19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2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7" Type="http://schemas.openxmlformats.org/officeDocument/2006/relationships/image" Target="../media/image2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0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image" Target="../media/image34.wmf"/><Relationship Id="rId18" Type="http://schemas.openxmlformats.org/officeDocument/2006/relationships/image" Target="../media/image36.wmf"/><Relationship Id="rId3" Type="http://schemas.openxmlformats.org/officeDocument/2006/relationships/oleObject" Target="../embeddings/oleObject22.bin"/><Relationship Id="rId21" Type="http://schemas.openxmlformats.org/officeDocument/2006/relationships/oleObject" Target="../embeddings/oleObject31.bin"/><Relationship Id="rId7" Type="http://schemas.openxmlformats.org/officeDocument/2006/relationships/image" Target="../media/image31.wmf"/><Relationship Id="rId12" Type="http://schemas.openxmlformats.org/officeDocument/2006/relationships/oleObject" Target="../embeddings/oleObject26.bin"/><Relationship Id="rId1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8.bin"/><Relationship Id="rId20" Type="http://schemas.openxmlformats.org/officeDocument/2006/relationships/image" Target="../media/image37.wmf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33.wmf"/><Relationship Id="rId24" Type="http://schemas.openxmlformats.org/officeDocument/2006/relationships/image" Target="../media/image39.wmf"/><Relationship Id="rId5" Type="http://schemas.openxmlformats.org/officeDocument/2006/relationships/image" Target="../media/image37.png"/><Relationship Id="rId15" Type="http://schemas.openxmlformats.org/officeDocument/2006/relationships/image" Target="../media/image35.wmf"/><Relationship Id="rId23" Type="http://schemas.openxmlformats.org/officeDocument/2006/relationships/oleObject" Target="../embeddings/oleObject32.bin"/><Relationship Id="rId10" Type="http://schemas.openxmlformats.org/officeDocument/2006/relationships/oleObject" Target="../embeddings/oleObject25.bin"/><Relationship Id="rId19" Type="http://schemas.openxmlformats.org/officeDocument/2006/relationships/oleObject" Target="../embeddings/oleObject30.bin"/><Relationship Id="rId4" Type="http://schemas.openxmlformats.org/officeDocument/2006/relationships/image" Target="../media/image28.wmf"/><Relationship Id="rId9" Type="http://schemas.openxmlformats.org/officeDocument/2006/relationships/image" Target="../media/image32.wmf"/><Relationship Id="rId14" Type="http://schemas.openxmlformats.org/officeDocument/2006/relationships/oleObject" Target="../embeddings/oleObject27.bin"/><Relationship Id="rId22" Type="http://schemas.openxmlformats.org/officeDocument/2006/relationships/image" Target="../media/image38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13" Type="http://schemas.openxmlformats.org/officeDocument/2006/relationships/oleObject" Target="../embeddings/oleObject38.bin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12" Type="http://schemas.openxmlformats.org/officeDocument/2006/relationships/image" Target="../media/image4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1.wmf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4.bin"/><Relationship Id="rId10" Type="http://schemas.openxmlformats.org/officeDocument/2006/relationships/image" Target="../media/image43.wmf"/><Relationship Id="rId4" Type="http://schemas.openxmlformats.org/officeDocument/2006/relationships/image" Target="../media/image40.wmf"/><Relationship Id="rId9" Type="http://schemas.openxmlformats.org/officeDocument/2006/relationships/oleObject" Target="../embeddings/oleObject36.bin"/><Relationship Id="rId14" Type="http://schemas.openxmlformats.org/officeDocument/2006/relationships/image" Target="../media/image45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13" Type="http://schemas.openxmlformats.org/officeDocument/2006/relationships/oleObject" Target="../embeddings/oleObject43.bin"/><Relationship Id="rId18" Type="http://schemas.openxmlformats.org/officeDocument/2006/relationships/image" Target="../media/image52.wmf"/><Relationship Id="rId3" Type="http://schemas.openxmlformats.org/officeDocument/2006/relationships/image" Target="../media/image53.wmf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49.wmf"/><Relationship Id="rId17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1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54.wmf"/><Relationship Id="rId11" Type="http://schemas.openxmlformats.org/officeDocument/2006/relationships/oleObject" Target="../embeddings/oleObject42.bin"/><Relationship Id="rId5" Type="http://schemas.openxmlformats.org/officeDocument/2006/relationships/image" Target="../media/image46.wmf"/><Relationship Id="rId15" Type="http://schemas.openxmlformats.org/officeDocument/2006/relationships/oleObject" Target="../embeddings/oleObject44.bin"/><Relationship Id="rId10" Type="http://schemas.openxmlformats.org/officeDocument/2006/relationships/image" Target="../media/image48.wmf"/><Relationship Id="rId4" Type="http://schemas.openxmlformats.org/officeDocument/2006/relationships/oleObject" Target="../embeddings/oleObject39.bin"/><Relationship Id="rId9" Type="http://schemas.openxmlformats.org/officeDocument/2006/relationships/oleObject" Target="../embeddings/oleObject41.bin"/><Relationship Id="rId14" Type="http://schemas.openxmlformats.org/officeDocument/2006/relationships/image" Target="../media/image5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76200"/>
            <a:ext cx="3565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Math 20-1  </a:t>
            </a:r>
            <a:r>
              <a:rPr lang="en-US" b="1" i="1" dirty="0" smtClean="0">
                <a:solidFill>
                  <a:schemeClr val="accent3">
                    <a:lumMod val="50000"/>
                  </a:schemeClr>
                </a:solidFill>
              </a:rPr>
              <a:t>Chapter 2 Trigonometry</a:t>
            </a:r>
            <a:endParaRPr lang="en-US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485" y="457200"/>
            <a:ext cx="17762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2.3 The Sine Law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96200" y="0"/>
            <a:ext cx="12247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Teacher Notes</a:t>
            </a:r>
            <a:endParaRPr lang="en-US" sz="1400" dirty="0">
              <a:solidFill>
                <a:srgbClr val="FF0000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07" y="826532"/>
            <a:ext cx="1161295" cy="240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163" y="1295400"/>
            <a:ext cx="4161437" cy="1332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238250"/>
            <a:ext cx="4078771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163" y="3124200"/>
            <a:ext cx="8629214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76800"/>
            <a:ext cx="8581037" cy="1094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791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533400"/>
            <a:ext cx="457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Assignment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1674167"/>
            <a:ext cx="296562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cap="none" spc="50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Suggested Questions</a:t>
            </a:r>
            <a:endParaRPr lang="en-US" sz="2400" b="1" cap="none" spc="50" dirty="0">
              <a:ln w="11430"/>
              <a:solidFill>
                <a:schemeClr val="accent5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2438400"/>
            <a:ext cx="34270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97:</a:t>
            </a:r>
            <a:r>
              <a:rPr lang="en-US" dirty="0"/>
              <a:t> </a:t>
            </a:r>
            <a:r>
              <a:rPr lang="en-US" dirty="0" smtClean="0"/>
              <a:t>  10, 15</a:t>
            </a:r>
          </a:p>
          <a:p>
            <a:r>
              <a:rPr lang="en-US" dirty="0" smtClean="0"/>
              <a:t>Page 108: 1a, 2a, 3a, 5a, 11, 13, 19</a:t>
            </a:r>
          </a:p>
        </p:txBody>
      </p:sp>
      <p:sp>
        <p:nvSpPr>
          <p:cNvPr id="5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smtClean="0"/>
              <a:t>2.3.</a:t>
            </a:r>
            <a:r>
              <a:rPr lang="en-US" sz="1800" i="1"/>
              <a:t>8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1550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Math 20-1  </a:t>
            </a:r>
            <a:r>
              <a:rPr lang="en-US" sz="2400" b="1" i="1" dirty="0" smtClean="0">
                <a:solidFill>
                  <a:schemeClr val="accent3">
                    <a:lumMod val="50000"/>
                  </a:schemeClr>
                </a:solidFill>
              </a:rPr>
              <a:t>Chapter 1 Sequences and Series</a:t>
            </a:r>
            <a:endParaRPr lang="en-US" sz="24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766465"/>
            <a:ext cx="30187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mtClean="0">
                <a:solidFill>
                  <a:srgbClr val="FF0000"/>
                </a:solidFill>
              </a:rPr>
              <a:t>2.3 The Sine Law</a:t>
            </a:r>
            <a:endParaRPr lang="en-US" sz="3200" b="1" i="1" dirty="0">
              <a:solidFill>
                <a:srgbClr val="FF0000"/>
              </a:solidFill>
            </a:endParaRPr>
          </a:p>
        </p:txBody>
      </p:sp>
      <p:sp>
        <p:nvSpPr>
          <p:cNvPr id="5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2.3.</a:t>
            </a:r>
            <a:r>
              <a:rPr lang="en-US" sz="1800" i="1" dirty="0" smtClean="0"/>
              <a:t>1</a:t>
            </a:r>
            <a:endParaRPr lang="en-US" sz="1800" dirty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286001" y="1871662"/>
            <a:ext cx="2286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CC0000"/>
                </a:solidFill>
              </a:rPr>
              <a:t>Trig Equations</a:t>
            </a:r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9134938"/>
              </p:ext>
            </p:extLst>
          </p:nvPr>
        </p:nvGraphicFramePr>
        <p:xfrm>
          <a:off x="771525" y="2597150"/>
          <a:ext cx="2528888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0" name="Equation" r:id="rId3" imgW="711000" imgH="203040" progId="Equation.DSMT4">
                  <p:embed/>
                </p:oleObj>
              </mc:Choice>
              <mc:Fallback>
                <p:oleObj name="Equation" r:id="rId3" imgW="7110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525" y="2597150"/>
                        <a:ext cx="2528888" cy="722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1371222"/>
              </p:ext>
            </p:extLst>
          </p:nvPr>
        </p:nvGraphicFramePr>
        <p:xfrm>
          <a:off x="4038600" y="2633662"/>
          <a:ext cx="9779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1" name="Equation" r:id="rId5" imgW="279400" imgH="203200" progId="Equation.DSMT4">
                  <p:embed/>
                </p:oleObj>
              </mc:Choice>
              <mc:Fallback>
                <p:oleObj name="Equation" r:id="rId5" imgW="279400" imgH="203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633662"/>
                        <a:ext cx="977900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5897563" y="2724150"/>
            <a:ext cx="264271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dirty="0"/>
              <a:t>Angle or ratio?</a:t>
            </a:r>
          </a:p>
        </p:txBody>
      </p:sp>
      <p:graphicFrame>
        <p:nvGraphicFramePr>
          <p:cNvPr id="1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173132"/>
              </p:ext>
            </p:extLst>
          </p:nvPr>
        </p:nvGraphicFramePr>
        <p:xfrm>
          <a:off x="400050" y="3663950"/>
          <a:ext cx="2527300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2" name="Equation" r:id="rId7" imgW="711000" imgH="203040" progId="Equation.DSMT4">
                  <p:embed/>
                </p:oleObj>
              </mc:Choice>
              <mc:Fallback>
                <p:oleObj name="Equation" r:id="rId7" imgW="7110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3663950"/>
                        <a:ext cx="2527300" cy="722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0098684"/>
              </p:ext>
            </p:extLst>
          </p:nvPr>
        </p:nvGraphicFramePr>
        <p:xfrm>
          <a:off x="4068763" y="3865562"/>
          <a:ext cx="93345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3" name="Equation" r:id="rId9" imgW="266700" imgH="127000" progId="Equation.DSMT4">
                  <p:embed/>
                </p:oleObj>
              </mc:Choice>
              <mc:Fallback>
                <p:oleObj name="Equation" r:id="rId9" imgW="266700" imgH="127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8763" y="3865562"/>
                        <a:ext cx="93345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5905500" y="3754437"/>
            <a:ext cx="264271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Angle or ratio?</a:t>
            </a:r>
          </a:p>
        </p:txBody>
      </p:sp>
      <p:graphicFrame>
        <p:nvGraphicFramePr>
          <p:cNvPr id="1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3104363"/>
              </p:ext>
            </p:extLst>
          </p:nvPr>
        </p:nvGraphicFramePr>
        <p:xfrm>
          <a:off x="604838" y="4675187"/>
          <a:ext cx="2257425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4" name="Equation" r:id="rId11" imgW="634680" imgH="228600" progId="Equation.DSMT4">
                  <p:embed/>
                </p:oleObj>
              </mc:Choice>
              <mc:Fallback>
                <p:oleObj name="Equation" r:id="rId11" imgW="6346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838" y="4675187"/>
                        <a:ext cx="2257425" cy="811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8241933"/>
              </p:ext>
            </p:extLst>
          </p:nvPr>
        </p:nvGraphicFramePr>
        <p:xfrm>
          <a:off x="4114800" y="4852987"/>
          <a:ext cx="93345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5" name="Equation" r:id="rId13" imgW="266700" imgH="165100" progId="Equation.DSMT4">
                  <p:embed/>
                </p:oleObj>
              </mc:Choice>
              <mc:Fallback>
                <p:oleObj name="Equation" r:id="rId13" imgW="266700" imgH="165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4852987"/>
                        <a:ext cx="933450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5951538" y="4808537"/>
            <a:ext cx="264271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dirty="0"/>
              <a:t>Angle or ratio?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4937125" y="2633662"/>
            <a:ext cx="76495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CC0000"/>
                </a:solidFill>
              </a:rPr>
              <a:t>30</a:t>
            </a:r>
            <a:r>
              <a:rPr lang="en-US" sz="3200" dirty="0" smtClean="0">
                <a:solidFill>
                  <a:srgbClr val="CC0000"/>
                </a:solidFill>
                <a:latin typeface="Euclid"/>
              </a:rPr>
              <a:t>°</a:t>
            </a:r>
            <a:endParaRPr lang="en-US" sz="3200" dirty="0">
              <a:solidFill>
                <a:srgbClr val="CC0000"/>
              </a:solidFill>
            </a:endParaRPr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4876800" y="3762374"/>
            <a:ext cx="112242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CC0000"/>
                </a:solidFill>
              </a:rPr>
              <a:t>0.174</a:t>
            </a:r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4951413" y="4676774"/>
            <a:ext cx="39305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CC0000"/>
                </a:solidFill>
              </a:rPr>
              <a:t>0</a:t>
            </a:r>
          </a:p>
        </p:txBody>
      </p:sp>
      <p:sp>
        <p:nvSpPr>
          <p:cNvPr id="19" name="Oval 15"/>
          <p:cNvSpPr>
            <a:spLocks noChangeArrowheads="1"/>
          </p:cNvSpPr>
          <p:nvPr/>
        </p:nvSpPr>
        <p:spPr bwMode="auto">
          <a:xfrm>
            <a:off x="5791200" y="2709862"/>
            <a:ext cx="1295400" cy="6096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Oval 16"/>
          <p:cNvSpPr>
            <a:spLocks noChangeArrowheads="1"/>
          </p:cNvSpPr>
          <p:nvPr/>
        </p:nvSpPr>
        <p:spPr bwMode="auto">
          <a:xfrm>
            <a:off x="7315200" y="3744422"/>
            <a:ext cx="1295400" cy="6096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Oval 17"/>
          <p:cNvSpPr>
            <a:spLocks noChangeArrowheads="1"/>
          </p:cNvSpPr>
          <p:nvPr/>
        </p:nvSpPr>
        <p:spPr bwMode="auto">
          <a:xfrm>
            <a:off x="7373816" y="4834670"/>
            <a:ext cx="1295400" cy="6096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746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 animBg="1"/>
      <p:bldP spid="20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95" name="Picture 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209800"/>
            <a:ext cx="2057400" cy="143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52400" y="485775"/>
            <a:ext cx="86106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b="1" dirty="0" smtClean="0">
                <a:solidFill>
                  <a:schemeClr val="accent5">
                    <a:lumMod val="75000"/>
                  </a:schemeClr>
                </a:solidFill>
              </a:rPr>
              <a:t>Stan observes </a:t>
            </a:r>
            <a:r>
              <a:rPr lang="en-US" altLang="en-US" sz="2400" b="1" dirty="0">
                <a:solidFill>
                  <a:schemeClr val="accent5">
                    <a:lumMod val="75000"/>
                  </a:schemeClr>
                </a:solidFill>
              </a:rPr>
              <a:t>that the angle of elevation of a plane </a:t>
            </a:r>
            <a:r>
              <a:rPr lang="en-US" altLang="en-US" sz="2400" b="1" dirty="0" smtClean="0">
                <a:solidFill>
                  <a:schemeClr val="accent5">
                    <a:lumMod val="75000"/>
                  </a:schemeClr>
                </a:solidFill>
              </a:rPr>
              <a:t>to be </a:t>
            </a:r>
            <a:r>
              <a:rPr lang="en-US" altLang="en-US" sz="2400" b="1" dirty="0">
                <a:solidFill>
                  <a:schemeClr val="accent5">
                    <a:lumMod val="75000"/>
                  </a:schemeClr>
                </a:solidFill>
              </a:rPr>
              <a:t>51</a:t>
            </a:r>
            <a:r>
              <a:rPr lang="en-US" altLang="en-US" sz="2400" b="1" baseline="30000" dirty="0">
                <a:solidFill>
                  <a:schemeClr val="accent5">
                    <a:lumMod val="75000"/>
                  </a:schemeClr>
                </a:solidFill>
              </a:rPr>
              <a:t>0</a:t>
            </a:r>
            <a:r>
              <a:rPr lang="en-US" altLang="en-US" sz="2400" b="1" dirty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r>
              <a:rPr lang="en-US" altLang="en-US" sz="2400" b="1" dirty="0">
                <a:solidFill>
                  <a:schemeClr val="accent5">
                    <a:lumMod val="75000"/>
                  </a:schemeClr>
                </a:solidFill>
              </a:rPr>
              <a:t>At the same time, Paul observes it to be 34</a:t>
            </a:r>
            <a:r>
              <a:rPr lang="en-US" altLang="en-US" sz="2400" b="1" baseline="30000" dirty="0">
                <a:solidFill>
                  <a:schemeClr val="accent5">
                    <a:lumMod val="75000"/>
                  </a:schemeClr>
                </a:solidFill>
              </a:rPr>
              <a:t>0</a:t>
            </a:r>
            <a:r>
              <a:rPr lang="en-US" altLang="en-US" sz="2400" b="1" dirty="0">
                <a:solidFill>
                  <a:schemeClr val="accent5">
                    <a:lumMod val="75000"/>
                  </a:schemeClr>
                </a:solidFill>
              </a:rPr>
              <a:t>.  </a:t>
            </a:r>
            <a:r>
              <a:rPr lang="en-US" altLang="en-US" sz="2400" b="1" dirty="0" smtClean="0">
                <a:solidFill>
                  <a:schemeClr val="accent5">
                    <a:lumMod val="75000"/>
                  </a:schemeClr>
                </a:solidFill>
              </a:rPr>
              <a:t>The pilot used a range finder to determine that Stan is 190.85m from the plane and Paul is 265.24m from the plane.  How far apart are Stan and Paul</a:t>
            </a:r>
            <a:r>
              <a:rPr lang="en-US" altLang="en-US" sz="2400" b="1" dirty="0" smtClean="0">
                <a:solidFill>
                  <a:schemeClr val="accent5">
                    <a:lumMod val="75000"/>
                  </a:schemeClr>
                </a:solidFill>
              </a:rPr>
              <a:t>?</a:t>
            </a:r>
          </a:p>
          <a:p>
            <a:r>
              <a:rPr lang="en-US" altLang="en-US" sz="2400" b="1" dirty="0" smtClean="0">
                <a:solidFill>
                  <a:schemeClr val="accent5">
                    <a:lumMod val="75000"/>
                  </a:schemeClr>
                </a:solidFill>
              </a:rPr>
              <a:t>(nearest m)</a:t>
            </a:r>
            <a:endParaRPr lang="en-US" altLang="en-US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7179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257800"/>
            <a:ext cx="1231900" cy="128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80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953000"/>
            <a:ext cx="16383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81" name="Line 13"/>
          <p:cNvSpPr>
            <a:spLocks noChangeShapeType="1"/>
          </p:cNvSpPr>
          <p:nvPr/>
        </p:nvSpPr>
        <p:spPr bwMode="auto">
          <a:xfrm>
            <a:off x="2133600" y="6324600"/>
            <a:ext cx="4495800" cy="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 flipV="1">
            <a:off x="2133600" y="3200400"/>
            <a:ext cx="1371600" cy="31242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 flipH="1" flipV="1">
            <a:off x="3505200" y="3200400"/>
            <a:ext cx="3124200" cy="31242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4724400" y="3957935"/>
            <a:ext cx="13532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 dirty="0" smtClean="0"/>
              <a:t>265.24 </a:t>
            </a:r>
            <a:r>
              <a:rPr lang="en-US" altLang="en-US" sz="2400" b="1" dirty="0"/>
              <a:t>m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2355850" y="5827713"/>
            <a:ext cx="660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/>
              <a:t>51</a:t>
            </a:r>
            <a:r>
              <a:rPr lang="en-US" altLang="en-US" baseline="30000" dirty="0"/>
              <a:t>0</a:t>
            </a:r>
            <a:endParaRPr lang="en-US" altLang="en-US" dirty="0"/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5511800" y="5813425"/>
            <a:ext cx="660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/>
              <a:t>34</a:t>
            </a:r>
            <a:r>
              <a:rPr lang="en-US" altLang="en-US" baseline="30000" dirty="0"/>
              <a:t>0</a:t>
            </a:r>
            <a:endParaRPr lang="en-US" altLang="en-US" dirty="0"/>
          </a:p>
        </p:txBody>
      </p:sp>
      <p:sp>
        <p:nvSpPr>
          <p:cNvPr id="7197" name="Text Box 29"/>
          <p:cNvSpPr txBox="1">
            <a:spLocks noChangeArrowheads="1"/>
          </p:cNvSpPr>
          <p:nvPr/>
        </p:nvSpPr>
        <p:spPr bwMode="auto">
          <a:xfrm>
            <a:off x="110232" y="79226"/>
            <a:ext cx="678993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 dirty="0" smtClean="0">
                <a:solidFill>
                  <a:schemeClr val="accent5">
                    <a:lumMod val="50000"/>
                  </a:schemeClr>
                </a:solidFill>
              </a:rPr>
              <a:t>Solving Non-Right Triangles with Primary Trig Ratios</a:t>
            </a:r>
            <a:endParaRPr lang="en-US" altLang="en-US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10000" y="6248400"/>
            <a:ext cx="4219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?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3374" y="4531667"/>
            <a:ext cx="7523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dirty="0">
                <a:solidFill>
                  <a:srgbClr val="4BACC6">
                    <a:lumMod val="75000"/>
                  </a:srgbClr>
                </a:solidFill>
              </a:rPr>
              <a:t>Stan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086600" y="4300834"/>
            <a:ext cx="7348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dirty="0">
                <a:solidFill>
                  <a:srgbClr val="4BACC6">
                    <a:lumMod val="75000"/>
                  </a:srgbClr>
                </a:solidFill>
              </a:rPr>
              <a:t>Paul</a:t>
            </a:r>
            <a:endParaRPr lang="en-US" dirty="0"/>
          </a:p>
        </p:txBody>
      </p:sp>
      <p:sp>
        <p:nvSpPr>
          <p:cNvPr id="21" name="Text Box 16"/>
          <p:cNvSpPr txBox="1">
            <a:spLocks noChangeArrowheads="1"/>
          </p:cNvSpPr>
          <p:nvPr/>
        </p:nvSpPr>
        <p:spPr bwMode="auto">
          <a:xfrm>
            <a:off x="1542344" y="4052513"/>
            <a:ext cx="13532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 dirty="0" smtClean="0"/>
              <a:t>190.85 </a:t>
            </a:r>
            <a:r>
              <a:rPr lang="en-US" altLang="en-US" sz="2400" b="1" dirty="0"/>
              <a:t>m</a:t>
            </a: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2.3.</a:t>
            </a:r>
            <a:r>
              <a:rPr lang="en-US" sz="1800" i="1" dirty="0"/>
              <a:t>2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4432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utoUpdateAnimBg="0"/>
      <p:bldP spid="7181" grpId="0" animBg="1"/>
      <p:bldP spid="7182" grpId="0" animBg="1"/>
      <p:bldP spid="7183" grpId="0" animBg="1"/>
      <p:bldP spid="7184" grpId="0" autoUpdateAnimBg="0"/>
      <p:bldP spid="7185" grpId="0" autoUpdateAnimBg="0"/>
      <p:bldP spid="7186" grpId="0" autoUpdateAnimBg="0"/>
      <p:bldP spid="7197" grpId="0" autoUpdateAnimBg="0"/>
      <p:bldP spid="16" grpId="0"/>
      <p:bldP spid="5" grpId="0"/>
      <p:bldP spid="6" grpId="0"/>
      <p:bldP spid="2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1676400" y="762000"/>
            <a:ext cx="0" cy="3124200"/>
          </a:xfrm>
          <a:prstGeom prst="line">
            <a:avLst/>
          </a:prstGeom>
          <a:noFill/>
          <a:ln w="76200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1539875" y="3886200"/>
            <a:ext cx="441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/>
              <a:t>D</a:t>
            </a:r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1447800" y="3657600"/>
            <a:ext cx="228600" cy="228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2" name="Text Box 30"/>
          <p:cNvSpPr txBox="1">
            <a:spLocks noChangeArrowheads="1"/>
          </p:cNvSpPr>
          <p:nvPr/>
        </p:nvSpPr>
        <p:spPr bwMode="auto">
          <a:xfrm>
            <a:off x="2438400" y="0"/>
            <a:ext cx="42229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 dirty="0" smtClean="0">
                <a:solidFill>
                  <a:srgbClr val="002060"/>
                </a:solidFill>
              </a:rPr>
              <a:t>Solving with Primary Trig Ratios</a:t>
            </a:r>
            <a:endParaRPr lang="en-US" altLang="en-US" sz="2400" b="1" u="sng" dirty="0">
              <a:solidFill>
                <a:srgbClr val="002060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-92075" y="395288"/>
            <a:ext cx="5348654" cy="4477648"/>
            <a:chOff x="-92075" y="395288"/>
            <a:chExt cx="5348654" cy="4477648"/>
          </a:xfrm>
        </p:grpSpPr>
        <p:sp>
          <p:nvSpPr>
            <p:cNvPr id="8198" name="Text Box 6"/>
            <p:cNvSpPr txBox="1">
              <a:spLocks noChangeArrowheads="1"/>
            </p:cNvSpPr>
            <p:nvPr/>
          </p:nvSpPr>
          <p:spPr bwMode="auto">
            <a:xfrm>
              <a:off x="527050" y="3389313"/>
              <a:ext cx="660400" cy="519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51</a:t>
              </a:r>
              <a:r>
                <a:rPr lang="en-US" altLang="en-US" baseline="30000"/>
                <a:t>0</a:t>
              </a:r>
              <a:endParaRPr lang="en-US" altLang="en-US"/>
            </a:p>
          </p:txBody>
        </p:sp>
        <p:sp>
          <p:nvSpPr>
            <p:cNvPr id="8199" name="Text Box 7"/>
            <p:cNvSpPr txBox="1">
              <a:spLocks noChangeArrowheads="1"/>
            </p:cNvSpPr>
            <p:nvPr/>
          </p:nvSpPr>
          <p:spPr bwMode="auto">
            <a:xfrm>
              <a:off x="3683000" y="3375025"/>
              <a:ext cx="660400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34</a:t>
              </a:r>
              <a:r>
                <a:rPr lang="en-US" altLang="en-US" baseline="30000"/>
                <a:t>0</a:t>
              </a:r>
              <a:endParaRPr lang="en-US" altLang="en-US"/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-92075" y="395288"/>
              <a:ext cx="5348654" cy="4157592"/>
              <a:chOff x="-92075" y="395288"/>
              <a:chExt cx="5348654" cy="4157592"/>
            </a:xfrm>
          </p:grpSpPr>
          <p:sp>
            <p:nvSpPr>
              <p:cNvPr id="8194" name="Line 2"/>
              <p:cNvSpPr>
                <a:spLocks noChangeShapeType="1"/>
              </p:cNvSpPr>
              <p:nvPr/>
            </p:nvSpPr>
            <p:spPr bwMode="auto">
              <a:xfrm>
                <a:off x="304800" y="3886200"/>
                <a:ext cx="4495800" cy="0"/>
              </a:xfrm>
              <a:prstGeom prst="line">
                <a:avLst/>
              </a:prstGeom>
              <a:noFill/>
              <a:ln w="76200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5" name="Line 3"/>
              <p:cNvSpPr>
                <a:spLocks noChangeShapeType="1"/>
              </p:cNvSpPr>
              <p:nvPr/>
            </p:nvSpPr>
            <p:spPr bwMode="auto">
              <a:xfrm flipV="1">
                <a:off x="304800" y="762000"/>
                <a:ext cx="1371600" cy="3124200"/>
              </a:xfrm>
              <a:prstGeom prst="line">
                <a:avLst/>
              </a:prstGeom>
              <a:noFill/>
              <a:ln w="76200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6" name="Line 4"/>
              <p:cNvSpPr>
                <a:spLocks noChangeShapeType="1"/>
              </p:cNvSpPr>
              <p:nvPr/>
            </p:nvSpPr>
            <p:spPr bwMode="auto">
              <a:xfrm flipH="1" flipV="1">
                <a:off x="1676400" y="762000"/>
                <a:ext cx="3124200" cy="3124200"/>
              </a:xfrm>
              <a:prstGeom prst="line">
                <a:avLst/>
              </a:prstGeom>
              <a:noFill/>
              <a:ln w="76200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0" name="Text Box 8"/>
              <p:cNvSpPr txBox="1">
                <a:spLocks noChangeArrowheads="1"/>
              </p:cNvSpPr>
              <p:nvPr/>
            </p:nvSpPr>
            <p:spPr bwMode="auto">
              <a:xfrm>
                <a:off x="1447800" y="395288"/>
                <a:ext cx="441325" cy="5191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dirty="0"/>
                  <a:t>A</a:t>
                </a:r>
              </a:p>
            </p:txBody>
          </p:sp>
          <p:sp>
            <p:nvSpPr>
              <p:cNvPr id="8201" name="Text Box 9"/>
              <p:cNvSpPr txBox="1">
                <a:spLocks noChangeArrowheads="1"/>
              </p:cNvSpPr>
              <p:nvPr/>
            </p:nvSpPr>
            <p:spPr bwMode="auto">
              <a:xfrm>
                <a:off x="-92075" y="3900488"/>
                <a:ext cx="420688" cy="5191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/>
                  <a:t>B</a:t>
                </a:r>
              </a:p>
            </p:txBody>
          </p:sp>
          <p:sp>
            <p:nvSpPr>
              <p:cNvPr id="8202" name="Text Box 10"/>
              <p:cNvSpPr txBox="1">
                <a:spLocks noChangeArrowheads="1"/>
              </p:cNvSpPr>
              <p:nvPr/>
            </p:nvSpPr>
            <p:spPr bwMode="auto">
              <a:xfrm>
                <a:off x="4815254" y="3733800"/>
                <a:ext cx="441325" cy="5191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dirty="0"/>
                  <a:t>C</a:t>
                </a: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83588" y="4183548"/>
                <a:ext cx="60882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en-US" b="1" dirty="0">
                    <a:solidFill>
                      <a:srgbClr val="4BACC6">
                        <a:lumMod val="75000"/>
                      </a:srgbClr>
                    </a:solidFill>
                  </a:rPr>
                  <a:t>Stan</a:t>
                </a:r>
                <a:endParaRPr lang="en-US" dirty="0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4343400" y="4038600"/>
                <a:ext cx="59695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en-US" b="1" dirty="0" smtClean="0">
                    <a:solidFill>
                      <a:srgbClr val="4BACC6">
                        <a:lumMod val="75000"/>
                      </a:srgbClr>
                    </a:solidFill>
                  </a:rPr>
                  <a:t>Paul</a:t>
                </a:r>
                <a:endParaRPr lang="en-US" dirty="0"/>
              </a:p>
            </p:txBody>
          </p:sp>
        </p:grpSp>
        <p:sp>
          <p:nvSpPr>
            <p:cNvPr id="32" name="Text Box 16"/>
            <p:cNvSpPr txBox="1">
              <a:spLocks noChangeArrowheads="1"/>
            </p:cNvSpPr>
            <p:nvPr/>
          </p:nvSpPr>
          <p:spPr bwMode="auto">
            <a:xfrm>
              <a:off x="3147436" y="1676400"/>
              <a:ext cx="1071127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b="1" dirty="0" smtClean="0"/>
                <a:t>265.24 </a:t>
              </a:r>
              <a:r>
                <a:rPr lang="en-US" altLang="en-US" b="1" dirty="0"/>
                <a:t>m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967095" y="4165050"/>
              <a:ext cx="42191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 smtClean="0">
                  <a:solidFill>
                    <a:srgbClr val="FF0000"/>
                  </a:solidFill>
                </a:rPr>
                <a:t>?</a:t>
              </a:r>
              <a:endParaRPr lang="en-US" sz="4000" b="1" dirty="0">
                <a:solidFill>
                  <a:srgbClr val="FF0000"/>
                </a:solidFill>
              </a:endParaRPr>
            </a:p>
          </p:txBody>
        </p:sp>
        <p:sp>
          <p:nvSpPr>
            <p:cNvPr id="34" name="Text Box 16"/>
            <p:cNvSpPr txBox="1">
              <a:spLocks noChangeArrowheads="1"/>
            </p:cNvSpPr>
            <p:nvPr/>
          </p:nvSpPr>
          <p:spPr bwMode="auto">
            <a:xfrm>
              <a:off x="83588" y="1576379"/>
              <a:ext cx="1071127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b="1" dirty="0" smtClean="0"/>
                <a:t>190.85 </a:t>
              </a:r>
              <a:r>
                <a:rPr lang="en-US" altLang="en-US" b="1" dirty="0"/>
                <a:t>m</a:t>
              </a:r>
            </a:p>
          </p:txBody>
        </p:sp>
      </p:grp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6157395"/>
              </p:ext>
            </p:extLst>
          </p:nvPr>
        </p:nvGraphicFramePr>
        <p:xfrm>
          <a:off x="5181600" y="797169"/>
          <a:ext cx="1729687" cy="6619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3" name="Equation" r:id="rId3" imgW="1028520" imgH="393480" progId="Equation.DSMT4">
                  <p:embed/>
                </p:oleObj>
              </mc:Choice>
              <mc:Fallback>
                <p:oleObj name="Equation" r:id="rId3" imgW="10285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81600" y="797169"/>
                        <a:ext cx="1729687" cy="6619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1215830"/>
              </p:ext>
            </p:extLst>
          </p:nvPr>
        </p:nvGraphicFramePr>
        <p:xfrm>
          <a:off x="4495800" y="1676400"/>
          <a:ext cx="2093912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4" name="Equation" r:id="rId5" imgW="1244520" imgH="203040" progId="Equation.DSMT4">
                  <p:embed/>
                </p:oleObj>
              </mc:Choice>
              <mc:Fallback>
                <p:oleObj name="Equation" r:id="rId5" imgW="12445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495800" y="1676400"/>
                        <a:ext cx="2093912" cy="34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4528301"/>
              </p:ext>
            </p:extLst>
          </p:nvPr>
        </p:nvGraphicFramePr>
        <p:xfrm>
          <a:off x="6848475" y="2519363"/>
          <a:ext cx="1793875" cy="66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5" name="Equation" r:id="rId7" imgW="1066680" imgH="393480" progId="Equation.DSMT4">
                  <p:embed/>
                </p:oleObj>
              </mc:Choice>
              <mc:Fallback>
                <p:oleObj name="Equation" r:id="rId7" imgW="10666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848475" y="2519363"/>
                        <a:ext cx="1793875" cy="661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2644158"/>
              </p:ext>
            </p:extLst>
          </p:nvPr>
        </p:nvGraphicFramePr>
        <p:xfrm>
          <a:off x="6173788" y="3543300"/>
          <a:ext cx="213677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6" name="Equation" r:id="rId9" imgW="1269720" imgH="203040" progId="Equation.DSMT4">
                  <p:embed/>
                </p:oleObj>
              </mc:Choice>
              <mc:Fallback>
                <p:oleObj name="Equation" r:id="rId9" imgW="12697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173788" y="3543300"/>
                        <a:ext cx="2136775" cy="34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5181600"/>
            <a:ext cx="32792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Total Distance = BD + CD</a:t>
            </a:r>
            <a:endParaRPr lang="en-US" sz="2400" b="1" dirty="0"/>
          </a:p>
        </p:txBody>
      </p:sp>
      <p:graphicFrame>
        <p:nvGraphicFramePr>
          <p:cNvPr id="42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7778169"/>
              </p:ext>
            </p:extLst>
          </p:nvPr>
        </p:nvGraphicFramePr>
        <p:xfrm>
          <a:off x="2228850" y="5715000"/>
          <a:ext cx="333375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7" name="Equation" r:id="rId11" imgW="1981080" imgH="203040" progId="Equation.DSMT4">
                  <p:embed/>
                </p:oleObj>
              </mc:Choice>
              <mc:Fallback>
                <p:oleObj name="Equation" r:id="rId11" imgW="19810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228850" y="5715000"/>
                        <a:ext cx="3333750" cy="34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9851750"/>
              </p:ext>
            </p:extLst>
          </p:nvPr>
        </p:nvGraphicFramePr>
        <p:xfrm>
          <a:off x="2233613" y="6192838"/>
          <a:ext cx="661987" cy="30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8" name="Equation" r:id="rId13" imgW="393480" imgH="177480" progId="Equation.DSMT4">
                  <p:embed/>
                </p:oleObj>
              </mc:Choice>
              <mc:Fallback>
                <p:oleObj name="Equation" r:id="rId13" imgW="3934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233613" y="6192838"/>
                        <a:ext cx="661987" cy="300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953000" y="6243935"/>
            <a:ext cx="40145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Stan and Paul are 340 m apart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7400" y="4589992"/>
            <a:ext cx="32761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3399"/>
                </a:solidFill>
              </a:rPr>
              <a:t>Alternate method:</a:t>
            </a:r>
          </a:p>
          <a:p>
            <a:r>
              <a:rPr lang="en-US" sz="2400" b="1" dirty="0" smtClean="0">
                <a:solidFill>
                  <a:srgbClr val="FF3399"/>
                </a:solidFill>
              </a:rPr>
              <a:t>Solve non-Right Triangle</a:t>
            </a:r>
            <a:endParaRPr lang="en-US" sz="2400" b="1" dirty="0">
              <a:solidFill>
                <a:srgbClr val="FF3399"/>
              </a:solidFill>
            </a:endParaRPr>
          </a:p>
        </p:txBody>
      </p:sp>
      <p:sp>
        <p:nvSpPr>
          <p:cNvPr id="35" name="Text Box 17"/>
          <p:cNvSpPr txBox="1">
            <a:spLocks noChangeArrowheads="1"/>
          </p:cNvSpPr>
          <p:nvPr/>
        </p:nvSpPr>
        <p:spPr bwMode="auto">
          <a:xfrm>
            <a:off x="20515" y="6353609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2.3.</a:t>
            </a:r>
            <a:r>
              <a:rPr lang="en-US" sz="1800" i="1" dirty="0"/>
              <a:t>3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251273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7" grpId="0" animBg="1"/>
      <p:bldP spid="8208" grpId="0" autoUpdateAnimBg="0"/>
      <p:bldP spid="8211" grpId="0" animBg="1"/>
      <p:bldP spid="8222" grpId="0" autoUpdateAnimBg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15"/>
          <p:cNvSpPr>
            <a:spLocks noChangeShapeType="1"/>
          </p:cNvSpPr>
          <p:nvPr/>
        </p:nvSpPr>
        <p:spPr bwMode="auto">
          <a:xfrm>
            <a:off x="1644160" y="1125416"/>
            <a:ext cx="0" cy="1941071"/>
          </a:xfrm>
          <a:prstGeom prst="line">
            <a:avLst/>
          </a:prstGeom>
          <a:noFill/>
          <a:ln w="76200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16"/>
          <p:cNvSpPr txBox="1">
            <a:spLocks noChangeArrowheads="1"/>
          </p:cNvSpPr>
          <p:nvPr/>
        </p:nvSpPr>
        <p:spPr bwMode="auto">
          <a:xfrm>
            <a:off x="1465601" y="3179802"/>
            <a:ext cx="31567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dirty="0"/>
              <a:t>D</a:t>
            </a:r>
          </a:p>
        </p:txBody>
      </p:sp>
      <p:sp>
        <p:nvSpPr>
          <p:cNvPr id="7" name="Rectangle 19"/>
          <p:cNvSpPr>
            <a:spLocks noChangeArrowheads="1"/>
          </p:cNvSpPr>
          <p:nvPr/>
        </p:nvSpPr>
        <p:spPr bwMode="auto">
          <a:xfrm>
            <a:off x="1480643" y="2867364"/>
            <a:ext cx="163517" cy="14203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365125" y="685800"/>
            <a:ext cx="3825875" cy="2678668"/>
            <a:chOff x="-92075" y="108219"/>
            <a:chExt cx="5348654" cy="4311381"/>
          </a:xfrm>
        </p:grpSpPr>
        <p:grpSp>
          <p:nvGrpSpPr>
            <p:cNvPr id="11" name="Group 10"/>
            <p:cNvGrpSpPr/>
            <p:nvPr/>
          </p:nvGrpSpPr>
          <p:grpSpPr>
            <a:xfrm>
              <a:off x="-92075" y="108219"/>
              <a:ext cx="5348654" cy="4311381"/>
              <a:chOff x="-92075" y="108219"/>
              <a:chExt cx="5348654" cy="4311381"/>
            </a:xfrm>
          </p:grpSpPr>
          <p:sp>
            <p:nvSpPr>
              <p:cNvPr id="15" name="Line 2"/>
              <p:cNvSpPr>
                <a:spLocks noChangeShapeType="1"/>
              </p:cNvSpPr>
              <p:nvPr/>
            </p:nvSpPr>
            <p:spPr bwMode="auto">
              <a:xfrm>
                <a:off x="304800" y="3886200"/>
                <a:ext cx="4495800" cy="0"/>
              </a:xfrm>
              <a:prstGeom prst="line">
                <a:avLst/>
              </a:prstGeom>
              <a:noFill/>
              <a:ln w="76200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3"/>
              <p:cNvSpPr>
                <a:spLocks noChangeShapeType="1"/>
              </p:cNvSpPr>
              <p:nvPr/>
            </p:nvSpPr>
            <p:spPr bwMode="auto">
              <a:xfrm flipV="1">
                <a:off x="304800" y="762000"/>
                <a:ext cx="1371600" cy="3124200"/>
              </a:xfrm>
              <a:prstGeom prst="line">
                <a:avLst/>
              </a:prstGeom>
              <a:noFill/>
              <a:ln w="76200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4"/>
              <p:cNvSpPr>
                <a:spLocks noChangeShapeType="1"/>
              </p:cNvSpPr>
              <p:nvPr/>
            </p:nvSpPr>
            <p:spPr bwMode="auto">
              <a:xfrm flipH="1" flipV="1">
                <a:off x="1676400" y="762000"/>
                <a:ext cx="3124200" cy="3124200"/>
              </a:xfrm>
              <a:prstGeom prst="line">
                <a:avLst/>
              </a:prstGeom>
              <a:noFill/>
              <a:ln w="76200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Text Box 8"/>
              <p:cNvSpPr txBox="1">
                <a:spLocks noChangeArrowheads="1"/>
              </p:cNvSpPr>
              <p:nvPr/>
            </p:nvSpPr>
            <p:spPr bwMode="auto">
              <a:xfrm>
                <a:off x="1447801" y="108219"/>
                <a:ext cx="441325" cy="5191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dirty="0"/>
                  <a:t>A</a:t>
                </a:r>
              </a:p>
            </p:txBody>
          </p:sp>
          <p:sp>
            <p:nvSpPr>
              <p:cNvPr id="19" name="Text Box 9"/>
              <p:cNvSpPr txBox="1">
                <a:spLocks noChangeArrowheads="1"/>
              </p:cNvSpPr>
              <p:nvPr/>
            </p:nvSpPr>
            <p:spPr bwMode="auto">
              <a:xfrm>
                <a:off x="-92075" y="3900488"/>
                <a:ext cx="420688" cy="5191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/>
                  <a:t>B</a:t>
                </a:r>
              </a:p>
            </p:txBody>
          </p:sp>
          <p:sp>
            <p:nvSpPr>
              <p:cNvPr id="20" name="Text Box 10"/>
              <p:cNvSpPr txBox="1">
                <a:spLocks noChangeArrowheads="1"/>
              </p:cNvSpPr>
              <p:nvPr/>
            </p:nvSpPr>
            <p:spPr bwMode="auto">
              <a:xfrm>
                <a:off x="4815254" y="3733800"/>
                <a:ext cx="441325" cy="5191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dirty="0"/>
                  <a:t>C</a:t>
                </a:r>
              </a:p>
            </p:txBody>
          </p:sp>
        </p:grpSp>
        <p:sp>
          <p:nvSpPr>
            <p:cNvPr id="12" name="Text Box 16"/>
            <p:cNvSpPr txBox="1">
              <a:spLocks noChangeArrowheads="1"/>
            </p:cNvSpPr>
            <p:nvPr/>
          </p:nvSpPr>
          <p:spPr bwMode="auto">
            <a:xfrm>
              <a:off x="3147436" y="1676400"/>
              <a:ext cx="30809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b="1" dirty="0" smtClean="0"/>
                <a:t>b</a:t>
              </a:r>
              <a:endParaRPr lang="en-US" altLang="en-US" b="1" dirty="0"/>
            </a:p>
          </p:txBody>
        </p:sp>
        <p:sp>
          <p:nvSpPr>
            <p:cNvPr id="14" name="Text Box 16"/>
            <p:cNvSpPr txBox="1">
              <a:spLocks noChangeArrowheads="1"/>
            </p:cNvSpPr>
            <p:nvPr/>
          </p:nvSpPr>
          <p:spPr bwMode="auto">
            <a:xfrm>
              <a:off x="533400" y="1916668"/>
              <a:ext cx="280846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b="1" dirty="0" smtClean="0"/>
                <a:t>c</a:t>
              </a:r>
              <a:endParaRPr lang="en-US" altLang="en-US" b="1" dirty="0"/>
            </a:p>
          </p:txBody>
        </p:sp>
        <p:sp>
          <p:nvSpPr>
            <p:cNvPr id="25" name="Text Box 16"/>
            <p:cNvSpPr txBox="1">
              <a:spLocks noChangeArrowheads="1"/>
            </p:cNvSpPr>
            <p:nvPr/>
          </p:nvSpPr>
          <p:spPr bwMode="auto">
            <a:xfrm>
              <a:off x="2244602" y="4028525"/>
              <a:ext cx="298480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b="1" dirty="0"/>
                <a:t>a</a:t>
              </a:r>
            </a:p>
          </p:txBody>
        </p:sp>
      </p:grpSp>
      <p:sp>
        <p:nvSpPr>
          <p:cNvPr id="26" name="Text Box 16"/>
          <p:cNvSpPr txBox="1">
            <a:spLocks noChangeArrowheads="1"/>
          </p:cNvSpPr>
          <p:nvPr/>
        </p:nvSpPr>
        <p:spPr bwMode="auto">
          <a:xfrm>
            <a:off x="1696496" y="2030012"/>
            <a:ext cx="2203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b="1" dirty="0" smtClean="0"/>
              <a:t>h</a:t>
            </a:r>
            <a:endParaRPr lang="en-US" altLang="en-US" b="1" dirty="0"/>
          </a:p>
        </p:txBody>
      </p:sp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304800" y="76200"/>
            <a:ext cx="812641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b="1" dirty="0"/>
              <a:t>An </a:t>
            </a:r>
            <a:r>
              <a:rPr lang="en-US" altLang="en-US" sz="2400" b="1" dirty="0">
                <a:solidFill>
                  <a:srgbClr val="0000CC"/>
                </a:solidFill>
              </a:rPr>
              <a:t>oblique triangle</a:t>
            </a:r>
            <a:r>
              <a:rPr lang="en-US" altLang="en-US" sz="2400" b="1" dirty="0"/>
              <a:t> is a triangle that </a:t>
            </a:r>
            <a:r>
              <a:rPr lang="en-US" altLang="en-US" sz="2400" b="1" dirty="0">
                <a:solidFill>
                  <a:srgbClr val="0000CC"/>
                </a:solidFill>
              </a:rPr>
              <a:t>does </a:t>
            </a:r>
            <a:r>
              <a:rPr lang="en-US" altLang="en-US" sz="2400" b="1" dirty="0" smtClean="0">
                <a:solidFill>
                  <a:srgbClr val="0000CC"/>
                </a:solidFill>
              </a:rPr>
              <a:t>not</a:t>
            </a:r>
            <a:r>
              <a:rPr lang="en-US" altLang="en-US" sz="2400" b="1" dirty="0" smtClean="0"/>
              <a:t> </a:t>
            </a:r>
            <a:r>
              <a:rPr lang="en-US" altLang="en-US" sz="2400" b="1" dirty="0"/>
              <a:t>contain a </a:t>
            </a:r>
            <a:r>
              <a:rPr lang="en-US" altLang="en-US" sz="2400" b="1" dirty="0">
                <a:solidFill>
                  <a:srgbClr val="0000CC"/>
                </a:solidFill>
              </a:rPr>
              <a:t>right angle</a:t>
            </a:r>
            <a:r>
              <a:rPr lang="en-US" altLang="en-US" sz="2400" b="1" dirty="0"/>
              <a:t>.  </a:t>
            </a: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8384868"/>
              </p:ext>
            </p:extLst>
          </p:nvPr>
        </p:nvGraphicFramePr>
        <p:xfrm>
          <a:off x="4841631" y="889612"/>
          <a:ext cx="1147917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6" name="Equation" r:id="rId3" imgW="609480" imgH="393480" progId="Equation.DSMT4">
                  <p:embed/>
                </p:oleObj>
              </mc:Choice>
              <mc:Fallback>
                <p:oleObj name="Equation" r:id="rId3" imgW="6094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41631" y="889612"/>
                        <a:ext cx="1147917" cy="741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747019"/>
              </p:ext>
            </p:extLst>
          </p:nvPr>
        </p:nvGraphicFramePr>
        <p:xfrm>
          <a:off x="7086600" y="940899"/>
          <a:ext cx="1147917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7" name="Equation" r:id="rId5" imgW="609480" imgH="393480" progId="Equation.DSMT4">
                  <p:embed/>
                </p:oleObj>
              </mc:Choice>
              <mc:Fallback>
                <p:oleObj name="Equation" r:id="rId5" imgW="6094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086600" y="940899"/>
                        <a:ext cx="1147917" cy="741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4724400" y="514290"/>
            <a:ext cx="36789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3399"/>
                </a:solidFill>
              </a:rPr>
              <a:t>Using the definition of sine ratio:</a:t>
            </a:r>
            <a:endParaRPr lang="en-US" sz="2000" b="1" dirty="0">
              <a:solidFill>
                <a:srgbClr val="FF3399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724400" y="1885890"/>
            <a:ext cx="24885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3399"/>
                </a:solidFill>
              </a:rPr>
              <a:t>Isolate the variable h:</a:t>
            </a:r>
            <a:endParaRPr lang="en-US" sz="2000" b="1" dirty="0">
              <a:solidFill>
                <a:srgbClr val="FF3399"/>
              </a:solidFill>
            </a:endParaRPr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276144"/>
              </p:ext>
            </p:extLst>
          </p:nvPr>
        </p:nvGraphicFramePr>
        <p:xfrm>
          <a:off x="4797425" y="2606675"/>
          <a:ext cx="1266825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8" name="Equation" r:id="rId7" imgW="672840" imgH="177480" progId="Equation.DSMT4">
                  <p:embed/>
                </p:oleObj>
              </mc:Choice>
              <mc:Fallback>
                <p:oleObj name="Equation" r:id="rId7" imgW="6728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797425" y="2606675"/>
                        <a:ext cx="1266825" cy="334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0259068"/>
              </p:ext>
            </p:extLst>
          </p:nvPr>
        </p:nvGraphicFramePr>
        <p:xfrm>
          <a:off x="7136531" y="2567570"/>
          <a:ext cx="1266825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9" name="Equation" r:id="rId9" imgW="672840" imgH="177480" progId="Equation.DSMT4">
                  <p:embed/>
                </p:oleObj>
              </mc:Choice>
              <mc:Fallback>
                <p:oleObj name="Equation" r:id="rId9" imgW="6728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136531" y="2567570"/>
                        <a:ext cx="1266825" cy="334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4741985" y="3364468"/>
            <a:ext cx="3335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3399"/>
                </a:solidFill>
              </a:rPr>
              <a:t>Using the Transitive Property:</a:t>
            </a:r>
            <a:endParaRPr lang="en-US" sz="2000" b="1" dirty="0">
              <a:solidFill>
                <a:srgbClr val="FF3399"/>
              </a:solidFill>
            </a:endParaRPr>
          </a:p>
        </p:txBody>
      </p:sp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8136737"/>
              </p:ext>
            </p:extLst>
          </p:nvPr>
        </p:nvGraphicFramePr>
        <p:xfrm>
          <a:off x="5375275" y="4038600"/>
          <a:ext cx="1863725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0" name="Equation" r:id="rId11" imgW="990360" imgH="177480" progId="Equation.DSMT4">
                  <p:embed/>
                </p:oleObj>
              </mc:Choice>
              <mc:Fallback>
                <p:oleObj name="Equation" r:id="rId11" imgW="9903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375275" y="4038600"/>
                        <a:ext cx="1863725" cy="334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762000" y="4719637"/>
            <a:ext cx="1480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3399"/>
                </a:solidFill>
              </a:rPr>
              <a:t>Divide by </a:t>
            </a:r>
            <a:r>
              <a:rPr lang="en-US" sz="2000" b="1" dirty="0" err="1" smtClean="0">
                <a:solidFill>
                  <a:srgbClr val="FF3399"/>
                </a:solidFill>
              </a:rPr>
              <a:t>bc</a:t>
            </a:r>
            <a:endParaRPr lang="en-US" sz="2000" b="1" dirty="0">
              <a:solidFill>
                <a:srgbClr val="FF3399"/>
              </a:solidFill>
            </a:endParaRPr>
          </a:p>
        </p:txBody>
      </p:sp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7984484"/>
              </p:ext>
            </p:extLst>
          </p:nvPr>
        </p:nvGraphicFramePr>
        <p:xfrm>
          <a:off x="836612" y="5278437"/>
          <a:ext cx="1600200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1" name="Equation" r:id="rId13" imgW="850680" imgH="393480" progId="Equation.DSMT4">
                  <p:embed/>
                </p:oleObj>
              </mc:Choice>
              <mc:Fallback>
                <p:oleObj name="Equation" r:id="rId13" imgW="8506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836612" y="5278437"/>
                        <a:ext cx="1600200" cy="741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3974656" y="4724400"/>
            <a:ext cx="21213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3399"/>
                </a:solidFill>
              </a:rPr>
              <a:t>Divide by </a:t>
            </a:r>
            <a:r>
              <a:rPr lang="en-US" sz="2000" b="1" dirty="0" err="1" smtClean="0">
                <a:solidFill>
                  <a:srgbClr val="FF3399"/>
                </a:solidFill>
              </a:rPr>
              <a:t>sinBsinC</a:t>
            </a:r>
            <a:endParaRPr lang="en-US" sz="2000" b="1" dirty="0">
              <a:solidFill>
                <a:srgbClr val="FF3399"/>
              </a:solidFill>
            </a:endParaRPr>
          </a:p>
        </p:txBody>
      </p:sp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8502663"/>
              </p:ext>
            </p:extLst>
          </p:nvPr>
        </p:nvGraphicFramePr>
        <p:xfrm>
          <a:off x="4049268" y="5207000"/>
          <a:ext cx="1600200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2" name="Equation" r:id="rId15" imgW="850680" imgH="393480" progId="Equation.DSMT4">
                  <p:embed/>
                </p:oleObj>
              </mc:Choice>
              <mc:Fallback>
                <p:oleObj name="Equation" r:id="rId15" imgW="8506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049268" y="5207000"/>
                        <a:ext cx="1600200" cy="741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2.3.</a:t>
            </a:r>
            <a:r>
              <a:rPr lang="en-US" sz="1800" i="1" dirty="0"/>
              <a:t>4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71421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utoUpdateAnimBg="0"/>
      <p:bldP spid="7" grpId="0" animBg="1"/>
      <p:bldP spid="26" grpId="0"/>
      <p:bldP spid="27" grpId="0" autoUpdateAnimBg="0"/>
      <p:bldP spid="31" grpId="0"/>
      <p:bldP spid="32" grpId="0"/>
      <p:bldP spid="35" grpId="0"/>
      <p:bldP spid="37" grpId="0"/>
      <p:bldP spid="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04800" y="501650"/>
            <a:ext cx="812641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b="1" dirty="0" smtClean="0"/>
              <a:t>For an </a:t>
            </a:r>
            <a:r>
              <a:rPr lang="en-US" altLang="en-US" sz="2400" b="1" dirty="0">
                <a:solidFill>
                  <a:srgbClr val="0000CC"/>
                </a:solidFill>
              </a:rPr>
              <a:t>oblique </a:t>
            </a:r>
            <a:r>
              <a:rPr lang="en-US" altLang="en-US" sz="2400" b="1" dirty="0" smtClean="0">
                <a:solidFill>
                  <a:srgbClr val="0000CC"/>
                </a:solidFill>
              </a:rPr>
              <a:t>triangles or right triangles, </a:t>
            </a:r>
            <a:r>
              <a:rPr lang="en-US" altLang="en-US" sz="2400" b="1" dirty="0" smtClean="0"/>
              <a:t>when you are given SSA or ASA:</a:t>
            </a:r>
            <a:endParaRPr lang="en-US" altLang="en-US" sz="2400" b="1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362" y="1219200"/>
            <a:ext cx="3200400" cy="2479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10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134278"/>
              </p:ext>
            </p:extLst>
          </p:nvPr>
        </p:nvGraphicFramePr>
        <p:xfrm>
          <a:off x="4038600" y="1981200"/>
          <a:ext cx="4509294" cy="11802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4" name="Equation" r:id="rId4" imgW="1358900" imgH="355600" progId="Equation.DSMT4">
                  <p:embed/>
                </p:oleObj>
              </mc:Choice>
              <mc:Fallback>
                <p:oleObj name="Equation" r:id="rId4" imgW="1358900" imgH="355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1981200"/>
                        <a:ext cx="4509294" cy="1180249"/>
                      </a:xfrm>
                      <a:prstGeom prst="rect">
                        <a:avLst/>
                      </a:prstGeom>
                      <a:noFill/>
                      <a:ln w="76200" cmpd="tri">
                        <a:solidFill>
                          <a:srgbClr val="D60093"/>
                        </a:solidFill>
                        <a:miter lim="800000"/>
                        <a:headEnd/>
                        <a:tailEnd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141663" y="-61913"/>
            <a:ext cx="265688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 u="sng" dirty="0">
                <a:solidFill>
                  <a:srgbClr val="CC0000"/>
                </a:solidFill>
              </a:rPr>
              <a:t>The Law of </a:t>
            </a:r>
            <a:r>
              <a:rPr lang="en-US" altLang="en-US" sz="2800" b="1" u="sng" dirty="0" err="1">
                <a:solidFill>
                  <a:srgbClr val="CC0000"/>
                </a:solidFill>
              </a:rPr>
              <a:t>Sines</a:t>
            </a:r>
            <a:endParaRPr lang="en-US" altLang="en-US" sz="2800" b="1" u="sng" dirty="0">
              <a:solidFill>
                <a:srgbClr val="CC0000"/>
              </a:solidFill>
            </a:endParaRPr>
          </a:p>
        </p:txBody>
      </p:sp>
      <p:graphicFrame>
        <p:nvGraphicFramePr>
          <p:cNvPr id="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8373615"/>
              </p:ext>
            </p:extLst>
          </p:nvPr>
        </p:nvGraphicFramePr>
        <p:xfrm>
          <a:off x="4006851" y="3581400"/>
          <a:ext cx="4424362" cy="1306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" name="Equation" r:id="rId6" imgW="1333440" imgH="393480" progId="Equation.DSMT4">
                  <p:embed/>
                </p:oleObj>
              </mc:Choice>
              <mc:Fallback>
                <p:oleObj name="Equation" r:id="rId6" imgW="13334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6851" y="3581400"/>
                        <a:ext cx="4424362" cy="1306513"/>
                      </a:xfrm>
                      <a:prstGeom prst="rect">
                        <a:avLst/>
                      </a:prstGeom>
                      <a:noFill/>
                      <a:ln w="76200" cmpd="tri">
                        <a:solidFill>
                          <a:srgbClr val="D60093"/>
                        </a:solidFill>
                        <a:miter lim="800000"/>
                        <a:headEnd/>
                        <a:tailEnd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2.3.</a:t>
            </a:r>
            <a:r>
              <a:rPr lang="en-US" sz="1800" i="1" dirty="0"/>
              <a:t>5</a:t>
            </a:r>
            <a:endParaRPr lang="en-US" sz="1800" dirty="0"/>
          </a:p>
        </p:txBody>
      </p:sp>
      <p:grpSp>
        <p:nvGrpSpPr>
          <p:cNvPr id="5" name="Group 4"/>
          <p:cNvGrpSpPr/>
          <p:nvPr/>
        </p:nvGrpSpPr>
        <p:grpSpPr>
          <a:xfrm>
            <a:off x="577362" y="3593068"/>
            <a:ext cx="2940754" cy="3062493"/>
            <a:chOff x="577362" y="3593068"/>
            <a:chExt cx="2940754" cy="3062493"/>
          </a:xfrm>
        </p:grpSpPr>
        <p:sp>
          <p:nvSpPr>
            <p:cNvPr id="2" name="Right Triangle 1"/>
            <p:cNvSpPr/>
            <p:nvPr/>
          </p:nvSpPr>
          <p:spPr>
            <a:xfrm>
              <a:off x="1142999" y="3962400"/>
              <a:ext cx="1998663" cy="2203695"/>
            </a:xfrm>
            <a:prstGeom prst="rtTriangl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/>
            <p:cNvSpPr/>
            <p:nvPr/>
          </p:nvSpPr>
          <p:spPr>
            <a:xfrm>
              <a:off x="1142999" y="5943600"/>
              <a:ext cx="152401" cy="22249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577362" y="5257800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029925" y="6286229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183172" y="4572000"/>
              <a:ext cx="2824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36749" y="3593068"/>
              <a:ext cx="309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17786" y="6101563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200400" y="6019800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050563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7688121"/>
              </p:ext>
            </p:extLst>
          </p:nvPr>
        </p:nvGraphicFramePr>
        <p:xfrm>
          <a:off x="4191000" y="533400"/>
          <a:ext cx="4510088" cy="1179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7" name="Equation" r:id="rId3" imgW="1358900" imgH="355600" progId="Equation.DSMT4">
                  <p:embed/>
                </p:oleObj>
              </mc:Choice>
              <mc:Fallback>
                <p:oleObj name="Equation" r:id="rId3" imgW="1358900" imgH="355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533400"/>
                        <a:ext cx="4510088" cy="1179513"/>
                      </a:xfrm>
                      <a:prstGeom prst="rect">
                        <a:avLst/>
                      </a:prstGeom>
                      <a:noFill/>
                      <a:ln w="76200" cmpd="tri">
                        <a:solidFill>
                          <a:srgbClr val="D60093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6200" y="457200"/>
            <a:ext cx="35952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Proving Equivalence</a:t>
            </a:r>
            <a:endParaRPr lang="en-US" sz="3200" b="1" dirty="0">
              <a:solidFill>
                <a:srgbClr val="7030A0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457200" y="2198132"/>
            <a:ext cx="2564300" cy="2693161"/>
            <a:chOff x="757137" y="2431153"/>
            <a:chExt cx="2564300" cy="2693161"/>
          </a:xfrm>
        </p:grpSpPr>
        <p:sp>
          <p:nvSpPr>
            <p:cNvPr id="6" name="Right Triangle 5"/>
            <p:cNvSpPr/>
            <p:nvPr/>
          </p:nvSpPr>
          <p:spPr>
            <a:xfrm>
              <a:off x="1322774" y="2431153"/>
              <a:ext cx="1998663" cy="2203695"/>
            </a:xfrm>
            <a:prstGeom prst="rtTriangl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22774" y="4412353"/>
              <a:ext cx="152401" cy="22249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757137" y="3726553"/>
                  <a:ext cx="517385" cy="40197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e>
                        </m:rad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7137" y="3726553"/>
                  <a:ext cx="517385" cy="401970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TextBox 8"/>
            <p:cNvSpPr txBox="1"/>
            <p:nvPr/>
          </p:nvSpPr>
          <p:spPr>
            <a:xfrm>
              <a:off x="2209700" y="475498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547678" y="4270559"/>
              <a:ext cx="4972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60°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339072" y="2856087"/>
              <a:ext cx="4972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30°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322105" y="288237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</p:grp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1053817"/>
              </p:ext>
            </p:extLst>
          </p:nvPr>
        </p:nvGraphicFramePr>
        <p:xfrm>
          <a:off x="2819400" y="2209800"/>
          <a:ext cx="1327150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8" name="Equation" r:id="rId6" imgW="583920" imgH="393480" progId="Equation.DSMT4">
                  <p:embed/>
                </p:oleObj>
              </mc:Choice>
              <mc:Fallback>
                <p:oleObj name="Equation" r:id="rId6" imgW="583920" imgH="393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209800"/>
                        <a:ext cx="1327150" cy="893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0994060"/>
              </p:ext>
            </p:extLst>
          </p:nvPr>
        </p:nvGraphicFramePr>
        <p:xfrm>
          <a:off x="5051425" y="2208068"/>
          <a:ext cx="1357312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9" name="Equation" r:id="rId8" imgW="596880" imgH="431640" progId="Equation.DSMT4">
                  <p:embed/>
                </p:oleObj>
              </mc:Choice>
              <mc:Fallback>
                <p:oleObj name="Equation" r:id="rId8" imgW="5968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1425" y="2208068"/>
                        <a:ext cx="1357312" cy="981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5071133"/>
              </p:ext>
            </p:extLst>
          </p:nvPr>
        </p:nvGraphicFramePr>
        <p:xfrm>
          <a:off x="7162800" y="2360851"/>
          <a:ext cx="1327150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0" name="Equation" r:id="rId10" imgW="583920" imgH="393480" progId="Equation.DSMT4">
                  <p:embed/>
                </p:oleObj>
              </mc:Choice>
              <mc:Fallback>
                <p:oleObj name="Equation" r:id="rId10" imgW="5839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2360851"/>
                        <a:ext cx="1327150" cy="893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2699304"/>
              </p:ext>
            </p:extLst>
          </p:nvPr>
        </p:nvGraphicFramePr>
        <p:xfrm>
          <a:off x="4191000" y="2490787"/>
          <a:ext cx="288925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1" name="Equation" r:id="rId12" imgW="126720" imgH="164880" progId="Equation.DSMT4">
                  <p:embed/>
                </p:oleObj>
              </mc:Choice>
              <mc:Fallback>
                <p:oleObj name="Equation" r:id="rId12" imgW="1267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490787"/>
                        <a:ext cx="288925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4362653"/>
              </p:ext>
            </p:extLst>
          </p:nvPr>
        </p:nvGraphicFramePr>
        <p:xfrm>
          <a:off x="6567487" y="2558905"/>
          <a:ext cx="288925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2" name="Equation" r:id="rId14" imgW="126720" imgH="164880" progId="Equation.DSMT4">
                  <p:embed/>
                </p:oleObj>
              </mc:Choice>
              <mc:Fallback>
                <p:oleObj name="Equation" r:id="rId14" imgW="1267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7487" y="2558905"/>
                        <a:ext cx="288925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425102"/>
              </p:ext>
            </p:extLst>
          </p:nvPr>
        </p:nvGraphicFramePr>
        <p:xfrm>
          <a:off x="8664575" y="2613884"/>
          <a:ext cx="288925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3" name="Equation" r:id="rId16" imgW="126720" imgH="164880" progId="Equation.DSMT4">
                  <p:embed/>
                </p:oleObj>
              </mc:Choice>
              <mc:Fallback>
                <p:oleObj name="Equation" r:id="rId16" imgW="1267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64575" y="2613884"/>
                        <a:ext cx="288925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276600" y="3371351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3399"/>
                </a:solidFill>
              </a:rPr>
              <a:t>What do you notice about each ratio?</a:t>
            </a:r>
            <a:endParaRPr lang="en-US" b="1" dirty="0">
              <a:solidFill>
                <a:srgbClr val="FF3399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429000" y="4114800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3399"/>
                </a:solidFill>
              </a:rPr>
              <a:t>Would equivalence change if the reciprocals were written?</a:t>
            </a:r>
            <a:endParaRPr lang="en-US" b="1" dirty="0">
              <a:solidFill>
                <a:srgbClr val="FF3399"/>
              </a:solidFill>
            </a:endParaRPr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8177443"/>
              </p:ext>
            </p:extLst>
          </p:nvPr>
        </p:nvGraphicFramePr>
        <p:xfrm>
          <a:off x="2590800" y="4935538"/>
          <a:ext cx="1327150" cy="950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4" name="Equation" r:id="rId17" imgW="583920" imgH="419040" progId="Equation.DSMT4">
                  <p:embed/>
                </p:oleObj>
              </mc:Choice>
              <mc:Fallback>
                <p:oleObj name="Equation" r:id="rId17" imgW="58392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935538"/>
                        <a:ext cx="1327150" cy="950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952695"/>
              </p:ext>
            </p:extLst>
          </p:nvPr>
        </p:nvGraphicFramePr>
        <p:xfrm>
          <a:off x="4038600" y="4948238"/>
          <a:ext cx="1357313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5" name="Equation" r:id="rId19" imgW="596880" imgH="444240" progId="Equation.DSMT4">
                  <p:embed/>
                </p:oleObj>
              </mc:Choice>
              <mc:Fallback>
                <p:oleObj name="Equation" r:id="rId19" imgW="59688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4948238"/>
                        <a:ext cx="1357313" cy="1009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8495149"/>
              </p:ext>
            </p:extLst>
          </p:nvPr>
        </p:nvGraphicFramePr>
        <p:xfrm>
          <a:off x="5454650" y="4945063"/>
          <a:ext cx="1327150" cy="950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6" name="Equation" r:id="rId21" imgW="583920" imgH="419040" progId="Equation.DSMT4">
                  <p:embed/>
                </p:oleObj>
              </mc:Choice>
              <mc:Fallback>
                <p:oleObj name="Equation" r:id="rId21" imgW="58392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4650" y="4945063"/>
                        <a:ext cx="1327150" cy="950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1973843"/>
              </p:ext>
            </p:extLst>
          </p:nvPr>
        </p:nvGraphicFramePr>
        <p:xfrm>
          <a:off x="7086600" y="5057775"/>
          <a:ext cx="346075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7" name="Equation" r:id="rId23" imgW="152280" imgH="393480" progId="Equation.DSMT4">
                  <p:embed/>
                </p:oleObj>
              </mc:Choice>
              <mc:Fallback>
                <p:oleObj name="Equation" r:id="rId23" imgW="1522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5057775"/>
                        <a:ext cx="346075" cy="893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6849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2" name="Text Box 30"/>
          <p:cNvSpPr txBox="1">
            <a:spLocks noChangeArrowheads="1"/>
          </p:cNvSpPr>
          <p:nvPr/>
        </p:nvSpPr>
        <p:spPr bwMode="auto">
          <a:xfrm>
            <a:off x="2438400" y="0"/>
            <a:ext cx="42229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 dirty="0" smtClean="0">
                <a:solidFill>
                  <a:srgbClr val="002060"/>
                </a:solidFill>
              </a:rPr>
              <a:t>Solving with Primary Trig Ratios</a:t>
            </a:r>
            <a:endParaRPr lang="en-US" altLang="en-US" sz="2400" b="1" u="sng" dirty="0">
              <a:solidFill>
                <a:srgbClr val="00206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37746" y="395288"/>
            <a:ext cx="5348654" cy="4198798"/>
            <a:chOff x="137746" y="395288"/>
            <a:chExt cx="5348654" cy="4198798"/>
          </a:xfrm>
        </p:grpSpPr>
        <p:sp>
          <p:nvSpPr>
            <p:cNvPr id="8198" name="Text Box 6"/>
            <p:cNvSpPr txBox="1">
              <a:spLocks noChangeArrowheads="1"/>
            </p:cNvSpPr>
            <p:nvPr/>
          </p:nvSpPr>
          <p:spPr bwMode="auto">
            <a:xfrm>
              <a:off x="756871" y="3389313"/>
              <a:ext cx="530915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/>
                <a:t>51</a:t>
              </a:r>
              <a:r>
                <a:rPr lang="en-US" altLang="en-US" sz="2000" baseline="30000"/>
                <a:t>0</a:t>
              </a:r>
              <a:endParaRPr lang="en-US" altLang="en-US" sz="2000"/>
            </a:p>
          </p:txBody>
        </p:sp>
        <p:sp>
          <p:nvSpPr>
            <p:cNvPr id="8199" name="Text Box 7"/>
            <p:cNvSpPr txBox="1">
              <a:spLocks noChangeArrowheads="1"/>
            </p:cNvSpPr>
            <p:nvPr/>
          </p:nvSpPr>
          <p:spPr bwMode="auto">
            <a:xfrm>
              <a:off x="3912821" y="3375025"/>
              <a:ext cx="530915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dirty="0"/>
                <a:t>34</a:t>
              </a:r>
              <a:r>
                <a:rPr lang="en-US" altLang="en-US" sz="2000" baseline="30000" dirty="0"/>
                <a:t>0</a:t>
              </a:r>
              <a:endParaRPr lang="en-US" altLang="en-US" sz="2000" dirty="0"/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137746" y="395288"/>
              <a:ext cx="5348654" cy="4157592"/>
              <a:chOff x="-92075" y="395288"/>
              <a:chExt cx="5348654" cy="4157592"/>
            </a:xfrm>
          </p:grpSpPr>
          <p:sp>
            <p:nvSpPr>
              <p:cNvPr id="8194" name="Line 2"/>
              <p:cNvSpPr>
                <a:spLocks noChangeShapeType="1"/>
              </p:cNvSpPr>
              <p:nvPr/>
            </p:nvSpPr>
            <p:spPr bwMode="auto">
              <a:xfrm>
                <a:off x="304800" y="3886200"/>
                <a:ext cx="4495800" cy="0"/>
              </a:xfrm>
              <a:prstGeom prst="line">
                <a:avLst/>
              </a:prstGeom>
              <a:noFill/>
              <a:ln w="76200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5" name="Line 3"/>
              <p:cNvSpPr>
                <a:spLocks noChangeShapeType="1"/>
              </p:cNvSpPr>
              <p:nvPr/>
            </p:nvSpPr>
            <p:spPr bwMode="auto">
              <a:xfrm flipV="1">
                <a:off x="304800" y="762000"/>
                <a:ext cx="1371600" cy="3124200"/>
              </a:xfrm>
              <a:prstGeom prst="line">
                <a:avLst/>
              </a:prstGeom>
              <a:noFill/>
              <a:ln w="76200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6" name="Line 4"/>
              <p:cNvSpPr>
                <a:spLocks noChangeShapeType="1"/>
              </p:cNvSpPr>
              <p:nvPr/>
            </p:nvSpPr>
            <p:spPr bwMode="auto">
              <a:xfrm flipH="1" flipV="1">
                <a:off x="1676400" y="762000"/>
                <a:ext cx="3124200" cy="3124200"/>
              </a:xfrm>
              <a:prstGeom prst="line">
                <a:avLst/>
              </a:prstGeom>
              <a:noFill/>
              <a:ln w="76200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0" name="Text Box 8"/>
              <p:cNvSpPr txBox="1">
                <a:spLocks noChangeArrowheads="1"/>
              </p:cNvSpPr>
              <p:nvPr/>
            </p:nvSpPr>
            <p:spPr bwMode="auto">
              <a:xfrm>
                <a:off x="1447800" y="395288"/>
                <a:ext cx="441325" cy="5191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dirty="0"/>
                  <a:t>A</a:t>
                </a:r>
              </a:p>
            </p:txBody>
          </p:sp>
          <p:sp>
            <p:nvSpPr>
              <p:cNvPr id="8201" name="Text Box 9"/>
              <p:cNvSpPr txBox="1">
                <a:spLocks noChangeArrowheads="1"/>
              </p:cNvSpPr>
              <p:nvPr/>
            </p:nvSpPr>
            <p:spPr bwMode="auto">
              <a:xfrm>
                <a:off x="-92075" y="3900488"/>
                <a:ext cx="420688" cy="5191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/>
                  <a:t>B</a:t>
                </a:r>
              </a:p>
            </p:txBody>
          </p:sp>
          <p:sp>
            <p:nvSpPr>
              <p:cNvPr id="8202" name="Text Box 10"/>
              <p:cNvSpPr txBox="1">
                <a:spLocks noChangeArrowheads="1"/>
              </p:cNvSpPr>
              <p:nvPr/>
            </p:nvSpPr>
            <p:spPr bwMode="auto">
              <a:xfrm>
                <a:off x="4815254" y="3733800"/>
                <a:ext cx="441325" cy="5191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dirty="0"/>
                  <a:t>C</a:t>
                </a: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83588" y="4183548"/>
                <a:ext cx="60882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en-US" b="1" dirty="0">
                    <a:solidFill>
                      <a:srgbClr val="4BACC6">
                        <a:lumMod val="75000"/>
                      </a:srgbClr>
                    </a:solidFill>
                  </a:rPr>
                  <a:t>Stan</a:t>
                </a:r>
                <a:endParaRPr lang="en-US" dirty="0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4343400" y="4038600"/>
                <a:ext cx="59695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en-US" b="1" dirty="0" smtClean="0">
                    <a:solidFill>
                      <a:srgbClr val="4BACC6">
                        <a:lumMod val="75000"/>
                      </a:srgbClr>
                    </a:solidFill>
                  </a:rPr>
                  <a:t>Paul</a:t>
                </a:r>
                <a:endParaRPr lang="en-US" dirty="0"/>
              </a:p>
            </p:txBody>
          </p:sp>
        </p:grpSp>
        <p:sp>
          <p:nvSpPr>
            <p:cNvPr id="32" name="Text Box 16"/>
            <p:cNvSpPr txBox="1">
              <a:spLocks noChangeArrowheads="1"/>
            </p:cNvSpPr>
            <p:nvPr/>
          </p:nvSpPr>
          <p:spPr bwMode="auto">
            <a:xfrm>
              <a:off x="3377257" y="1676400"/>
              <a:ext cx="1071127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b="1" dirty="0" smtClean="0"/>
                <a:t>265.24 </a:t>
              </a:r>
              <a:r>
                <a:rPr lang="en-US" altLang="en-US" b="1" dirty="0"/>
                <a:t>m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196916" y="3886200"/>
              <a:ext cx="42191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 smtClean="0">
                  <a:solidFill>
                    <a:srgbClr val="FF0000"/>
                  </a:solidFill>
                </a:rPr>
                <a:t>?</a:t>
              </a:r>
              <a:endParaRPr lang="en-US" sz="4000" b="1" dirty="0">
                <a:solidFill>
                  <a:srgbClr val="FF0000"/>
                </a:solidFill>
              </a:endParaRPr>
            </a:p>
          </p:txBody>
        </p:sp>
        <p:sp>
          <p:nvSpPr>
            <p:cNvPr id="34" name="Text Box 16"/>
            <p:cNvSpPr txBox="1">
              <a:spLocks noChangeArrowheads="1"/>
            </p:cNvSpPr>
            <p:nvPr/>
          </p:nvSpPr>
          <p:spPr bwMode="auto">
            <a:xfrm>
              <a:off x="313409" y="1576379"/>
              <a:ext cx="1071127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b="1" dirty="0" smtClean="0"/>
                <a:t>190.85 </a:t>
              </a:r>
              <a:r>
                <a:rPr lang="en-US" altLang="en-US" b="1" dirty="0"/>
                <a:t>m</a:t>
              </a:r>
            </a:p>
          </p:txBody>
        </p:sp>
      </p:grpSp>
      <p:sp>
        <p:nvSpPr>
          <p:cNvPr id="35" name="Text Box 7"/>
          <p:cNvSpPr txBox="1">
            <a:spLocks noChangeArrowheads="1"/>
          </p:cNvSpPr>
          <p:nvPr/>
        </p:nvSpPr>
        <p:spPr bwMode="auto">
          <a:xfrm>
            <a:off x="1677621" y="1111702"/>
            <a:ext cx="53091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dirty="0" smtClean="0"/>
              <a:t>95</a:t>
            </a:r>
            <a:r>
              <a:rPr lang="en-US" altLang="en-US" sz="2000" baseline="30000" dirty="0" smtClean="0"/>
              <a:t>0</a:t>
            </a:r>
            <a:endParaRPr lang="en-US" altLang="en-US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1066800" y="968514"/>
            <a:ext cx="4267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943078" y="230832"/>
            <a:ext cx="4956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819400" y="892314"/>
            <a:ext cx="4267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53000" y="5181600"/>
            <a:ext cx="40145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Stan and Paul are 340 m apart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38400" y="304800"/>
            <a:ext cx="6071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99"/>
                </a:solidFill>
              </a:rPr>
              <a:t>Alternate method: Solve non-Right Triangle</a:t>
            </a:r>
            <a:endParaRPr lang="en-US" sz="2400" b="1" dirty="0">
              <a:solidFill>
                <a:srgbClr val="FF3399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18604" y="665426"/>
            <a:ext cx="54253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Given:   two </a:t>
            </a:r>
            <a:r>
              <a:rPr lang="en-US" b="1" dirty="0"/>
              <a:t>angles and one </a:t>
            </a:r>
            <a:r>
              <a:rPr lang="en-US" b="1" dirty="0" smtClean="0"/>
              <a:t>side or</a:t>
            </a:r>
            <a:endParaRPr lang="en-US" b="1" dirty="0"/>
          </a:p>
          <a:p>
            <a:r>
              <a:rPr lang="en-US" b="1" dirty="0"/>
              <a:t> two sides and an angle </a:t>
            </a:r>
            <a:r>
              <a:rPr lang="en-US" b="1" dirty="0" smtClean="0"/>
              <a:t>opposite </a:t>
            </a:r>
            <a:r>
              <a:rPr lang="en-US" b="1" dirty="0"/>
              <a:t>one of the given sides</a:t>
            </a:r>
          </a:p>
        </p:txBody>
      </p:sp>
      <p:sp>
        <p:nvSpPr>
          <p:cNvPr id="9" name="Arc 8"/>
          <p:cNvSpPr/>
          <p:nvPr/>
        </p:nvSpPr>
        <p:spPr>
          <a:xfrm rot="10002636">
            <a:off x="1575045" y="1286608"/>
            <a:ext cx="941205" cy="383738"/>
          </a:xfrm>
          <a:prstGeom prst="arc">
            <a:avLst>
              <a:gd name="adj1" fmla="val 10475172"/>
              <a:gd name="adj2" fmla="val 0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0667990"/>
              </p:ext>
            </p:extLst>
          </p:nvPr>
        </p:nvGraphicFramePr>
        <p:xfrm>
          <a:off x="6048261" y="1820035"/>
          <a:ext cx="1419339" cy="6558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0" name="Equation" r:id="rId3" imgW="850680" imgH="393480" progId="Equation.DSMT4">
                  <p:embed/>
                </p:oleObj>
              </mc:Choice>
              <mc:Fallback>
                <p:oleObj name="Equation" r:id="rId3" imgW="85068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8261" y="1820035"/>
                        <a:ext cx="1419339" cy="655816"/>
                      </a:xfrm>
                      <a:prstGeom prst="rect">
                        <a:avLst/>
                      </a:prstGeom>
                      <a:noFill/>
                      <a:ln w="76200" cmpd="tri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8822270"/>
              </p:ext>
            </p:extLst>
          </p:nvPr>
        </p:nvGraphicFramePr>
        <p:xfrm>
          <a:off x="5954713" y="2733675"/>
          <a:ext cx="1779587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1" name="Equation" r:id="rId5" imgW="1066680" imgH="393480" progId="Equation.DSMT4">
                  <p:embed/>
                </p:oleObj>
              </mc:Choice>
              <mc:Fallback>
                <p:oleObj name="Equation" r:id="rId5" imgW="10666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4713" y="2733675"/>
                        <a:ext cx="1779587" cy="655638"/>
                      </a:xfrm>
                      <a:prstGeom prst="rect">
                        <a:avLst/>
                      </a:prstGeom>
                      <a:noFill/>
                      <a:ln w="76200" cmpd="tri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430582"/>
              </p:ext>
            </p:extLst>
          </p:nvPr>
        </p:nvGraphicFramePr>
        <p:xfrm>
          <a:off x="6564313" y="3656013"/>
          <a:ext cx="2351087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2" name="Equation" r:id="rId7" imgW="1409400" imgH="431640" progId="Equation.DSMT4">
                  <p:embed/>
                </p:oleObj>
              </mc:Choice>
              <mc:Fallback>
                <p:oleObj name="Equation" r:id="rId7" imgW="140940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4313" y="3656013"/>
                        <a:ext cx="2351087" cy="719137"/>
                      </a:xfrm>
                      <a:prstGeom prst="rect">
                        <a:avLst/>
                      </a:prstGeom>
                      <a:noFill/>
                      <a:ln w="76200" cmpd="tri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6426047"/>
              </p:ext>
            </p:extLst>
          </p:nvPr>
        </p:nvGraphicFramePr>
        <p:xfrm>
          <a:off x="6553200" y="4749800"/>
          <a:ext cx="846138" cy="29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3" name="Equation" r:id="rId9" imgW="507960" imgH="177480" progId="Equation.DSMT4">
                  <p:embed/>
                </p:oleObj>
              </mc:Choice>
              <mc:Fallback>
                <p:oleObj name="Equation" r:id="rId9" imgW="5079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4749800"/>
                        <a:ext cx="846138" cy="296863"/>
                      </a:xfrm>
                      <a:prstGeom prst="rect">
                        <a:avLst/>
                      </a:prstGeom>
                      <a:noFill/>
                      <a:ln w="76200" cmpd="tri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TextBox 46"/>
          <p:cNvSpPr txBox="1"/>
          <p:nvPr/>
        </p:nvSpPr>
        <p:spPr>
          <a:xfrm>
            <a:off x="284101" y="4721469"/>
            <a:ext cx="38306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3399"/>
                </a:solidFill>
              </a:rPr>
              <a:t>How would the solution be affected if you would have chosen</a:t>
            </a:r>
            <a:endParaRPr lang="en-US" sz="2000" b="1" dirty="0">
              <a:solidFill>
                <a:srgbClr val="FF3399"/>
              </a:solidFill>
            </a:endParaRPr>
          </a:p>
        </p:txBody>
      </p:sp>
      <p:graphicFrame>
        <p:nvGraphicFramePr>
          <p:cNvPr id="48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1771515"/>
              </p:ext>
            </p:extLst>
          </p:nvPr>
        </p:nvGraphicFramePr>
        <p:xfrm>
          <a:off x="228600" y="5429354"/>
          <a:ext cx="1937519" cy="8952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4" name="Equation" r:id="rId11" imgW="850680" imgH="393480" progId="Equation.DSMT4">
                  <p:embed/>
                </p:oleObj>
              </mc:Choice>
              <mc:Fallback>
                <p:oleObj name="Equation" r:id="rId11" imgW="8506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429354"/>
                        <a:ext cx="1937519" cy="895245"/>
                      </a:xfrm>
                      <a:prstGeom prst="rect">
                        <a:avLst/>
                      </a:prstGeom>
                      <a:noFill/>
                      <a:ln w="76200" cmpd="tri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/>
          <p:nvPr/>
        </p:nvSpPr>
        <p:spPr>
          <a:xfrm>
            <a:off x="2286000" y="5638800"/>
            <a:ext cx="5052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3399"/>
                </a:solidFill>
              </a:rPr>
              <a:t>or</a:t>
            </a:r>
            <a:endParaRPr lang="en-US" sz="2800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0326236"/>
              </p:ext>
            </p:extLst>
          </p:nvPr>
        </p:nvGraphicFramePr>
        <p:xfrm>
          <a:off x="2819400" y="5486400"/>
          <a:ext cx="1905000" cy="8817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5" name="Equation" r:id="rId13" imgW="850680" imgH="393480" progId="Equation.DSMT4">
                  <p:embed/>
                </p:oleObj>
              </mc:Choice>
              <mc:Fallback>
                <p:oleObj name="Equation" r:id="rId13" imgW="85068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5486400"/>
                        <a:ext cx="1905000" cy="881785"/>
                      </a:xfrm>
                      <a:prstGeom prst="rect">
                        <a:avLst/>
                      </a:prstGeom>
                      <a:noFill/>
                      <a:ln w="76200" cmpd="tri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2.3.</a:t>
            </a:r>
            <a:r>
              <a:rPr lang="en-US" sz="1800" i="1" dirty="0"/>
              <a:t>6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01967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22" grpId="0" autoUpdateAnimBg="0"/>
      <p:bldP spid="35" grpId="0"/>
      <p:bldP spid="36" grpId="0"/>
      <p:bldP spid="37" grpId="0"/>
      <p:bldP spid="41" grpId="0"/>
      <p:bldP spid="6" grpId="0"/>
      <p:bldP spid="7" grpId="0"/>
      <p:bldP spid="8" grpId="0"/>
      <p:bldP spid="9" grpId="0" animBg="1"/>
      <p:bldP spid="47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3888"/>
            <a:ext cx="3962400" cy="237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889125" y="2436813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0">
                <a:solidFill>
                  <a:srgbClr val="CC0000"/>
                </a:solidFill>
              </a:rPr>
              <a:t>c</a:t>
            </a:r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914400" y="3657600"/>
          <a:ext cx="2382838" cy="1290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7" name="Equation" r:id="rId4" imgW="1079500" imgH="584200" progId="Equation.DSMT36">
                  <p:embed/>
                </p:oleObj>
              </mc:Choice>
              <mc:Fallback>
                <p:oleObj name="Equation" r:id="rId4" imgW="1079500" imgH="5842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657600"/>
                        <a:ext cx="2382838" cy="1290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17525" y="3046413"/>
            <a:ext cx="2990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0">
                <a:solidFill>
                  <a:srgbClr val="0000CC"/>
                </a:solidFill>
              </a:rPr>
              <a:t>180</a:t>
            </a:r>
            <a:r>
              <a:rPr lang="en-US" altLang="en-US" sz="2400" b="0" baseline="30000">
                <a:solidFill>
                  <a:srgbClr val="0000CC"/>
                </a:solidFill>
              </a:rPr>
              <a:t>0</a:t>
            </a:r>
            <a:r>
              <a:rPr lang="en-US" altLang="en-US" sz="2400" b="0">
                <a:solidFill>
                  <a:srgbClr val="0000CC"/>
                </a:solidFill>
              </a:rPr>
              <a:t>- (75</a:t>
            </a:r>
            <a:r>
              <a:rPr lang="en-US" altLang="en-US" sz="2400" b="0" baseline="30000">
                <a:solidFill>
                  <a:srgbClr val="0000CC"/>
                </a:solidFill>
              </a:rPr>
              <a:t>0</a:t>
            </a:r>
            <a:r>
              <a:rPr lang="en-US" altLang="en-US" sz="2400" b="0">
                <a:solidFill>
                  <a:srgbClr val="0000CC"/>
                </a:solidFill>
              </a:rPr>
              <a:t> + 45</a:t>
            </a:r>
            <a:r>
              <a:rPr lang="en-US" altLang="en-US" sz="2400" b="0" baseline="30000">
                <a:solidFill>
                  <a:srgbClr val="0000CC"/>
                </a:solidFill>
              </a:rPr>
              <a:t>0</a:t>
            </a:r>
            <a:r>
              <a:rPr lang="en-US" altLang="en-US" sz="2400" b="0">
                <a:solidFill>
                  <a:srgbClr val="0000CC"/>
                </a:solidFill>
              </a:rPr>
              <a:t>) = 60</a:t>
            </a:r>
            <a:r>
              <a:rPr lang="en-US" altLang="en-US" sz="2400" b="0" baseline="30000">
                <a:solidFill>
                  <a:srgbClr val="0000CC"/>
                </a:solidFill>
              </a:rPr>
              <a:t>0</a:t>
            </a:r>
            <a:endParaRPr lang="en-US" altLang="en-US" b="0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2514600" y="1157288"/>
            <a:ext cx="590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0">
                <a:solidFill>
                  <a:srgbClr val="0000CC"/>
                </a:solidFill>
              </a:rPr>
              <a:t>60</a:t>
            </a:r>
            <a:r>
              <a:rPr lang="en-US" altLang="en-US" sz="2400" b="0" baseline="30000">
                <a:solidFill>
                  <a:srgbClr val="0000CC"/>
                </a:solidFill>
              </a:rPr>
              <a:t>0</a:t>
            </a:r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623888"/>
            <a:ext cx="3962400" cy="232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128" name="Object 8"/>
          <p:cNvGraphicFramePr>
            <a:graphicFrameLocks noChangeAspect="1"/>
          </p:cNvGraphicFramePr>
          <p:nvPr/>
        </p:nvGraphicFramePr>
        <p:xfrm>
          <a:off x="8294688" y="2209800"/>
          <a:ext cx="239712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8" name="Equation" r:id="rId7" imgW="114300" imgH="152400" progId="Equation.DSMT36">
                  <p:embed/>
                </p:oleObj>
              </mc:Choice>
              <mc:Fallback>
                <p:oleObj name="Equation" r:id="rId7" imgW="114300" imgH="1524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94688" y="2209800"/>
                        <a:ext cx="239712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531509"/>
              </p:ext>
            </p:extLst>
          </p:nvPr>
        </p:nvGraphicFramePr>
        <p:xfrm>
          <a:off x="5791200" y="3276600"/>
          <a:ext cx="2076450" cy="128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9" name="Equation" r:id="rId9" imgW="939800" imgH="584200" progId="Equation.DSMT36">
                  <p:embed/>
                </p:oleObj>
              </mc:Choice>
              <mc:Fallback>
                <p:oleObj name="Equation" r:id="rId9" imgW="939800" imgH="5842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3276600"/>
                        <a:ext cx="2076450" cy="1289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0" name="Object 10"/>
          <p:cNvGraphicFramePr>
            <a:graphicFrameLocks noChangeAspect="1"/>
          </p:cNvGraphicFramePr>
          <p:nvPr/>
        </p:nvGraphicFramePr>
        <p:xfrm>
          <a:off x="1714500" y="4641850"/>
          <a:ext cx="1981200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0" name="Equation" r:id="rId11" imgW="876300" imgH="381000" progId="Equation.DSMT36">
                  <p:embed/>
                </p:oleObj>
              </mc:Choice>
              <mc:Fallback>
                <p:oleObj name="Equation" r:id="rId11" imgW="876300" imgH="3810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0" y="4641850"/>
                        <a:ext cx="1981200" cy="86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1668463" y="5708650"/>
            <a:ext cx="1305165" cy="461665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 dirty="0">
                <a:solidFill>
                  <a:schemeClr val="accent2"/>
                </a:solidFill>
              </a:rPr>
              <a:t>c = 12.25</a:t>
            </a:r>
            <a:endParaRPr lang="en-US" altLang="en-US" sz="2400" b="1" u="sng" dirty="0">
              <a:solidFill>
                <a:schemeClr val="accent2"/>
              </a:solidFill>
            </a:endParaRPr>
          </a:p>
        </p:txBody>
      </p:sp>
      <p:graphicFrame>
        <p:nvGraphicFramePr>
          <p:cNvPr id="513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2257259"/>
              </p:ext>
            </p:extLst>
          </p:nvPr>
        </p:nvGraphicFramePr>
        <p:xfrm>
          <a:off x="6172200" y="4327525"/>
          <a:ext cx="226695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1" name="Equation" r:id="rId13" imgW="1079500" imgH="381000" progId="Equation.DSMT36">
                  <p:embed/>
                </p:oleObj>
              </mc:Choice>
              <mc:Fallback>
                <p:oleObj name="Equation" r:id="rId13" imgW="1079500" imgH="3810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4327525"/>
                        <a:ext cx="2266950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4648321"/>
              </p:ext>
            </p:extLst>
          </p:nvPr>
        </p:nvGraphicFramePr>
        <p:xfrm>
          <a:off x="5867400" y="6167437"/>
          <a:ext cx="1295400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2" name="Equation" r:id="rId15" imgW="596900" imgH="177800" progId="Equation.DSMT36">
                  <p:embed/>
                </p:oleObj>
              </mc:Choice>
              <mc:Fallback>
                <p:oleObj name="Equation" r:id="rId15" imgW="596900" imgH="1778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6167437"/>
                        <a:ext cx="1295400" cy="3857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381000" y="208389"/>
            <a:ext cx="8305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altLang="en-US" sz="2400" b="1" u="sng" dirty="0">
                <a:solidFill>
                  <a:schemeClr val="accent2"/>
                </a:solidFill>
              </a:rPr>
              <a:t>Applying the Law of </a:t>
            </a:r>
            <a:r>
              <a:rPr lang="en-US" altLang="en-US" sz="2400" b="1" u="sng" dirty="0" err="1">
                <a:solidFill>
                  <a:schemeClr val="accent2"/>
                </a:solidFill>
              </a:rPr>
              <a:t>Sines</a:t>
            </a:r>
            <a:r>
              <a:rPr lang="en-US" altLang="en-US" sz="2400" b="1" u="sng" dirty="0">
                <a:solidFill>
                  <a:schemeClr val="accent2"/>
                </a:solidFill>
              </a:rPr>
              <a:t> </a:t>
            </a:r>
            <a:r>
              <a:rPr lang="en-US" altLang="en-US" b="1" dirty="0">
                <a:solidFill>
                  <a:schemeClr val="accent2"/>
                </a:solidFill>
              </a:rPr>
              <a:t>(nearest 100th for lengths, 10th for angles) </a:t>
            </a:r>
          </a:p>
        </p:txBody>
      </p:sp>
      <p:graphicFrame>
        <p:nvGraphicFramePr>
          <p:cNvPr id="1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7993674"/>
              </p:ext>
            </p:extLst>
          </p:nvPr>
        </p:nvGraphicFramePr>
        <p:xfrm>
          <a:off x="5905500" y="5113338"/>
          <a:ext cx="2800350" cy="101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3" name="Equation" r:id="rId17" imgW="1333440" imgH="482400" progId="Equation.DSMT4">
                  <p:embed/>
                </p:oleObj>
              </mc:Choice>
              <mc:Fallback>
                <p:oleObj name="Equation" r:id="rId17" imgW="133344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5500" y="5113338"/>
                        <a:ext cx="2800350" cy="1014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2.3.</a:t>
            </a:r>
            <a:r>
              <a:rPr lang="en-US" sz="1800" i="1" dirty="0"/>
              <a:t>7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00604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5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4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9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4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63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3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utoUpdateAnimBg="0"/>
      <p:bldP spid="5125" grpId="0" autoUpdateAnimBg="0"/>
      <p:bldP spid="5126" grpId="0" autoUpdateAnimBg="0"/>
      <p:bldP spid="5131" grpId="0" animBg="1" autoUpdateAnimBg="0"/>
      <p:bldP spid="5135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380</Words>
  <Application>Microsoft Office PowerPoint</Application>
  <PresentationFormat>On-screen Show (4:3)</PresentationFormat>
  <Paragraphs>107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Office Theme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Edmonton Catholic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MacKay</dc:creator>
  <cp:lastModifiedBy>Stephanie MacKay</cp:lastModifiedBy>
  <cp:revision>40</cp:revision>
  <dcterms:created xsi:type="dcterms:W3CDTF">2011-09-12T19:15:35Z</dcterms:created>
  <dcterms:modified xsi:type="dcterms:W3CDTF">2012-02-27T19:05:51Z</dcterms:modified>
</cp:coreProperties>
</file>