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1" r:id="rId4"/>
    <p:sldId id="260" r:id="rId5"/>
    <p:sldId id="273" r:id="rId6"/>
    <p:sldId id="272" r:id="rId7"/>
    <p:sldId id="274" r:id="rId8"/>
    <p:sldId id="275" r:id="rId9"/>
    <p:sldId id="276" r:id="rId10"/>
    <p:sldId id="277" r:id="rId11"/>
    <p:sldId id="279" r:id="rId12"/>
    <p:sldId id="280" r:id="rId13"/>
    <p:sldId id="281" r:id="rId14"/>
    <p:sldId id="282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6CFF6-004D-46E9-993A-BF90870722E4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080BD-2F06-4998-BDDE-551DB60EC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59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D1A6E6-5AB8-4246-892D-83D067650EFC}" type="slidenum">
              <a:rPr lang="en-US"/>
              <a:pPr/>
              <a:t>4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289EE1-53FA-49A6-A409-4E341B7E527B}" type="slidenum">
              <a:rPr lang="en-US"/>
              <a:pPr/>
              <a:t>7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2F95-2D29-441C-91FE-D0B60ADF987A}" type="slidenum">
              <a:rPr lang="en-US"/>
              <a:pPr/>
              <a:t>8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C7773-4963-4DBA-8C60-B86F1BAA1CF4}" type="slidenum">
              <a:rPr lang="en-US"/>
              <a:pPr/>
              <a:t>9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D35A9C-E806-469F-ACA4-469F5D3F67A2}" type="slidenum">
              <a:rPr lang="en-US"/>
              <a:pPr/>
              <a:t>10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410EB299-775C-4CD3-9AA5-53F7DB2B8A06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410EB299-775C-4CD3-9AA5-53F7DB2B8A06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410EB299-775C-4CD3-9AA5-53F7DB2B8A06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410EB299-775C-4CD3-9AA5-53F7DB2B8A06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1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63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5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5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0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0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1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7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4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8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90EB8-9692-48DD-8CEC-3FEEC47C5C6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7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7.png"/><Relationship Id="rId7" Type="http://schemas.openxmlformats.org/officeDocument/2006/relationships/hyperlink" Target="2.1%20Angles%20in%20St%20Pos%20Media/2.1%20Angles%20in%20St%20Pos%20Investigate.notebook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6.wmf"/><Relationship Id="rId5" Type="http://schemas.openxmlformats.org/officeDocument/2006/relationships/image" Target="../media/image15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356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Chapter 2 Trigonometry</a:t>
            </a:r>
            <a:endParaRPr lang="en-US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3335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2.1 A Angles in Standard Position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07" y="826532"/>
            <a:ext cx="1161295" cy="240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47" y="1219200"/>
            <a:ext cx="27051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4697"/>
            <a:ext cx="4294214" cy="2244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99" y="2743200"/>
            <a:ext cx="8691685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27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25588" y="0"/>
            <a:ext cx="6013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chemeClr val="accent2"/>
                </a:solidFill>
              </a:rPr>
              <a:t>Sketching Angles in Standard Position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457200"/>
            <a:ext cx="927183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/>
              <a:t>Sketch the following angles in standard position. State </a:t>
            </a:r>
            <a:r>
              <a:rPr lang="en-US" sz="2000" b="1" dirty="0" smtClean="0"/>
              <a:t>the size of the reference angle.</a:t>
            </a:r>
          </a:p>
          <a:p>
            <a:r>
              <a:rPr lang="en-US" sz="2000" b="1" dirty="0" smtClean="0"/>
              <a:t>In which quadrant does the terminal arm lie?</a:t>
            </a:r>
            <a:endParaRPr lang="en-US" sz="2000" b="1" dirty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6200" y="1584325"/>
            <a:ext cx="9060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C0000"/>
                </a:solidFill>
              </a:rPr>
              <a:t>a)</a:t>
            </a:r>
            <a:r>
              <a:rPr lang="en-US" b="1" dirty="0"/>
              <a:t>  150</a:t>
            </a:r>
            <a:r>
              <a:rPr lang="en-US" b="1" baseline="30000" dirty="0"/>
              <a:t>0</a:t>
            </a:r>
            <a:endParaRPr lang="en-US" b="1" dirty="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108325" y="1584325"/>
            <a:ext cx="9124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C0000"/>
                </a:solidFill>
              </a:rPr>
              <a:t>b)</a:t>
            </a:r>
            <a:r>
              <a:rPr lang="en-US" b="1" dirty="0"/>
              <a:t>  </a:t>
            </a:r>
            <a:r>
              <a:rPr lang="en-US" b="1" dirty="0" smtClean="0"/>
              <a:t>290</a:t>
            </a:r>
            <a:r>
              <a:rPr lang="en-US" b="1" baseline="30000" dirty="0" smtClean="0"/>
              <a:t>0</a:t>
            </a:r>
            <a:endParaRPr lang="en-US" b="1" dirty="0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232525" y="1600200"/>
            <a:ext cx="8883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C0000"/>
                </a:solidFill>
              </a:rPr>
              <a:t>c)</a:t>
            </a:r>
            <a:r>
              <a:rPr lang="en-US" b="1" dirty="0"/>
              <a:t>  </a:t>
            </a:r>
            <a:r>
              <a:rPr lang="en-US" b="1" dirty="0" smtClean="0"/>
              <a:t>215</a:t>
            </a:r>
            <a:r>
              <a:rPr lang="en-US" b="1" baseline="30000" dirty="0" smtClean="0"/>
              <a:t>0</a:t>
            </a:r>
            <a:endParaRPr lang="en-US" b="1" dirty="0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7696200" y="2146300"/>
            <a:ext cx="0" cy="1600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6553200" y="2892425"/>
            <a:ext cx="2286000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4559300" y="2133600"/>
            <a:ext cx="0" cy="1600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3429000" y="2895600"/>
            <a:ext cx="2286000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1295400" y="2120900"/>
            <a:ext cx="0" cy="1600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228600" y="2882900"/>
            <a:ext cx="2286000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 flipV="1">
            <a:off x="469900" y="2273300"/>
            <a:ext cx="838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Arc 19"/>
          <p:cNvSpPr>
            <a:spLocks/>
          </p:cNvSpPr>
          <p:nvPr/>
        </p:nvSpPr>
        <p:spPr bwMode="auto">
          <a:xfrm>
            <a:off x="1047750" y="2532063"/>
            <a:ext cx="554038" cy="304800"/>
          </a:xfrm>
          <a:custGeom>
            <a:avLst/>
            <a:gdLst>
              <a:gd name="G0" fmla="+- 17565 0 0"/>
              <a:gd name="G1" fmla="+- 21600 0 0"/>
              <a:gd name="G2" fmla="+- 21600 0 0"/>
              <a:gd name="T0" fmla="*/ 0 w 39165"/>
              <a:gd name="T1" fmla="*/ 9031 h 21600"/>
              <a:gd name="T2" fmla="*/ 39165 w 39165"/>
              <a:gd name="T3" fmla="*/ 21600 h 21600"/>
              <a:gd name="T4" fmla="*/ 17565 w 3916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165" h="21600" fill="none" extrusionOk="0">
                <a:moveTo>
                  <a:pt x="-1" y="9030"/>
                </a:moveTo>
                <a:cubicBezTo>
                  <a:pt x="4054" y="3362"/>
                  <a:pt x="10595" y="-1"/>
                  <a:pt x="17565" y="0"/>
                </a:cubicBezTo>
                <a:cubicBezTo>
                  <a:pt x="29494" y="0"/>
                  <a:pt x="39165" y="9670"/>
                  <a:pt x="39165" y="21600"/>
                </a:cubicBezTo>
              </a:path>
              <a:path w="39165" h="21600" stroke="0" extrusionOk="0">
                <a:moveTo>
                  <a:pt x="-1" y="9030"/>
                </a:moveTo>
                <a:cubicBezTo>
                  <a:pt x="4054" y="3362"/>
                  <a:pt x="10595" y="-1"/>
                  <a:pt x="17565" y="0"/>
                </a:cubicBezTo>
                <a:cubicBezTo>
                  <a:pt x="29494" y="0"/>
                  <a:pt x="39165" y="9670"/>
                  <a:pt x="39165" y="21600"/>
                </a:cubicBezTo>
                <a:lnTo>
                  <a:pt x="1756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4546599" y="2895600"/>
            <a:ext cx="517145" cy="533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 flipH="1">
            <a:off x="6858000" y="2895600"/>
            <a:ext cx="838200" cy="304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76200" y="4022725"/>
            <a:ext cx="19189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/>
              <a:t>Reference Angle</a:t>
            </a:r>
            <a:endParaRPr lang="en-US" sz="2000" b="1" dirty="0"/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3352800" y="4038600"/>
            <a:ext cx="19189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/>
              <a:t>Reference Angle</a:t>
            </a:r>
            <a:endParaRPr lang="en-US" sz="2000" b="1" dirty="0"/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6248400" y="4022725"/>
            <a:ext cx="19189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/>
              <a:t>Reference Angle</a:t>
            </a:r>
            <a:endParaRPr lang="en-US" sz="2000" b="1" dirty="0"/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1957934" y="4022725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</a:rPr>
              <a:t>  30</a:t>
            </a:r>
            <a:r>
              <a:rPr lang="en-US" sz="2000" b="1" baseline="30000" dirty="0">
                <a:solidFill>
                  <a:srgbClr val="CC0000"/>
                </a:solidFill>
              </a:rPr>
              <a:t>0</a:t>
            </a:r>
            <a:endParaRPr lang="en-US" sz="2000" b="1" dirty="0">
              <a:solidFill>
                <a:srgbClr val="CC0000"/>
              </a:solidFill>
            </a:endParaRP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5220954" y="4026086"/>
            <a:ext cx="5309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70</a:t>
            </a:r>
            <a:r>
              <a:rPr lang="en-US" sz="2000" b="1" baseline="30000" dirty="0" smtClean="0">
                <a:solidFill>
                  <a:srgbClr val="CC0000"/>
                </a:solidFill>
              </a:rPr>
              <a:t>0</a:t>
            </a:r>
            <a:endParaRPr lang="en-US" sz="2000" b="1" dirty="0">
              <a:solidFill>
                <a:srgbClr val="CC0000"/>
              </a:solidFill>
            </a:endParaRP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8156418" y="4022724"/>
            <a:ext cx="5309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35</a:t>
            </a:r>
            <a:r>
              <a:rPr lang="en-US" sz="2000" b="1" baseline="30000" dirty="0" smtClean="0">
                <a:solidFill>
                  <a:srgbClr val="CC0000"/>
                </a:solidFill>
              </a:rPr>
              <a:t>0</a:t>
            </a:r>
            <a:endParaRPr lang="en-US" sz="2000" b="1" dirty="0">
              <a:solidFill>
                <a:srgbClr val="CC0000"/>
              </a:solidFill>
            </a:endParaRPr>
          </a:p>
        </p:txBody>
      </p:sp>
      <p:sp>
        <p:nvSpPr>
          <p:cNvPr id="3" name="Arc 2"/>
          <p:cNvSpPr/>
          <p:nvPr/>
        </p:nvSpPr>
        <p:spPr>
          <a:xfrm>
            <a:off x="3962400" y="2541759"/>
            <a:ext cx="863600" cy="685800"/>
          </a:xfrm>
          <a:prstGeom prst="arc">
            <a:avLst>
              <a:gd name="adj1" fmla="val 2099519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/>
          <p:cNvSpPr/>
          <p:nvPr/>
        </p:nvSpPr>
        <p:spPr>
          <a:xfrm>
            <a:off x="7081838" y="2424441"/>
            <a:ext cx="914400" cy="914400"/>
          </a:xfrm>
          <a:prstGeom prst="arc">
            <a:avLst>
              <a:gd name="adj1" fmla="val 9483694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208146" y="3660835"/>
            <a:ext cx="11993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/>
              <a:t>Quadrant</a:t>
            </a:r>
            <a:endParaRPr lang="en-US" sz="2000" b="1" dirty="0"/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3402623" y="3660835"/>
            <a:ext cx="11993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/>
              <a:t>Quadrant</a:t>
            </a:r>
            <a:endParaRPr lang="en-US" sz="2000" b="1" dirty="0"/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6627755" y="3660835"/>
            <a:ext cx="11993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/>
              <a:t>Quadrant</a:t>
            </a:r>
            <a:endParaRPr lang="en-US" sz="2000" b="1" dirty="0"/>
          </a:p>
        </p:txBody>
      </p:sp>
      <p:sp>
        <p:nvSpPr>
          <p:cNvPr id="38" name="Text Box 33"/>
          <p:cNvSpPr txBox="1">
            <a:spLocks noChangeArrowheads="1"/>
          </p:cNvSpPr>
          <p:nvPr/>
        </p:nvSpPr>
        <p:spPr bwMode="auto">
          <a:xfrm>
            <a:off x="2010078" y="3657600"/>
            <a:ext cx="4988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C0000"/>
                </a:solidFill>
              </a:rPr>
              <a:t>  </a:t>
            </a:r>
            <a:r>
              <a:rPr lang="en-US" sz="2000" b="1" dirty="0" smtClean="0">
                <a:solidFill>
                  <a:srgbClr val="CC0000"/>
                </a:solidFill>
                <a:latin typeface="Times" pitchFamily="18" charset="0"/>
                <a:cs typeface="Times" pitchFamily="18" charset="0"/>
              </a:rPr>
              <a:t>II</a:t>
            </a:r>
            <a:endParaRPr lang="en-US" sz="2000" b="1" dirty="0">
              <a:solidFill>
                <a:srgbClr val="CC0000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5063745" y="3660835"/>
            <a:ext cx="5854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C0000"/>
                </a:solidFill>
              </a:rPr>
              <a:t>  </a:t>
            </a:r>
            <a:r>
              <a:rPr lang="en-US" sz="2000" b="1" dirty="0" smtClean="0">
                <a:solidFill>
                  <a:srgbClr val="CC0000"/>
                </a:solidFill>
                <a:latin typeface="Times" pitchFamily="18" charset="0"/>
                <a:cs typeface="Times" pitchFamily="18" charset="0"/>
              </a:rPr>
              <a:t>IV</a:t>
            </a:r>
            <a:endParaRPr lang="en-US" sz="2000" b="1" dirty="0">
              <a:solidFill>
                <a:srgbClr val="CC0000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40" name="Text Box 33"/>
          <p:cNvSpPr txBox="1">
            <a:spLocks noChangeArrowheads="1"/>
          </p:cNvSpPr>
          <p:nvPr/>
        </p:nvSpPr>
        <p:spPr bwMode="auto">
          <a:xfrm>
            <a:off x="8001000" y="3664070"/>
            <a:ext cx="5982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C0000"/>
                </a:solidFill>
              </a:rPr>
              <a:t>  </a:t>
            </a:r>
            <a:r>
              <a:rPr lang="en-US" sz="2000" b="1" dirty="0" smtClean="0">
                <a:solidFill>
                  <a:srgbClr val="CC0000"/>
                </a:solidFill>
                <a:latin typeface="Times" pitchFamily="18" charset="0"/>
                <a:cs typeface="Times" pitchFamily="18" charset="0"/>
              </a:rPr>
              <a:t>III</a:t>
            </a:r>
            <a:endParaRPr lang="en-US" sz="2000" b="1" dirty="0">
              <a:solidFill>
                <a:srgbClr val="CC0000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41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 smtClean="0"/>
              <a:t>9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3386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1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5" grpId="0" autoUpdateAnimBg="0"/>
      <p:bldP spid="5126" grpId="0" autoUpdateAnimBg="0"/>
      <p:bldP spid="5127" grpId="0" autoUpdateAnimBg="0"/>
      <p:bldP spid="5129" grpId="0" autoUpdateAnimBg="0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7" grpId="0" animBg="1"/>
      <p:bldP spid="5139" grpId="0" animBg="1"/>
      <p:bldP spid="5140" grpId="0" animBg="1"/>
      <p:bldP spid="5144" grpId="0" animBg="1"/>
      <p:bldP spid="5149" grpId="0" autoUpdateAnimBg="0"/>
      <p:bldP spid="5150" grpId="0" autoUpdateAnimBg="0"/>
      <p:bldP spid="5151" grpId="0" autoUpdateAnimBg="0"/>
      <p:bldP spid="5153" grpId="0" autoUpdateAnimBg="0"/>
      <p:bldP spid="5157" grpId="0" autoUpdateAnimBg="0"/>
      <p:bldP spid="5160" grpId="0" autoUpdateAnimBg="0"/>
      <p:bldP spid="3" grpId="0" animBg="1"/>
      <p:bldP spid="4" grpId="0" animBg="1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1000" y="-76200"/>
            <a:ext cx="82297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u="sng" dirty="0">
                <a:solidFill>
                  <a:srgbClr val="FF0000"/>
                </a:solidFill>
              </a:rPr>
              <a:t> </a:t>
            </a:r>
            <a:r>
              <a:rPr lang="en-US" sz="2000" u="sng" dirty="0" smtClean="0">
                <a:solidFill>
                  <a:srgbClr val="FF0000"/>
                </a:solidFill>
              </a:rPr>
              <a:t>Drawing Angles </a:t>
            </a:r>
            <a:r>
              <a:rPr lang="en-US" sz="2000" u="sng" dirty="0">
                <a:solidFill>
                  <a:srgbClr val="FF0000"/>
                </a:solidFill>
              </a:rPr>
              <a:t>in Standard </a:t>
            </a:r>
            <a:r>
              <a:rPr lang="en-US" sz="2000" u="sng" dirty="0" smtClean="0">
                <a:solidFill>
                  <a:srgbClr val="FF0000"/>
                </a:solidFill>
              </a:rPr>
              <a:t>Position Given a Point on the Terminal Arm</a:t>
            </a:r>
            <a:endParaRPr lang="en-US" sz="2000" u="sng" dirty="0">
              <a:solidFill>
                <a:srgbClr val="FF0000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388203"/>
            <a:ext cx="87566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/>
              <a:t>Draw an angle, </a:t>
            </a:r>
            <a:r>
              <a:rPr lang="en-US" dirty="0" smtClean="0">
                <a:sym typeface="Symbol"/>
              </a:rPr>
              <a:t>,</a:t>
            </a:r>
            <a:r>
              <a:rPr lang="en-US" dirty="0" smtClean="0"/>
              <a:t> in standard position such that the </a:t>
            </a:r>
            <a:r>
              <a:rPr lang="en-US" dirty="0"/>
              <a:t>point </a:t>
            </a:r>
            <a:r>
              <a:rPr lang="en-US" dirty="0" smtClean="0"/>
              <a:t>P(-</a:t>
            </a:r>
            <a:r>
              <a:rPr lang="en-US" dirty="0"/>
              <a:t>4, 3) lies on the terminal arm of an angle </a:t>
            </a:r>
            <a:r>
              <a:rPr lang="en-US" i="1" dirty="0">
                <a:latin typeface="Symbol" pitchFamily="18" charset="2"/>
              </a:rPr>
              <a:t>q</a:t>
            </a:r>
            <a:r>
              <a:rPr lang="en-US" dirty="0">
                <a:latin typeface="Symbol" pitchFamily="18" charset="2"/>
              </a:rPr>
              <a:t> </a:t>
            </a:r>
            <a:r>
              <a:rPr lang="en-US" dirty="0"/>
              <a:t> 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25600"/>
            <a:ext cx="3124200" cy="247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2451100" y="1752600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514600" y="1473200"/>
            <a:ext cx="89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/>
              <a:t>P(-4, 3)</a:t>
            </a: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 flipV="1">
            <a:off x="2057400" y="1371600"/>
            <a:ext cx="152400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2514600" y="17780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2514600" y="2641600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743200" y="2798763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>
                <a:solidFill>
                  <a:srgbClr val="FF0000"/>
                </a:solidFill>
              </a:rPr>
              <a:t>-4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193925" y="203676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3733800" y="2362200"/>
            <a:ext cx="303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i="1" dirty="0">
                <a:latin typeface="Symbol" pitchFamily="18" charset="2"/>
              </a:rPr>
              <a:t>q</a:t>
            </a:r>
          </a:p>
        </p:txBody>
      </p:sp>
      <p:graphicFrame>
        <p:nvGraphicFramePr>
          <p:cNvPr id="515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277386"/>
              </p:ext>
            </p:extLst>
          </p:nvPr>
        </p:nvGraphicFramePr>
        <p:xfrm>
          <a:off x="3844943" y="1981200"/>
          <a:ext cx="8667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5" imgW="533400" imgH="203200" progId="Equation.DSMT4">
                  <p:embed/>
                </p:oleObj>
              </mc:Choice>
              <mc:Fallback>
                <p:oleObj name="Equation" r:id="rId5" imgW="5334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4943" y="1981200"/>
                        <a:ext cx="866775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3048000" y="2538413"/>
            <a:ext cx="450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i="1" dirty="0">
                <a:latin typeface="Times New Roman" pitchFamily="18" charset="0"/>
              </a:rPr>
              <a:t>ref</a:t>
            </a:r>
          </a:p>
        </p:txBody>
      </p:sp>
      <p:sp>
        <p:nvSpPr>
          <p:cNvPr id="46108" name="Text Box 34"/>
          <p:cNvSpPr txBox="1">
            <a:spLocks noChangeArrowheads="1"/>
          </p:cNvSpPr>
          <p:nvPr/>
        </p:nvSpPr>
        <p:spPr bwMode="auto">
          <a:xfrm>
            <a:off x="8382000" y="6491288"/>
            <a:ext cx="7617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 smtClean="0"/>
              <a:t>10</a:t>
            </a:r>
            <a:endParaRPr lang="en-US" sz="1800" dirty="0"/>
          </a:p>
        </p:txBody>
      </p:sp>
      <p:sp>
        <p:nvSpPr>
          <p:cNvPr id="2" name="Arc 1"/>
          <p:cNvSpPr/>
          <p:nvPr/>
        </p:nvSpPr>
        <p:spPr>
          <a:xfrm>
            <a:off x="2939335" y="2341563"/>
            <a:ext cx="914400" cy="914400"/>
          </a:xfrm>
          <a:prstGeom prst="arc">
            <a:avLst>
              <a:gd name="adj1" fmla="val 14287489"/>
              <a:gd name="adj2" fmla="val 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801655"/>
              </p:ext>
            </p:extLst>
          </p:nvPr>
        </p:nvGraphicFramePr>
        <p:xfrm>
          <a:off x="2617176" y="2447192"/>
          <a:ext cx="625915" cy="23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7" imgW="596880" imgH="228600" progId="Equation.DSMT4">
                  <p:embed/>
                </p:oleObj>
              </mc:Choice>
              <mc:Fallback>
                <p:oleObj name="Equation" r:id="rId7" imgW="596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7176" y="2447192"/>
                        <a:ext cx="625915" cy="239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262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  <p:bldP spid="5129" grpId="0" animBg="1"/>
      <p:bldP spid="5130" grpId="0" autoUpdateAnimBg="0"/>
      <p:bldP spid="5132" grpId="0" animBg="1"/>
      <p:bldP spid="5133" grpId="0" animBg="1"/>
      <p:bldP spid="5134" grpId="0" animBg="1"/>
      <p:bldP spid="5135" grpId="0" autoUpdateAnimBg="0"/>
      <p:bldP spid="5136" grpId="0" autoUpdateAnimBg="0"/>
      <p:bldP spid="5137" grpId="0" autoUpdateAnimBg="0"/>
      <p:bldP spid="5153" grpId="0" autoUpdateAnimBg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1000" y="-76200"/>
            <a:ext cx="82297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u="sng" dirty="0">
                <a:solidFill>
                  <a:srgbClr val="FF0000"/>
                </a:solidFill>
              </a:rPr>
              <a:t> </a:t>
            </a:r>
            <a:r>
              <a:rPr lang="en-US" sz="2000" u="sng" dirty="0" smtClean="0">
                <a:solidFill>
                  <a:srgbClr val="FF0000"/>
                </a:solidFill>
              </a:rPr>
              <a:t>Drawing Angles </a:t>
            </a:r>
            <a:r>
              <a:rPr lang="en-US" sz="2000" u="sng" dirty="0">
                <a:solidFill>
                  <a:srgbClr val="FF0000"/>
                </a:solidFill>
              </a:rPr>
              <a:t>in Standard </a:t>
            </a:r>
            <a:r>
              <a:rPr lang="en-US" sz="2000" u="sng" dirty="0" smtClean="0">
                <a:solidFill>
                  <a:srgbClr val="FF0000"/>
                </a:solidFill>
              </a:rPr>
              <a:t>Position Given a Point on the Terminal Arm</a:t>
            </a:r>
            <a:endParaRPr lang="en-US" sz="2000" u="sng" dirty="0">
              <a:solidFill>
                <a:srgbClr val="FF0000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388203"/>
            <a:ext cx="8756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/>
              <a:t>Suppose the </a:t>
            </a:r>
            <a:r>
              <a:rPr lang="en-US" dirty="0"/>
              <a:t>point </a:t>
            </a:r>
            <a:r>
              <a:rPr lang="en-US" dirty="0" smtClean="0"/>
              <a:t>P(-</a:t>
            </a:r>
            <a:r>
              <a:rPr lang="en-US" dirty="0"/>
              <a:t>4, 3) </a:t>
            </a:r>
            <a:r>
              <a:rPr lang="en-US" dirty="0" smtClean="0"/>
              <a:t>was reflected in the </a:t>
            </a:r>
            <a:r>
              <a:rPr lang="en-US" i="1" dirty="0" smtClean="0"/>
              <a:t>x</a:t>
            </a:r>
            <a:r>
              <a:rPr lang="en-US" dirty="0" smtClean="0"/>
              <a:t>-axis.</a:t>
            </a:r>
            <a:endParaRPr lang="en-US" dirty="0"/>
          </a:p>
        </p:txBody>
      </p:sp>
      <p:sp>
        <p:nvSpPr>
          <p:cNvPr id="46108" name="Text Box 34"/>
          <p:cNvSpPr txBox="1">
            <a:spLocks noChangeArrowheads="1"/>
          </p:cNvSpPr>
          <p:nvPr/>
        </p:nvSpPr>
        <p:spPr bwMode="auto">
          <a:xfrm>
            <a:off x="8382000" y="6491288"/>
            <a:ext cx="748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 smtClean="0"/>
              <a:t>11</a:t>
            </a:r>
            <a:endParaRPr lang="en-US" sz="1800" dirty="0"/>
          </a:p>
        </p:txBody>
      </p:sp>
      <p:grpSp>
        <p:nvGrpSpPr>
          <p:cNvPr id="4" name="Group 3"/>
          <p:cNvGrpSpPr/>
          <p:nvPr/>
        </p:nvGrpSpPr>
        <p:grpSpPr>
          <a:xfrm>
            <a:off x="2141898" y="1452562"/>
            <a:ext cx="3124200" cy="2733675"/>
            <a:chOff x="4876800" y="1371600"/>
            <a:chExt cx="3124200" cy="2733675"/>
          </a:xfrm>
        </p:grpSpPr>
        <p:grpSp>
          <p:nvGrpSpPr>
            <p:cNvPr id="3" name="Group 2"/>
            <p:cNvGrpSpPr/>
            <p:nvPr/>
          </p:nvGrpSpPr>
          <p:grpSpPr>
            <a:xfrm>
              <a:off x="4876800" y="1371600"/>
              <a:ext cx="3124200" cy="2733675"/>
              <a:chOff x="4876800" y="1371600"/>
              <a:chExt cx="3124200" cy="2733675"/>
            </a:xfrm>
          </p:grpSpPr>
          <p:pic>
            <p:nvPicPr>
              <p:cNvPr id="31" name="Picture 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76800" y="1625600"/>
                <a:ext cx="3124200" cy="2479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Text Box 10"/>
              <p:cNvSpPr txBox="1">
                <a:spLocks noChangeArrowheads="1"/>
              </p:cNvSpPr>
              <p:nvPr/>
            </p:nvSpPr>
            <p:spPr bwMode="auto">
              <a:xfrm>
                <a:off x="5334000" y="1473200"/>
                <a:ext cx="8953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37931725" indent="-37474525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sz="1800" dirty="0"/>
                  <a:t>P(-4, 3)</a:t>
                </a:r>
              </a:p>
            </p:txBody>
          </p:sp>
          <p:sp>
            <p:nvSpPr>
              <p:cNvPr id="33" name="Line 12"/>
              <p:cNvSpPr>
                <a:spLocks noChangeShapeType="1"/>
              </p:cNvSpPr>
              <p:nvPr/>
            </p:nvSpPr>
            <p:spPr bwMode="auto">
              <a:xfrm flipH="1" flipV="1">
                <a:off x="4876800" y="1371600"/>
                <a:ext cx="1524000" cy="14478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17"/>
              <p:cNvSpPr>
                <a:spLocks noChangeArrowheads="1"/>
              </p:cNvSpPr>
              <p:nvPr/>
            </p:nvSpPr>
            <p:spPr bwMode="auto">
              <a:xfrm>
                <a:off x="6553200" y="2362200"/>
                <a:ext cx="303213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i="1" dirty="0">
                    <a:latin typeface="Symbol" pitchFamily="18" charset="2"/>
                  </a:rPr>
                  <a:t>q</a:t>
                </a:r>
              </a:p>
            </p:txBody>
          </p:sp>
          <p:sp>
            <p:nvSpPr>
              <p:cNvPr id="36" name="Rectangle 33"/>
              <p:cNvSpPr>
                <a:spLocks noChangeArrowheads="1"/>
              </p:cNvSpPr>
              <p:nvPr/>
            </p:nvSpPr>
            <p:spPr bwMode="auto">
              <a:xfrm>
                <a:off x="5791200" y="2538413"/>
                <a:ext cx="42832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CC0000"/>
                    </a:solidFill>
                  </a:rPr>
                  <a:t>37</a:t>
                </a:r>
                <a:r>
                  <a:rPr lang="en-US" sz="1400" b="1" baseline="30000" dirty="0" smtClean="0">
                    <a:solidFill>
                      <a:srgbClr val="CC0000"/>
                    </a:solidFill>
                  </a:rPr>
                  <a:t>0</a:t>
                </a:r>
                <a:endParaRPr lang="en-US" sz="1400" i="1" dirty="0">
                  <a:latin typeface="Times New Roman" pitchFamily="18" charset="0"/>
                </a:endParaRPr>
              </a:p>
            </p:txBody>
          </p:sp>
          <p:sp>
            <p:nvSpPr>
              <p:cNvPr id="37" name="Arc 36"/>
              <p:cNvSpPr/>
              <p:nvPr/>
            </p:nvSpPr>
            <p:spPr>
              <a:xfrm>
                <a:off x="5758735" y="2341563"/>
                <a:ext cx="914400" cy="914400"/>
              </a:xfrm>
              <a:prstGeom prst="arc">
                <a:avLst>
                  <a:gd name="adj1" fmla="val 14287489"/>
                  <a:gd name="adj2" fmla="val 0"/>
                </a:avLst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Oval 9"/>
            <p:cNvSpPr>
              <a:spLocks noChangeArrowheads="1"/>
            </p:cNvSpPr>
            <p:nvPr/>
          </p:nvSpPr>
          <p:spPr bwMode="auto">
            <a:xfrm>
              <a:off x="5284176" y="17526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" name="Line 12"/>
          <p:cNvSpPr>
            <a:spLocks noChangeShapeType="1"/>
          </p:cNvSpPr>
          <p:nvPr/>
        </p:nvSpPr>
        <p:spPr bwMode="auto">
          <a:xfrm rot="5400000" flipH="1" flipV="1">
            <a:off x="3643734" y="1465934"/>
            <a:ext cx="1474544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Oval 9"/>
          <p:cNvSpPr>
            <a:spLocks noChangeArrowheads="1"/>
          </p:cNvSpPr>
          <p:nvPr/>
        </p:nvSpPr>
        <p:spPr bwMode="auto">
          <a:xfrm>
            <a:off x="4597882" y="1824770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4885098" y="1604962"/>
            <a:ext cx="8643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Q(4</a:t>
            </a:r>
            <a:r>
              <a:rPr lang="en-US" sz="1800" dirty="0"/>
              <a:t>, 3)</a:t>
            </a:r>
          </a:p>
        </p:txBody>
      </p:sp>
      <p:sp>
        <p:nvSpPr>
          <p:cNvPr id="44" name="Rectangle 33"/>
          <p:cNvSpPr>
            <a:spLocks noChangeArrowheads="1"/>
          </p:cNvSpPr>
          <p:nvPr/>
        </p:nvSpPr>
        <p:spPr bwMode="auto">
          <a:xfrm>
            <a:off x="3970698" y="2611632"/>
            <a:ext cx="42832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CC0000"/>
                </a:solidFill>
              </a:rPr>
              <a:t>37</a:t>
            </a:r>
            <a:r>
              <a:rPr lang="en-US" sz="1400" b="1" baseline="30000" dirty="0" smtClean="0">
                <a:solidFill>
                  <a:srgbClr val="CC0000"/>
                </a:solidFill>
              </a:rPr>
              <a:t>0</a:t>
            </a:r>
            <a:endParaRPr lang="en-US" sz="1400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57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  <p:bldP spid="40" grpId="0" animBg="1"/>
      <p:bldP spid="43" grpId="0" animBg="1"/>
      <p:bldP spid="39" grpId="0" autoUpdateAnimBg="0"/>
      <p:bldP spid="4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1000" y="-76200"/>
            <a:ext cx="82297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u="sng" dirty="0">
                <a:solidFill>
                  <a:srgbClr val="FF0000"/>
                </a:solidFill>
              </a:rPr>
              <a:t> </a:t>
            </a:r>
            <a:r>
              <a:rPr lang="en-US" sz="2000" u="sng" dirty="0" smtClean="0">
                <a:solidFill>
                  <a:srgbClr val="FF0000"/>
                </a:solidFill>
              </a:rPr>
              <a:t>Drawing Angles </a:t>
            </a:r>
            <a:r>
              <a:rPr lang="en-US" sz="2000" u="sng" dirty="0">
                <a:solidFill>
                  <a:srgbClr val="FF0000"/>
                </a:solidFill>
              </a:rPr>
              <a:t>in Standard </a:t>
            </a:r>
            <a:r>
              <a:rPr lang="en-US" sz="2000" u="sng" dirty="0" smtClean="0">
                <a:solidFill>
                  <a:srgbClr val="FF0000"/>
                </a:solidFill>
              </a:rPr>
              <a:t>Position Given a Point on the Terminal Arm</a:t>
            </a:r>
            <a:endParaRPr lang="en-US" sz="2000" u="sng" dirty="0">
              <a:solidFill>
                <a:srgbClr val="FF0000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388203"/>
            <a:ext cx="8756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/>
              <a:t>Suppose the </a:t>
            </a:r>
            <a:r>
              <a:rPr lang="en-US" dirty="0"/>
              <a:t>point </a:t>
            </a:r>
            <a:r>
              <a:rPr lang="en-US" dirty="0" smtClean="0"/>
              <a:t>P(-</a:t>
            </a:r>
            <a:r>
              <a:rPr lang="en-US" dirty="0"/>
              <a:t>4, 3) </a:t>
            </a:r>
            <a:r>
              <a:rPr lang="en-US" dirty="0" smtClean="0"/>
              <a:t>was reflected in the </a:t>
            </a:r>
            <a:r>
              <a:rPr lang="en-US" i="1" dirty="0" smtClean="0"/>
              <a:t>y</a:t>
            </a:r>
            <a:r>
              <a:rPr lang="en-US" dirty="0" smtClean="0"/>
              <a:t>-axis.</a:t>
            </a:r>
            <a:endParaRPr lang="en-US" dirty="0"/>
          </a:p>
        </p:txBody>
      </p:sp>
      <p:sp>
        <p:nvSpPr>
          <p:cNvPr id="46108" name="Text Box 34"/>
          <p:cNvSpPr txBox="1">
            <a:spLocks noChangeArrowheads="1"/>
          </p:cNvSpPr>
          <p:nvPr/>
        </p:nvSpPr>
        <p:spPr bwMode="auto">
          <a:xfrm>
            <a:off x="8382000" y="6491288"/>
            <a:ext cx="7617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 smtClean="0"/>
              <a:t>12</a:t>
            </a:r>
            <a:endParaRPr lang="en-US" sz="18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2793261" y="1457325"/>
            <a:ext cx="3124200" cy="2733675"/>
            <a:chOff x="4876800" y="1371600"/>
            <a:chExt cx="3124200" cy="2733675"/>
          </a:xfrm>
        </p:grpSpPr>
        <p:grpSp>
          <p:nvGrpSpPr>
            <p:cNvPr id="46" name="Group 45"/>
            <p:cNvGrpSpPr/>
            <p:nvPr/>
          </p:nvGrpSpPr>
          <p:grpSpPr>
            <a:xfrm>
              <a:off x="4876800" y="1371600"/>
              <a:ext cx="3124200" cy="2733675"/>
              <a:chOff x="4876800" y="1371600"/>
              <a:chExt cx="3124200" cy="2733675"/>
            </a:xfrm>
          </p:grpSpPr>
          <p:pic>
            <p:nvPicPr>
              <p:cNvPr id="48" name="Picture 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76800" y="1625600"/>
                <a:ext cx="3124200" cy="2479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9" name="Text Box 10"/>
              <p:cNvSpPr txBox="1">
                <a:spLocks noChangeArrowheads="1"/>
              </p:cNvSpPr>
              <p:nvPr/>
            </p:nvSpPr>
            <p:spPr bwMode="auto">
              <a:xfrm>
                <a:off x="5334000" y="1473200"/>
                <a:ext cx="8953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37931725" indent="-37474525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sz="1800" dirty="0"/>
                  <a:t>P(-4, 3)</a:t>
                </a:r>
              </a:p>
            </p:txBody>
          </p:sp>
          <p:sp>
            <p:nvSpPr>
              <p:cNvPr id="50" name="Line 12"/>
              <p:cNvSpPr>
                <a:spLocks noChangeShapeType="1"/>
              </p:cNvSpPr>
              <p:nvPr/>
            </p:nvSpPr>
            <p:spPr bwMode="auto">
              <a:xfrm flipH="1" flipV="1">
                <a:off x="4876800" y="1371600"/>
                <a:ext cx="1524000" cy="14478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17"/>
              <p:cNvSpPr>
                <a:spLocks noChangeArrowheads="1"/>
              </p:cNvSpPr>
              <p:nvPr/>
            </p:nvSpPr>
            <p:spPr bwMode="auto">
              <a:xfrm>
                <a:off x="6553200" y="2362200"/>
                <a:ext cx="303213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i="1" dirty="0">
                    <a:latin typeface="Symbol" pitchFamily="18" charset="2"/>
                  </a:rPr>
                  <a:t>q</a:t>
                </a:r>
              </a:p>
            </p:txBody>
          </p:sp>
          <p:sp>
            <p:nvSpPr>
              <p:cNvPr id="52" name="Rectangle 33"/>
              <p:cNvSpPr>
                <a:spLocks noChangeArrowheads="1"/>
              </p:cNvSpPr>
              <p:nvPr/>
            </p:nvSpPr>
            <p:spPr bwMode="auto">
              <a:xfrm>
                <a:off x="5867400" y="2538413"/>
                <a:ext cx="428322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solidFill>
                      <a:srgbClr val="CC0000"/>
                    </a:solidFill>
                  </a:rPr>
                  <a:t>37</a:t>
                </a:r>
                <a:r>
                  <a:rPr lang="en-US" sz="1400" b="1" baseline="30000" dirty="0">
                    <a:solidFill>
                      <a:srgbClr val="CC0000"/>
                    </a:solidFill>
                  </a:rPr>
                  <a:t>0</a:t>
                </a:r>
                <a:endParaRPr lang="en-US" sz="1400" i="1" dirty="0">
                  <a:latin typeface="Times New Roman" pitchFamily="18" charset="0"/>
                </a:endParaRPr>
              </a:p>
              <a:p>
                <a:endParaRPr lang="en-US" sz="1800" i="1" dirty="0">
                  <a:latin typeface="Times New Roman" pitchFamily="18" charset="0"/>
                </a:endParaRPr>
              </a:p>
            </p:txBody>
          </p:sp>
          <p:sp>
            <p:nvSpPr>
              <p:cNvPr id="53" name="Arc 52"/>
              <p:cNvSpPr/>
              <p:nvPr/>
            </p:nvSpPr>
            <p:spPr>
              <a:xfrm>
                <a:off x="5758735" y="2341563"/>
                <a:ext cx="914400" cy="914400"/>
              </a:xfrm>
              <a:prstGeom prst="arc">
                <a:avLst>
                  <a:gd name="adj1" fmla="val 14287489"/>
                  <a:gd name="adj2" fmla="val 0"/>
                </a:avLst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Oval 9"/>
            <p:cNvSpPr>
              <a:spLocks noChangeArrowheads="1"/>
            </p:cNvSpPr>
            <p:nvPr/>
          </p:nvSpPr>
          <p:spPr bwMode="auto">
            <a:xfrm>
              <a:off x="5284176" y="17526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" name="Line 12"/>
          <p:cNvSpPr>
            <a:spLocks noChangeShapeType="1"/>
          </p:cNvSpPr>
          <p:nvPr/>
        </p:nvSpPr>
        <p:spPr bwMode="auto">
          <a:xfrm rot="5400000">
            <a:off x="3041525" y="2785943"/>
            <a:ext cx="1121019" cy="141286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9"/>
          <p:cNvSpPr>
            <a:spLocks noChangeArrowheads="1"/>
          </p:cNvSpPr>
          <p:nvPr/>
        </p:nvSpPr>
        <p:spPr bwMode="auto">
          <a:xfrm>
            <a:off x="3200400" y="3657600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2286000" y="3429000"/>
            <a:ext cx="10054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/>
              <a:t>R</a:t>
            </a:r>
            <a:r>
              <a:rPr lang="en-US" sz="1800" dirty="0" smtClean="0"/>
              <a:t>(-4</a:t>
            </a:r>
            <a:r>
              <a:rPr lang="en-US" sz="1800" dirty="0"/>
              <a:t>, </a:t>
            </a:r>
            <a:r>
              <a:rPr lang="en-US" sz="1800" dirty="0" smtClean="0"/>
              <a:t>-3</a:t>
            </a:r>
            <a:r>
              <a:rPr lang="en-US" sz="1800" dirty="0"/>
              <a:t>)</a:t>
            </a:r>
          </a:p>
        </p:txBody>
      </p:sp>
      <p:sp>
        <p:nvSpPr>
          <p:cNvPr id="57" name="Rectangle 33"/>
          <p:cNvSpPr>
            <a:spLocks noChangeArrowheads="1"/>
          </p:cNvSpPr>
          <p:nvPr/>
        </p:nvSpPr>
        <p:spPr bwMode="auto">
          <a:xfrm>
            <a:off x="3725494" y="2889376"/>
            <a:ext cx="42832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CC0000"/>
                </a:solidFill>
              </a:rPr>
              <a:t>37</a:t>
            </a:r>
            <a:r>
              <a:rPr lang="en-US" sz="1400" b="1" baseline="30000" dirty="0" smtClean="0">
                <a:solidFill>
                  <a:srgbClr val="CC0000"/>
                </a:solidFill>
              </a:rPr>
              <a:t>0</a:t>
            </a:r>
            <a:endParaRPr lang="en-US" sz="1400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79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  <p:bldP spid="54" grpId="0" animBg="1"/>
      <p:bldP spid="55" grpId="0" animBg="1"/>
      <p:bldP spid="56" grpId="0" autoUpdateAnimBg="0"/>
      <p:bldP spid="5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1000" y="-76200"/>
            <a:ext cx="82297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u="sng" dirty="0">
                <a:solidFill>
                  <a:srgbClr val="FF0000"/>
                </a:solidFill>
              </a:rPr>
              <a:t> </a:t>
            </a:r>
            <a:r>
              <a:rPr lang="en-US" sz="2000" u="sng" dirty="0" smtClean="0">
                <a:solidFill>
                  <a:srgbClr val="FF0000"/>
                </a:solidFill>
              </a:rPr>
              <a:t>Drawing Angles </a:t>
            </a:r>
            <a:r>
              <a:rPr lang="en-US" sz="2000" u="sng" dirty="0">
                <a:solidFill>
                  <a:srgbClr val="FF0000"/>
                </a:solidFill>
              </a:rPr>
              <a:t>in Standard </a:t>
            </a:r>
            <a:r>
              <a:rPr lang="en-US" sz="2000" u="sng" dirty="0" smtClean="0">
                <a:solidFill>
                  <a:srgbClr val="FF0000"/>
                </a:solidFill>
              </a:rPr>
              <a:t>Position Given a Point on the Terminal Arm</a:t>
            </a:r>
            <a:endParaRPr lang="en-US" sz="2000" u="sng" dirty="0">
              <a:solidFill>
                <a:srgbClr val="FF0000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388203"/>
            <a:ext cx="8756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/>
              <a:t>Suppose the </a:t>
            </a:r>
            <a:r>
              <a:rPr lang="en-US" dirty="0"/>
              <a:t>point </a:t>
            </a:r>
            <a:r>
              <a:rPr lang="en-US" dirty="0" smtClean="0"/>
              <a:t>P(-</a:t>
            </a:r>
            <a:r>
              <a:rPr lang="en-US" dirty="0"/>
              <a:t>4, 3) </a:t>
            </a:r>
            <a:r>
              <a:rPr lang="en-US" dirty="0" smtClean="0"/>
              <a:t>was reflected in the </a:t>
            </a:r>
            <a:r>
              <a:rPr lang="en-US" i="1" dirty="0" smtClean="0"/>
              <a:t>x</a:t>
            </a:r>
            <a:r>
              <a:rPr lang="en-US" dirty="0" smtClean="0"/>
              <a:t>-axis and </a:t>
            </a:r>
            <a:r>
              <a:rPr lang="en-US" i="1" dirty="0" smtClean="0"/>
              <a:t>y</a:t>
            </a:r>
            <a:r>
              <a:rPr lang="en-US" dirty="0" smtClean="0"/>
              <a:t>-axis.</a:t>
            </a:r>
            <a:endParaRPr lang="en-US" dirty="0"/>
          </a:p>
        </p:txBody>
      </p:sp>
      <p:sp>
        <p:nvSpPr>
          <p:cNvPr id="46108" name="Text Box 34"/>
          <p:cNvSpPr txBox="1">
            <a:spLocks noChangeArrowheads="1"/>
          </p:cNvSpPr>
          <p:nvPr/>
        </p:nvSpPr>
        <p:spPr bwMode="auto">
          <a:xfrm>
            <a:off x="8382000" y="6491288"/>
            <a:ext cx="7617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 smtClean="0"/>
              <a:t>10</a:t>
            </a:r>
            <a:endParaRPr lang="en-US" sz="18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2768721" y="1630363"/>
            <a:ext cx="3124200" cy="2733675"/>
            <a:chOff x="4876800" y="1371600"/>
            <a:chExt cx="3124200" cy="2733675"/>
          </a:xfrm>
        </p:grpSpPr>
        <p:grpSp>
          <p:nvGrpSpPr>
            <p:cNvPr id="46" name="Group 45"/>
            <p:cNvGrpSpPr/>
            <p:nvPr/>
          </p:nvGrpSpPr>
          <p:grpSpPr>
            <a:xfrm>
              <a:off x="4876800" y="1371600"/>
              <a:ext cx="3124200" cy="2733675"/>
              <a:chOff x="4876800" y="1371600"/>
              <a:chExt cx="3124200" cy="2733675"/>
            </a:xfrm>
          </p:grpSpPr>
          <p:pic>
            <p:nvPicPr>
              <p:cNvPr id="48" name="Picture 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76800" y="1625600"/>
                <a:ext cx="3124200" cy="2479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9" name="Text Box 10"/>
              <p:cNvSpPr txBox="1">
                <a:spLocks noChangeArrowheads="1"/>
              </p:cNvSpPr>
              <p:nvPr/>
            </p:nvSpPr>
            <p:spPr bwMode="auto">
              <a:xfrm>
                <a:off x="5334000" y="1473200"/>
                <a:ext cx="8953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37931725" indent="-37474525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sz="1800" dirty="0"/>
                  <a:t>P(-4, 3)</a:t>
                </a:r>
              </a:p>
            </p:txBody>
          </p:sp>
          <p:sp>
            <p:nvSpPr>
              <p:cNvPr id="50" name="Line 12"/>
              <p:cNvSpPr>
                <a:spLocks noChangeShapeType="1"/>
              </p:cNvSpPr>
              <p:nvPr/>
            </p:nvSpPr>
            <p:spPr bwMode="auto">
              <a:xfrm flipH="1" flipV="1">
                <a:off x="4876800" y="1371600"/>
                <a:ext cx="1524000" cy="14478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17"/>
              <p:cNvSpPr>
                <a:spLocks noChangeArrowheads="1"/>
              </p:cNvSpPr>
              <p:nvPr/>
            </p:nvSpPr>
            <p:spPr bwMode="auto">
              <a:xfrm>
                <a:off x="6553200" y="2362200"/>
                <a:ext cx="303213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i="1" dirty="0">
                    <a:latin typeface="Symbol" pitchFamily="18" charset="2"/>
                  </a:rPr>
                  <a:t>q</a:t>
                </a:r>
              </a:p>
            </p:txBody>
          </p:sp>
          <p:sp>
            <p:nvSpPr>
              <p:cNvPr id="52" name="Rectangle 33"/>
              <p:cNvSpPr>
                <a:spLocks noChangeArrowheads="1"/>
              </p:cNvSpPr>
              <p:nvPr/>
            </p:nvSpPr>
            <p:spPr bwMode="auto">
              <a:xfrm>
                <a:off x="5867400" y="2538413"/>
                <a:ext cx="428322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solidFill>
                      <a:srgbClr val="CC0000"/>
                    </a:solidFill>
                  </a:rPr>
                  <a:t>37</a:t>
                </a:r>
                <a:r>
                  <a:rPr lang="en-US" sz="1400" b="1" baseline="30000" dirty="0">
                    <a:solidFill>
                      <a:srgbClr val="CC0000"/>
                    </a:solidFill>
                  </a:rPr>
                  <a:t>0</a:t>
                </a:r>
                <a:endParaRPr lang="en-US" sz="1400" i="1" dirty="0">
                  <a:latin typeface="Times New Roman" pitchFamily="18" charset="0"/>
                </a:endParaRPr>
              </a:p>
              <a:p>
                <a:endParaRPr lang="en-US" sz="1800" i="1" dirty="0">
                  <a:latin typeface="Times New Roman" pitchFamily="18" charset="0"/>
                </a:endParaRPr>
              </a:p>
            </p:txBody>
          </p:sp>
          <p:sp>
            <p:nvSpPr>
              <p:cNvPr id="53" name="Arc 52"/>
              <p:cNvSpPr/>
              <p:nvPr/>
            </p:nvSpPr>
            <p:spPr>
              <a:xfrm>
                <a:off x="5758735" y="2341563"/>
                <a:ext cx="914400" cy="914400"/>
              </a:xfrm>
              <a:prstGeom prst="arc">
                <a:avLst>
                  <a:gd name="adj1" fmla="val 14287489"/>
                  <a:gd name="adj2" fmla="val 0"/>
                </a:avLst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Oval 9"/>
            <p:cNvSpPr>
              <a:spLocks noChangeArrowheads="1"/>
            </p:cNvSpPr>
            <p:nvPr/>
          </p:nvSpPr>
          <p:spPr bwMode="auto">
            <a:xfrm>
              <a:off x="5284176" y="17526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" name="Line 12"/>
          <p:cNvSpPr>
            <a:spLocks noChangeShapeType="1"/>
          </p:cNvSpPr>
          <p:nvPr/>
        </p:nvSpPr>
        <p:spPr bwMode="auto">
          <a:xfrm rot="5400000" flipV="1">
            <a:off x="4439578" y="2931308"/>
            <a:ext cx="1147764" cy="144147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9"/>
          <p:cNvSpPr>
            <a:spLocks noChangeArrowheads="1"/>
          </p:cNvSpPr>
          <p:nvPr/>
        </p:nvSpPr>
        <p:spPr bwMode="auto">
          <a:xfrm>
            <a:off x="5233260" y="3804622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Text Box 10"/>
          <p:cNvSpPr txBox="1">
            <a:spLocks noChangeArrowheads="1"/>
          </p:cNvSpPr>
          <p:nvPr/>
        </p:nvSpPr>
        <p:spPr bwMode="auto">
          <a:xfrm>
            <a:off x="5461860" y="3678238"/>
            <a:ext cx="889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S(4</a:t>
            </a:r>
            <a:r>
              <a:rPr lang="en-US" sz="1800"/>
              <a:t>, </a:t>
            </a:r>
            <a:r>
              <a:rPr lang="en-US" sz="1800" smtClean="0"/>
              <a:t>-3</a:t>
            </a:r>
            <a:r>
              <a:rPr lang="en-US" sz="1800" dirty="0"/>
              <a:t>)</a:t>
            </a:r>
          </a:p>
        </p:txBody>
      </p:sp>
      <p:sp>
        <p:nvSpPr>
          <p:cNvPr id="61" name="Rectangle 33"/>
          <p:cNvSpPr>
            <a:spLocks noChangeArrowheads="1"/>
          </p:cNvSpPr>
          <p:nvPr/>
        </p:nvSpPr>
        <p:spPr bwMode="auto">
          <a:xfrm>
            <a:off x="4527434" y="3056869"/>
            <a:ext cx="42832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CC0000"/>
                </a:solidFill>
              </a:rPr>
              <a:t>37</a:t>
            </a:r>
            <a:r>
              <a:rPr lang="en-US" sz="1400" b="1" baseline="30000" dirty="0" smtClean="0">
                <a:solidFill>
                  <a:srgbClr val="CC0000"/>
                </a:solidFill>
              </a:rPr>
              <a:t>0</a:t>
            </a:r>
            <a:endParaRPr lang="en-US" sz="1400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37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  <p:bldP spid="58" grpId="0" animBg="1"/>
      <p:bldP spid="59" grpId="0" animBg="1"/>
      <p:bldP spid="60" grpId="0" autoUpdateAnimBg="0"/>
      <p:bldP spid="6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74167"/>
            <a:ext cx="29656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Suggested Questions</a:t>
            </a:r>
            <a:endParaRPr lang="en-US" sz="2400" b="1" cap="none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438400"/>
            <a:ext cx="38587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83:</a:t>
            </a:r>
          </a:p>
          <a:p>
            <a:r>
              <a:rPr lang="en-US" dirty="0" smtClean="0"/>
              <a:t>1, 2</a:t>
            </a:r>
            <a:r>
              <a:rPr lang="en-US" smtClean="0"/>
              <a:t>, 3a,b,c, 4c, 5a,b, 7b,c, 10a, 14, 15,  </a:t>
            </a:r>
            <a:endParaRPr lang="en-US" sz="1200" dirty="0"/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48988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 smtClean="0"/>
              <a:t>11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605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</a:rPr>
              <a:t>Chapter 1 Sequences and Series</a:t>
            </a:r>
            <a:endParaRPr lang="en-US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766465"/>
            <a:ext cx="57025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2.1A Angles in Standard Position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 smtClean="0"/>
              <a:t>1</a:t>
            </a:r>
            <a:endParaRPr lang="en-US" sz="18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81000" y="1371600"/>
            <a:ext cx="8001000" cy="120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7030A0"/>
                </a:solidFill>
              </a:rPr>
              <a:t>In geometry, an angle is formed by two rays with a common endpoint. In </a:t>
            </a:r>
            <a:r>
              <a:rPr lang="en-US" sz="2400" b="1" dirty="0" smtClean="0">
                <a:solidFill>
                  <a:srgbClr val="FF0000"/>
                </a:solidFill>
              </a:rPr>
              <a:t>trigonometry, </a:t>
            </a:r>
            <a:r>
              <a:rPr lang="en-US" sz="2400" b="1" dirty="0" smtClean="0">
                <a:solidFill>
                  <a:srgbClr val="7030A0"/>
                </a:solidFill>
              </a:rPr>
              <a:t>angles may be interpreted as rotations of a ray.</a:t>
            </a:r>
            <a:endParaRPr lang="en-US" sz="2400" b="1" dirty="0">
              <a:solidFill>
                <a:srgbClr val="7030A0"/>
              </a:solidFill>
            </a:endParaRP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1066800" y="2789237"/>
            <a:ext cx="5695950" cy="2697163"/>
            <a:chOff x="1056" y="1726"/>
            <a:chExt cx="3588" cy="1699"/>
          </a:xfrm>
        </p:grpSpPr>
        <p:sp>
          <p:nvSpPr>
            <p:cNvPr id="8" name="Line 3"/>
            <p:cNvSpPr>
              <a:spLocks noChangeShapeType="1"/>
            </p:cNvSpPr>
            <p:nvPr/>
          </p:nvSpPr>
          <p:spPr bwMode="auto">
            <a:xfrm>
              <a:off x="1500" y="3002"/>
              <a:ext cx="3144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4"/>
            <p:cNvSpPr>
              <a:spLocks noChangeShapeType="1"/>
            </p:cNvSpPr>
            <p:nvPr/>
          </p:nvSpPr>
          <p:spPr bwMode="auto">
            <a:xfrm flipV="1">
              <a:off x="1500" y="1726"/>
              <a:ext cx="2661" cy="1276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1463" y="2974"/>
              <a:ext cx="73" cy="56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rc 6"/>
            <p:cNvSpPr>
              <a:spLocks/>
            </p:cNvSpPr>
            <p:nvPr/>
          </p:nvSpPr>
          <p:spPr bwMode="auto">
            <a:xfrm rot="11880000">
              <a:off x="2162" y="2686"/>
              <a:ext cx="329" cy="283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534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534" y="21599"/>
                  </a:moveTo>
                  <a:cubicBezTo>
                    <a:pt x="9630" y="21563"/>
                    <a:pt x="0" y="11903"/>
                    <a:pt x="0" y="0"/>
                  </a:cubicBezTo>
                </a:path>
                <a:path w="21600" h="21600" stroke="0" extrusionOk="0">
                  <a:moveTo>
                    <a:pt x="21534" y="21599"/>
                  </a:moveTo>
                  <a:cubicBezTo>
                    <a:pt x="9630" y="21563"/>
                    <a:pt x="0" y="11903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50800" cap="rnd">
              <a:solidFill>
                <a:schemeClr val="tx2"/>
              </a:solidFill>
              <a:round/>
              <a:headEnd type="stealth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" name="Object 7"/>
            <p:cNvGraphicFramePr>
              <a:graphicFrameLocks/>
            </p:cNvGraphicFramePr>
            <p:nvPr/>
          </p:nvGraphicFramePr>
          <p:xfrm>
            <a:off x="2496" y="2688"/>
            <a:ext cx="203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9" name="Equation" r:id="rId3" imgW="127000" imgH="177800" progId="Equation.DSMT4">
                    <p:embed/>
                  </p:oleObj>
                </mc:Choice>
                <mc:Fallback>
                  <p:oleObj name="Equation" r:id="rId3" imgW="127000" imgH="177800" progId="Equation.DSMT4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2688"/>
                          <a:ext cx="203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1056" y="3098"/>
              <a:ext cx="76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0">
                  <a:latin typeface="Times New Roman" pitchFamily="28" charset="0"/>
                </a:rPr>
                <a:t>Vertex</a:t>
              </a: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3153" y="3034"/>
              <a:ext cx="141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0" dirty="0">
                  <a:latin typeface="Times New Roman" pitchFamily="28" charset="0"/>
                </a:rPr>
                <a:t>Initial </a:t>
              </a:r>
              <a:r>
                <a:rPr lang="en-US" sz="2800" dirty="0" smtClean="0">
                  <a:latin typeface="Times New Roman" pitchFamily="28" charset="0"/>
                </a:rPr>
                <a:t>Arm</a:t>
              </a:r>
              <a:endParaRPr lang="en-US" sz="2800" b="0" dirty="0">
                <a:latin typeface="Times New Roman" pitchFamily="28" charset="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 rot="19980000">
              <a:off x="2185" y="1881"/>
              <a:ext cx="15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0" dirty="0">
                  <a:latin typeface="Times New Roman" pitchFamily="28" charset="0"/>
                </a:rPr>
                <a:t>Terminal </a:t>
              </a:r>
              <a:r>
                <a:rPr lang="en-US" sz="2800" dirty="0" smtClean="0">
                  <a:latin typeface="Times New Roman" pitchFamily="28" charset="0"/>
                </a:rPr>
                <a:t>Arm</a:t>
              </a:r>
              <a:endParaRPr lang="en-US" sz="2800" b="0" dirty="0">
                <a:latin typeface="Times New Roman" pitchFamily="2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139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14475"/>
            <a:ext cx="408622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14475"/>
            <a:ext cx="4029075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62200" y="268859"/>
            <a:ext cx="4257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Angles in Standard Position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33400" y="1295400"/>
            <a:ext cx="7848600" cy="1752600"/>
            <a:chOff x="533400" y="1295400"/>
            <a:chExt cx="7848600" cy="18288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533400" y="1295400"/>
              <a:ext cx="7848600" cy="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490731" y="1295400"/>
              <a:ext cx="0" cy="182880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552140" y="909935"/>
            <a:ext cx="1876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Yes Examples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4427" y="902649"/>
            <a:ext cx="182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No Examples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550" y="3805238"/>
            <a:ext cx="12954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3795713"/>
            <a:ext cx="12954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3790950"/>
            <a:ext cx="13335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743200" y="3198133"/>
            <a:ext cx="3206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Where would these go?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05534" y="4970557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No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997519" y="4970557"/>
            <a:ext cx="4932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Yes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689504" y="4970557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No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5486400"/>
            <a:ext cx="7237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3399"/>
                </a:solidFill>
              </a:rPr>
              <a:t>How would you describe an angle in standard position?</a:t>
            </a:r>
            <a:endParaRPr lang="en-US" sz="2400" b="1" dirty="0">
              <a:solidFill>
                <a:srgbClr val="FF33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514475"/>
            <a:ext cx="1427650" cy="1304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57887" y="1476374"/>
            <a:ext cx="1427650" cy="1304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887174" y="1514475"/>
            <a:ext cx="1427650" cy="1304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648200" y="1519237"/>
            <a:ext cx="1427650" cy="1304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96000" y="1447800"/>
            <a:ext cx="1427650" cy="1304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391400" y="1466854"/>
            <a:ext cx="1427650" cy="1304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34550" y="3733800"/>
            <a:ext cx="1427650" cy="1304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657600" y="3657600"/>
            <a:ext cx="1427650" cy="1304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96000" y="3648075"/>
            <a:ext cx="1427650" cy="1304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hlinkClick r:id="rId7" action="ppaction://hlinkfile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148666"/>
            <a:ext cx="559043" cy="575984"/>
          </a:xfrm>
          <a:prstGeom prst="rect">
            <a:avLst/>
          </a:prstGeom>
        </p:spPr>
      </p:pic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/>
              <a:t>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4248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/>
      <p:bldP spid="18" grpId="0"/>
      <p:bldP spid="19" grpId="0"/>
      <p:bldP spid="11" grpId="0"/>
      <p:bldP spid="3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1830388" y="0"/>
            <a:ext cx="50276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u="sng" dirty="0">
                <a:solidFill>
                  <a:schemeClr val="accent2"/>
                </a:solidFill>
              </a:rPr>
              <a:t>Angles in Standard Position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71600" y="3232150"/>
            <a:ext cx="6732587" cy="3321051"/>
            <a:chOff x="1582738" y="3232150"/>
            <a:chExt cx="6732587" cy="3321051"/>
          </a:xfrm>
        </p:grpSpPr>
        <p:sp>
          <p:nvSpPr>
            <p:cNvPr id="58371" name="Line 3"/>
            <p:cNvSpPr>
              <a:spLocks noChangeShapeType="1"/>
            </p:cNvSpPr>
            <p:nvPr/>
          </p:nvSpPr>
          <p:spPr bwMode="auto">
            <a:xfrm>
              <a:off x="4583113" y="3459163"/>
              <a:ext cx="0" cy="309403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72" name="Line 4"/>
            <p:cNvSpPr>
              <a:spLocks noChangeShapeType="1"/>
            </p:cNvSpPr>
            <p:nvPr/>
          </p:nvSpPr>
          <p:spPr bwMode="auto">
            <a:xfrm>
              <a:off x="2020888" y="5799138"/>
              <a:ext cx="5710237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73" name="Line 5"/>
            <p:cNvSpPr>
              <a:spLocks noChangeShapeType="1"/>
            </p:cNvSpPr>
            <p:nvPr/>
          </p:nvSpPr>
          <p:spPr bwMode="auto">
            <a:xfrm>
              <a:off x="4583113" y="5799138"/>
              <a:ext cx="2489200" cy="0"/>
            </a:xfrm>
            <a:prstGeom prst="line">
              <a:avLst/>
            </a:prstGeom>
            <a:noFill/>
            <a:ln w="76200">
              <a:solidFill>
                <a:schemeClr val="accent6">
                  <a:lumMod val="50000"/>
                </a:schemeClr>
              </a:solidFill>
              <a:round/>
              <a:headEnd type="oval" w="med" len="med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74" name="Line 6"/>
            <p:cNvSpPr>
              <a:spLocks noChangeShapeType="1"/>
            </p:cNvSpPr>
            <p:nvPr/>
          </p:nvSpPr>
          <p:spPr bwMode="auto">
            <a:xfrm flipH="1" flipV="1">
              <a:off x="2533650" y="4289425"/>
              <a:ext cx="2049462" cy="1509713"/>
            </a:xfrm>
            <a:prstGeom prst="line">
              <a:avLst/>
            </a:prstGeom>
            <a:noFill/>
            <a:ln w="50800">
              <a:solidFill>
                <a:schemeClr val="accent6">
                  <a:lumMod val="50000"/>
                </a:schemeClr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75" name="Arc 7"/>
            <p:cNvSpPr>
              <a:spLocks/>
            </p:cNvSpPr>
            <p:nvPr/>
          </p:nvSpPr>
          <p:spPr bwMode="auto">
            <a:xfrm rot="10020000">
              <a:off x="4021138" y="4975225"/>
              <a:ext cx="1141412" cy="960438"/>
            </a:xfrm>
            <a:custGeom>
              <a:avLst/>
              <a:gdLst>
                <a:gd name="G0" fmla="+- 21555 0 0"/>
                <a:gd name="G1" fmla="+- 0 0 0"/>
                <a:gd name="G2" fmla="+- 21600 0 0"/>
                <a:gd name="T0" fmla="*/ 35193 w 35193"/>
                <a:gd name="T1" fmla="*/ 16750 h 21600"/>
                <a:gd name="T2" fmla="*/ 0 w 35193"/>
                <a:gd name="T3" fmla="*/ 1391 h 21600"/>
                <a:gd name="T4" fmla="*/ 21555 w 351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193" h="21600" fill="none" extrusionOk="0">
                  <a:moveTo>
                    <a:pt x="35193" y="16750"/>
                  </a:moveTo>
                  <a:cubicBezTo>
                    <a:pt x="31340" y="19887"/>
                    <a:pt x="26523" y="21599"/>
                    <a:pt x="21555" y="21600"/>
                  </a:cubicBezTo>
                  <a:cubicBezTo>
                    <a:pt x="10165" y="21600"/>
                    <a:pt x="733" y="12756"/>
                    <a:pt x="-1" y="1391"/>
                  </a:cubicBezTo>
                </a:path>
                <a:path w="35193" h="21600" stroke="0" extrusionOk="0">
                  <a:moveTo>
                    <a:pt x="35193" y="16750"/>
                  </a:moveTo>
                  <a:cubicBezTo>
                    <a:pt x="31340" y="19887"/>
                    <a:pt x="26523" y="21599"/>
                    <a:pt x="21555" y="21600"/>
                  </a:cubicBezTo>
                  <a:cubicBezTo>
                    <a:pt x="10165" y="21600"/>
                    <a:pt x="733" y="12756"/>
                    <a:pt x="-1" y="1391"/>
                  </a:cubicBezTo>
                  <a:lnTo>
                    <a:pt x="21555" y="0"/>
                  </a:lnTo>
                  <a:close/>
                </a:path>
              </a:pathLst>
            </a:custGeom>
            <a:noFill/>
            <a:ln w="50800" cap="rnd">
              <a:solidFill>
                <a:schemeClr val="tx2"/>
              </a:solidFill>
              <a:round/>
              <a:headEnd type="stealth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8376" name="Objec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23168700"/>
                </p:ext>
              </p:extLst>
            </p:nvPr>
          </p:nvGraphicFramePr>
          <p:xfrm>
            <a:off x="4956175" y="4816475"/>
            <a:ext cx="454025" cy="490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7" name="Equation" r:id="rId4" imgW="361800" imgH="493560" progId="Equation.DSMT4">
                    <p:embed/>
                  </p:oleObj>
                </mc:Choice>
                <mc:Fallback>
                  <p:oleObj name="Equation" r:id="rId4" imgW="361800" imgH="493560" progId="Equation.DSMT4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6175" y="4816475"/>
                          <a:ext cx="454025" cy="490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377" name="Rectangle 9"/>
            <p:cNvSpPr>
              <a:spLocks noChangeArrowheads="1"/>
            </p:cNvSpPr>
            <p:nvPr/>
          </p:nvSpPr>
          <p:spPr bwMode="auto">
            <a:xfrm>
              <a:off x="4949825" y="5799138"/>
              <a:ext cx="2049462" cy="585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0" dirty="0">
                  <a:latin typeface="Times New Roman" pitchFamily="28" charset="0"/>
                </a:rPr>
                <a:t>Initial </a:t>
              </a:r>
              <a:r>
                <a:rPr lang="en-US" sz="3200" b="0" dirty="0" smtClean="0">
                  <a:latin typeface="Times New Roman" pitchFamily="28" charset="0"/>
                </a:rPr>
                <a:t>arm</a:t>
              </a:r>
              <a:endParaRPr lang="en-US" sz="3200" b="0" dirty="0">
                <a:latin typeface="Times New Roman" pitchFamily="28" charset="0"/>
              </a:endParaRPr>
            </a:p>
          </p:txBody>
        </p:sp>
        <p:sp>
          <p:nvSpPr>
            <p:cNvPr id="58378" name="Rectangle 10"/>
            <p:cNvSpPr>
              <a:spLocks noChangeArrowheads="1"/>
            </p:cNvSpPr>
            <p:nvPr/>
          </p:nvSpPr>
          <p:spPr bwMode="auto">
            <a:xfrm>
              <a:off x="3192463" y="5799138"/>
              <a:ext cx="1757362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0">
                  <a:latin typeface="Times New Roman" pitchFamily="28" charset="0"/>
                </a:rPr>
                <a:t>Vertex</a:t>
              </a:r>
            </a:p>
          </p:txBody>
        </p:sp>
        <p:sp>
          <p:nvSpPr>
            <p:cNvPr id="58379" name="Rectangle 11"/>
            <p:cNvSpPr>
              <a:spLocks noChangeArrowheads="1"/>
            </p:cNvSpPr>
            <p:nvPr/>
          </p:nvSpPr>
          <p:spPr bwMode="auto">
            <a:xfrm>
              <a:off x="1582738" y="3533775"/>
              <a:ext cx="2195512" cy="10778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0" dirty="0">
                  <a:latin typeface="Times New Roman" pitchFamily="28" charset="0"/>
                </a:rPr>
                <a:t>Terminal </a:t>
              </a:r>
              <a:r>
                <a:rPr lang="en-US" sz="3200" b="0" dirty="0" smtClean="0">
                  <a:latin typeface="Times New Roman" pitchFamily="28" charset="0"/>
                </a:rPr>
                <a:t>arm</a:t>
              </a:r>
              <a:endParaRPr lang="en-US" sz="3200" b="0" dirty="0">
                <a:latin typeface="Times New Roman" pitchFamily="28" charset="0"/>
              </a:endParaRPr>
            </a:p>
          </p:txBody>
        </p:sp>
        <p:sp>
          <p:nvSpPr>
            <p:cNvPr id="58380" name="Rectangle 12"/>
            <p:cNvSpPr>
              <a:spLocks noChangeArrowheads="1"/>
            </p:cNvSpPr>
            <p:nvPr/>
          </p:nvSpPr>
          <p:spPr bwMode="auto">
            <a:xfrm>
              <a:off x="7658100" y="5722938"/>
              <a:ext cx="657225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0" i="1">
                  <a:latin typeface="Times New Roman" pitchFamily="28" charset="0"/>
                </a:rPr>
                <a:t>x</a:t>
              </a:r>
            </a:p>
          </p:txBody>
        </p:sp>
        <p:sp>
          <p:nvSpPr>
            <p:cNvPr id="58381" name="Rectangle 13"/>
            <p:cNvSpPr>
              <a:spLocks noChangeArrowheads="1"/>
            </p:cNvSpPr>
            <p:nvPr/>
          </p:nvSpPr>
          <p:spPr bwMode="auto">
            <a:xfrm>
              <a:off x="4070350" y="3232150"/>
              <a:ext cx="439737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0" i="1">
                  <a:latin typeface="Times New Roman" pitchFamily="28" charset="0"/>
                </a:rPr>
                <a:t>y</a:t>
              </a:r>
            </a:p>
          </p:txBody>
        </p:sp>
        <p:graphicFrame>
          <p:nvGraphicFramePr>
            <p:cNvPr id="5838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0817389"/>
                </p:ext>
              </p:extLst>
            </p:nvPr>
          </p:nvGraphicFramePr>
          <p:xfrm>
            <a:off x="5029200" y="4876800"/>
            <a:ext cx="271462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8" name="Equation" r:id="rId6" imgW="127000" imgH="177800" progId="Equation.DSMT4">
                    <p:embed/>
                  </p:oleObj>
                </mc:Choice>
                <mc:Fallback>
                  <p:oleObj name="Equation" r:id="rId6" imgW="127000" imgH="177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9200" y="4876800"/>
                          <a:ext cx="271462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Box 1"/>
          <p:cNvSpPr txBox="1"/>
          <p:nvPr/>
        </p:nvSpPr>
        <p:spPr>
          <a:xfrm>
            <a:off x="914400" y="685800"/>
            <a:ext cx="7467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An angle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 is said to be in standard position if its vertex is at the origin of a rectangular coordinate system and its initial arm coincides with the positive x-axis. The rotation of angle  is measured in degrees.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/>
              <a:t>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83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2" grpId="0" autoUpdateAnimBg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33775"/>
            <a:ext cx="3190875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599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Sketch </a:t>
            </a:r>
            <a:r>
              <a:rPr lang="en-US" sz="2400" b="1" dirty="0">
                <a:solidFill>
                  <a:srgbClr val="7030A0"/>
                </a:solidFill>
              </a:rPr>
              <a:t>each angle in standard position. 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r>
              <a:rPr lang="en-US" sz="2400" b="1" dirty="0" smtClean="0">
                <a:solidFill>
                  <a:srgbClr val="7030A0"/>
                </a:solidFill>
              </a:rPr>
              <a:t>State the quadrant </a:t>
            </a:r>
            <a:r>
              <a:rPr lang="en-US" sz="2400" b="1" dirty="0">
                <a:solidFill>
                  <a:srgbClr val="7030A0"/>
                </a:solidFill>
              </a:rPr>
              <a:t>in which the terminal arm lies.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14325" y="990600"/>
            <a:ext cx="3190875" cy="3276600"/>
            <a:chOff x="314325" y="990600"/>
            <a:chExt cx="3190875" cy="327660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325" y="1019175"/>
              <a:ext cx="3190875" cy="324802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</p:pic>
        <p:sp>
          <p:nvSpPr>
            <p:cNvPr id="5" name="TextBox 4"/>
            <p:cNvSpPr txBox="1"/>
            <p:nvPr/>
          </p:nvSpPr>
          <p:spPr>
            <a:xfrm>
              <a:off x="847725" y="990600"/>
              <a:ext cx="62709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 </a:t>
              </a:r>
              <a:r>
                <a:rPr lang="en-US" sz="2400" b="1" dirty="0" smtClean="0">
                  <a:solidFill>
                    <a:srgbClr val="7030A0"/>
                  </a:solidFill>
                </a:rPr>
                <a:t>50</a:t>
              </a:r>
              <a:r>
                <a:rPr lang="en-US" dirty="0" smtClean="0"/>
                <a:t>°</a:t>
              </a:r>
              <a:endParaRPr lang="en-US" dirty="0"/>
            </a:p>
            <a:p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133725" y="990600"/>
            <a:ext cx="3190875" cy="3276600"/>
            <a:chOff x="3133725" y="990600"/>
            <a:chExt cx="3190875" cy="327660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3725" y="1019175"/>
              <a:ext cx="3190875" cy="324802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</p:pic>
        <p:sp>
          <p:nvSpPr>
            <p:cNvPr id="11" name="TextBox 10"/>
            <p:cNvSpPr txBox="1"/>
            <p:nvPr/>
          </p:nvSpPr>
          <p:spPr>
            <a:xfrm>
              <a:off x="3505200" y="990600"/>
              <a:ext cx="782587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 </a:t>
              </a:r>
              <a:r>
                <a:rPr lang="en-US" sz="2400" b="1" dirty="0" smtClean="0">
                  <a:solidFill>
                    <a:srgbClr val="7030A0"/>
                  </a:solidFill>
                </a:rPr>
                <a:t>170</a:t>
              </a:r>
              <a:r>
                <a:rPr lang="en-US" dirty="0" smtClean="0"/>
                <a:t>°</a:t>
              </a:r>
              <a:endParaRPr lang="en-US" dirty="0"/>
            </a:p>
            <a:p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800600" y="3533775"/>
            <a:ext cx="3190875" cy="3248025"/>
            <a:chOff x="4800600" y="3533775"/>
            <a:chExt cx="3190875" cy="3248025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600" y="3533775"/>
              <a:ext cx="3190875" cy="3248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833482" y="4038600"/>
              <a:ext cx="782587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 </a:t>
              </a:r>
              <a:r>
                <a:rPr lang="en-US" sz="2400" b="1" dirty="0" smtClean="0">
                  <a:solidFill>
                    <a:srgbClr val="7030A0"/>
                  </a:solidFill>
                </a:rPr>
                <a:t>200</a:t>
              </a:r>
              <a:r>
                <a:rPr lang="en-US" dirty="0" smtClean="0"/>
                <a:t>°</a:t>
              </a:r>
              <a:endParaRPr lang="en-US" dirty="0"/>
            </a:p>
            <a:p>
              <a:endParaRPr lang="en-US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92233" y="4038600"/>
            <a:ext cx="78258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300</a:t>
            </a:r>
            <a:r>
              <a:rPr lang="en-US" dirty="0" smtClean="0"/>
              <a:t>°</a:t>
            </a:r>
            <a:endParaRPr lang="en-US" dirty="0"/>
          </a:p>
          <a:p>
            <a:endParaRPr lang="en-US" dirty="0"/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/>
              <a:t>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2739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99981"/>
            <a:ext cx="70930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Investigating Angles in Standard Position</a:t>
            </a:r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1800" y="914400"/>
            <a:ext cx="2914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Create a 30°-60°-90° Triangle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67" y="6162764"/>
            <a:ext cx="314325" cy="323850"/>
          </a:xfrm>
          <a:prstGeom prst="rect">
            <a:avLst/>
          </a:prstGeom>
        </p:spPr>
      </p:pic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/>
              <a:t>5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882892" y="2514600"/>
            <a:ext cx="825264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Reference:</a:t>
            </a:r>
          </a:p>
          <a:p>
            <a:endParaRPr lang="en-US" dirty="0"/>
          </a:p>
          <a:p>
            <a:r>
              <a:rPr lang="en-US" dirty="0" err="1" smtClean="0"/>
              <a:t>PreCalculus</a:t>
            </a:r>
            <a:r>
              <a:rPr lang="en-US" dirty="0" smtClean="0"/>
              <a:t> 11</a:t>
            </a:r>
          </a:p>
          <a:p>
            <a:r>
              <a:rPr lang="en-US" dirty="0" smtClean="0"/>
              <a:t>McGraw-Hill Ryerson </a:t>
            </a:r>
          </a:p>
          <a:p>
            <a:endParaRPr lang="en-US" dirty="0"/>
          </a:p>
          <a:p>
            <a:r>
              <a:rPr lang="en-US" dirty="0" smtClean="0"/>
              <a:t>Page 76 Part B: Create a 30 – 60 – 90 Triangle</a:t>
            </a:r>
          </a:p>
          <a:p>
            <a:r>
              <a:rPr lang="en-US" dirty="0" smtClean="0"/>
              <a:t>Follow steps 6 to 8b to fold triangle</a:t>
            </a:r>
          </a:p>
          <a:p>
            <a:endParaRPr lang="en-US" dirty="0"/>
          </a:p>
          <a:p>
            <a:r>
              <a:rPr lang="en-US" dirty="0" smtClean="0"/>
              <a:t>Place the folded triangle on a unmarked axis to investigate the angles of the following </a:t>
            </a:r>
          </a:p>
          <a:p>
            <a:r>
              <a:rPr lang="en-US" dirty="0" smtClean="0"/>
              <a:t>pages.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59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3348038" y="76200"/>
            <a:ext cx="31340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Reflections of Reference </a:t>
            </a:r>
            <a:r>
              <a:rPr lang="en-US" u="sng" dirty="0">
                <a:solidFill>
                  <a:srgbClr val="FF0000"/>
                </a:solidFill>
              </a:rPr>
              <a:t>Angles</a:t>
            </a:r>
          </a:p>
        </p:txBody>
      </p:sp>
      <p:sp>
        <p:nvSpPr>
          <p:cNvPr id="73731" name="Line 3"/>
          <p:cNvSpPr>
            <a:spLocks noChangeShapeType="1"/>
          </p:cNvSpPr>
          <p:nvPr/>
        </p:nvSpPr>
        <p:spPr bwMode="auto">
          <a:xfrm>
            <a:off x="990600" y="1676400"/>
            <a:ext cx="2286000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 flipV="1">
            <a:off x="2108200" y="990600"/>
            <a:ext cx="78740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>
            <a:off x="2133600" y="914400"/>
            <a:ext cx="0" cy="1600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2298700" y="1398588"/>
            <a:ext cx="419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30</a:t>
            </a:r>
            <a:r>
              <a:rPr lang="en-US" sz="1400" baseline="30000"/>
              <a:t>0</a:t>
            </a:r>
            <a:endParaRPr lang="en-US" sz="1400"/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auto">
          <a:xfrm>
            <a:off x="4800600" y="1600200"/>
            <a:ext cx="2286000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 flipH="1" flipV="1">
            <a:off x="5334000" y="1066800"/>
            <a:ext cx="584200" cy="533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Line 9"/>
          <p:cNvSpPr>
            <a:spLocks noChangeShapeType="1"/>
          </p:cNvSpPr>
          <p:nvPr/>
        </p:nvSpPr>
        <p:spPr bwMode="auto">
          <a:xfrm>
            <a:off x="5943600" y="838200"/>
            <a:ext cx="0" cy="1600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5372100" y="1371600"/>
            <a:ext cx="419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30</a:t>
            </a:r>
            <a:r>
              <a:rPr lang="en-US" sz="1400" baseline="30000"/>
              <a:t>0</a:t>
            </a:r>
            <a:endParaRPr lang="en-US" sz="1400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>
            <a:off x="1082675" y="4689475"/>
            <a:ext cx="2286000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 flipH="1">
            <a:off x="1158875" y="4689475"/>
            <a:ext cx="1041400" cy="762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1" name="Line 13"/>
          <p:cNvSpPr>
            <a:spLocks noChangeShapeType="1"/>
          </p:cNvSpPr>
          <p:nvPr/>
        </p:nvSpPr>
        <p:spPr bwMode="auto">
          <a:xfrm>
            <a:off x="2225675" y="3927475"/>
            <a:ext cx="0" cy="1600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1485900" y="4764088"/>
            <a:ext cx="419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30</a:t>
            </a:r>
            <a:r>
              <a:rPr lang="en-US" sz="1400" baseline="30000"/>
              <a:t>0</a:t>
            </a:r>
            <a:endParaRPr lang="en-US" sz="1400"/>
          </a:p>
        </p:txBody>
      </p:sp>
      <p:sp>
        <p:nvSpPr>
          <p:cNvPr id="73743" name="Line 15"/>
          <p:cNvSpPr>
            <a:spLocks noChangeShapeType="1"/>
          </p:cNvSpPr>
          <p:nvPr/>
        </p:nvSpPr>
        <p:spPr bwMode="auto">
          <a:xfrm>
            <a:off x="4800600" y="4648200"/>
            <a:ext cx="2286000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4" name="Line 16"/>
          <p:cNvSpPr>
            <a:spLocks noChangeShapeType="1"/>
          </p:cNvSpPr>
          <p:nvPr/>
        </p:nvSpPr>
        <p:spPr bwMode="auto">
          <a:xfrm>
            <a:off x="5918200" y="4648200"/>
            <a:ext cx="711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5" name="Line 17"/>
          <p:cNvSpPr>
            <a:spLocks noChangeShapeType="1"/>
          </p:cNvSpPr>
          <p:nvPr/>
        </p:nvSpPr>
        <p:spPr bwMode="auto">
          <a:xfrm>
            <a:off x="5943600" y="3886200"/>
            <a:ext cx="0" cy="1600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6" name="Text Box 18"/>
          <p:cNvSpPr txBox="1">
            <a:spLocks noChangeArrowheads="1"/>
          </p:cNvSpPr>
          <p:nvPr/>
        </p:nvSpPr>
        <p:spPr bwMode="auto">
          <a:xfrm>
            <a:off x="6096000" y="4648200"/>
            <a:ext cx="419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30</a:t>
            </a:r>
            <a:r>
              <a:rPr lang="en-US" sz="1400" baseline="30000"/>
              <a:t>0</a:t>
            </a:r>
            <a:endParaRPr lang="en-US" sz="1400"/>
          </a:p>
        </p:txBody>
      </p:sp>
      <p:sp>
        <p:nvSpPr>
          <p:cNvPr id="73747" name="Text Box 19"/>
          <p:cNvSpPr txBox="1">
            <a:spLocks noChangeArrowheads="1"/>
          </p:cNvSpPr>
          <p:nvPr/>
        </p:nvSpPr>
        <p:spPr bwMode="auto">
          <a:xfrm>
            <a:off x="228600" y="2803525"/>
            <a:ext cx="38180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/>
              <a:t>Angle in Standard Position_______</a:t>
            </a:r>
            <a:endParaRPr lang="en-US" sz="2000" dirty="0"/>
          </a:p>
        </p:txBody>
      </p:sp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3136900" y="2735263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30</a:t>
            </a:r>
            <a:r>
              <a:rPr lang="en-US" sz="2000" baseline="30000" dirty="0">
                <a:solidFill>
                  <a:srgbClr val="FF0000"/>
                </a:solidFill>
              </a:rPr>
              <a:t>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3749" name="Text Box 21"/>
          <p:cNvSpPr txBox="1">
            <a:spLocks noChangeArrowheads="1"/>
          </p:cNvSpPr>
          <p:nvPr/>
        </p:nvSpPr>
        <p:spPr bwMode="auto">
          <a:xfrm>
            <a:off x="4648200" y="2803525"/>
            <a:ext cx="38180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/>
              <a:t>Angle in Standard Position_______</a:t>
            </a:r>
            <a:endParaRPr lang="en-US" sz="2000" dirty="0"/>
          </a:p>
        </p:txBody>
      </p:sp>
      <p:sp>
        <p:nvSpPr>
          <p:cNvPr id="73750" name="Text Box 22"/>
          <p:cNvSpPr txBox="1">
            <a:spLocks noChangeArrowheads="1"/>
          </p:cNvSpPr>
          <p:nvPr/>
        </p:nvSpPr>
        <p:spPr bwMode="auto">
          <a:xfrm>
            <a:off x="7429500" y="2735263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150</a:t>
            </a:r>
            <a:r>
              <a:rPr lang="en-US" sz="2000" baseline="30000" dirty="0">
                <a:solidFill>
                  <a:srgbClr val="FF0000"/>
                </a:solidFill>
              </a:rPr>
              <a:t>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3751" name="Text Box 23"/>
          <p:cNvSpPr txBox="1">
            <a:spLocks noChangeArrowheads="1"/>
          </p:cNvSpPr>
          <p:nvPr/>
        </p:nvSpPr>
        <p:spPr bwMode="auto">
          <a:xfrm>
            <a:off x="381000" y="5927725"/>
            <a:ext cx="38180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/>
              <a:t>Angle in Standard Position_______</a:t>
            </a:r>
            <a:endParaRPr lang="en-US" sz="2000" dirty="0"/>
          </a:p>
        </p:txBody>
      </p:sp>
      <p:sp>
        <p:nvSpPr>
          <p:cNvPr id="73752" name="Text Box 24"/>
          <p:cNvSpPr txBox="1">
            <a:spLocks noChangeArrowheads="1"/>
          </p:cNvSpPr>
          <p:nvPr/>
        </p:nvSpPr>
        <p:spPr bwMode="auto">
          <a:xfrm>
            <a:off x="3314700" y="5859463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210</a:t>
            </a:r>
            <a:r>
              <a:rPr lang="en-US" sz="2000" baseline="30000" dirty="0">
                <a:solidFill>
                  <a:srgbClr val="FF0000"/>
                </a:solidFill>
              </a:rPr>
              <a:t>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3753" name="Text Box 25"/>
          <p:cNvSpPr txBox="1">
            <a:spLocks noChangeArrowheads="1"/>
          </p:cNvSpPr>
          <p:nvPr/>
        </p:nvSpPr>
        <p:spPr bwMode="auto">
          <a:xfrm>
            <a:off x="4841875" y="5927725"/>
            <a:ext cx="38180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/>
              <a:t>Angle in Standard Position_______</a:t>
            </a:r>
            <a:endParaRPr lang="en-US" sz="2000" dirty="0"/>
          </a:p>
        </p:txBody>
      </p:sp>
      <p:sp>
        <p:nvSpPr>
          <p:cNvPr id="73754" name="Text Box 26"/>
          <p:cNvSpPr txBox="1">
            <a:spLocks noChangeArrowheads="1"/>
          </p:cNvSpPr>
          <p:nvPr/>
        </p:nvSpPr>
        <p:spPr bwMode="auto">
          <a:xfrm>
            <a:off x="7658100" y="5859463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330</a:t>
            </a:r>
            <a:r>
              <a:rPr lang="en-US" sz="2000" baseline="30000" dirty="0">
                <a:solidFill>
                  <a:srgbClr val="FF0000"/>
                </a:solidFill>
              </a:rPr>
              <a:t>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3756" name="Line 28"/>
          <p:cNvSpPr>
            <a:spLocks noChangeShapeType="1"/>
          </p:cNvSpPr>
          <p:nvPr/>
        </p:nvSpPr>
        <p:spPr bwMode="auto">
          <a:xfrm>
            <a:off x="2743200" y="11430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57" name="Line 29"/>
          <p:cNvSpPr>
            <a:spLocks noChangeShapeType="1"/>
          </p:cNvSpPr>
          <p:nvPr/>
        </p:nvSpPr>
        <p:spPr bwMode="auto">
          <a:xfrm>
            <a:off x="5384800" y="10668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58" name="Line 30"/>
          <p:cNvSpPr>
            <a:spLocks noChangeShapeType="1"/>
          </p:cNvSpPr>
          <p:nvPr/>
        </p:nvSpPr>
        <p:spPr bwMode="auto">
          <a:xfrm>
            <a:off x="1498600" y="46863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59" name="Line 31"/>
          <p:cNvSpPr>
            <a:spLocks noChangeShapeType="1"/>
          </p:cNvSpPr>
          <p:nvPr/>
        </p:nvSpPr>
        <p:spPr bwMode="auto">
          <a:xfrm>
            <a:off x="6553200" y="46482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/>
              <a:t>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0070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3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3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7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7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73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73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73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7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utoUpdateAnimBg="0"/>
      <p:bldP spid="73731" grpId="0" animBg="1"/>
      <p:bldP spid="73732" grpId="0" animBg="1"/>
      <p:bldP spid="73733" grpId="0" animBg="1"/>
      <p:bldP spid="73734" grpId="0" autoUpdateAnimBg="0"/>
      <p:bldP spid="73735" grpId="0" animBg="1"/>
      <p:bldP spid="73736" grpId="0" animBg="1"/>
      <p:bldP spid="73737" grpId="0" animBg="1"/>
      <p:bldP spid="73738" grpId="0" autoUpdateAnimBg="0"/>
      <p:bldP spid="73739" grpId="0" animBg="1"/>
      <p:bldP spid="73740" grpId="0" animBg="1"/>
      <p:bldP spid="73741" grpId="0" animBg="1"/>
      <p:bldP spid="73742" grpId="0" autoUpdateAnimBg="0"/>
      <p:bldP spid="73743" grpId="0" animBg="1"/>
      <p:bldP spid="73744" grpId="0" animBg="1"/>
      <p:bldP spid="73745" grpId="0" animBg="1"/>
      <p:bldP spid="73746" grpId="0" autoUpdateAnimBg="0"/>
      <p:bldP spid="73747" grpId="0" autoUpdateAnimBg="0"/>
      <p:bldP spid="73748" grpId="0" autoUpdateAnimBg="0"/>
      <p:bldP spid="73749" grpId="0" autoUpdateAnimBg="0"/>
      <p:bldP spid="73750" grpId="0" autoUpdateAnimBg="0"/>
      <p:bldP spid="73751" grpId="0" autoUpdateAnimBg="0"/>
      <p:bldP spid="73752" grpId="0" autoUpdateAnimBg="0"/>
      <p:bldP spid="73753" grpId="0" autoUpdateAnimBg="0"/>
      <p:bldP spid="73754" grpId="0" autoUpdateAnimBg="0"/>
      <p:bldP spid="73756" grpId="0" animBg="1"/>
      <p:bldP spid="73757" grpId="0" animBg="1"/>
      <p:bldP spid="73758" grpId="0" animBg="1"/>
      <p:bldP spid="737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2590800" y="76200"/>
            <a:ext cx="31340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Reflections of Reference </a:t>
            </a:r>
            <a:r>
              <a:rPr lang="en-US" u="sng" dirty="0">
                <a:solidFill>
                  <a:srgbClr val="FF0000"/>
                </a:solidFill>
              </a:rPr>
              <a:t>Angles</a:t>
            </a:r>
          </a:p>
        </p:txBody>
      </p:sp>
      <p:sp>
        <p:nvSpPr>
          <p:cNvPr id="75779" name="Line 3"/>
          <p:cNvSpPr>
            <a:spLocks noChangeShapeType="1"/>
          </p:cNvSpPr>
          <p:nvPr/>
        </p:nvSpPr>
        <p:spPr bwMode="auto">
          <a:xfrm>
            <a:off x="990600" y="1676400"/>
            <a:ext cx="2286000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Line 4"/>
          <p:cNvSpPr>
            <a:spLocks noChangeShapeType="1"/>
          </p:cNvSpPr>
          <p:nvPr/>
        </p:nvSpPr>
        <p:spPr bwMode="auto">
          <a:xfrm flipV="1">
            <a:off x="2108200" y="990600"/>
            <a:ext cx="78740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1" name="Line 5"/>
          <p:cNvSpPr>
            <a:spLocks noChangeShapeType="1"/>
          </p:cNvSpPr>
          <p:nvPr/>
        </p:nvSpPr>
        <p:spPr bwMode="auto">
          <a:xfrm>
            <a:off x="2133600" y="914400"/>
            <a:ext cx="0" cy="1600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2422525" y="1330325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60</a:t>
            </a:r>
            <a:r>
              <a:rPr lang="en-US" sz="2000" baseline="30000"/>
              <a:t>0</a:t>
            </a:r>
            <a:endParaRPr lang="en-US" sz="2000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4800600" y="1600200"/>
            <a:ext cx="2286000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 flipH="1" flipV="1">
            <a:off x="5334000" y="1066800"/>
            <a:ext cx="584200" cy="533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5943600" y="838200"/>
            <a:ext cx="0" cy="1600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5194300" y="1279525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60</a:t>
            </a:r>
            <a:r>
              <a:rPr lang="en-US" sz="2000" baseline="30000"/>
              <a:t>0</a:t>
            </a:r>
            <a:endParaRPr lang="en-US" sz="2000"/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>
            <a:off x="1082675" y="4689475"/>
            <a:ext cx="2286000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 flipH="1">
            <a:off x="1158875" y="4689475"/>
            <a:ext cx="1041400" cy="762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>
            <a:off x="2225675" y="3927475"/>
            <a:ext cx="0" cy="1600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1384300" y="4695825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60</a:t>
            </a:r>
            <a:r>
              <a:rPr lang="en-US" sz="2000" baseline="30000"/>
              <a:t>0</a:t>
            </a:r>
            <a:endParaRPr lang="en-US" sz="2000"/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>
            <a:off x="4800600" y="4648200"/>
            <a:ext cx="2286000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>
            <a:off x="5918200" y="4648200"/>
            <a:ext cx="711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3" name="Line 17"/>
          <p:cNvSpPr>
            <a:spLocks noChangeShapeType="1"/>
          </p:cNvSpPr>
          <p:nvPr/>
        </p:nvSpPr>
        <p:spPr bwMode="auto">
          <a:xfrm>
            <a:off x="5943600" y="3886200"/>
            <a:ext cx="0" cy="1600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6232525" y="4632325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60</a:t>
            </a:r>
            <a:r>
              <a:rPr lang="en-US" sz="2000" baseline="30000"/>
              <a:t>0</a:t>
            </a:r>
            <a:endParaRPr lang="en-US" sz="2000"/>
          </a:p>
        </p:txBody>
      </p:sp>
      <p:sp>
        <p:nvSpPr>
          <p:cNvPr id="75795" name="Text Box 19"/>
          <p:cNvSpPr txBox="1">
            <a:spLocks noChangeArrowheads="1"/>
          </p:cNvSpPr>
          <p:nvPr/>
        </p:nvSpPr>
        <p:spPr bwMode="auto">
          <a:xfrm>
            <a:off x="381000" y="2803525"/>
            <a:ext cx="38758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Angle in Standard Position _______</a:t>
            </a:r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3429000" y="2735262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60</a:t>
            </a:r>
            <a:r>
              <a:rPr lang="en-US" sz="2000" baseline="30000" dirty="0">
                <a:solidFill>
                  <a:srgbClr val="FF0000"/>
                </a:solidFill>
              </a:rPr>
              <a:t>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4841875" y="2803525"/>
            <a:ext cx="38758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Angle in Standard Position _______</a:t>
            </a:r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7772400" y="2735261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120</a:t>
            </a:r>
            <a:r>
              <a:rPr lang="en-US" sz="2000" baseline="30000" dirty="0">
                <a:solidFill>
                  <a:srgbClr val="FF0000"/>
                </a:solidFill>
              </a:rPr>
              <a:t>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381000" y="5927725"/>
            <a:ext cx="38758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Angle in Standard Position _______</a:t>
            </a:r>
          </a:p>
        </p:txBody>
      </p:sp>
      <p:sp>
        <p:nvSpPr>
          <p:cNvPr id="75800" name="Text Box 24"/>
          <p:cNvSpPr txBox="1">
            <a:spLocks noChangeArrowheads="1"/>
          </p:cNvSpPr>
          <p:nvPr/>
        </p:nvSpPr>
        <p:spPr bwMode="auto">
          <a:xfrm>
            <a:off x="3238500" y="5859463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240</a:t>
            </a:r>
            <a:r>
              <a:rPr lang="en-US" sz="2000" baseline="30000" dirty="0">
                <a:solidFill>
                  <a:srgbClr val="FF0000"/>
                </a:solidFill>
              </a:rPr>
              <a:t>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5801" name="Text Box 25"/>
          <p:cNvSpPr txBox="1">
            <a:spLocks noChangeArrowheads="1"/>
          </p:cNvSpPr>
          <p:nvPr/>
        </p:nvSpPr>
        <p:spPr bwMode="auto">
          <a:xfrm>
            <a:off x="4841875" y="5927725"/>
            <a:ext cx="38758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Angle in Standard Position _______</a:t>
            </a:r>
          </a:p>
        </p:txBody>
      </p: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7734300" y="5859463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300</a:t>
            </a:r>
            <a:r>
              <a:rPr lang="en-US" sz="2000" baseline="30000" dirty="0">
                <a:solidFill>
                  <a:srgbClr val="FF0000"/>
                </a:solidFill>
              </a:rPr>
              <a:t>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/>
              <a:t>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7856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5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nimBg="1"/>
      <p:bldP spid="75780" grpId="0" animBg="1"/>
      <p:bldP spid="75781" grpId="0" animBg="1"/>
      <p:bldP spid="75782" grpId="0" autoUpdateAnimBg="0"/>
      <p:bldP spid="75783" grpId="0" animBg="1"/>
      <p:bldP spid="75784" grpId="0" animBg="1"/>
      <p:bldP spid="75785" grpId="0" animBg="1"/>
      <p:bldP spid="75786" grpId="0" autoUpdateAnimBg="0"/>
      <p:bldP spid="75787" grpId="0" animBg="1"/>
      <p:bldP spid="75788" grpId="0" animBg="1"/>
      <p:bldP spid="75789" grpId="0" animBg="1"/>
      <p:bldP spid="75790" grpId="0" autoUpdateAnimBg="0"/>
      <p:bldP spid="75791" grpId="0" animBg="1"/>
      <p:bldP spid="75792" grpId="0" animBg="1"/>
      <p:bldP spid="75793" grpId="0" animBg="1"/>
      <p:bldP spid="75794" grpId="0" autoUpdateAnimBg="0"/>
      <p:bldP spid="75795" grpId="0" autoUpdateAnimBg="0"/>
      <p:bldP spid="75796" grpId="0" autoUpdateAnimBg="0"/>
      <p:bldP spid="75797" grpId="0" autoUpdateAnimBg="0"/>
      <p:bldP spid="75798" grpId="0" autoUpdateAnimBg="0"/>
      <p:bldP spid="75799" grpId="0" autoUpdateAnimBg="0"/>
      <p:bldP spid="75800" grpId="0" autoUpdateAnimBg="0"/>
      <p:bldP spid="75801" grpId="0" autoUpdateAnimBg="0"/>
      <p:bldP spid="7580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914400" y="76200"/>
            <a:ext cx="3636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Reference Angles [Cont’d]</a:t>
            </a:r>
          </a:p>
        </p:txBody>
      </p:sp>
      <p:sp>
        <p:nvSpPr>
          <p:cNvPr id="76803" name="Line 3"/>
          <p:cNvSpPr>
            <a:spLocks noChangeShapeType="1"/>
          </p:cNvSpPr>
          <p:nvPr/>
        </p:nvSpPr>
        <p:spPr bwMode="auto">
          <a:xfrm>
            <a:off x="990600" y="1676400"/>
            <a:ext cx="2286000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 flipV="1">
            <a:off x="2108200" y="990600"/>
            <a:ext cx="78740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2133600" y="914400"/>
            <a:ext cx="0" cy="1600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4800600" y="1600200"/>
            <a:ext cx="2286000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 flipH="1" flipV="1">
            <a:off x="5334000" y="1066800"/>
            <a:ext cx="584200" cy="533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>
            <a:off x="5943600" y="838200"/>
            <a:ext cx="0" cy="1600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1082675" y="4689475"/>
            <a:ext cx="2286000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0" name="Line 10"/>
          <p:cNvSpPr>
            <a:spLocks noChangeShapeType="1"/>
          </p:cNvSpPr>
          <p:nvPr/>
        </p:nvSpPr>
        <p:spPr bwMode="auto">
          <a:xfrm flipH="1">
            <a:off x="1158875" y="4689475"/>
            <a:ext cx="1041400" cy="762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>
            <a:off x="2225675" y="3927475"/>
            <a:ext cx="0" cy="1600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2" name="Line 12"/>
          <p:cNvSpPr>
            <a:spLocks noChangeShapeType="1"/>
          </p:cNvSpPr>
          <p:nvPr/>
        </p:nvSpPr>
        <p:spPr bwMode="auto">
          <a:xfrm>
            <a:off x="4800600" y="4648200"/>
            <a:ext cx="2286000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auto">
          <a:xfrm>
            <a:off x="5918200" y="4648200"/>
            <a:ext cx="711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>
            <a:off x="5943600" y="3886200"/>
            <a:ext cx="0" cy="1600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381000" y="2803525"/>
            <a:ext cx="38758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Angle in Standard Position _______</a:t>
            </a:r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4841875" y="2803525"/>
            <a:ext cx="38758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Angle in Standard Position _______</a:t>
            </a:r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457200" y="5927725"/>
            <a:ext cx="38758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Angle in Standard Position _______</a:t>
            </a:r>
          </a:p>
        </p:txBody>
      </p: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4841875" y="5927725"/>
            <a:ext cx="38758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Angle in Standard Position _______</a:t>
            </a:r>
          </a:p>
        </p:txBody>
      </p:sp>
      <p:graphicFrame>
        <p:nvGraphicFramePr>
          <p:cNvPr id="76819" name="Object 19"/>
          <p:cNvGraphicFramePr>
            <a:graphicFrameLocks noChangeAspect="1"/>
          </p:cNvGraphicFramePr>
          <p:nvPr/>
        </p:nvGraphicFramePr>
        <p:xfrm>
          <a:off x="2524125" y="1358900"/>
          <a:ext cx="36195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4" name="Equation" r:id="rId4" imgW="241300" imgH="152400" progId="Equation.DSMT36">
                  <p:embed/>
                </p:oleObj>
              </mc:Choice>
              <mc:Fallback>
                <p:oleObj name="Equation" r:id="rId4" imgW="241300" imgH="152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5" y="1358900"/>
                        <a:ext cx="36195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20" name="Object 20"/>
          <p:cNvGraphicFramePr>
            <a:graphicFrameLocks noChangeAspect="1"/>
          </p:cNvGraphicFramePr>
          <p:nvPr/>
        </p:nvGraphicFramePr>
        <p:xfrm>
          <a:off x="5191125" y="1295400"/>
          <a:ext cx="36195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5" name="Equation" r:id="rId6" imgW="241300" imgH="152400" progId="Equation.DSMT36">
                  <p:embed/>
                </p:oleObj>
              </mc:Choice>
              <mc:Fallback>
                <p:oleObj name="Equation" r:id="rId6" imgW="241300" imgH="152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25" y="1295400"/>
                        <a:ext cx="36195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21" name="Object 21"/>
          <p:cNvGraphicFramePr>
            <a:graphicFrameLocks noChangeAspect="1"/>
          </p:cNvGraphicFramePr>
          <p:nvPr/>
        </p:nvGraphicFramePr>
        <p:xfrm>
          <a:off x="1466850" y="4749800"/>
          <a:ext cx="36195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6" name="Equation" r:id="rId7" imgW="241300" imgH="152400" progId="Equation.DSMT36">
                  <p:embed/>
                </p:oleObj>
              </mc:Choice>
              <mc:Fallback>
                <p:oleObj name="Equation" r:id="rId7" imgW="241300" imgH="152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850" y="4749800"/>
                        <a:ext cx="36195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22" name="Object 22"/>
          <p:cNvGraphicFramePr>
            <a:graphicFrameLocks noChangeAspect="1"/>
          </p:cNvGraphicFramePr>
          <p:nvPr/>
        </p:nvGraphicFramePr>
        <p:xfrm>
          <a:off x="6334125" y="4699000"/>
          <a:ext cx="36195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7" name="Equation" r:id="rId8" imgW="241300" imgH="152400" progId="Equation.DSMT36">
                  <p:embed/>
                </p:oleObj>
              </mc:Choice>
              <mc:Fallback>
                <p:oleObj name="Equation" r:id="rId8" imgW="241300" imgH="152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25" y="4699000"/>
                        <a:ext cx="36195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2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188264"/>
              </p:ext>
            </p:extLst>
          </p:nvPr>
        </p:nvGraphicFramePr>
        <p:xfrm>
          <a:off x="3448050" y="2819400"/>
          <a:ext cx="36195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8" name="Equation" r:id="rId9" imgW="241300" imgH="152400" progId="Equation.DSMT36">
                  <p:embed/>
                </p:oleObj>
              </mc:Choice>
              <mc:Fallback>
                <p:oleObj name="Equation" r:id="rId9" imgW="241300" imgH="152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050" y="2819400"/>
                        <a:ext cx="36195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2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795366"/>
              </p:ext>
            </p:extLst>
          </p:nvPr>
        </p:nvGraphicFramePr>
        <p:xfrm>
          <a:off x="7829550" y="2819400"/>
          <a:ext cx="47625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9" name="Equation" r:id="rId10" imgW="317500" imgH="152400" progId="Equation.DSMT36">
                  <p:embed/>
                </p:oleObj>
              </mc:Choice>
              <mc:Fallback>
                <p:oleObj name="Equation" r:id="rId10" imgW="317500" imgH="152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9550" y="2819400"/>
                        <a:ext cx="47625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2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361870"/>
              </p:ext>
            </p:extLst>
          </p:nvPr>
        </p:nvGraphicFramePr>
        <p:xfrm>
          <a:off x="3486150" y="5969000"/>
          <a:ext cx="47625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0" name="Equation" r:id="rId12" imgW="317500" imgH="152400" progId="Equation.DSMT36">
                  <p:embed/>
                </p:oleObj>
              </mc:Choice>
              <mc:Fallback>
                <p:oleObj name="Equation" r:id="rId12" imgW="317500" imgH="152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6150" y="5969000"/>
                        <a:ext cx="47625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26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782480"/>
              </p:ext>
            </p:extLst>
          </p:nvPr>
        </p:nvGraphicFramePr>
        <p:xfrm>
          <a:off x="7829550" y="5943600"/>
          <a:ext cx="47625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1" name="Equation" r:id="rId14" imgW="317500" imgH="152400" progId="Equation.DSMT4">
                  <p:embed/>
                </p:oleObj>
              </mc:Choice>
              <mc:Fallback>
                <p:oleObj name="Equation" r:id="rId14" imgW="3175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9550" y="5943600"/>
                        <a:ext cx="47625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/>
              <a:t>8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6598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6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6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utoUpdateAnimBg="0"/>
      <p:bldP spid="76803" grpId="0" animBg="1"/>
      <p:bldP spid="76804" grpId="0" animBg="1"/>
      <p:bldP spid="76805" grpId="0" animBg="1"/>
      <p:bldP spid="76806" grpId="0" animBg="1"/>
      <p:bldP spid="76807" grpId="0" animBg="1"/>
      <p:bldP spid="76808" grpId="0" animBg="1"/>
      <p:bldP spid="76809" grpId="0" animBg="1"/>
      <p:bldP spid="76810" grpId="0" animBg="1"/>
      <p:bldP spid="76811" grpId="0" animBg="1"/>
      <p:bldP spid="76812" grpId="0" animBg="1"/>
      <p:bldP spid="76813" grpId="0" animBg="1"/>
      <p:bldP spid="76814" grpId="0" animBg="1"/>
      <p:bldP spid="76815" grpId="0" autoUpdateAnimBg="0"/>
      <p:bldP spid="76816" grpId="0" autoUpdateAnimBg="0"/>
      <p:bldP spid="76817" grpId="0" autoUpdateAnimBg="0"/>
      <p:bldP spid="76818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600</Words>
  <Application>Microsoft Office PowerPoint</Application>
  <PresentationFormat>On-screen Show (4:3)</PresentationFormat>
  <Paragraphs>146</Paragraphs>
  <Slides>15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36</cp:revision>
  <dcterms:created xsi:type="dcterms:W3CDTF">2011-09-12T18:51:21Z</dcterms:created>
  <dcterms:modified xsi:type="dcterms:W3CDTF">2011-09-30T17:14:16Z</dcterms:modified>
</cp:coreProperties>
</file>