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80" r:id="rId5"/>
    <p:sldId id="260" r:id="rId6"/>
    <p:sldId id="263" r:id="rId7"/>
    <p:sldId id="271" r:id="rId8"/>
    <p:sldId id="276" r:id="rId9"/>
    <p:sldId id="274" r:id="rId10"/>
    <p:sldId id="273" r:id="rId11"/>
    <p:sldId id="277" r:id="rId12"/>
    <p:sldId id="278" r:id="rId13"/>
    <p:sldId id="279" r:id="rId14"/>
    <p:sldId id="272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png"/><Relationship Id="rId7" Type="http://schemas.openxmlformats.org/officeDocument/2006/relationships/image" Target="../media/image26.wmf"/><Relationship Id="rId2" Type="http://schemas.openxmlformats.org/officeDocument/2006/relationships/image" Target="../media/image21.png"/><Relationship Id="rId1" Type="http://schemas.openxmlformats.org/officeDocument/2006/relationships/image" Target="../media/image20.png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65.wmf"/><Relationship Id="rId18" Type="http://schemas.openxmlformats.org/officeDocument/2006/relationships/image" Target="../media/image7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17" Type="http://schemas.openxmlformats.org/officeDocument/2006/relationships/image" Target="../media/image69.wmf"/><Relationship Id="rId2" Type="http://schemas.openxmlformats.org/officeDocument/2006/relationships/image" Target="../media/image54.wmf"/><Relationship Id="rId16" Type="http://schemas.openxmlformats.org/officeDocument/2006/relationships/image" Target="../media/image68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5" Type="http://schemas.openxmlformats.org/officeDocument/2006/relationships/image" Target="../media/image6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Relationship Id="rId14" Type="http://schemas.openxmlformats.org/officeDocument/2006/relationships/image" Target="../media/image6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10" Type="http://schemas.openxmlformats.org/officeDocument/2006/relationships/image" Target="../media/image87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3C3BD-DEF8-4B69-BB83-507572CF4546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5D8E6-4F5B-44CA-AFF6-49EF8750B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29C2B-31EE-4E5C-873F-4AAC9B202BE2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3E7FF-F78A-415D-8F5B-FA1BC79965DF}" type="slidenum">
              <a:rPr lang="en-US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F3001-A7C7-45F5-BAE3-6FCC222593C8}" type="slidenum">
              <a:rPr lang="en-US"/>
              <a:pPr/>
              <a:t>7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2B62933-8973-41A3-954C-E1E5E48A49FD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5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0EB8-9692-48DD-8CEC-3FEEC47C5C6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20.bin"/><Relationship Id="rId3" Type="http://schemas.openxmlformats.org/officeDocument/2006/relationships/image" Target="../media/image43.wmf"/><Relationship Id="rId21" Type="http://schemas.openxmlformats.org/officeDocument/2006/relationships/image" Target="../media/image42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5.wmf"/><Relationship Id="rId11" Type="http://schemas.openxmlformats.org/officeDocument/2006/relationships/image" Target="../media/image47.wmf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49.wmf"/><Relationship Id="rId23" Type="http://schemas.openxmlformats.org/officeDocument/2006/relationships/image" Target="../media/image52.wmf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39.bin"/><Relationship Id="rId18" Type="http://schemas.openxmlformats.org/officeDocument/2006/relationships/oleObject" Target="../embeddings/oleObject42.bin"/><Relationship Id="rId26" Type="http://schemas.openxmlformats.org/officeDocument/2006/relationships/image" Target="../media/image63.wmf"/><Relationship Id="rId39" Type="http://schemas.openxmlformats.org/officeDocument/2006/relationships/oleObject" Target="../embeddings/oleObject54.bin"/><Relationship Id="rId3" Type="http://schemas.openxmlformats.org/officeDocument/2006/relationships/oleObject" Target="../embeddings/oleObject34.bin"/><Relationship Id="rId21" Type="http://schemas.openxmlformats.org/officeDocument/2006/relationships/image" Target="../media/image61.wmf"/><Relationship Id="rId34" Type="http://schemas.openxmlformats.org/officeDocument/2006/relationships/image" Target="../media/image66.wmf"/><Relationship Id="rId42" Type="http://schemas.openxmlformats.org/officeDocument/2006/relationships/oleObject" Target="../embeddings/oleObject56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57.wmf"/><Relationship Id="rId17" Type="http://schemas.openxmlformats.org/officeDocument/2006/relationships/image" Target="../media/image59.wmf"/><Relationship Id="rId25" Type="http://schemas.openxmlformats.org/officeDocument/2006/relationships/oleObject" Target="../embeddings/oleObject46.bin"/><Relationship Id="rId33" Type="http://schemas.openxmlformats.org/officeDocument/2006/relationships/oleObject" Target="../embeddings/oleObject51.bin"/><Relationship Id="rId38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29" Type="http://schemas.openxmlformats.org/officeDocument/2006/relationships/image" Target="../media/image64.wmf"/><Relationship Id="rId41" Type="http://schemas.openxmlformats.org/officeDocument/2006/relationships/image" Target="../media/image6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38.bin"/><Relationship Id="rId24" Type="http://schemas.openxmlformats.org/officeDocument/2006/relationships/oleObject" Target="../embeddings/oleObject45.bin"/><Relationship Id="rId32" Type="http://schemas.openxmlformats.org/officeDocument/2006/relationships/image" Target="../media/image65.wmf"/><Relationship Id="rId37" Type="http://schemas.openxmlformats.org/officeDocument/2006/relationships/oleObject" Target="../embeddings/oleObject53.bin"/><Relationship Id="rId40" Type="http://schemas.openxmlformats.org/officeDocument/2006/relationships/oleObject" Target="../embeddings/oleObject55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image" Target="../media/image62.wmf"/><Relationship Id="rId28" Type="http://schemas.openxmlformats.org/officeDocument/2006/relationships/oleObject" Target="../embeddings/oleObject48.bin"/><Relationship Id="rId36" Type="http://schemas.openxmlformats.org/officeDocument/2006/relationships/image" Target="../media/image67.wmf"/><Relationship Id="rId10" Type="http://schemas.openxmlformats.org/officeDocument/2006/relationships/image" Target="../media/image56.wmf"/><Relationship Id="rId19" Type="http://schemas.openxmlformats.org/officeDocument/2006/relationships/image" Target="../media/image60.wmf"/><Relationship Id="rId31" Type="http://schemas.openxmlformats.org/officeDocument/2006/relationships/oleObject" Target="../embeddings/oleObject50.bin"/><Relationship Id="rId44" Type="http://schemas.openxmlformats.org/officeDocument/2006/relationships/image" Target="../media/image70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58.wmf"/><Relationship Id="rId22" Type="http://schemas.openxmlformats.org/officeDocument/2006/relationships/oleObject" Target="../embeddings/oleObject44.bin"/><Relationship Id="rId27" Type="http://schemas.openxmlformats.org/officeDocument/2006/relationships/oleObject" Target="../embeddings/oleObject47.bin"/><Relationship Id="rId30" Type="http://schemas.openxmlformats.org/officeDocument/2006/relationships/oleObject" Target="../embeddings/oleObject49.bin"/><Relationship Id="rId35" Type="http://schemas.openxmlformats.org/officeDocument/2006/relationships/oleObject" Target="../embeddings/oleObject52.bin"/><Relationship Id="rId43" Type="http://schemas.openxmlformats.org/officeDocument/2006/relationships/oleObject" Target="../embeddings/oleObject5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62.bin"/><Relationship Id="rId3" Type="http://schemas.openxmlformats.org/officeDocument/2006/relationships/image" Target="../media/image76.png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73.wmf"/><Relationship Id="rId4" Type="http://schemas.openxmlformats.org/officeDocument/2006/relationships/image" Target="../media/image77.png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7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85.wmf"/><Relationship Id="rId3" Type="http://schemas.openxmlformats.org/officeDocument/2006/relationships/oleObject" Target="../embeddings/oleObject63.bin"/><Relationship Id="rId21" Type="http://schemas.openxmlformats.org/officeDocument/2006/relationships/oleObject" Target="../embeddings/oleObject72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4.wmf"/><Relationship Id="rId20" Type="http://schemas.openxmlformats.org/officeDocument/2006/relationships/image" Target="../media/image8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81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78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83.wmf"/><Relationship Id="rId22" Type="http://schemas.openxmlformats.org/officeDocument/2006/relationships/image" Target="../media/image8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1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28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3.wmf"/><Relationship Id="rId5" Type="http://schemas.openxmlformats.org/officeDocument/2006/relationships/image" Target="../media/image20.png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22.png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3939"/>
            <a:ext cx="3810000" cy="329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356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2 Trigonometry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3325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2.1B Angles in Standard Position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7" y="826532"/>
            <a:ext cx="1161295" cy="24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46" y="1061406"/>
            <a:ext cx="4014554" cy="1272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0" y="3818350"/>
            <a:ext cx="8763000" cy="50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370284"/>
            <a:ext cx="8852770" cy="43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71" y="2375006"/>
            <a:ext cx="4212453" cy="74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7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229600" cy="616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073400" y="1981200"/>
          <a:ext cx="508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7" name="Equation" r:id="rId4" imgW="139700" imgH="355600" progId="Equation.DSMT36">
                  <p:embed/>
                </p:oleObj>
              </mc:Choice>
              <mc:Fallback>
                <p:oleObj name="Equation" r:id="rId4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1981200"/>
                        <a:ext cx="508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348288" y="3657600"/>
          <a:ext cx="508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8" name="Equation" r:id="rId6" imgW="139700" imgH="355600" progId="Equation.DSMT36">
                  <p:embed/>
                </p:oleObj>
              </mc:Choice>
              <mc:Fallback>
                <p:oleObj name="Equation" r:id="rId6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3657600"/>
                        <a:ext cx="508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135563" y="1936750"/>
          <a:ext cx="8636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9" name="Equation" r:id="rId8" imgW="254000" imgH="393700" progId="Equation.DSMT36">
                  <p:embed/>
                </p:oleObj>
              </mc:Choice>
              <mc:Fallback>
                <p:oleObj name="Equation" r:id="rId8" imgW="2540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1936750"/>
                        <a:ext cx="86360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086600" y="1981200"/>
          <a:ext cx="87947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Equation" r:id="rId10" imgW="254000" imgH="368300" progId="Equation.DSMT36">
                  <p:embed/>
                </p:oleObj>
              </mc:Choice>
              <mc:Fallback>
                <p:oleObj name="Equation" r:id="rId10" imgW="254000" imgH="368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981200"/>
                        <a:ext cx="879475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771775" y="3594100"/>
          <a:ext cx="8842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Equation" r:id="rId12" imgW="254000" imgH="393700" progId="Equation.DSMT36">
                  <p:embed/>
                </p:oleObj>
              </mc:Choice>
              <mc:Fallback>
                <p:oleObj name="Equation" r:id="rId12" imgW="2540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594100"/>
                        <a:ext cx="8842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7162800" y="3886200"/>
          <a:ext cx="762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2" name="Equation" r:id="rId14" imgW="228600" imgH="190500" progId="Equation.DSMT36">
                  <p:embed/>
                </p:oleObj>
              </mc:Choice>
              <mc:Fallback>
                <p:oleObj name="Equation" r:id="rId14" imgW="2286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886200"/>
                        <a:ext cx="7620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2819400" y="5334000"/>
          <a:ext cx="87153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3" name="Equation" r:id="rId16" imgW="254000" imgH="368300" progId="Equation.DSMT36">
                  <p:embed/>
                </p:oleObj>
              </mc:Choice>
              <mc:Fallback>
                <p:oleObj name="Equation" r:id="rId16" imgW="254000" imgH="368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334000"/>
                        <a:ext cx="871538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5105400" y="5311775"/>
          <a:ext cx="90963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4" name="Equation" r:id="rId18" imgW="254000" imgH="368300" progId="Equation.DSMT36">
                  <p:embed/>
                </p:oleObj>
              </mc:Choice>
              <mc:Fallback>
                <p:oleObj name="Equation" r:id="rId18" imgW="254000" imgH="368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311775"/>
                        <a:ext cx="909638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7391400" y="5638800"/>
          <a:ext cx="3651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5" name="Equation" r:id="rId20" imgW="101600" imgH="139700" progId="Equation.DSMT36">
                  <p:embed/>
                </p:oleObj>
              </mc:Choice>
              <mc:Fallback>
                <p:oleObj name="Equation" r:id="rId20" imgW="1016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638800"/>
                        <a:ext cx="3651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76200" y="50626"/>
            <a:ext cx="34068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Exact Values of Trig Ratios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767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935277"/>
              </p:ext>
            </p:extLst>
          </p:nvPr>
        </p:nvGraphicFramePr>
        <p:xfrm>
          <a:off x="2047557" y="533400"/>
          <a:ext cx="633444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457643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Quadrant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150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210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330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215538"/>
              </p:ext>
            </p:extLst>
          </p:nvPr>
        </p:nvGraphicFramePr>
        <p:xfrm>
          <a:off x="5171757" y="104140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1757" y="1041400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733719"/>
              </p:ext>
            </p:extLst>
          </p:nvPr>
        </p:nvGraphicFramePr>
        <p:xfrm>
          <a:off x="6350000" y="996950"/>
          <a:ext cx="25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" name="Equation" r:id="rId5" imgW="253800" imgH="431640" progId="Equation.DSMT4">
                  <p:embed/>
                </p:oleObj>
              </mc:Choice>
              <mc:Fallback>
                <p:oleObj name="Equation" r:id="rId5" imgW="253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996950"/>
                        <a:ext cx="254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865514"/>
              </p:ext>
            </p:extLst>
          </p:nvPr>
        </p:nvGraphicFramePr>
        <p:xfrm>
          <a:off x="7519988" y="977900"/>
          <a:ext cx="254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" name="Equation" r:id="rId7" imgW="253800" imgH="419040" progId="Equation.DSMT4">
                  <p:embed/>
                </p:oleObj>
              </mc:Choice>
              <mc:Fallback>
                <p:oleObj name="Equation" r:id="rId7" imgW="253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9988" y="977900"/>
                        <a:ext cx="254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114753"/>
              </p:ext>
            </p:extLst>
          </p:nvPr>
        </p:nvGraphicFramePr>
        <p:xfrm>
          <a:off x="5181600" y="151130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11300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159414"/>
              </p:ext>
            </p:extLst>
          </p:nvPr>
        </p:nvGraphicFramePr>
        <p:xfrm>
          <a:off x="6308725" y="1466850"/>
          <a:ext cx="35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7" name="Equation" r:id="rId10" imgW="355320" imgH="431640" progId="Equation.DSMT4">
                  <p:embed/>
                </p:oleObj>
              </mc:Choice>
              <mc:Fallback>
                <p:oleObj name="Equation" r:id="rId10" imgW="355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1466850"/>
                        <a:ext cx="355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761025"/>
              </p:ext>
            </p:extLst>
          </p:nvPr>
        </p:nvGraphicFramePr>
        <p:xfrm>
          <a:off x="7478713" y="1447800"/>
          <a:ext cx="355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" name="Equation" r:id="rId12" imgW="355320" imgH="419040" progId="Equation.DSMT4">
                  <p:embed/>
                </p:oleObj>
              </mc:Choice>
              <mc:Fallback>
                <p:oleObj name="Equation" r:id="rId12" imgW="355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8713" y="1447800"/>
                        <a:ext cx="355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984073"/>
              </p:ext>
            </p:extLst>
          </p:nvPr>
        </p:nvGraphicFramePr>
        <p:xfrm>
          <a:off x="5140325" y="1968500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9" name="Equation" r:id="rId14" imgW="253800" imgH="393480" progId="Equation.DSMT4">
                  <p:embed/>
                </p:oleObj>
              </mc:Choice>
              <mc:Fallback>
                <p:oleObj name="Equation" r:id="rId14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1968500"/>
                        <a:ext cx="254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136921"/>
              </p:ext>
            </p:extLst>
          </p:nvPr>
        </p:nvGraphicFramePr>
        <p:xfrm>
          <a:off x="6318250" y="1924050"/>
          <a:ext cx="35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" name="Equation" r:id="rId16" imgW="355320" imgH="431640" progId="Equation.DSMT4">
                  <p:embed/>
                </p:oleObj>
              </mc:Choice>
              <mc:Fallback>
                <p:oleObj name="Equation" r:id="rId16" imgW="355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1924050"/>
                        <a:ext cx="355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441172"/>
              </p:ext>
            </p:extLst>
          </p:nvPr>
        </p:nvGraphicFramePr>
        <p:xfrm>
          <a:off x="7539674" y="1905000"/>
          <a:ext cx="254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1" name="Equation" r:id="rId18" imgW="253800" imgH="419040" progId="Equation.DSMT4">
                  <p:embed/>
                </p:oleObj>
              </mc:Choice>
              <mc:Fallback>
                <p:oleObj name="Equation" r:id="rId18" imgW="253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9674" y="1905000"/>
                        <a:ext cx="254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617303"/>
              </p:ext>
            </p:extLst>
          </p:nvPr>
        </p:nvGraphicFramePr>
        <p:xfrm>
          <a:off x="5149850" y="2425700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2" name="Equation" r:id="rId19" imgW="253800" imgH="393480" progId="Equation.DSMT4">
                  <p:embed/>
                </p:oleObj>
              </mc:Choice>
              <mc:Fallback>
                <p:oleObj name="Equation" r:id="rId19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2425700"/>
                        <a:ext cx="254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702841"/>
              </p:ext>
            </p:extLst>
          </p:nvPr>
        </p:nvGraphicFramePr>
        <p:xfrm>
          <a:off x="6379529" y="2381250"/>
          <a:ext cx="25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" name="Equation" r:id="rId21" imgW="253800" imgH="431640" progId="Equation.DSMT4">
                  <p:embed/>
                </p:oleObj>
              </mc:Choice>
              <mc:Fallback>
                <p:oleObj name="Equation" r:id="rId21" imgW="253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9529" y="2381250"/>
                        <a:ext cx="254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986056"/>
              </p:ext>
            </p:extLst>
          </p:nvPr>
        </p:nvGraphicFramePr>
        <p:xfrm>
          <a:off x="7499350" y="2362200"/>
          <a:ext cx="355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4" name="Equation" r:id="rId22" imgW="355320" imgH="419040" progId="Equation.DSMT4">
                  <p:embed/>
                </p:oleObj>
              </mc:Choice>
              <mc:Fallback>
                <p:oleObj name="Equation" r:id="rId22" imgW="355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9350" y="2362200"/>
                        <a:ext cx="355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33400" y="3657600"/>
            <a:ext cx="4991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</a:rPr>
              <a:t>What do the angles have in common?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" y="4338935"/>
            <a:ext cx="728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</a:rPr>
              <a:t>What do notice about the ratios of the lengths of sides?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3401" y="502027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</a:rPr>
              <a:t>Make a conjecture to determine the sign of the trig ratio for each quadrant. 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4172" y="9906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35700" y="14333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797228" y="1900535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III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786808" y="23622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698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" grpId="0"/>
      <p:bldP spid="19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995697"/>
              </p:ext>
            </p:extLst>
          </p:nvPr>
        </p:nvGraphicFramePr>
        <p:xfrm>
          <a:off x="2276157" y="457200"/>
          <a:ext cx="633444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457643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Quadrant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120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240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300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049824"/>
              </p:ext>
            </p:extLst>
          </p:nvPr>
        </p:nvGraphicFramePr>
        <p:xfrm>
          <a:off x="5416232" y="914400"/>
          <a:ext cx="25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0" name="Equation" r:id="rId3" imgW="253800" imgH="431640" progId="Equation.DSMT4">
                  <p:embed/>
                </p:oleObj>
              </mc:Choice>
              <mc:Fallback>
                <p:oleObj name="Equation" r:id="rId3" imgW="253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232" y="914400"/>
                        <a:ext cx="254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497639"/>
              </p:ext>
            </p:extLst>
          </p:nvPr>
        </p:nvGraphicFramePr>
        <p:xfrm>
          <a:off x="6695757" y="93345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1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5757" y="933450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682726"/>
              </p:ext>
            </p:extLst>
          </p:nvPr>
        </p:nvGraphicFramePr>
        <p:xfrm>
          <a:off x="7827645" y="10160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2" name="Equation" r:id="rId7" imgW="228600" imgH="228600" progId="Equation.DSMT4">
                  <p:embed/>
                </p:oleObj>
              </mc:Choice>
              <mc:Fallback>
                <p:oleObj name="Equation" r:id="rId7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645" y="10160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69129" y="9906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130657" y="14333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092185" y="1900535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III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1765" y="23622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60087"/>
              </p:ext>
            </p:extLst>
          </p:nvPr>
        </p:nvGraphicFramePr>
        <p:xfrm>
          <a:off x="2276157" y="3352800"/>
          <a:ext cx="633444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457643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Quadrant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45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135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225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315</a:t>
                      </a:r>
                      <a:r>
                        <a:rPr lang="en-US" sz="2400" dirty="0" smtClean="0">
                          <a:latin typeface="Euclid"/>
                        </a:rPr>
                        <a:t>°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815250"/>
              </p:ext>
            </p:extLst>
          </p:nvPr>
        </p:nvGraphicFramePr>
        <p:xfrm>
          <a:off x="5343525" y="3848100"/>
          <a:ext cx="266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3" name="Equation" r:id="rId9" imgW="266400" imgH="419040" progId="Equation.DSMT4">
                  <p:embed/>
                </p:oleObj>
              </mc:Choice>
              <mc:Fallback>
                <p:oleObj name="Equation" r:id="rId9" imgW="266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3848100"/>
                        <a:ext cx="266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427200"/>
              </p:ext>
            </p:extLst>
          </p:nvPr>
        </p:nvGraphicFramePr>
        <p:xfrm>
          <a:off x="6572250" y="3822700"/>
          <a:ext cx="266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4" name="Equation" r:id="rId11" imgW="266400" imgH="419040" progId="Equation.DSMT4">
                  <p:embed/>
                </p:oleObj>
              </mc:Choice>
              <mc:Fallback>
                <p:oleObj name="Equation" r:id="rId11" imgW="266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3822700"/>
                        <a:ext cx="266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580513"/>
              </p:ext>
            </p:extLst>
          </p:nvPr>
        </p:nvGraphicFramePr>
        <p:xfrm>
          <a:off x="7831138" y="3924300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5" name="Equation" r:id="rId13" imgW="88560" imgH="164880" progId="Equation.DSMT4">
                  <p:embed/>
                </p:oleObj>
              </mc:Choice>
              <mc:Fallback>
                <p:oleObj name="Equation" r:id="rId13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1138" y="3924300"/>
                        <a:ext cx="889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102772" y="38100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064300" y="42527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025828" y="4719935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III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015408" y="51816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276934"/>
              </p:ext>
            </p:extLst>
          </p:nvPr>
        </p:nvGraphicFramePr>
        <p:xfrm>
          <a:off x="5427344" y="1397000"/>
          <a:ext cx="25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6" name="Equation" r:id="rId15" imgW="253800" imgH="431640" progId="Equation.DSMT4">
                  <p:embed/>
                </p:oleObj>
              </mc:Choice>
              <mc:Fallback>
                <p:oleObj name="Equation" r:id="rId15" imgW="253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344" y="1397000"/>
                        <a:ext cx="254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567482"/>
              </p:ext>
            </p:extLst>
          </p:nvPr>
        </p:nvGraphicFramePr>
        <p:xfrm>
          <a:off x="6656388" y="1416050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7" name="Equation" r:id="rId16" imgW="253800" imgH="393480" progId="Equation.DSMT4">
                  <p:embed/>
                </p:oleObj>
              </mc:Choice>
              <mc:Fallback>
                <p:oleObj name="Equation" r:id="rId16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1416050"/>
                        <a:ext cx="254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118608"/>
              </p:ext>
            </p:extLst>
          </p:nvPr>
        </p:nvGraphicFramePr>
        <p:xfrm>
          <a:off x="7794625" y="1498600"/>
          <a:ext cx="317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8" name="Equation" r:id="rId18" imgW="317160" imgH="228600" progId="Equation.DSMT4">
                  <p:embed/>
                </p:oleObj>
              </mc:Choice>
              <mc:Fallback>
                <p:oleObj name="Equation" r:id="rId18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25" y="1498600"/>
                        <a:ext cx="317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218328"/>
              </p:ext>
            </p:extLst>
          </p:nvPr>
        </p:nvGraphicFramePr>
        <p:xfrm>
          <a:off x="5387975" y="1879600"/>
          <a:ext cx="35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9" name="Equation" r:id="rId20" imgW="355320" imgH="431640" progId="Equation.DSMT4">
                  <p:embed/>
                </p:oleObj>
              </mc:Choice>
              <mc:Fallback>
                <p:oleObj name="Equation" r:id="rId20" imgW="355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975" y="1879600"/>
                        <a:ext cx="355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198032"/>
              </p:ext>
            </p:extLst>
          </p:nvPr>
        </p:nvGraphicFramePr>
        <p:xfrm>
          <a:off x="6667500" y="1898650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0" name="Equation" r:id="rId22" imgW="253800" imgH="393480" progId="Equation.DSMT4">
                  <p:embed/>
                </p:oleObj>
              </mc:Choice>
              <mc:Fallback>
                <p:oleObj name="Equation" r:id="rId22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1898650"/>
                        <a:ext cx="254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609952"/>
              </p:ext>
            </p:extLst>
          </p:nvPr>
        </p:nvGraphicFramePr>
        <p:xfrm>
          <a:off x="7849869" y="1981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1" name="Equation" r:id="rId24" imgW="228600" imgH="228600" progId="Equation.DSMT4">
                  <p:embed/>
                </p:oleObj>
              </mc:Choice>
              <mc:Fallback>
                <p:oleObj name="Equation" r:id="rId24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9869" y="19812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437310"/>
              </p:ext>
            </p:extLst>
          </p:nvPr>
        </p:nvGraphicFramePr>
        <p:xfrm>
          <a:off x="5399088" y="2311400"/>
          <a:ext cx="35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2" name="Equation" r:id="rId25" imgW="355320" imgH="431640" progId="Equation.DSMT4">
                  <p:embed/>
                </p:oleObj>
              </mc:Choice>
              <mc:Fallback>
                <p:oleObj name="Equation" r:id="rId25" imgW="355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2311400"/>
                        <a:ext cx="355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707297"/>
              </p:ext>
            </p:extLst>
          </p:nvPr>
        </p:nvGraphicFramePr>
        <p:xfrm>
          <a:off x="6729093" y="233045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3" name="Equation" r:id="rId27" imgW="152280" imgH="393480" progId="Equation.DSMT4">
                  <p:embed/>
                </p:oleObj>
              </mc:Choice>
              <mc:Fallback>
                <p:oleObj name="Equation" r:id="rId27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093" y="2330450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042394"/>
              </p:ext>
            </p:extLst>
          </p:nvPr>
        </p:nvGraphicFramePr>
        <p:xfrm>
          <a:off x="7816850" y="2413000"/>
          <a:ext cx="317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4" name="Equation" r:id="rId28" imgW="317160" imgH="228600" progId="Equation.DSMT4">
                  <p:embed/>
                </p:oleObj>
              </mc:Choice>
              <mc:Fallback>
                <p:oleObj name="Equation" r:id="rId28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6850" y="2413000"/>
                        <a:ext cx="317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52400" y="457200"/>
            <a:ext cx="198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</a:rPr>
              <a:t>Use your conjecture to determine the sign of the trig ratio for each quadrant. </a:t>
            </a:r>
            <a:endParaRPr lang="en-US" sz="2400" b="1" dirty="0">
              <a:solidFill>
                <a:srgbClr val="FF33CC"/>
              </a:solidFill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151883"/>
              </p:ext>
            </p:extLst>
          </p:nvPr>
        </p:nvGraphicFramePr>
        <p:xfrm>
          <a:off x="5334000" y="4229100"/>
          <a:ext cx="266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5" name="Equation" r:id="rId30" imgW="266400" imgH="419040" progId="Equation.DSMT4">
                  <p:embed/>
                </p:oleObj>
              </mc:Choice>
              <mc:Fallback>
                <p:oleObj name="Equation" r:id="rId30" imgW="266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229100"/>
                        <a:ext cx="266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819847"/>
              </p:ext>
            </p:extLst>
          </p:nvPr>
        </p:nvGraphicFramePr>
        <p:xfrm>
          <a:off x="6511925" y="4203700"/>
          <a:ext cx="368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6" name="Equation" r:id="rId31" imgW="368280" imgH="419040" progId="Equation.DSMT4">
                  <p:embed/>
                </p:oleObj>
              </mc:Choice>
              <mc:Fallback>
                <p:oleObj name="Equation" r:id="rId31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925" y="4203700"/>
                        <a:ext cx="368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002453"/>
              </p:ext>
            </p:extLst>
          </p:nvPr>
        </p:nvGraphicFramePr>
        <p:xfrm>
          <a:off x="7770813" y="4305300"/>
          <a:ext cx="1905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" name="Equation" r:id="rId33" imgW="190440" imgH="164880" progId="Equation.DSMT4">
                  <p:embed/>
                </p:oleObj>
              </mc:Choice>
              <mc:Fallback>
                <p:oleObj name="Equation" r:id="rId33" imgW="190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4305300"/>
                        <a:ext cx="1905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411095"/>
              </p:ext>
            </p:extLst>
          </p:nvPr>
        </p:nvGraphicFramePr>
        <p:xfrm>
          <a:off x="5273675" y="4749800"/>
          <a:ext cx="368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" name="Equation" r:id="rId35" imgW="368280" imgH="419040" progId="Equation.DSMT4">
                  <p:embed/>
                </p:oleObj>
              </mc:Choice>
              <mc:Fallback>
                <p:oleObj name="Equation" r:id="rId35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675" y="4749800"/>
                        <a:ext cx="368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511776"/>
              </p:ext>
            </p:extLst>
          </p:nvPr>
        </p:nvGraphicFramePr>
        <p:xfrm>
          <a:off x="6502400" y="4724400"/>
          <a:ext cx="368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" name="Equation" r:id="rId37" imgW="368280" imgH="419040" progId="Equation.DSMT4">
                  <p:embed/>
                </p:oleObj>
              </mc:Choice>
              <mc:Fallback>
                <p:oleObj name="Equation" r:id="rId37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0" y="4724400"/>
                        <a:ext cx="368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535446"/>
              </p:ext>
            </p:extLst>
          </p:nvPr>
        </p:nvGraphicFramePr>
        <p:xfrm>
          <a:off x="7812088" y="4826000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" name="Equation" r:id="rId39" imgW="88560" imgH="164880" progId="Equation.DSMT4">
                  <p:embed/>
                </p:oleObj>
              </mc:Choice>
              <mc:Fallback>
                <p:oleObj name="Equation" r:id="rId39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4826000"/>
                        <a:ext cx="889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632707"/>
              </p:ext>
            </p:extLst>
          </p:nvPr>
        </p:nvGraphicFramePr>
        <p:xfrm>
          <a:off x="5264150" y="5207000"/>
          <a:ext cx="368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" name="Equation" r:id="rId40" imgW="368280" imgH="419040" progId="Equation.DSMT4">
                  <p:embed/>
                </p:oleObj>
              </mc:Choice>
              <mc:Fallback>
                <p:oleObj name="Equation" r:id="rId40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0" y="5207000"/>
                        <a:ext cx="368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854567"/>
              </p:ext>
            </p:extLst>
          </p:nvPr>
        </p:nvGraphicFramePr>
        <p:xfrm>
          <a:off x="6543675" y="5181600"/>
          <a:ext cx="266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2" name="Equation" r:id="rId42" imgW="266400" imgH="419040" progId="Equation.DSMT4">
                  <p:embed/>
                </p:oleObj>
              </mc:Choice>
              <mc:Fallback>
                <p:oleObj name="Equation" r:id="rId42" imgW="266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5181600"/>
                        <a:ext cx="266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880843"/>
              </p:ext>
            </p:extLst>
          </p:nvPr>
        </p:nvGraphicFramePr>
        <p:xfrm>
          <a:off x="7751763" y="5283200"/>
          <a:ext cx="1905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3" name="Equation" r:id="rId43" imgW="190440" imgH="164880" progId="Equation.DSMT4">
                  <p:embed/>
                </p:oleObj>
              </mc:Choice>
              <mc:Fallback>
                <p:oleObj name="Equation" r:id="rId43" imgW="190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3" y="5283200"/>
                        <a:ext cx="1905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4898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614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32" grpId="0"/>
      <p:bldP spid="33" grpId="0"/>
      <p:bldP spid="34" grpId="0"/>
      <p:bldP spid="35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a1.mzstatic.com/us/r1000/041/Purple/0e/80/c9/mzl.ffdipcam.175x175-7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04800"/>
            <a:ext cx="16668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7400" y="304800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McGraw-Hill Ryerson </a:t>
            </a:r>
            <a:r>
              <a:rPr lang="en-US" sz="2400" b="1" dirty="0" err="1" smtClean="0"/>
              <a:t>Precalculus</a:t>
            </a:r>
            <a:r>
              <a:rPr lang="en-US" sz="2400" b="1" dirty="0" smtClean="0"/>
              <a:t> 11</a:t>
            </a:r>
          </a:p>
          <a:p>
            <a:r>
              <a:rPr lang="en-US" sz="2400" dirty="0" smtClean="0"/>
              <a:t>Page 82 Example 4</a:t>
            </a:r>
            <a:endParaRPr lang="en-US" sz="24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1616076" cy="1649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3808603"/>
            <a:ext cx="7616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Calculate the horizontal distance to the midline, labeled </a:t>
            </a:r>
            <a:r>
              <a:rPr lang="en-US" sz="2400" b="1" i="1" dirty="0" smtClean="0">
                <a:solidFill>
                  <a:srgbClr val="0070C0"/>
                </a:solidFill>
              </a:rPr>
              <a:t>a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 flipH="1">
            <a:off x="466107" y="4419600"/>
            <a:ext cx="1141062" cy="1865313"/>
            <a:chOff x="896" y="793"/>
            <a:chExt cx="880" cy="1352"/>
          </a:xfrm>
        </p:grpSpPr>
        <p:sp>
          <p:nvSpPr>
            <p:cNvPr id="7" name="Line 28"/>
            <p:cNvSpPr>
              <a:spLocks noChangeShapeType="1"/>
            </p:cNvSpPr>
            <p:nvPr/>
          </p:nvSpPr>
          <p:spPr bwMode="auto">
            <a:xfrm>
              <a:off x="912" y="801"/>
              <a:ext cx="0" cy="1344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896" y="793"/>
              <a:ext cx="880" cy="1344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30"/>
            <p:cNvSpPr>
              <a:spLocks noChangeShapeType="1"/>
            </p:cNvSpPr>
            <p:nvPr/>
          </p:nvSpPr>
          <p:spPr bwMode="auto">
            <a:xfrm>
              <a:off x="912" y="2137"/>
              <a:ext cx="86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01160" y="4434116"/>
            <a:ext cx="1120315" cy="1854276"/>
            <a:chOff x="2209799" y="4281305"/>
            <a:chExt cx="1120315" cy="1854276"/>
          </a:xfrm>
        </p:grpSpPr>
        <p:sp>
          <p:nvSpPr>
            <p:cNvPr id="11" name="Line 28"/>
            <p:cNvSpPr>
              <a:spLocks noChangeShapeType="1"/>
            </p:cNvSpPr>
            <p:nvPr/>
          </p:nvSpPr>
          <p:spPr bwMode="auto">
            <a:xfrm flipH="1">
              <a:off x="2209800" y="4281305"/>
              <a:ext cx="0" cy="1854276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30"/>
            <p:cNvSpPr>
              <a:spLocks noChangeShapeType="1"/>
            </p:cNvSpPr>
            <p:nvPr/>
          </p:nvSpPr>
          <p:spPr bwMode="auto">
            <a:xfrm flipH="1">
              <a:off x="2209799" y="4316863"/>
              <a:ext cx="1120315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873017" y="412669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08070" y="6303269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33400" y="5955268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60</a:t>
            </a:r>
            <a:r>
              <a:rPr lang="en-US" b="1" i="1" dirty="0" smtClean="0">
                <a:solidFill>
                  <a:srgbClr val="0070C0"/>
                </a:solidFill>
                <a:latin typeface="Euclid"/>
              </a:rPr>
              <a:t>°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5800" y="499200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10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53468" y="4343400"/>
            <a:ext cx="7111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CC"/>
                </a:solidFill>
              </a:rPr>
              <a:t>Which trig ratio would you use to determine the length of side </a:t>
            </a:r>
            <a:r>
              <a:rPr lang="en-US" sz="2000" b="1" i="1" dirty="0" smtClean="0">
                <a:solidFill>
                  <a:srgbClr val="FF33CC"/>
                </a:solidFill>
              </a:rPr>
              <a:t>a</a:t>
            </a:r>
            <a:r>
              <a:rPr lang="en-US" sz="2000" b="1" dirty="0" smtClean="0">
                <a:solidFill>
                  <a:srgbClr val="FF33CC"/>
                </a:solidFill>
              </a:rPr>
              <a:t>?</a:t>
            </a:r>
            <a:endParaRPr lang="en-US" sz="2000" b="1" dirty="0">
              <a:solidFill>
                <a:srgbClr val="FF33CC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152045"/>
              </p:ext>
            </p:extLst>
          </p:nvPr>
        </p:nvGraphicFramePr>
        <p:xfrm>
          <a:off x="1905000" y="4743510"/>
          <a:ext cx="143394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Equation" r:id="rId5" imgW="876240" imgH="419040" progId="Equation.DSMT4">
                  <p:embed/>
                </p:oleObj>
              </mc:Choice>
              <mc:Fallback>
                <p:oleObj name="Equation" r:id="rId5" imgW="87624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743510"/>
                        <a:ext cx="143394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622810"/>
              </p:ext>
            </p:extLst>
          </p:nvPr>
        </p:nvGraphicFramePr>
        <p:xfrm>
          <a:off x="1957388" y="5668963"/>
          <a:ext cx="12890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Equation" r:id="rId7" imgW="787320" imgH="393480" progId="Equation.DSMT4">
                  <p:embed/>
                </p:oleObj>
              </mc:Choice>
              <mc:Fallback>
                <p:oleObj name="Equation" r:id="rId7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5668963"/>
                        <a:ext cx="12890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125821"/>
              </p:ext>
            </p:extLst>
          </p:nvPr>
        </p:nvGraphicFramePr>
        <p:xfrm>
          <a:off x="4889500" y="4743450"/>
          <a:ext cx="7493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9" imgW="457200" imgH="393480" progId="Equation.DSMT4">
                  <p:embed/>
                </p:oleObj>
              </mc:Choice>
              <mc:Fallback>
                <p:oleObj name="Equation" r:id="rId9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4743450"/>
                        <a:ext cx="7493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537036"/>
              </p:ext>
            </p:extLst>
          </p:nvPr>
        </p:nvGraphicFramePr>
        <p:xfrm>
          <a:off x="4733925" y="5532438"/>
          <a:ext cx="7286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11" imgW="444240" imgH="393480" progId="Equation.DSMT4">
                  <p:embed/>
                </p:oleObj>
              </mc:Choice>
              <mc:Fallback>
                <p:oleObj name="Equation" r:id="rId11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5532438"/>
                        <a:ext cx="72866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22603"/>
              </p:ext>
            </p:extLst>
          </p:nvPr>
        </p:nvGraphicFramePr>
        <p:xfrm>
          <a:off x="4903787" y="6248400"/>
          <a:ext cx="58261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7" y="6248400"/>
                        <a:ext cx="582613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6317215" y="4876800"/>
            <a:ext cx="21119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exact horizontal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distance is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08984" y="5158152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 cm.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810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6" grpId="0"/>
      <p:bldP spid="17" grpId="0"/>
      <p:bldP spid="18" grpId="0"/>
      <p:bldP spid="19" grpId="0"/>
      <p:bldP spid="15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471488"/>
            <a:ext cx="3761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3300"/>
                </a:solidFill>
              </a:rPr>
              <a:t>State the value of each ratio.</a:t>
            </a:r>
            <a:endParaRPr lang="en-US" sz="24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2725" y="1233488"/>
            <a:ext cx="1614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1.  sin 30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r>
              <a:rPr lang="en-US" sz="24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479925" y="1309688"/>
            <a:ext cx="17402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2.   cos 45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r>
              <a:rPr lang="en-US" sz="24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12725" y="2376488"/>
            <a:ext cx="16700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3.  tan 45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r>
              <a:rPr lang="en-US" sz="2400">
                <a:solidFill>
                  <a:schemeClr val="accent2"/>
                </a:solidFill>
              </a:rPr>
              <a:t> =</a:t>
            </a:r>
            <a:endParaRPr lang="en-US" sz="24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79925" y="2300288"/>
            <a:ext cx="16834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4.   sin 60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r>
              <a:rPr lang="en-US" sz="2400">
                <a:solidFill>
                  <a:schemeClr val="accent2"/>
                </a:solidFill>
              </a:rPr>
              <a:t> =</a:t>
            </a:r>
            <a:endParaRPr lang="en-US" sz="24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17011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5. sin 150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r>
              <a:rPr lang="en-US" sz="2400">
                <a:solidFill>
                  <a:schemeClr val="accent2"/>
                </a:solidFill>
              </a:rPr>
              <a:t> =</a:t>
            </a:r>
            <a:endParaRPr lang="en-US" sz="240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495800" y="3505200"/>
            <a:ext cx="189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6.   cos 120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r>
              <a:rPr lang="en-US" sz="2400">
                <a:solidFill>
                  <a:schemeClr val="accent2"/>
                </a:solidFill>
              </a:rPr>
              <a:t> =</a:t>
            </a:r>
            <a:endParaRPr lang="en-US" sz="240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546600"/>
            <a:ext cx="18255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7.  tan 135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r>
              <a:rPr lang="en-US" sz="2400">
                <a:solidFill>
                  <a:schemeClr val="accent2"/>
                </a:solidFill>
              </a:rPr>
              <a:t> =</a:t>
            </a:r>
            <a:endParaRPr lang="en-US" sz="240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495800" y="4586288"/>
            <a:ext cx="18255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8.  tan 120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r>
              <a:rPr lang="en-US" sz="2400">
                <a:solidFill>
                  <a:schemeClr val="accent2"/>
                </a:solidFill>
              </a:rPr>
              <a:t> =</a:t>
            </a:r>
            <a:endParaRPr lang="en-US" sz="24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8125" y="5562600"/>
            <a:ext cx="17700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9.  sin 135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r>
              <a:rPr lang="en-US" sz="2400">
                <a:solidFill>
                  <a:schemeClr val="accent2"/>
                </a:solidFill>
              </a:rPr>
              <a:t> =</a:t>
            </a:r>
            <a:endParaRPr lang="en-US" sz="240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318000" y="5576888"/>
            <a:ext cx="19822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10.  cos 150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r>
              <a:rPr lang="en-US" sz="2400">
                <a:solidFill>
                  <a:schemeClr val="accent2"/>
                </a:solidFill>
              </a:rPr>
              <a:t> =</a:t>
            </a:r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042871"/>
              </p:ext>
            </p:extLst>
          </p:nvPr>
        </p:nvGraphicFramePr>
        <p:xfrm>
          <a:off x="2146300" y="1092200"/>
          <a:ext cx="3286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8" name="Equation" r:id="rId3" imgW="139700" imgH="355600" progId="Equation.DSMT36">
                  <p:embed/>
                </p:oleObj>
              </mc:Choice>
              <mc:Fallback>
                <p:oleObj name="Equation" r:id="rId3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092200"/>
                        <a:ext cx="3286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526157"/>
              </p:ext>
            </p:extLst>
          </p:nvPr>
        </p:nvGraphicFramePr>
        <p:xfrm>
          <a:off x="6565900" y="1168400"/>
          <a:ext cx="5889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9" name="Equation" r:id="rId5" imgW="254000" imgH="368300" progId="Equation.DSMT36">
                  <p:embed/>
                </p:oleObj>
              </mc:Choice>
              <mc:Fallback>
                <p:oleObj name="Equation" r:id="rId5" imgW="254000" imgH="368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1168400"/>
                        <a:ext cx="58896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835260"/>
              </p:ext>
            </p:extLst>
          </p:nvPr>
        </p:nvGraphicFramePr>
        <p:xfrm>
          <a:off x="2159000" y="2438400"/>
          <a:ext cx="2635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0" name="Equation" r:id="rId7" imgW="101600" imgH="139700" progId="Equation.DSMT36">
                  <p:embed/>
                </p:oleObj>
              </mc:Choice>
              <mc:Fallback>
                <p:oleObj name="Equation" r:id="rId7" imgW="1016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2438400"/>
                        <a:ext cx="2635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500432"/>
              </p:ext>
            </p:extLst>
          </p:nvPr>
        </p:nvGraphicFramePr>
        <p:xfrm>
          <a:off x="6540500" y="2108200"/>
          <a:ext cx="57626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" name="Equation" r:id="rId9" imgW="254000" imgH="393700" progId="Equation.DSMT36">
                  <p:embed/>
                </p:oleObj>
              </mc:Choice>
              <mc:Fallback>
                <p:oleObj name="Equation" r:id="rId9" imgW="2540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2108200"/>
                        <a:ext cx="576263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841647"/>
              </p:ext>
            </p:extLst>
          </p:nvPr>
        </p:nvGraphicFramePr>
        <p:xfrm>
          <a:off x="2209800" y="3378200"/>
          <a:ext cx="3270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" name="Equation" r:id="rId11" imgW="139700" imgH="355600" progId="Equation.DSMT36">
                  <p:embed/>
                </p:oleObj>
              </mc:Choice>
              <mc:Fallback>
                <p:oleObj name="Equation" r:id="rId11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78200"/>
                        <a:ext cx="3270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576994"/>
              </p:ext>
            </p:extLst>
          </p:nvPr>
        </p:nvGraphicFramePr>
        <p:xfrm>
          <a:off x="6731000" y="3352800"/>
          <a:ext cx="5683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" name="Equation" r:id="rId13" imgW="241300" imgH="355600" progId="Equation.DSMT36">
                  <p:embed/>
                </p:oleObj>
              </mc:Choice>
              <mc:Fallback>
                <p:oleObj name="Equation" r:id="rId13" imgW="241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3352800"/>
                        <a:ext cx="5683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661649"/>
              </p:ext>
            </p:extLst>
          </p:nvPr>
        </p:nvGraphicFramePr>
        <p:xfrm>
          <a:off x="2438400" y="4618038"/>
          <a:ext cx="4572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" name="Equation" r:id="rId15" imgW="190500" imgH="139700" progId="Equation.DSMT36">
                  <p:embed/>
                </p:oleObj>
              </mc:Choice>
              <mc:Fallback>
                <p:oleObj name="Equation" r:id="rId15" imgW="1905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618038"/>
                        <a:ext cx="457200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562330"/>
              </p:ext>
            </p:extLst>
          </p:nvPr>
        </p:nvGraphicFramePr>
        <p:xfrm>
          <a:off x="2374900" y="5473700"/>
          <a:ext cx="5746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" name="Equation" r:id="rId17" imgW="254000" imgH="368300" progId="Equation.DSMT36">
                  <p:embed/>
                </p:oleObj>
              </mc:Choice>
              <mc:Fallback>
                <p:oleObj name="Equation" r:id="rId17" imgW="254000" imgH="368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5473700"/>
                        <a:ext cx="5746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118083"/>
              </p:ext>
            </p:extLst>
          </p:nvPr>
        </p:nvGraphicFramePr>
        <p:xfrm>
          <a:off x="6629400" y="5384800"/>
          <a:ext cx="7905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" name="Equation" r:id="rId19" imgW="355600" imgH="393700" progId="Equation.DSMT36">
                  <p:embed/>
                </p:oleObj>
              </mc:Choice>
              <mc:Fallback>
                <p:oleObj name="Equation" r:id="rId19" imgW="3556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384800"/>
                        <a:ext cx="7905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773787"/>
              </p:ext>
            </p:extLst>
          </p:nvPr>
        </p:nvGraphicFramePr>
        <p:xfrm>
          <a:off x="6680200" y="4598988"/>
          <a:ext cx="779463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" name="Equation" r:id="rId21" imgW="317500" imgH="190500" progId="Equation.DSMT36">
                  <p:embed/>
                </p:oleObj>
              </mc:Choice>
              <mc:Fallback>
                <p:oleObj name="Equation" r:id="rId21" imgW="3175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4598988"/>
                        <a:ext cx="779463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93725" y="4022725"/>
            <a:ext cx="1236236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RA = 30</a:t>
            </a:r>
            <a:r>
              <a:rPr lang="en-US" sz="2400" baseline="30000">
                <a:solidFill>
                  <a:srgbClr val="CC0000"/>
                </a:solidFill>
              </a:rPr>
              <a:t>0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953000" y="4038600"/>
            <a:ext cx="1236236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RA = 60</a:t>
            </a:r>
            <a:r>
              <a:rPr lang="en-US" sz="2400" baseline="30000">
                <a:solidFill>
                  <a:srgbClr val="CC0000"/>
                </a:solidFill>
              </a:rPr>
              <a:t>0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09600" y="5029200"/>
            <a:ext cx="1236236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RA = 45</a:t>
            </a:r>
            <a:r>
              <a:rPr lang="en-US" sz="2400" baseline="30000">
                <a:solidFill>
                  <a:srgbClr val="CC0000"/>
                </a:solidFill>
              </a:rPr>
              <a:t>0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953000" y="5029200"/>
            <a:ext cx="1236236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RA = 60</a:t>
            </a:r>
            <a:r>
              <a:rPr lang="en-US" sz="2400" baseline="30000">
                <a:solidFill>
                  <a:srgbClr val="CC0000"/>
                </a:solidFill>
              </a:rPr>
              <a:t>0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09600" y="6019800"/>
            <a:ext cx="1236236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RA = 45</a:t>
            </a:r>
            <a:r>
              <a:rPr lang="en-US" sz="2400" baseline="30000">
                <a:solidFill>
                  <a:srgbClr val="CC0000"/>
                </a:solidFill>
              </a:rPr>
              <a:t>0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029200" y="6096000"/>
            <a:ext cx="1236236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RA = 30</a:t>
            </a:r>
            <a:r>
              <a:rPr lang="en-US" sz="2400" baseline="30000">
                <a:solidFill>
                  <a:srgbClr val="CC0000"/>
                </a:solidFill>
              </a:rPr>
              <a:t>0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3044825" y="-61913"/>
            <a:ext cx="30001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CC0000"/>
                </a:solidFill>
              </a:rPr>
              <a:t>Using Exact </a:t>
            </a:r>
            <a:r>
              <a:rPr lang="en-US" u="sng" smtClean="0">
                <a:solidFill>
                  <a:srgbClr val="CC0000"/>
                </a:solidFill>
              </a:rPr>
              <a:t>Values Homework</a:t>
            </a:r>
            <a:endParaRPr lang="en-US" u="sng">
              <a:solidFill>
                <a:srgbClr val="CC0000"/>
              </a:solidFill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977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7" grpId="0" autoUpdateAnimBg="0"/>
      <p:bldP spid="7178" grpId="0" autoUpdateAnimBg="0"/>
      <p:bldP spid="7179" grpId="0" autoUpdateAnimBg="0"/>
      <p:bldP spid="7180" grpId="0" autoUpdateAnimBg="0"/>
      <p:bldP spid="7191" grpId="0" animBg="1" autoUpdateAnimBg="0"/>
      <p:bldP spid="7192" grpId="0" animBg="1" autoUpdateAnimBg="0"/>
      <p:bldP spid="7193" grpId="0" animBg="1" autoUpdateAnimBg="0"/>
      <p:bldP spid="7194" grpId="0" animBg="1" autoUpdateAnimBg="0"/>
      <p:bldP spid="7195" grpId="0" animBg="1" autoUpdateAnimBg="0"/>
      <p:bldP spid="7196" grpId="0" animBg="1" autoUpdateAnimBg="0"/>
      <p:bldP spid="72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2319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83:</a:t>
            </a:r>
          </a:p>
          <a:p>
            <a:r>
              <a:rPr lang="en-US" dirty="0" smtClean="0"/>
              <a:t>8, 9, 13, 16, 17b, 24a,b</a:t>
            </a:r>
            <a:endParaRPr lang="en-US" sz="1200" dirty="0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05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66465"/>
            <a:ext cx="7975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2.1B Angles in Standard Position  </a:t>
            </a:r>
            <a:r>
              <a:rPr lang="en-US" sz="3200" b="1" smtClean="0">
                <a:solidFill>
                  <a:srgbClr val="FF0000"/>
                </a:solidFill>
              </a:rPr>
              <a:t>Exact Values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514600"/>
            <a:ext cx="7992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Upload flash file of Angles in Standard Position from Section 2.1 of Digital Resources</a:t>
            </a:r>
          </a:p>
          <a:p>
            <a:r>
              <a:rPr lang="en-US" dirty="0" smtClean="0"/>
              <a:t>created by McGraw – Hill Ryerson Pre-Calculus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lip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1527175"/>
            <a:ext cx="15430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lipPNG(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3332163"/>
            <a:ext cx="1404937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clipPNG(2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8" y="1477963"/>
            <a:ext cx="149860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clipPNG(3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67063"/>
            <a:ext cx="122237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 descr="clipPNG(4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3308350"/>
            <a:ext cx="1498600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 descr="clipPNG(5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503363"/>
            <a:ext cx="1406525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 descr="clipPNG(6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465263"/>
            <a:ext cx="1452563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 descr="clipPNG(7)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0"/>
            <a:ext cx="13747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51107" y="153988"/>
            <a:ext cx="8161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600" b="1" dirty="0">
                <a:solidFill>
                  <a:srgbClr val="BA131A"/>
                </a:solidFill>
              </a:rPr>
              <a:t>Angles in Standard Position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51107" y="697523"/>
            <a:ext cx="7830893" cy="430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smtClean="0">
                <a:solidFill>
                  <a:srgbClr val="62160C"/>
                </a:solidFill>
              </a:rPr>
              <a:t>Identify the angles sketched  </a:t>
            </a:r>
            <a:r>
              <a:rPr lang="en-US" sz="2400" b="1" dirty="0">
                <a:solidFill>
                  <a:srgbClr val="62160C"/>
                </a:solidFill>
              </a:rPr>
              <a:t>in standard position.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382588"/>
            <a:ext cx="191928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400" b="1">
                <a:solidFill>
                  <a:srgbClr val="FFFFFF"/>
                </a:solidFill>
                <a:latin typeface="Arial - 28"/>
              </a:rPr>
              <a:t>Chapter 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5138738" y="5715000"/>
            <a:ext cx="3063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>
                <a:solidFill>
                  <a:srgbClr val="FFFFFF"/>
                </a:solidFill>
              </a:rPr>
              <a:t>Check answer</a:t>
            </a:r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6934200" y="1295400"/>
            <a:ext cx="1676400" cy="15240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2514600" y="1295400"/>
            <a:ext cx="1676400" cy="15240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533400" y="3124200"/>
            <a:ext cx="1676400" cy="15240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2514600" y="3124200"/>
            <a:ext cx="1676400" cy="15240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213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3" grpId="0" animBg="1"/>
      <p:bldP spid="4134" grpId="0" animBg="1"/>
      <p:bldP spid="4135" grpId="0" animBg="1"/>
      <p:bldP spid="41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orso Angle - F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239077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Torso Angle - Tou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1600200"/>
            <a:ext cx="2731009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3581400"/>
            <a:ext cx="38539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Torso Angle - Fast</a:t>
            </a:r>
          </a:p>
          <a:p>
            <a:r>
              <a:rPr lang="en-US" dirty="0"/>
              <a:t>Torso angle is very dependent upon the cyclists choice of performance and comfort. A lower position is more aerodynamic as frontal surface area is reduced. 30° to 40° is a good compromise of performance and comfort but does rely on reasonably good flexibility to lower back and hamstrings.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76800" y="3657600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Torso Angle - Touring</a:t>
            </a:r>
          </a:p>
          <a:p>
            <a:r>
              <a:rPr lang="en-US" dirty="0"/>
              <a:t>A more relaxed torso angle will take the pressure off the lower back, hamstrings and the neck and distribute loads from hands to seat. 40° to 50° is a suitable angle for longer distances where comfort is the priority over speed. 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" y="47623"/>
            <a:ext cx="8132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05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4801" y="689985"/>
            <a:ext cx="2590800" cy="116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Determine the measure of the reference angle.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52400" y="11846"/>
            <a:ext cx="829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600" b="1" dirty="0">
                <a:solidFill>
                  <a:schemeClr val="accent3">
                    <a:lumMod val="50000"/>
                  </a:schemeClr>
                </a:solidFill>
              </a:rPr>
              <a:t>Reference Angles</a:t>
            </a:r>
          </a:p>
        </p:txBody>
      </p:sp>
      <p:graphicFrame>
        <p:nvGraphicFramePr>
          <p:cNvPr id="6287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487758"/>
              </p:ext>
            </p:extLst>
          </p:nvPr>
        </p:nvGraphicFramePr>
        <p:xfrm>
          <a:off x="3266280" y="685800"/>
          <a:ext cx="5115719" cy="28346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05693"/>
                <a:gridCol w="1705693"/>
                <a:gridCol w="1704333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Angle in Standard Position (</a:t>
                      </a:r>
                      <a:r>
                        <a:rPr kumimoji="0" lang="el-G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θ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Quadrant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Reference Angle (</a:t>
                      </a:r>
                      <a:r>
                        <a:rPr kumimoji="0" lang="el-G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θ</a:t>
                      </a:r>
                      <a:r>
                        <a:rPr kumimoji="0" lang="en-US" sz="24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165°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320°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250°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60°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045060" y="1821404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62160C"/>
                </a:solidFill>
                <a:latin typeface="Arial" charset="0"/>
              </a:rPr>
              <a:t>15°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045060" y="2202404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62160C"/>
                </a:solidFill>
                <a:latin typeface="Arial" charset="0"/>
              </a:rPr>
              <a:t>40</a:t>
            </a:r>
            <a:r>
              <a:rPr lang="en-US" sz="2400" dirty="0" smtClean="0">
                <a:solidFill>
                  <a:srgbClr val="62160C"/>
                </a:solidFill>
                <a:latin typeface="Arial" charset="0"/>
              </a:rPr>
              <a:t>°</a:t>
            </a:r>
            <a:endParaRPr lang="en-US" sz="2400" dirty="0">
              <a:solidFill>
                <a:srgbClr val="62160C"/>
              </a:solidFill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45060" y="2655139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62160C"/>
                </a:solidFill>
                <a:latin typeface="Arial" charset="0"/>
              </a:rPr>
              <a:t>70</a:t>
            </a:r>
            <a:r>
              <a:rPr lang="en-US" sz="2400" dirty="0" smtClean="0">
                <a:solidFill>
                  <a:srgbClr val="62160C"/>
                </a:solidFill>
                <a:latin typeface="Arial" charset="0"/>
              </a:rPr>
              <a:t>°</a:t>
            </a:r>
            <a:endParaRPr lang="en-US" sz="2400" dirty="0">
              <a:solidFill>
                <a:srgbClr val="62160C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45060" y="3119735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62160C"/>
                </a:solidFill>
                <a:latin typeface="Arial" charset="0"/>
              </a:rPr>
              <a:t>60</a:t>
            </a:r>
            <a:r>
              <a:rPr lang="en-US" sz="2400" dirty="0" smtClean="0">
                <a:solidFill>
                  <a:srgbClr val="62160C"/>
                </a:solidFill>
                <a:latin typeface="Arial" charset="0"/>
              </a:rPr>
              <a:t>°</a:t>
            </a:r>
            <a:endParaRPr lang="en-US" sz="2400" dirty="0">
              <a:solidFill>
                <a:srgbClr val="62160C"/>
              </a:solidFill>
              <a:latin typeface="Arial" charset="0"/>
            </a:endParaRPr>
          </a:p>
        </p:txBody>
      </p:sp>
      <p:graphicFrame>
        <p:nvGraphicFramePr>
          <p:cNvPr id="25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39156"/>
              </p:ext>
            </p:extLst>
          </p:nvPr>
        </p:nvGraphicFramePr>
        <p:xfrm>
          <a:off x="768579" y="3733800"/>
          <a:ext cx="5410200" cy="28559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03400"/>
                <a:gridCol w="1803400"/>
                <a:gridCol w="180340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Reference Angle (</a:t>
                      </a:r>
                      <a:r>
                        <a:rPr kumimoji="0" lang="el-G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θ</a:t>
                      </a:r>
                      <a:r>
                        <a:rPr kumimoji="0" lang="en-US" sz="24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Quadrant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Angle in Standard Position (</a:t>
                      </a:r>
                      <a:r>
                        <a:rPr kumimoji="0" lang="el-G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θ</a:t>
                      </a: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4008" marR="64008" marT="27432" marB="27432" anchor="ctr" anchorCtr="1"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85°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III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46°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37°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IV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52°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II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44671" y="4876800"/>
            <a:ext cx="822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62160C"/>
                </a:solidFill>
                <a:latin typeface="Arial" charset="0"/>
              </a:rPr>
              <a:t>265°</a:t>
            </a:r>
          </a:p>
        </p:txBody>
      </p:sp>
      <p:sp>
        <p:nvSpPr>
          <p:cNvPr id="7" name="Rectangle 6"/>
          <p:cNvSpPr/>
          <p:nvPr/>
        </p:nvSpPr>
        <p:spPr>
          <a:xfrm>
            <a:off x="4930431" y="5257800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62160C"/>
                </a:solidFill>
                <a:latin typeface="Arial" charset="0"/>
              </a:rPr>
              <a:t>46°</a:t>
            </a:r>
          </a:p>
        </p:txBody>
      </p:sp>
      <p:sp>
        <p:nvSpPr>
          <p:cNvPr id="8" name="Rectangle 7"/>
          <p:cNvSpPr/>
          <p:nvPr/>
        </p:nvSpPr>
        <p:spPr>
          <a:xfrm>
            <a:off x="4844671" y="5719465"/>
            <a:ext cx="822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62160C"/>
                </a:solidFill>
                <a:latin typeface="Arial" charset="0"/>
              </a:rPr>
              <a:t>323°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4671" y="6189302"/>
            <a:ext cx="822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62160C"/>
                </a:solidFill>
                <a:latin typeface="Arial" charset="0"/>
              </a:rPr>
              <a:t>128°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6400800" y="3708023"/>
            <a:ext cx="2667000" cy="153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Determine the measure of the angle in standard position.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0200" y="1821404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62160C"/>
                </a:solidFill>
                <a:latin typeface="Arial" charset="0"/>
              </a:rPr>
              <a:t>II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5471916" y="2202404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62160C"/>
                </a:solidFill>
                <a:latin typeface="Arial" charset="0"/>
              </a:rPr>
              <a:t>IV</a:t>
            </a:r>
            <a:endParaRPr lang="en-US" sz="2400" dirty="0">
              <a:solidFill>
                <a:srgbClr val="62160C"/>
              </a:solidFill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71916" y="2655139"/>
            <a:ext cx="439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62160C"/>
                </a:solidFill>
                <a:latin typeface="Arial" charset="0"/>
              </a:rPr>
              <a:t>III</a:t>
            </a:r>
            <a:endParaRPr lang="en-US" sz="2400" dirty="0">
              <a:solidFill>
                <a:srgbClr val="62160C"/>
              </a:solidFill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0200" y="3119735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62160C"/>
                </a:solidFill>
                <a:latin typeface="Arial" charset="0"/>
              </a:rPr>
              <a:t>I</a:t>
            </a:r>
            <a:endParaRPr lang="en-US" sz="2400" dirty="0">
              <a:solidFill>
                <a:srgbClr val="62160C"/>
              </a:solidFill>
              <a:latin typeface="Arial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3840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30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199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ship is sailing in a direction given </a:t>
            </a:r>
            <a:r>
              <a:rPr lang="en-US" sz="2400" dirty="0" smtClean="0"/>
              <a:t>by the bearing N35°E</a:t>
            </a:r>
            <a:r>
              <a:rPr lang="en-US" sz="2400" dirty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3952875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2573216" y="2438400"/>
            <a:ext cx="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82008" y="2514600"/>
            <a:ext cx="465992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23392" y="2609798"/>
            <a:ext cx="474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35</a:t>
            </a:r>
            <a:r>
              <a:rPr lang="en-US" sz="1600" dirty="0" smtClean="0">
                <a:solidFill>
                  <a:srgbClr val="FF0000"/>
                </a:solidFill>
                <a:latin typeface="Euclid"/>
              </a:rPr>
              <a:t>°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826" y="48006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What is the measure of the angle in standard position?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01790" y="2938046"/>
            <a:ext cx="474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5</a:t>
            </a:r>
            <a:r>
              <a:rPr lang="en-US" sz="1600" dirty="0" smtClean="0">
                <a:solidFill>
                  <a:srgbClr val="FF0000"/>
                </a:solidFill>
              </a:rPr>
              <a:t>5</a:t>
            </a:r>
            <a:r>
              <a:rPr lang="en-US" sz="1600" dirty="0" smtClean="0">
                <a:solidFill>
                  <a:srgbClr val="FF0000"/>
                </a:solidFill>
                <a:latin typeface="Euclid"/>
              </a:rPr>
              <a:t>°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1029" name="Picture 5" descr="http://t1.gstatic.com/images?q=tbn:ANd9GcTFpNt11BQ_xSVlWeOz4ksr-Rh4KgaYJU1xgwUOasr61kzK7qy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782" y="947737"/>
            <a:ext cx="4199837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81000" y="918864"/>
            <a:ext cx="2309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Sketch the angle.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5405735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What is the measure of the reference angle of the angle in standard position?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02390" y="487680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FF0000"/>
                </a:solidFill>
                <a:latin typeface="Euclid"/>
              </a:rPr>
              <a:t>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54790" y="586740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FF0000"/>
                </a:solidFill>
                <a:latin typeface="Euclid"/>
              </a:rPr>
              <a:t>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039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3" grpId="0"/>
      <p:bldP spid="11" grpId="0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900113" y="1877694"/>
            <a:ext cx="2735262" cy="1728787"/>
            <a:chOff x="567" y="1434"/>
            <a:chExt cx="1723" cy="1089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auto">
            <a:xfrm>
              <a:off x="567" y="2387"/>
              <a:ext cx="136" cy="13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2" name="AutoShape 4"/>
            <p:cNvSpPr>
              <a:spLocks noChangeArrowheads="1"/>
            </p:cNvSpPr>
            <p:nvPr/>
          </p:nvSpPr>
          <p:spPr bwMode="auto">
            <a:xfrm>
              <a:off x="567" y="1434"/>
              <a:ext cx="1723" cy="1089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810000" y="1470025"/>
            <a:ext cx="489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800" b="0">
                <a:latin typeface="Comic Sans MS" pitchFamily="66" charset="0"/>
              </a:rPr>
              <a:t>There are </a:t>
            </a:r>
            <a:r>
              <a:rPr lang="en-GB" sz="1800" b="0" u="sng">
                <a:solidFill>
                  <a:srgbClr val="FF3300"/>
                </a:solidFill>
                <a:latin typeface="Comic Sans MS" pitchFamily="66" charset="0"/>
              </a:rPr>
              <a:t>three primary trig ratios:</a:t>
            </a:r>
            <a:endParaRPr lang="en-GB" sz="1800" b="0">
              <a:latin typeface="Comic Sans MS" pitchFamily="66" charset="0"/>
            </a:endParaRPr>
          </a:p>
        </p:txBody>
      </p:sp>
      <p:graphicFrame>
        <p:nvGraphicFramePr>
          <p:cNvPr id="1044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047541"/>
              </p:ext>
            </p:extLst>
          </p:nvPr>
        </p:nvGraphicFramePr>
        <p:xfrm>
          <a:off x="4181475" y="2349500"/>
          <a:ext cx="7810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6" name="Bitmap Image" r:id="rId4" imgW="781159" imgH="828791" progId="Paint.Picture">
                  <p:embed/>
                </p:oleObj>
              </mc:Choice>
              <mc:Fallback>
                <p:oleObj name="Bitmap Image" r:id="rId4" imgW="781159" imgH="82879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2349500"/>
                        <a:ext cx="78105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696172"/>
              </p:ext>
            </p:extLst>
          </p:nvPr>
        </p:nvGraphicFramePr>
        <p:xfrm>
          <a:off x="5724525" y="2370138"/>
          <a:ext cx="8001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7" name="Bitmap Image" r:id="rId6" imgW="800212" imgH="771429" progId="Paint.Picture">
                  <p:embed/>
                </p:oleObj>
              </mc:Choice>
              <mc:Fallback>
                <p:oleObj name="Bitmap Image" r:id="rId6" imgW="800212" imgH="77142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370138"/>
                        <a:ext cx="8001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410896"/>
              </p:ext>
            </p:extLst>
          </p:nvPr>
        </p:nvGraphicFramePr>
        <p:xfrm>
          <a:off x="7315200" y="2319338"/>
          <a:ext cx="8572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8" name="Bitmap Image" r:id="rId8" imgW="857143" imgH="800212" progId="Paint.Picture">
                  <p:embed/>
                </p:oleObj>
              </mc:Choice>
              <mc:Fallback>
                <p:oleObj name="Bitmap Image" r:id="rId8" imgW="857143" imgH="80021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319338"/>
                        <a:ext cx="8572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278068"/>
              </p:ext>
            </p:extLst>
          </p:nvPr>
        </p:nvGraphicFramePr>
        <p:xfrm>
          <a:off x="3759200" y="3187700"/>
          <a:ext cx="1498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9" name="Equation" r:id="rId10" imgW="762000" imgH="444500" progId="Equation.DSMT4">
                  <p:embed/>
                </p:oleObj>
              </mc:Choice>
              <mc:Fallback>
                <p:oleObj name="Equation" r:id="rId10" imgW="7620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3187700"/>
                        <a:ext cx="14986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788769"/>
              </p:ext>
            </p:extLst>
          </p:nvPr>
        </p:nvGraphicFramePr>
        <p:xfrm>
          <a:off x="5408613" y="3187700"/>
          <a:ext cx="14732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0" name="Equation" r:id="rId12" imgW="749300" imgH="444500" progId="Equation.DSMT4">
                  <p:embed/>
                </p:oleObj>
              </mc:Choice>
              <mc:Fallback>
                <p:oleObj name="Equation" r:id="rId12" imgW="7493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3" y="3187700"/>
                        <a:ext cx="14732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35453"/>
              </p:ext>
            </p:extLst>
          </p:nvPr>
        </p:nvGraphicFramePr>
        <p:xfrm>
          <a:off x="7116763" y="3213100"/>
          <a:ext cx="14732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1" name="Equation" r:id="rId14" imgW="749160" imgH="419040" progId="Equation.DSMT4">
                  <p:embed/>
                </p:oleObj>
              </mc:Choice>
              <mc:Fallback>
                <p:oleObj name="Equation" r:id="rId14" imgW="749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763" y="3213100"/>
                        <a:ext cx="14732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0" name="Freeform 12"/>
          <p:cNvSpPr>
            <a:spLocks/>
          </p:cNvSpPr>
          <p:nvPr/>
        </p:nvSpPr>
        <p:spPr bwMode="auto">
          <a:xfrm>
            <a:off x="3121025" y="3317556"/>
            <a:ext cx="82550" cy="288925"/>
          </a:xfrm>
          <a:custGeom>
            <a:avLst/>
            <a:gdLst>
              <a:gd name="T0" fmla="*/ 7 w 52"/>
              <a:gd name="T1" fmla="*/ 182 h 182"/>
              <a:gd name="T2" fmla="*/ 7 w 52"/>
              <a:gd name="T3" fmla="*/ 91 h 182"/>
              <a:gd name="T4" fmla="*/ 52 w 52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182">
                <a:moveTo>
                  <a:pt x="7" y="182"/>
                </a:moveTo>
                <a:cubicBezTo>
                  <a:pt x="3" y="151"/>
                  <a:pt x="0" y="121"/>
                  <a:pt x="7" y="91"/>
                </a:cubicBezTo>
                <a:cubicBezTo>
                  <a:pt x="14" y="61"/>
                  <a:pt x="33" y="30"/>
                  <a:pt x="5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44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26761"/>
              </p:ext>
            </p:extLst>
          </p:nvPr>
        </p:nvGraphicFramePr>
        <p:xfrm>
          <a:off x="2768600" y="3188969"/>
          <a:ext cx="31908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2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3188969"/>
                        <a:ext cx="31908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3" name="Line 15"/>
          <p:cNvSpPr>
            <a:spLocks noChangeShapeType="1"/>
          </p:cNvSpPr>
          <p:nvPr/>
        </p:nvSpPr>
        <p:spPr bwMode="auto">
          <a:xfrm flipV="1">
            <a:off x="1244600" y="2757169"/>
            <a:ext cx="863600" cy="6477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4" name="WordArt 16"/>
          <p:cNvSpPr>
            <a:spLocks noChangeArrowheads="1" noChangeShapeType="1" noTextEdit="1"/>
          </p:cNvSpPr>
          <p:nvPr/>
        </p:nvSpPr>
        <p:spPr bwMode="auto">
          <a:xfrm rot="1975257">
            <a:off x="1692275" y="2422206"/>
            <a:ext cx="1514475" cy="320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CC"/>
                </a:solidFill>
                <a:latin typeface="Arial Black"/>
              </a:rPr>
              <a:t>hypotenuse</a:t>
            </a:r>
          </a:p>
        </p:txBody>
      </p:sp>
      <p:sp>
        <p:nvSpPr>
          <p:cNvPr id="104465" name="Freeform 17"/>
          <p:cNvSpPr>
            <a:spLocks/>
          </p:cNvSpPr>
          <p:nvPr/>
        </p:nvSpPr>
        <p:spPr bwMode="auto">
          <a:xfrm>
            <a:off x="1979613" y="3246119"/>
            <a:ext cx="792162" cy="311150"/>
          </a:xfrm>
          <a:custGeom>
            <a:avLst/>
            <a:gdLst>
              <a:gd name="T0" fmla="*/ 499 w 499"/>
              <a:gd name="T1" fmla="*/ 105 h 196"/>
              <a:gd name="T2" fmla="*/ 90 w 499"/>
              <a:gd name="T3" fmla="*/ 15 h 196"/>
              <a:gd name="T4" fmla="*/ 0 w 499"/>
              <a:gd name="T5" fmla="*/ 19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9" h="196">
                <a:moveTo>
                  <a:pt x="499" y="105"/>
                </a:moveTo>
                <a:cubicBezTo>
                  <a:pt x="336" y="52"/>
                  <a:pt x="173" y="0"/>
                  <a:pt x="90" y="15"/>
                </a:cubicBezTo>
                <a:cubicBezTo>
                  <a:pt x="7" y="30"/>
                  <a:pt x="3" y="113"/>
                  <a:pt x="0" y="196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6" name="WordArt 18"/>
          <p:cNvSpPr>
            <a:spLocks noChangeArrowheads="1" noChangeShapeType="1" noTextEdit="1"/>
          </p:cNvSpPr>
          <p:nvPr/>
        </p:nvSpPr>
        <p:spPr bwMode="auto">
          <a:xfrm>
            <a:off x="1476375" y="3677919"/>
            <a:ext cx="1514475" cy="320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adjacent</a:t>
            </a:r>
          </a:p>
        </p:txBody>
      </p:sp>
      <p:sp>
        <p:nvSpPr>
          <p:cNvPr id="104468" name="WordArt 20"/>
          <p:cNvSpPr>
            <a:spLocks noChangeArrowheads="1" noChangeShapeType="1" noTextEdit="1"/>
          </p:cNvSpPr>
          <p:nvPr/>
        </p:nvSpPr>
        <p:spPr bwMode="auto">
          <a:xfrm rot="16200000">
            <a:off x="-57150" y="2547619"/>
            <a:ext cx="1514475" cy="320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opposite</a:t>
            </a:r>
          </a:p>
        </p:txBody>
      </p:sp>
      <p:sp>
        <p:nvSpPr>
          <p:cNvPr id="104469" name="Text Box 21"/>
          <p:cNvSpPr txBox="1">
            <a:spLocks noChangeArrowheads="1"/>
          </p:cNvSpPr>
          <p:nvPr/>
        </p:nvSpPr>
        <p:spPr bwMode="auto">
          <a:xfrm>
            <a:off x="1331913" y="1777681"/>
            <a:ext cx="2325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000">
                <a:latin typeface="Lucida Handwriting" pitchFamily="66" charset="0"/>
              </a:rPr>
              <a:t>Opposite the right-angle</a:t>
            </a:r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1116013" y="4038281"/>
            <a:ext cx="208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000">
                <a:latin typeface="Lucida Handwriting" pitchFamily="66" charset="0"/>
              </a:rPr>
              <a:t>Next to the angle</a:t>
            </a:r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 rot="19647896">
            <a:off x="115888" y="1228406"/>
            <a:ext cx="208915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000">
                <a:latin typeface="Lucida Handwriting" pitchFamily="66" charset="0"/>
              </a:rPr>
              <a:t>Opposite the angle.</a:t>
            </a:r>
          </a:p>
        </p:txBody>
      </p:sp>
      <p:sp>
        <p:nvSpPr>
          <p:cNvPr id="104472" name="Rectangle 24"/>
          <p:cNvSpPr>
            <a:spLocks noChangeArrowheads="1"/>
          </p:cNvSpPr>
          <p:nvPr/>
        </p:nvSpPr>
        <p:spPr bwMode="auto">
          <a:xfrm>
            <a:off x="1600200" y="609600"/>
            <a:ext cx="50424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003300"/>
                </a:solidFill>
              </a:rPr>
              <a:t>The </a:t>
            </a:r>
            <a:r>
              <a:rPr lang="en-US" sz="2800" u="sng" dirty="0" smtClean="0">
                <a:solidFill>
                  <a:srgbClr val="003300"/>
                </a:solidFill>
              </a:rPr>
              <a:t>Primary </a:t>
            </a:r>
            <a:r>
              <a:rPr lang="en-US" sz="2800" u="sng" dirty="0">
                <a:solidFill>
                  <a:srgbClr val="003300"/>
                </a:solidFill>
              </a:rPr>
              <a:t>Trigonometric Ratios</a:t>
            </a:r>
          </a:p>
        </p:txBody>
      </p:sp>
      <p:grpSp>
        <p:nvGrpSpPr>
          <p:cNvPr id="104478" name="Group 30"/>
          <p:cNvGrpSpPr>
            <a:grpSpLocks/>
          </p:cNvGrpSpPr>
          <p:nvPr/>
        </p:nvGrpSpPr>
        <p:grpSpPr bwMode="auto">
          <a:xfrm>
            <a:off x="4121403" y="4696835"/>
            <a:ext cx="901700" cy="609600"/>
            <a:chOff x="4540" y="2016"/>
            <a:chExt cx="568" cy="384"/>
          </a:xfrm>
        </p:grpSpPr>
        <p:sp>
          <p:nvSpPr>
            <p:cNvPr id="104474" name="AutoShape 26"/>
            <p:cNvSpPr>
              <a:spLocks noChangeArrowheads="1"/>
            </p:cNvSpPr>
            <p:nvPr/>
          </p:nvSpPr>
          <p:spPr bwMode="auto">
            <a:xfrm>
              <a:off x="4752" y="2160"/>
              <a:ext cx="336" cy="192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5" name="Text Box 27"/>
            <p:cNvSpPr txBox="1">
              <a:spLocks noChangeArrowheads="1"/>
            </p:cNvSpPr>
            <p:nvPr/>
          </p:nvSpPr>
          <p:spPr bwMode="auto">
            <a:xfrm>
              <a:off x="4818" y="2226"/>
              <a:ext cx="22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30º</a:t>
              </a:r>
            </a:p>
          </p:txBody>
        </p:sp>
        <p:sp>
          <p:nvSpPr>
            <p:cNvPr id="104476" name="Text Box 28"/>
            <p:cNvSpPr txBox="1">
              <a:spLocks noChangeArrowheads="1"/>
            </p:cNvSpPr>
            <p:nvPr/>
          </p:nvSpPr>
          <p:spPr bwMode="auto">
            <a:xfrm>
              <a:off x="4540" y="21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4477" name="Text Box 29"/>
            <p:cNvSpPr txBox="1">
              <a:spLocks noChangeArrowheads="1"/>
            </p:cNvSpPr>
            <p:nvPr/>
          </p:nvSpPr>
          <p:spPr bwMode="auto">
            <a:xfrm>
              <a:off x="4896" y="201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  <p:graphicFrame>
        <p:nvGraphicFramePr>
          <p:cNvPr id="10448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261436"/>
              </p:ext>
            </p:extLst>
          </p:nvPr>
        </p:nvGraphicFramePr>
        <p:xfrm>
          <a:off x="4273803" y="5598854"/>
          <a:ext cx="71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3" name="Equation" r:id="rId18" imgW="711200" imgH="393700" progId="Equation.DSMT4">
                  <p:embed/>
                </p:oleObj>
              </mc:Choice>
              <mc:Fallback>
                <p:oleObj name="Equation" r:id="rId18" imgW="711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803" y="5598854"/>
                        <a:ext cx="711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89" name="Text Box 41"/>
          <p:cNvSpPr txBox="1">
            <a:spLocks noChangeArrowheads="1"/>
          </p:cNvSpPr>
          <p:nvPr/>
        </p:nvSpPr>
        <p:spPr bwMode="auto">
          <a:xfrm>
            <a:off x="4095750" y="1851025"/>
            <a:ext cx="489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800" b="0">
                <a:solidFill>
                  <a:srgbClr val="FF0000"/>
                </a:solidFill>
                <a:latin typeface="Comic Sans MS" pitchFamily="66" charset="0"/>
              </a:rPr>
              <a:t>sine                 cosine              tangent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524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Trigonometry </a:t>
            </a:r>
            <a:r>
              <a:rPr lang="en-US" sz="2400" dirty="0" smtClean="0">
                <a:solidFill>
                  <a:schemeClr val="accent2"/>
                </a:solidFill>
              </a:rPr>
              <a:t>compares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ratios of the sides </a:t>
            </a:r>
            <a:r>
              <a:rPr lang="en-US" sz="2400" dirty="0">
                <a:solidFill>
                  <a:schemeClr val="accent2"/>
                </a:solidFill>
              </a:rPr>
              <a:t>in a right triangle.</a:t>
            </a:r>
          </a:p>
        </p:txBody>
      </p:sp>
      <p:pic>
        <p:nvPicPr>
          <p:cNvPr id="33" name="Picture 8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493099"/>
            <a:ext cx="2438400" cy="149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861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  <p:bldP spid="104463" grpId="0" animBg="1"/>
      <p:bldP spid="104464" grpId="0" animBg="1"/>
      <p:bldP spid="104465" grpId="0" animBg="1"/>
      <p:bldP spid="104466" grpId="0" animBg="1"/>
      <p:bldP spid="104468" grpId="0" animBg="1"/>
      <p:bldP spid="104469" grpId="0"/>
      <p:bldP spid="104470" grpId="0"/>
      <p:bldP spid="104471" grpId="0" animBg="1"/>
      <p:bldP spid="104472" grpId="0"/>
      <p:bldP spid="1044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69093" y="152400"/>
            <a:ext cx="2157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Trig Equations</a:t>
            </a:r>
          </a:p>
        </p:txBody>
      </p:sp>
      <p:pic>
        <p:nvPicPr>
          <p:cNvPr id="147459" name="Picture 3" descr="teach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152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3429000" y="1066800"/>
            <a:ext cx="1384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/>
              <a:t>sin 30º=</a:t>
            </a:r>
          </a:p>
        </p:txBody>
      </p:sp>
      <p:graphicFrame>
        <p:nvGraphicFramePr>
          <p:cNvPr id="14746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031568"/>
              </p:ext>
            </p:extLst>
          </p:nvPr>
        </p:nvGraphicFramePr>
        <p:xfrm>
          <a:off x="4889500" y="762000"/>
          <a:ext cx="292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5" imgW="152400" imgH="393700" progId="Equation.DSMT4">
                  <p:embed/>
                </p:oleObj>
              </mc:Choice>
              <mc:Fallback>
                <p:oleObj name="Equation" r:id="rId5" imgW="152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762000"/>
                        <a:ext cx="2921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295825"/>
              </p:ext>
            </p:extLst>
          </p:nvPr>
        </p:nvGraphicFramePr>
        <p:xfrm>
          <a:off x="5214938" y="1120775"/>
          <a:ext cx="9175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7" imgW="406400" imgH="165100" progId="Equation.DSMT4">
                  <p:embed/>
                </p:oleObj>
              </mc:Choice>
              <mc:Fallback>
                <p:oleObj name="Equation" r:id="rId7" imgW="4064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1120775"/>
                        <a:ext cx="9175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2660650" y="1797050"/>
            <a:ext cx="99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trig</a:t>
            </a:r>
          </a:p>
          <a:p>
            <a:r>
              <a:rPr lang="en-US" sz="1800">
                <a:solidFill>
                  <a:srgbClr val="CC0000"/>
                </a:solidFill>
              </a:rPr>
              <a:t>function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4038600" y="19812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angle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trig ratio</a:t>
            </a: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 flipV="1">
            <a:off x="3276600" y="1524000"/>
            <a:ext cx="4572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 flipH="1" flipV="1">
            <a:off x="4267200" y="1524000"/>
            <a:ext cx="7620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8" name="Line 12"/>
          <p:cNvSpPr>
            <a:spLocks noChangeShapeType="1"/>
          </p:cNvSpPr>
          <p:nvPr/>
        </p:nvSpPr>
        <p:spPr bwMode="auto">
          <a:xfrm flipH="1" flipV="1">
            <a:off x="5181600" y="1600200"/>
            <a:ext cx="22860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9" name="Line 13"/>
          <p:cNvSpPr>
            <a:spLocks noChangeShapeType="1"/>
          </p:cNvSpPr>
          <p:nvPr/>
        </p:nvSpPr>
        <p:spPr bwMode="auto">
          <a:xfrm flipV="1">
            <a:off x="5562600" y="1600200"/>
            <a:ext cx="22860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524000" y="3886200"/>
            <a:ext cx="1447800" cy="1865313"/>
            <a:chOff x="896" y="793"/>
            <a:chExt cx="880" cy="1352"/>
          </a:xfrm>
        </p:grpSpPr>
        <p:sp>
          <p:nvSpPr>
            <p:cNvPr id="20499" name="Line 28"/>
            <p:cNvSpPr>
              <a:spLocks noChangeShapeType="1"/>
            </p:cNvSpPr>
            <p:nvPr/>
          </p:nvSpPr>
          <p:spPr bwMode="auto">
            <a:xfrm>
              <a:off x="912" y="801"/>
              <a:ext cx="0" cy="1344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29"/>
            <p:cNvSpPr>
              <a:spLocks noChangeShapeType="1"/>
            </p:cNvSpPr>
            <p:nvPr/>
          </p:nvSpPr>
          <p:spPr bwMode="auto">
            <a:xfrm>
              <a:off x="896" y="793"/>
              <a:ext cx="880" cy="1344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30"/>
            <p:cNvSpPr>
              <a:spLocks noChangeShapeType="1"/>
            </p:cNvSpPr>
            <p:nvPr/>
          </p:nvSpPr>
          <p:spPr bwMode="auto">
            <a:xfrm>
              <a:off x="912" y="2137"/>
              <a:ext cx="86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7489" name="Rectangle 33"/>
          <p:cNvSpPr>
            <a:spLocks noChangeArrowheads="1"/>
          </p:cNvSpPr>
          <p:nvPr/>
        </p:nvSpPr>
        <p:spPr bwMode="auto">
          <a:xfrm>
            <a:off x="1524000" y="5500688"/>
            <a:ext cx="228600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90" name="Rectangle 34"/>
          <p:cNvSpPr>
            <a:spLocks noChangeArrowheads="1"/>
          </p:cNvSpPr>
          <p:nvPr/>
        </p:nvSpPr>
        <p:spPr bwMode="auto">
          <a:xfrm>
            <a:off x="1512888" y="4327525"/>
            <a:ext cx="52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30</a:t>
            </a:r>
            <a:r>
              <a:rPr lang="en-US" sz="2000" baseline="30000"/>
              <a:t>0</a:t>
            </a:r>
          </a:p>
        </p:txBody>
      </p:sp>
      <p:sp>
        <p:nvSpPr>
          <p:cNvPr id="147491" name="Text Box 35"/>
          <p:cNvSpPr txBox="1">
            <a:spLocks noChangeArrowheads="1"/>
          </p:cNvSpPr>
          <p:nvPr/>
        </p:nvSpPr>
        <p:spPr bwMode="auto">
          <a:xfrm>
            <a:off x="3794125" y="3841750"/>
            <a:ext cx="4968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Knowing the measure of the reference angle, can you label the triangle?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303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4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60" grpId="0" autoUpdateAnimBg="0"/>
      <p:bldP spid="147463" grpId="0" autoUpdateAnimBg="0"/>
      <p:bldP spid="147464" grpId="0" autoUpdateAnimBg="0"/>
      <p:bldP spid="147465" grpId="0" autoUpdateAnimBg="0"/>
      <p:bldP spid="147466" grpId="0" animBg="1"/>
      <p:bldP spid="147467" grpId="0" animBg="1"/>
      <p:bldP spid="147468" grpId="0" animBg="1"/>
      <p:bldP spid="147469" grpId="0" animBg="1"/>
      <p:bldP spid="147489" grpId="0" animBg="1"/>
      <p:bldP spid="147490" grpId="0" autoUpdateAnimBg="0"/>
      <p:bldP spid="1474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5125" y="778718"/>
            <a:ext cx="1895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30</a:t>
            </a:r>
            <a:r>
              <a:rPr lang="en-US" sz="2400" baseline="30000" dirty="0">
                <a:solidFill>
                  <a:srgbClr val="CC0000"/>
                </a:solidFill>
              </a:rPr>
              <a:t>0</a:t>
            </a:r>
            <a:r>
              <a:rPr lang="en-US" sz="2400" dirty="0">
                <a:solidFill>
                  <a:srgbClr val="CC0000"/>
                </a:solidFill>
              </a:rPr>
              <a:t> - 60</a:t>
            </a:r>
            <a:r>
              <a:rPr lang="en-US" sz="2400" baseline="30000" dirty="0">
                <a:solidFill>
                  <a:srgbClr val="CC0000"/>
                </a:solidFill>
              </a:rPr>
              <a:t>0</a:t>
            </a:r>
            <a:r>
              <a:rPr lang="en-US" sz="2400" dirty="0">
                <a:solidFill>
                  <a:srgbClr val="CC0000"/>
                </a:solidFill>
              </a:rPr>
              <a:t> - 90</a:t>
            </a:r>
            <a:r>
              <a:rPr lang="en-US" sz="2400" baseline="30000" dirty="0">
                <a:solidFill>
                  <a:srgbClr val="CC0000"/>
                </a:solidFill>
              </a:rPr>
              <a:t>0</a:t>
            </a:r>
            <a:endParaRPr lang="en-US" sz="2400" dirty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600200" y="1219200"/>
            <a:ext cx="1371600" cy="2209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228600" y="3429000"/>
            <a:ext cx="27432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228600" y="1219200"/>
            <a:ext cx="1371600" cy="2209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4800" y="1995487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66850" y="35052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422525" y="1919287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28625" y="296227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60</a:t>
            </a:r>
            <a:r>
              <a:rPr lang="en-US" sz="2400" baseline="30000"/>
              <a:t>0</a:t>
            </a:r>
            <a:endParaRPr lang="en-US" sz="2400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155825" y="29718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60</a:t>
            </a:r>
            <a:r>
              <a:rPr lang="en-US" sz="2400" baseline="30000"/>
              <a:t>0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317625" y="15240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60</a:t>
            </a:r>
            <a:r>
              <a:rPr lang="en-US" sz="2400" baseline="30000"/>
              <a:t>0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600200" y="1219200"/>
            <a:ext cx="0" cy="2209800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3581400" y="22574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5943600" y="1371600"/>
            <a:ext cx="0" cy="2133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5943600" y="1371600"/>
            <a:ext cx="2133600" cy="2133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5943600" y="3505200"/>
            <a:ext cx="21336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086600" y="19050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7185025" y="307022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60</a:t>
            </a:r>
            <a:r>
              <a:rPr lang="en-US" sz="2400" baseline="30000"/>
              <a:t>0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5911850" y="18288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30</a:t>
            </a:r>
            <a:r>
              <a:rPr lang="en-US" sz="2400" baseline="30000"/>
              <a:t>0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746442" y="3559663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1</a:t>
            </a: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13582"/>
              </p:ext>
            </p:extLst>
          </p:nvPr>
        </p:nvGraphicFramePr>
        <p:xfrm>
          <a:off x="5105400" y="2286000"/>
          <a:ext cx="609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3" imgW="215900" imgH="190500" progId="Equation.DSMT36">
                  <p:embed/>
                </p:oleObj>
              </mc:Choice>
              <mc:Fallback>
                <p:oleObj name="Equation" r:id="rId3" imgW="2159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0"/>
                        <a:ext cx="6096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5943600" y="3276600"/>
            <a:ext cx="3048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3351445" y="533400"/>
            <a:ext cx="15504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</a:rPr>
              <a:t>c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 = </a:t>
            </a:r>
            <a:r>
              <a:rPr lang="en-US" sz="2400" i="1" dirty="0">
                <a:solidFill>
                  <a:schemeClr val="accent2"/>
                </a:solidFill>
              </a:rPr>
              <a:t>a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 + </a:t>
            </a:r>
            <a:r>
              <a:rPr lang="en-US" sz="2400" i="1" dirty="0">
                <a:solidFill>
                  <a:schemeClr val="accent2"/>
                </a:solidFill>
              </a:rPr>
              <a:t>b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2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 = </a:t>
            </a:r>
            <a:r>
              <a:rPr lang="en-US" sz="2400" i="1" dirty="0">
                <a:solidFill>
                  <a:schemeClr val="accent2"/>
                </a:solidFill>
              </a:rPr>
              <a:t>a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 + 1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</a:p>
          <a:p>
            <a:r>
              <a:rPr lang="en-US" sz="2400" baseline="300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2</a:t>
            </a:r>
            <a:r>
              <a:rPr lang="en-US" sz="2400" baseline="30000" dirty="0">
                <a:solidFill>
                  <a:schemeClr val="accent2"/>
                </a:solidFill>
              </a:rPr>
              <a:t>2 </a:t>
            </a:r>
            <a:r>
              <a:rPr lang="en-US" sz="2400" dirty="0">
                <a:solidFill>
                  <a:schemeClr val="accent2"/>
                </a:solidFill>
              </a:rPr>
              <a:t>- 1</a:t>
            </a:r>
            <a:r>
              <a:rPr lang="en-US" sz="2400" baseline="30000" dirty="0">
                <a:solidFill>
                  <a:schemeClr val="accent2"/>
                </a:solidFill>
              </a:rPr>
              <a:t>2 </a:t>
            </a:r>
            <a:r>
              <a:rPr lang="en-US" sz="2400" dirty="0">
                <a:solidFill>
                  <a:schemeClr val="accent2"/>
                </a:solidFill>
              </a:rPr>
              <a:t>= </a:t>
            </a:r>
            <a:r>
              <a:rPr lang="en-US" sz="2400" i="1" dirty="0">
                <a:solidFill>
                  <a:schemeClr val="accent2"/>
                </a:solidFill>
              </a:rPr>
              <a:t>a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√3 </a:t>
            </a:r>
            <a:r>
              <a:rPr lang="en-US" sz="2400" dirty="0">
                <a:solidFill>
                  <a:schemeClr val="accent2"/>
                </a:solidFill>
              </a:rPr>
              <a:t>= </a:t>
            </a:r>
            <a:r>
              <a:rPr lang="en-US" sz="2400" i="1" dirty="0">
                <a:solidFill>
                  <a:schemeClr val="accent2"/>
                </a:solidFill>
              </a:rPr>
              <a:t>a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54305" y="0"/>
            <a:ext cx="58189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smtClean="0"/>
              <a:t>Exact Values for Trig Ratios of Special Angles</a:t>
            </a:r>
            <a:endParaRPr lang="en-US" sz="2400" b="1" u="sng" dirty="0"/>
          </a:p>
        </p:txBody>
      </p:sp>
      <p:sp>
        <p:nvSpPr>
          <p:cNvPr id="40" name="Line 2"/>
          <p:cNvSpPr>
            <a:spLocks noChangeShapeType="1"/>
          </p:cNvSpPr>
          <p:nvPr/>
        </p:nvSpPr>
        <p:spPr bwMode="auto">
          <a:xfrm>
            <a:off x="2979737" y="4191000"/>
            <a:ext cx="0" cy="2133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"/>
          <p:cNvSpPr>
            <a:spLocks noChangeShapeType="1"/>
          </p:cNvSpPr>
          <p:nvPr/>
        </p:nvSpPr>
        <p:spPr bwMode="auto">
          <a:xfrm>
            <a:off x="2979737" y="4191000"/>
            <a:ext cx="2133600" cy="2133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2979737" y="6324600"/>
            <a:ext cx="21336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1660524" y="7165732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2979737" y="6096000"/>
            <a:ext cx="3048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593724" y="4117732"/>
            <a:ext cx="18261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45</a:t>
            </a:r>
            <a:r>
              <a:rPr lang="en-US" sz="2400" b="1" baseline="30000" dirty="0">
                <a:solidFill>
                  <a:srgbClr val="CC0000"/>
                </a:solidFill>
              </a:rPr>
              <a:t>0</a:t>
            </a:r>
            <a:r>
              <a:rPr lang="en-US" sz="2400" b="1" dirty="0">
                <a:solidFill>
                  <a:srgbClr val="CC0000"/>
                </a:solidFill>
              </a:rPr>
              <a:t> - 45</a:t>
            </a:r>
            <a:r>
              <a:rPr lang="en-US" sz="2400" b="1" baseline="30000" dirty="0">
                <a:solidFill>
                  <a:srgbClr val="CC0000"/>
                </a:solidFill>
              </a:rPr>
              <a:t>0</a:t>
            </a:r>
            <a:r>
              <a:rPr lang="en-US" sz="2400" b="1" dirty="0">
                <a:solidFill>
                  <a:srgbClr val="CC0000"/>
                </a:solidFill>
              </a:rPr>
              <a:t> -90</a:t>
            </a:r>
            <a:r>
              <a:rPr lang="en-US" sz="2400" b="1" baseline="30000" dirty="0">
                <a:solidFill>
                  <a:srgbClr val="CC0000"/>
                </a:solidFill>
              </a:rPr>
              <a:t>0</a:t>
            </a:r>
            <a:endParaRPr lang="en-US" sz="2400" b="1" dirty="0"/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2446337" y="4876800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graphicFrame>
        <p:nvGraphicFramePr>
          <p:cNvPr id="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502140"/>
              </p:ext>
            </p:extLst>
          </p:nvPr>
        </p:nvGraphicFramePr>
        <p:xfrm>
          <a:off x="4046537" y="4648200"/>
          <a:ext cx="6096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5" imgW="228600" imgH="177800" progId="Equation.DSMT36">
                  <p:embed/>
                </p:oleObj>
              </mc:Choice>
              <mc:Fallback>
                <p:oleObj name="Equation" r:id="rId5" imgW="2286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7" y="4648200"/>
                        <a:ext cx="60960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5954712" y="4495799"/>
            <a:ext cx="18208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=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</a:p>
          <a:p>
            <a:r>
              <a:rPr lang="en-US">
                <a:solidFill>
                  <a:schemeClr val="accent2"/>
                </a:solidFill>
              </a:rPr>
              <a:t>    = 1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+ 1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</a:p>
          <a:p>
            <a:r>
              <a:rPr lang="en-US" baseline="30000">
                <a:solidFill>
                  <a:schemeClr val="accent2"/>
                </a:solidFill>
              </a:rPr>
              <a:t>    </a:t>
            </a:r>
            <a:r>
              <a:rPr lang="en-US">
                <a:solidFill>
                  <a:schemeClr val="accent2"/>
                </a:solidFill>
              </a:rPr>
              <a:t> = 2</a:t>
            </a:r>
          </a:p>
          <a:p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>
                <a:solidFill>
                  <a:schemeClr val="accent2"/>
                </a:solidFill>
              </a:rPr>
              <a:t> = √ 2</a:t>
            </a:r>
            <a:endParaRPr lang="en-US" baseline="30000">
              <a:solidFill>
                <a:schemeClr val="accent2"/>
              </a:solidFill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>
            <a:off x="6502400" y="5402261"/>
            <a:ext cx="152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2979737" y="46482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45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endParaRPr lang="en-US" sz="2400"/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4198937" y="588962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45</a:t>
            </a:r>
            <a:r>
              <a:rPr lang="en-US" sz="2400" baseline="30000">
                <a:solidFill>
                  <a:schemeClr val="accent2"/>
                </a:solidFill>
              </a:rPr>
              <a:t>0</a:t>
            </a:r>
            <a:endParaRPr lang="en-US" sz="2400"/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3764707" y="6346825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2.1.</a:t>
            </a:r>
            <a:r>
              <a:rPr lang="en-US" sz="1800" i="1" dirty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6143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4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00"/>
                            </p:stCondLst>
                            <p:childTnLst>
                              <p:par>
                                <p:cTn id="15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500"/>
                            </p:stCondLst>
                            <p:childTnLst>
                              <p:par>
                                <p:cTn id="16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000"/>
                            </p:stCondLst>
                            <p:childTnLst>
                              <p:par>
                                <p:cTn id="16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500"/>
                            </p:stCondLst>
                            <p:childTnLst>
                              <p:par>
                                <p:cTn id="169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9000"/>
                            </p:stCondLst>
                            <p:childTnLst>
                              <p:par>
                                <p:cTn id="174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nimBg="1"/>
      <p:bldP spid="4101" grpId="0" animBg="1"/>
      <p:bldP spid="4102" grpId="0" animBg="1"/>
      <p:bldP spid="4103" grpId="0" autoUpdateAnimBg="0"/>
      <p:bldP spid="4104" grpId="0" autoUpdateAnimBg="0"/>
      <p:bldP spid="4105" grpId="0" autoUpdateAnimBg="0"/>
      <p:bldP spid="4106" grpId="0" autoUpdateAnimBg="0"/>
      <p:bldP spid="4107" grpId="0" autoUpdateAnimBg="0"/>
      <p:bldP spid="4108" grpId="0" autoUpdateAnimBg="0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utoUpdateAnimBg="0"/>
      <p:bldP spid="4115" grpId="0" autoUpdateAnimBg="0"/>
      <p:bldP spid="4116" grpId="0" autoUpdateAnimBg="0"/>
      <p:bldP spid="4117" grpId="0" autoUpdateAnimBg="0"/>
      <p:bldP spid="4119" grpId="0" animBg="1"/>
      <p:bldP spid="4126" grpId="0" build="p" autoUpdateAnimBg="0"/>
      <p:bldP spid="40" grpId="0" animBg="1"/>
      <p:bldP spid="41" grpId="0" animBg="1"/>
      <p:bldP spid="42" grpId="0" animBg="1"/>
      <p:bldP spid="43" grpId="0" autoUpdateAnimBg="0"/>
      <p:bldP spid="44" grpId="0" animBg="1"/>
      <p:bldP spid="45" grpId="0" autoUpdateAnimBg="0"/>
      <p:bldP spid="46" grpId="0" autoUpdateAnimBg="0"/>
      <p:bldP spid="48" grpId="0" build="p" autoUpdateAnimBg="0"/>
      <p:bldP spid="49" grpId="0" animBg="1"/>
      <p:bldP spid="50" grpId="0" autoUpdateAnimBg="0"/>
      <p:bldP spid="51" grpId="0" autoUpdateAnimBg="0"/>
      <p:bldP spid="5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714</Words>
  <Application>Microsoft Office PowerPoint</Application>
  <PresentationFormat>On-screen Show (4:3)</PresentationFormat>
  <Paragraphs>198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Bitmap Image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41</cp:revision>
  <dcterms:created xsi:type="dcterms:W3CDTF">2011-09-12T18:51:21Z</dcterms:created>
  <dcterms:modified xsi:type="dcterms:W3CDTF">2011-09-30T17:18:19Z</dcterms:modified>
</cp:coreProperties>
</file>