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68" r:id="rId4"/>
    <p:sldId id="269" r:id="rId5"/>
    <p:sldId id="264" r:id="rId6"/>
    <p:sldId id="266" r:id="rId7"/>
    <p:sldId id="271" r:id="rId8"/>
    <p:sldId id="272" r:id="rId9"/>
    <p:sldId id="262" r:id="rId10"/>
    <p:sldId id="270" r:id="rId11"/>
    <p:sldId id="265" r:id="rId12"/>
    <p:sldId id="267" r:id="rId13"/>
    <p:sldId id="25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5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Relationship Id="rId9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4" Type="http://schemas.openxmlformats.org/officeDocument/2006/relationships/image" Target="../media/image35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image" Target="../media/image38.wmf"/><Relationship Id="rId7" Type="http://schemas.openxmlformats.org/officeDocument/2006/relationships/image" Target="../media/image42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Relationship Id="rId9" Type="http://schemas.openxmlformats.org/officeDocument/2006/relationships/image" Target="../media/image4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F9AF43-CF41-4B4E-B88C-816FEFBA182F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03173A-4425-41FC-9BD6-857EF3203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438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96C16E-6338-4903-AFC0-9F3DA03C56E6}" type="slidenum">
              <a:rPr lang="en-US"/>
              <a:pPr/>
              <a:t>3</a:t>
            </a:fld>
            <a:endParaRPr lang="en-US"/>
          </a:p>
        </p:txBody>
      </p:sp>
      <p:sp>
        <p:nvSpPr>
          <p:cNvPr id="604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39A33F3C-6086-4003-BD72-BC25449F8068}" type="slidenum">
              <a:rPr lang="en-US" sz="1200"/>
              <a:pPr/>
              <a:t>12</a:t>
            </a:fld>
            <a:endParaRPr lang="en-US" sz="120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56D64B-F5D9-4459-B178-81B91C6DC098}" type="slidenum">
              <a:rPr lang="en-US"/>
              <a:pPr/>
              <a:t>4</a:t>
            </a:fld>
            <a:endParaRPr lang="en-US"/>
          </a:p>
        </p:txBody>
      </p:sp>
      <p:sp>
        <p:nvSpPr>
          <p:cNvPr id="614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EACECF-777A-4C0D-BF82-D3FD7834422D}" type="slidenum">
              <a:rPr lang="en-US"/>
              <a:pPr/>
              <a:t>5</a:t>
            </a:fld>
            <a:endParaRPr lang="en-US"/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989727-4783-44C2-94D2-74D602A393C7}" type="slidenum">
              <a:rPr lang="en-US"/>
              <a:pPr/>
              <a:t>6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EF85F8-6704-4DCB-AD1C-E91F2A0525DA}" type="slidenum">
              <a:rPr lang="en-US"/>
              <a:pPr/>
              <a:t>7</a:t>
            </a:fld>
            <a:endParaRPr lang="en-US"/>
          </a:p>
        </p:txBody>
      </p:sp>
      <p:sp>
        <p:nvSpPr>
          <p:cNvPr id="532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8527ED-71D1-4384-B6A6-E6AD2ABB3EA6}" type="slidenum">
              <a:rPr lang="en-US"/>
              <a:pPr/>
              <a:t>8</a:t>
            </a:fld>
            <a:endParaRPr lang="en-US"/>
          </a:p>
        </p:txBody>
      </p:sp>
      <p:sp>
        <p:nvSpPr>
          <p:cNvPr id="542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748191-A077-4E40-AB24-46FBFECC64DA}" type="slidenum">
              <a:rPr lang="en-US"/>
              <a:pPr/>
              <a:t>9</a:t>
            </a:fld>
            <a:endParaRPr lang="en-US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5E8971-F48E-44C3-9A15-A94F857E74C4}" type="slidenum">
              <a:rPr lang="en-US"/>
              <a:pPr/>
              <a:t>10</a:t>
            </a:fld>
            <a:endParaRPr lang="en-US"/>
          </a:p>
        </p:txBody>
      </p:sp>
      <p:sp>
        <p:nvSpPr>
          <p:cNvPr id="645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14403B-91A1-4959-90C9-337C6850ECA9}" type="slidenum">
              <a:rPr lang="en-US"/>
              <a:pPr/>
              <a:t>11</a:t>
            </a:fld>
            <a:endParaRPr lang="en-US"/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F01AD-408D-412C-A86B-F2C26E4EEB5E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EA118-7EB2-4628-9FE4-51415017D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421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F01AD-408D-412C-A86B-F2C26E4EEB5E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EA118-7EB2-4628-9FE4-51415017D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607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F01AD-408D-412C-A86B-F2C26E4EEB5E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EA118-7EB2-4628-9FE4-51415017D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284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F01AD-408D-412C-A86B-F2C26E4EEB5E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EA118-7EB2-4628-9FE4-51415017D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012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F01AD-408D-412C-A86B-F2C26E4EEB5E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EA118-7EB2-4628-9FE4-51415017D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311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F01AD-408D-412C-A86B-F2C26E4EEB5E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EA118-7EB2-4628-9FE4-51415017D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649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F01AD-408D-412C-A86B-F2C26E4EEB5E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EA118-7EB2-4628-9FE4-51415017D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189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F01AD-408D-412C-A86B-F2C26E4EEB5E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EA118-7EB2-4628-9FE4-51415017D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956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F01AD-408D-412C-A86B-F2C26E4EEB5E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EA118-7EB2-4628-9FE4-51415017D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59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F01AD-408D-412C-A86B-F2C26E4EEB5E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EA118-7EB2-4628-9FE4-51415017D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131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F01AD-408D-412C-A86B-F2C26E4EEB5E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EA118-7EB2-4628-9FE4-51415017D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905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F01AD-408D-412C-A86B-F2C26E4EEB5E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EA118-7EB2-4628-9FE4-51415017D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697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3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1.bin"/><Relationship Id="rId11" Type="http://schemas.openxmlformats.org/officeDocument/2006/relationships/image" Target="../media/image35.wmf"/><Relationship Id="rId5" Type="http://schemas.openxmlformats.org/officeDocument/2006/relationships/image" Target="../media/image32.wmf"/><Relationship Id="rId10" Type="http://schemas.openxmlformats.org/officeDocument/2006/relationships/oleObject" Target="../embeddings/oleObject33.bin"/><Relationship Id="rId4" Type="http://schemas.openxmlformats.org/officeDocument/2006/relationships/oleObject" Target="../embeddings/oleObject30.bin"/><Relationship Id="rId9" Type="http://schemas.openxmlformats.org/officeDocument/2006/relationships/image" Target="../media/image34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13" Type="http://schemas.openxmlformats.org/officeDocument/2006/relationships/image" Target="../media/image40.wmf"/><Relationship Id="rId18" Type="http://schemas.openxmlformats.org/officeDocument/2006/relationships/oleObject" Target="../embeddings/oleObject41.bin"/><Relationship Id="rId3" Type="http://schemas.openxmlformats.org/officeDocument/2006/relationships/notesSlide" Target="../notesSlides/notesSlide9.xml"/><Relationship Id="rId21" Type="http://schemas.openxmlformats.org/officeDocument/2006/relationships/image" Target="../media/image44.wmf"/><Relationship Id="rId7" Type="http://schemas.openxmlformats.org/officeDocument/2006/relationships/image" Target="../media/image37.wmf"/><Relationship Id="rId12" Type="http://schemas.openxmlformats.org/officeDocument/2006/relationships/oleObject" Target="../embeddings/oleObject38.bin"/><Relationship Id="rId17" Type="http://schemas.openxmlformats.org/officeDocument/2006/relationships/image" Target="../media/image4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0.bin"/><Relationship Id="rId20" Type="http://schemas.openxmlformats.org/officeDocument/2006/relationships/oleObject" Target="../embeddings/oleObject42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5.bin"/><Relationship Id="rId11" Type="http://schemas.openxmlformats.org/officeDocument/2006/relationships/image" Target="../media/image39.wmf"/><Relationship Id="rId5" Type="http://schemas.openxmlformats.org/officeDocument/2006/relationships/image" Target="../media/image36.wmf"/><Relationship Id="rId15" Type="http://schemas.openxmlformats.org/officeDocument/2006/relationships/image" Target="../media/image41.wmf"/><Relationship Id="rId10" Type="http://schemas.openxmlformats.org/officeDocument/2006/relationships/oleObject" Target="../embeddings/oleObject37.bin"/><Relationship Id="rId19" Type="http://schemas.openxmlformats.org/officeDocument/2006/relationships/image" Target="../media/image43.wmf"/><Relationship Id="rId4" Type="http://schemas.openxmlformats.org/officeDocument/2006/relationships/oleObject" Target="../embeddings/oleObject34.bin"/><Relationship Id="rId9" Type="http://schemas.openxmlformats.org/officeDocument/2006/relationships/image" Target="../media/image38.wmf"/><Relationship Id="rId14" Type="http://schemas.openxmlformats.org/officeDocument/2006/relationships/oleObject" Target="../embeddings/oleObject39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13" Type="http://schemas.openxmlformats.org/officeDocument/2006/relationships/image" Target="../media/image49.wmf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46.wmf"/><Relationship Id="rId12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4.bin"/><Relationship Id="rId11" Type="http://schemas.openxmlformats.org/officeDocument/2006/relationships/image" Target="../media/image48.wmf"/><Relationship Id="rId5" Type="http://schemas.openxmlformats.org/officeDocument/2006/relationships/image" Target="../media/image45.wmf"/><Relationship Id="rId10" Type="http://schemas.openxmlformats.org/officeDocument/2006/relationships/oleObject" Target="../embeddings/oleObject46.bin"/><Relationship Id="rId4" Type="http://schemas.openxmlformats.org/officeDocument/2006/relationships/oleObject" Target="../embeddings/oleObject43.bin"/><Relationship Id="rId9" Type="http://schemas.openxmlformats.org/officeDocument/2006/relationships/image" Target="../media/image47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10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1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1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image" Target="../media/image20.wmf"/><Relationship Id="rId18" Type="http://schemas.openxmlformats.org/officeDocument/2006/relationships/oleObject" Target="../embeddings/oleObject19.bin"/><Relationship Id="rId3" Type="http://schemas.openxmlformats.org/officeDocument/2006/relationships/notesSlide" Target="../notesSlides/notesSlide4.xml"/><Relationship Id="rId21" Type="http://schemas.openxmlformats.org/officeDocument/2006/relationships/oleObject" Target="../embeddings/oleObject21.bin"/><Relationship Id="rId7" Type="http://schemas.openxmlformats.org/officeDocument/2006/relationships/oleObject" Target="../embeddings/oleObject13.bin"/><Relationship Id="rId12" Type="http://schemas.openxmlformats.org/officeDocument/2006/relationships/oleObject" Target="../embeddings/oleObject16.bin"/><Relationship Id="rId17" Type="http://schemas.openxmlformats.org/officeDocument/2006/relationships/image" Target="../media/image22.wmf"/><Relationship Id="rId25" Type="http://schemas.openxmlformats.org/officeDocument/2006/relationships/image" Target="../media/image25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8.bin"/><Relationship Id="rId20" Type="http://schemas.openxmlformats.org/officeDocument/2006/relationships/oleObject" Target="../embeddings/oleObject20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5.bin"/><Relationship Id="rId24" Type="http://schemas.openxmlformats.org/officeDocument/2006/relationships/oleObject" Target="../embeddings/oleObject23.bin"/><Relationship Id="rId5" Type="http://schemas.openxmlformats.org/officeDocument/2006/relationships/oleObject" Target="../embeddings/oleObject12.bin"/><Relationship Id="rId15" Type="http://schemas.openxmlformats.org/officeDocument/2006/relationships/image" Target="../media/image21.wmf"/><Relationship Id="rId23" Type="http://schemas.openxmlformats.org/officeDocument/2006/relationships/oleObject" Target="../embeddings/oleObject22.bin"/><Relationship Id="rId10" Type="http://schemas.openxmlformats.org/officeDocument/2006/relationships/image" Target="../media/image19.wmf"/><Relationship Id="rId19" Type="http://schemas.openxmlformats.org/officeDocument/2006/relationships/image" Target="../media/image23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14.bin"/><Relationship Id="rId14" Type="http://schemas.openxmlformats.org/officeDocument/2006/relationships/oleObject" Target="../embeddings/oleObject17.bin"/><Relationship Id="rId22" Type="http://schemas.openxmlformats.org/officeDocument/2006/relationships/image" Target="../media/image2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image" Target="../media/image30.wmf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8.wmf"/><Relationship Id="rId12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5.bin"/><Relationship Id="rId11" Type="http://schemas.openxmlformats.org/officeDocument/2006/relationships/image" Target="../media/image29.wmf"/><Relationship Id="rId5" Type="http://schemas.openxmlformats.org/officeDocument/2006/relationships/image" Target="../media/image17.wmf"/><Relationship Id="rId15" Type="http://schemas.openxmlformats.org/officeDocument/2006/relationships/image" Target="../media/image31.wmf"/><Relationship Id="rId10" Type="http://schemas.openxmlformats.org/officeDocument/2006/relationships/oleObject" Target="../embeddings/oleObject27.bin"/><Relationship Id="rId4" Type="http://schemas.openxmlformats.org/officeDocument/2006/relationships/oleObject" Target="../embeddings/oleObject24.bin"/><Relationship Id="rId9" Type="http://schemas.openxmlformats.org/officeDocument/2006/relationships/image" Target="../media/image19.wmf"/><Relationship Id="rId14" Type="http://schemas.openxmlformats.org/officeDocument/2006/relationships/oleObject" Target="../embeddings/oleObject2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-21617"/>
            <a:ext cx="3413682" cy="3085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200" y="76200"/>
            <a:ext cx="3565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Math 20-1  </a:t>
            </a:r>
            <a:r>
              <a:rPr lang="en-US" b="1" i="1" dirty="0" smtClean="0">
                <a:solidFill>
                  <a:schemeClr val="accent3">
                    <a:lumMod val="50000"/>
                  </a:schemeClr>
                </a:solidFill>
              </a:rPr>
              <a:t>Chapter 2 Trigonometry</a:t>
            </a:r>
            <a:endParaRPr lang="en-US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485" y="457200"/>
            <a:ext cx="2986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2.2 A Trig Ratios of Any Angle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96200" y="0"/>
            <a:ext cx="12247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Teacher Notes</a:t>
            </a:r>
            <a:endParaRPr lang="en-US" sz="1400" dirty="0">
              <a:solidFill>
                <a:srgbClr val="FF0000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07" y="826532"/>
            <a:ext cx="1161295" cy="240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103" y="1295400"/>
            <a:ext cx="5141343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124200"/>
            <a:ext cx="8712749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57" y="5562600"/>
            <a:ext cx="8690991" cy="108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791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Line 2"/>
          <p:cNvSpPr>
            <a:spLocks noChangeShapeType="1"/>
          </p:cNvSpPr>
          <p:nvPr/>
        </p:nvSpPr>
        <p:spPr bwMode="auto">
          <a:xfrm>
            <a:off x="2590800" y="1512888"/>
            <a:ext cx="0" cy="3276600"/>
          </a:xfrm>
          <a:prstGeom prst="line">
            <a:avLst/>
          </a:prstGeom>
          <a:noFill/>
          <a:ln w="57150">
            <a:solidFill>
              <a:srgbClr val="0033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Line 3"/>
          <p:cNvSpPr>
            <a:spLocks noChangeShapeType="1"/>
          </p:cNvSpPr>
          <p:nvPr/>
        </p:nvSpPr>
        <p:spPr bwMode="auto">
          <a:xfrm>
            <a:off x="304800" y="3570288"/>
            <a:ext cx="3886200" cy="0"/>
          </a:xfrm>
          <a:prstGeom prst="line">
            <a:avLst/>
          </a:prstGeom>
          <a:noFill/>
          <a:ln w="57150">
            <a:solidFill>
              <a:srgbClr val="0033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 flipH="1" flipV="1">
            <a:off x="1219200" y="2198688"/>
            <a:ext cx="1371600" cy="13716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1219200" y="2122488"/>
            <a:ext cx="0" cy="14478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Oval 6"/>
          <p:cNvSpPr>
            <a:spLocks noChangeArrowheads="1"/>
          </p:cNvSpPr>
          <p:nvPr/>
        </p:nvSpPr>
        <p:spPr bwMode="auto">
          <a:xfrm>
            <a:off x="1111250" y="2100263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066800" y="1665288"/>
            <a:ext cx="1131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P(-2, 3)</a:t>
            </a:r>
            <a:endParaRPr 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1241425" y="3341688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1584325" y="3584575"/>
            <a:ext cx="4810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-2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838200" y="2593975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381000" y="4346575"/>
            <a:ext cx="1729961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i="1" dirty="0">
                <a:solidFill>
                  <a:srgbClr val="CC0000"/>
                </a:solidFill>
              </a:rPr>
              <a:t>r</a:t>
            </a:r>
            <a:r>
              <a:rPr lang="en-US" sz="2000" baseline="30000" dirty="0">
                <a:solidFill>
                  <a:srgbClr val="CC0000"/>
                </a:solidFill>
              </a:rPr>
              <a:t>2</a:t>
            </a:r>
            <a:r>
              <a:rPr lang="en-US" sz="2000" dirty="0">
                <a:solidFill>
                  <a:srgbClr val="CC0000"/>
                </a:solidFill>
              </a:rPr>
              <a:t> = </a:t>
            </a:r>
            <a:r>
              <a:rPr lang="en-US" sz="2000" i="1" dirty="0">
                <a:solidFill>
                  <a:srgbClr val="CC0000"/>
                </a:solidFill>
              </a:rPr>
              <a:t>x</a:t>
            </a:r>
            <a:r>
              <a:rPr lang="en-US" sz="2000" baseline="30000" dirty="0">
                <a:solidFill>
                  <a:srgbClr val="CC0000"/>
                </a:solidFill>
              </a:rPr>
              <a:t>2</a:t>
            </a:r>
            <a:r>
              <a:rPr lang="en-US" sz="2000" dirty="0">
                <a:solidFill>
                  <a:srgbClr val="CC0000"/>
                </a:solidFill>
              </a:rPr>
              <a:t> + </a:t>
            </a:r>
            <a:r>
              <a:rPr lang="en-US" sz="2000" i="1" dirty="0">
                <a:solidFill>
                  <a:srgbClr val="CC0000"/>
                </a:solidFill>
              </a:rPr>
              <a:t>y</a:t>
            </a:r>
            <a:r>
              <a:rPr lang="en-US" sz="2000" baseline="30000" dirty="0">
                <a:solidFill>
                  <a:srgbClr val="CC0000"/>
                </a:solidFill>
              </a:rPr>
              <a:t>2</a:t>
            </a:r>
            <a:endParaRPr lang="en-US" sz="2000" dirty="0">
              <a:solidFill>
                <a:srgbClr val="CC0000"/>
              </a:solidFill>
            </a:endParaRPr>
          </a:p>
          <a:p>
            <a:r>
              <a:rPr lang="en-US" sz="2000" i="1" dirty="0" smtClean="0">
                <a:solidFill>
                  <a:srgbClr val="CC0000"/>
                </a:solidFill>
              </a:rPr>
              <a:t>r</a:t>
            </a:r>
            <a:r>
              <a:rPr lang="en-US" sz="2000" baseline="30000" dirty="0" smtClean="0">
                <a:solidFill>
                  <a:srgbClr val="CC0000"/>
                </a:solidFill>
              </a:rPr>
              <a:t>2</a:t>
            </a:r>
            <a:r>
              <a:rPr lang="en-US" sz="2000" dirty="0" smtClean="0">
                <a:solidFill>
                  <a:srgbClr val="CC0000"/>
                </a:solidFill>
              </a:rPr>
              <a:t> </a:t>
            </a:r>
            <a:r>
              <a:rPr lang="en-US" sz="2000" dirty="0">
                <a:solidFill>
                  <a:srgbClr val="CC0000"/>
                </a:solidFill>
              </a:rPr>
              <a:t>= (-2)</a:t>
            </a:r>
            <a:r>
              <a:rPr lang="en-US" sz="2000" baseline="30000" dirty="0">
                <a:solidFill>
                  <a:srgbClr val="CC0000"/>
                </a:solidFill>
              </a:rPr>
              <a:t>2</a:t>
            </a:r>
            <a:r>
              <a:rPr lang="en-US" sz="2000" dirty="0">
                <a:solidFill>
                  <a:srgbClr val="CC0000"/>
                </a:solidFill>
              </a:rPr>
              <a:t> + (3)</a:t>
            </a:r>
            <a:r>
              <a:rPr lang="en-US" sz="2000" baseline="30000" dirty="0">
                <a:solidFill>
                  <a:srgbClr val="CC0000"/>
                </a:solidFill>
              </a:rPr>
              <a:t>2</a:t>
            </a:r>
          </a:p>
          <a:p>
            <a:r>
              <a:rPr lang="en-US" sz="2000" i="1" dirty="0" smtClean="0">
                <a:solidFill>
                  <a:srgbClr val="CC0000"/>
                </a:solidFill>
              </a:rPr>
              <a:t>r</a:t>
            </a:r>
            <a:r>
              <a:rPr lang="en-US" sz="2000" baseline="30000" dirty="0" smtClean="0">
                <a:solidFill>
                  <a:srgbClr val="CC0000"/>
                </a:solidFill>
              </a:rPr>
              <a:t>2</a:t>
            </a:r>
            <a:r>
              <a:rPr lang="en-US" sz="2000" dirty="0" smtClean="0">
                <a:solidFill>
                  <a:srgbClr val="CC0000"/>
                </a:solidFill>
              </a:rPr>
              <a:t> </a:t>
            </a:r>
            <a:r>
              <a:rPr lang="en-US" sz="2000" dirty="0">
                <a:solidFill>
                  <a:srgbClr val="CC0000"/>
                </a:solidFill>
              </a:rPr>
              <a:t>= 4 + 9</a:t>
            </a:r>
          </a:p>
          <a:p>
            <a:r>
              <a:rPr lang="en-US" sz="2000" i="1" dirty="0" smtClean="0">
                <a:solidFill>
                  <a:srgbClr val="CC0000"/>
                </a:solidFill>
              </a:rPr>
              <a:t>r</a:t>
            </a:r>
            <a:r>
              <a:rPr lang="en-US" sz="2000" baseline="30000" dirty="0" smtClean="0">
                <a:solidFill>
                  <a:srgbClr val="CC0000"/>
                </a:solidFill>
              </a:rPr>
              <a:t>2</a:t>
            </a:r>
            <a:r>
              <a:rPr lang="en-US" sz="2000" dirty="0" smtClean="0">
                <a:solidFill>
                  <a:srgbClr val="CC0000"/>
                </a:solidFill>
              </a:rPr>
              <a:t> </a:t>
            </a:r>
            <a:r>
              <a:rPr lang="en-US" sz="2000" dirty="0">
                <a:solidFill>
                  <a:srgbClr val="CC0000"/>
                </a:solidFill>
              </a:rPr>
              <a:t>= 13</a:t>
            </a:r>
          </a:p>
          <a:p>
            <a:r>
              <a:rPr lang="en-US" sz="2000" dirty="0">
                <a:solidFill>
                  <a:srgbClr val="CC0000"/>
                </a:solidFill>
              </a:rPr>
              <a:t> </a:t>
            </a:r>
            <a:r>
              <a:rPr lang="en-US" sz="2000" i="1" dirty="0">
                <a:solidFill>
                  <a:srgbClr val="CC0000"/>
                </a:solidFill>
              </a:rPr>
              <a:t>r</a:t>
            </a:r>
            <a:r>
              <a:rPr lang="en-US" sz="2000" dirty="0">
                <a:solidFill>
                  <a:srgbClr val="CC0000"/>
                </a:solidFill>
              </a:rPr>
              <a:t> = √ 13</a:t>
            </a:r>
            <a:endParaRPr lang="en-US" sz="2000" dirty="0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>
            <a:off x="990600" y="5638800"/>
            <a:ext cx="381000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3327" name="Object 15"/>
          <p:cNvGraphicFramePr>
            <a:graphicFrameLocks noChangeAspect="1"/>
          </p:cNvGraphicFramePr>
          <p:nvPr/>
        </p:nvGraphicFramePr>
        <p:xfrm>
          <a:off x="4495800" y="1755775"/>
          <a:ext cx="1765300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6" name="Equation" r:id="rId4" imgW="762000" imgH="368300" progId="Equation.DSMT36">
                  <p:embed/>
                </p:oleObj>
              </mc:Choice>
              <mc:Fallback>
                <p:oleObj name="Equation" r:id="rId4" imgW="762000" imgH="3683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1755775"/>
                        <a:ext cx="1765300" cy="85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8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6984262"/>
              </p:ext>
            </p:extLst>
          </p:nvPr>
        </p:nvGraphicFramePr>
        <p:xfrm>
          <a:off x="4409393" y="2841138"/>
          <a:ext cx="1951037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7" name="Equation" r:id="rId6" imgW="876240" imgH="419040" progId="Equation.DSMT4">
                  <p:embed/>
                </p:oleObj>
              </mc:Choice>
              <mc:Fallback>
                <p:oleObj name="Equation" r:id="rId6" imgW="87624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9393" y="2841138"/>
                        <a:ext cx="1951037" cy="935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9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9430201"/>
              </p:ext>
            </p:extLst>
          </p:nvPr>
        </p:nvGraphicFramePr>
        <p:xfrm>
          <a:off x="4572000" y="4094896"/>
          <a:ext cx="1630362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8" name="Equation" r:id="rId8" imgW="698400" imgH="393480" progId="Equation.DSMT4">
                  <p:embed/>
                </p:oleObj>
              </mc:Choice>
              <mc:Fallback>
                <p:oleObj name="Equation" r:id="rId8" imgW="6984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094896"/>
                        <a:ext cx="1630362" cy="919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30" name="Object 18"/>
          <p:cNvGraphicFramePr>
            <a:graphicFrameLocks noChangeAspect="1"/>
          </p:cNvGraphicFramePr>
          <p:nvPr/>
        </p:nvGraphicFramePr>
        <p:xfrm>
          <a:off x="1676400" y="2365375"/>
          <a:ext cx="673100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9" name="Equation" r:id="rId10" imgW="279400" imgH="190500" progId="Equation.DSMT36">
                  <p:embed/>
                </p:oleObj>
              </mc:Choice>
              <mc:Fallback>
                <p:oleObj name="Equation" r:id="rId10" imgW="279400" imgH="1905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365375"/>
                        <a:ext cx="673100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37" name="Rectangle 25"/>
          <p:cNvSpPr>
            <a:spLocks noChangeArrowheads="1"/>
          </p:cNvSpPr>
          <p:nvPr/>
        </p:nvSpPr>
        <p:spPr bwMode="auto">
          <a:xfrm>
            <a:off x="152400" y="438150"/>
            <a:ext cx="8991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/>
              <a:t>The point P(-2, 3) is on the terminal arm of </a:t>
            </a:r>
            <a:r>
              <a:rPr lang="en-US" sz="2400" b="1" i="1" dirty="0">
                <a:latin typeface="Symbol" pitchFamily="-96" charset="2"/>
              </a:rPr>
              <a:t>q</a:t>
            </a:r>
            <a:r>
              <a:rPr lang="en-US" sz="2400" b="1" dirty="0">
                <a:latin typeface="Symbol" pitchFamily="-96" charset="2"/>
              </a:rPr>
              <a:t> </a:t>
            </a:r>
            <a:r>
              <a:rPr lang="en-US" sz="2400" b="1" dirty="0" smtClean="0">
                <a:latin typeface="Symbol" pitchFamily="-96" charset="2"/>
              </a:rPr>
              <a:t>.</a:t>
            </a:r>
            <a:r>
              <a:rPr lang="en-US" sz="2400" b="1" dirty="0" smtClean="0"/>
              <a:t>in </a:t>
            </a:r>
            <a:r>
              <a:rPr lang="en-US" sz="2400" b="1" dirty="0"/>
              <a:t>standard position. </a:t>
            </a:r>
            <a:endParaRPr lang="en-US" sz="2400" b="1" dirty="0" smtClean="0"/>
          </a:p>
          <a:p>
            <a:r>
              <a:rPr lang="en-US" sz="2400" b="1" dirty="0" smtClean="0"/>
              <a:t> </a:t>
            </a:r>
            <a:r>
              <a:rPr lang="en-US" sz="2400" b="1" dirty="0"/>
              <a:t>Determine the </a:t>
            </a:r>
            <a:r>
              <a:rPr lang="en-US" sz="2400" b="1" dirty="0">
                <a:solidFill>
                  <a:srgbClr val="FF0000"/>
                </a:solidFill>
              </a:rPr>
              <a:t>exact value</a:t>
            </a:r>
            <a:r>
              <a:rPr lang="en-US" sz="2400" b="1" dirty="0"/>
              <a:t> of the </a:t>
            </a:r>
            <a:r>
              <a:rPr lang="en-US" sz="2400" b="1" dirty="0" smtClean="0"/>
              <a:t>trigonometric </a:t>
            </a:r>
            <a:r>
              <a:rPr lang="en-US" sz="2400" b="1" dirty="0"/>
              <a:t>ratios for angle </a:t>
            </a:r>
            <a:r>
              <a:rPr lang="en-US" sz="2400" b="1" i="1" dirty="0">
                <a:latin typeface="Symbol" pitchFamily="18" charset="2"/>
              </a:rPr>
              <a:t>q</a:t>
            </a:r>
            <a:r>
              <a:rPr lang="en-US" sz="2400" b="1" dirty="0" smtClean="0">
                <a:latin typeface="Symbol" pitchFamily="18" charset="2"/>
              </a:rPr>
              <a:t>.</a:t>
            </a:r>
            <a:endParaRPr lang="en-US" sz="2400" b="1" dirty="0"/>
          </a:p>
        </p:txBody>
      </p:sp>
      <p:sp>
        <p:nvSpPr>
          <p:cNvPr id="13338" name="Text Box 26"/>
          <p:cNvSpPr txBox="1">
            <a:spLocks noChangeArrowheads="1"/>
          </p:cNvSpPr>
          <p:nvPr/>
        </p:nvSpPr>
        <p:spPr bwMode="auto">
          <a:xfrm>
            <a:off x="228600" y="14288"/>
            <a:ext cx="836158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2"/>
                </a:solidFill>
              </a:rPr>
              <a:t>Finding the Trig Ratios of an Angle in Standard Position</a:t>
            </a:r>
          </a:p>
        </p:txBody>
      </p:sp>
      <p:sp>
        <p:nvSpPr>
          <p:cNvPr id="13339" name="Text Box 27"/>
          <p:cNvSpPr txBox="1">
            <a:spLocks noChangeArrowheads="1"/>
          </p:cNvSpPr>
          <p:nvPr/>
        </p:nvSpPr>
        <p:spPr bwMode="auto">
          <a:xfrm>
            <a:off x="2819400" y="2686050"/>
            <a:ext cx="3698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solidFill>
                  <a:schemeClr val="accent2"/>
                </a:solidFill>
                <a:latin typeface="Symbol" pitchFamily="-96" charset="2"/>
              </a:rPr>
              <a:t>q</a:t>
            </a:r>
            <a:endParaRPr lang="en-US">
              <a:latin typeface="Symbol" pitchFamily="-96" charset="2"/>
            </a:endParaRPr>
          </a:p>
        </p:txBody>
      </p:sp>
      <p:sp>
        <p:nvSpPr>
          <p:cNvPr id="13340" name="Arc 28"/>
          <p:cNvSpPr>
            <a:spLocks/>
          </p:cNvSpPr>
          <p:nvPr/>
        </p:nvSpPr>
        <p:spPr bwMode="auto">
          <a:xfrm rot="5400000" flipH="1">
            <a:off x="2443162" y="2862263"/>
            <a:ext cx="523875" cy="838200"/>
          </a:xfrm>
          <a:custGeom>
            <a:avLst/>
            <a:gdLst>
              <a:gd name="G0" fmla="+- 2348 0 0"/>
              <a:gd name="G1" fmla="+- 21600 0 0"/>
              <a:gd name="G2" fmla="+- 21600 0 0"/>
              <a:gd name="T0" fmla="*/ 0 w 23948"/>
              <a:gd name="T1" fmla="*/ 129 h 39170"/>
              <a:gd name="T2" fmla="*/ 14911 w 23948"/>
              <a:gd name="T3" fmla="*/ 39170 h 39170"/>
              <a:gd name="T4" fmla="*/ 2348 w 23948"/>
              <a:gd name="T5" fmla="*/ 21600 h 39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948" h="39170" fill="none" extrusionOk="0">
                <a:moveTo>
                  <a:pt x="-1" y="128"/>
                </a:moveTo>
                <a:cubicBezTo>
                  <a:pt x="779" y="42"/>
                  <a:pt x="1563" y="-1"/>
                  <a:pt x="2348" y="0"/>
                </a:cubicBezTo>
                <a:cubicBezTo>
                  <a:pt x="14277" y="0"/>
                  <a:pt x="23948" y="9670"/>
                  <a:pt x="23948" y="21600"/>
                </a:cubicBezTo>
                <a:cubicBezTo>
                  <a:pt x="23948" y="28572"/>
                  <a:pt x="20582" y="35115"/>
                  <a:pt x="14911" y="39170"/>
                </a:cubicBezTo>
              </a:path>
              <a:path w="23948" h="39170" stroke="0" extrusionOk="0">
                <a:moveTo>
                  <a:pt x="-1" y="128"/>
                </a:moveTo>
                <a:cubicBezTo>
                  <a:pt x="779" y="42"/>
                  <a:pt x="1563" y="-1"/>
                  <a:pt x="2348" y="0"/>
                </a:cubicBezTo>
                <a:cubicBezTo>
                  <a:pt x="14277" y="0"/>
                  <a:pt x="23948" y="9670"/>
                  <a:pt x="23948" y="21600"/>
                </a:cubicBezTo>
                <a:cubicBezTo>
                  <a:pt x="23948" y="28572"/>
                  <a:pt x="20582" y="35115"/>
                  <a:pt x="14911" y="39170"/>
                </a:cubicBezTo>
                <a:lnTo>
                  <a:pt x="2348" y="21600"/>
                </a:lnTo>
                <a:close/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1" name="Text Box 29"/>
          <p:cNvSpPr txBox="1">
            <a:spLocks noChangeArrowheads="1"/>
          </p:cNvSpPr>
          <p:nvPr/>
        </p:nvSpPr>
        <p:spPr bwMode="auto">
          <a:xfrm>
            <a:off x="1905000" y="32004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R</a:t>
            </a:r>
            <a:endParaRPr lang="en-US"/>
          </a:p>
        </p:txBody>
      </p:sp>
      <p:sp>
        <p:nvSpPr>
          <p:cNvPr id="28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2.2.</a:t>
            </a:r>
            <a:r>
              <a:rPr lang="en-US" sz="1800" i="1" dirty="0" smtClean="0"/>
              <a:t>9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204843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13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50" presetID="2" presetClass="entr" presetSubtype="9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7" presetID="2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5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0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95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00" dur="5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nimBg="1"/>
      <p:bldP spid="13315" grpId="0" animBg="1"/>
      <p:bldP spid="13316" grpId="0" animBg="1"/>
      <p:bldP spid="13317" grpId="0" animBg="1"/>
      <p:bldP spid="13318" grpId="0" animBg="1"/>
      <p:bldP spid="13319" grpId="0" autoUpdateAnimBg="0"/>
      <p:bldP spid="13320" grpId="0" animBg="1"/>
      <p:bldP spid="13323" grpId="0" autoUpdateAnimBg="0"/>
      <p:bldP spid="13324" grpId="0" autoUpdateAnimBg="0"/>
      <p:bldP spid="13325" grpId="0" autoUpdateAnimBg="0"/>
      <p:bldP spid="13326" grpId="0" animBg="1"/>
      <p:bldP spid="13337" grpId="0" autoUpdateAnimBg="0"/>
      <p:bldP spid="13338" grpId="0" autoUpdateAnimBg="0"/>
      <p:bldP spid="13339" grpId="0" autoUpdateAnimBg="0"/>
      <p:bldP spid="13340" grpId="0" animBg="1"/>
      <p:bldP spid="13341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Text Box 2"/>
          <p:cNvSpPr txBox="1">
            <a:spLocks noChangeArrowheads="1"/>
          </p:cNvSpPr>
          <p:nvPr/>
        </p:nvSpPr>
        <p:spPr bwMode="auto">
          <a:xfrm>
            <a:off x="304800" y="212725"/>
            <a:ext cx="820724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326AFF"/>
                </a:solidFill>
              </a:rPr>
              <a:t>Challenging: Determine </a:t>
            </a:r>
            <a:r>
              <a:rPr lang="en-US" sz="2400" b="1" dirty="0">
                <a:solidFill>
                  <a:srgbClr val="326AFF"/>
                </a:solidFill>
              </a:rPr>
              <a:t>the exact value of the trig ratios given</a:t>
            </a:r>
          </a:p>
        </p:txBody>
      </p:sp>
      <p:graphicFrame>
        <p:nvGraphicFramePr>
          <p:cNvPr id="15974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4157618"/>
              </p:ext>
            </p:extLst>
          </p:nvPr>
        </p:nvGraphicFramePr>
        <p:xfrm>
          <a:off x="1100504" y="669925"/>
          <a:ext cx="2376488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6" name="Equation" r:id="rId4" imgW="1346040" imgH="393480" progId="Equation.DSMT4">
                  <p:embed/>
                </p:oleObj>
              </mc:Choice>
              <mc:Fallback>
                <p:oleObj name="Equation" r:id="rId4" imgW="13460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0504" y="669925"/>
                        <a:ext cx="2376488" cy="69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9748" name="Object 4"/>
          <p:cNvGraphicFramePr>
            <a:graphicFrameLocks noChangeAspect="1"/>
          </p:cNvGraphicFramePr>
          <p:nvPr/>
        </p:nvGraphicFramePr>
        <p:xfrm>
          <a:off x="762000" y="1828800"/>
          <a:ext cx="334963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7" name="Equation" r:id="rId6" imgW="127000" imgH="177800" progId="Equation.DSMT4">
                  <p:embed/>
                </p:oleObj>
              </mc:Choice>
              <mc:Fallback>
                <p:oleObj name="Equation" r:id="rId6" imgW="127000" imgH="177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828800"/>
                        <a:ext cx="334963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9749" name="Text Box 5"/>
          <p:cNvSpPr txBox="1">
            <a:spLocks noChangeArrowheads="1"/>
          </p:cNvSpPr>
          <p:nvPr/>
        </p:nvSpPr>
        <p:spPr bwMode="auto">
          <a:xfrm>
            <a:off x="1203325" y="1828800"/>
            <a:ext cx="2809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Must be in Quad III</a:t>
            </a:r>
          </a:p>
        </p:txBody>
      </p:sp>
      <p:grpSp>
        <p:nvGrpSpPr>
          <p:cNvPr id="159763" name="Group 19"/>
          <p:cNvGrpSpPr>
            <a:grpSpLocks/>
          </p:cNvGrpSpPr>
          <p:nvPr/>
        </p:nvGrpSpPr>
        <p:grpSpPr bwMode="auto">
          <a:xfrm>
            <a:off x="457200" y="2438400"/>
            <a:ext cx="3886200" cy="3276600"/>
            <a:chOff x="240" y="2112"/>
            <a:chExt cx="2448" cy="2064"/>
          </a:xfrm>
        </p:grpSpPr>
        <p:sp>
          <p:nvSpPr>
            <p:cNvPr id="159750" name="Line 6"/>
            <p:cNvSpPr>
              <a:spLocks noChangeShapeType="1"/>
            </p:cNvSpPr>
            <p:nvPr/>
          </p:nvSpPr>
          <p:spPr bwMode="auto">
            <a:xfrm>
              <a:off x="1200" y="2112"/>
              <a:ext cx="0" cy="2064"/>
            </a:xfrm>
            <a:prstGeom prst="line">
              <a:avLst/>
            </a:prstGeom>
            <a:noFill/>
            <a:ln w="57150">
              <a:solidFill>
                <a:srgbClr val="0033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751" name="Line 7"/>
            <p:cNvSpPr>
              <a:spLocks noChangeShapeType="1"/>
            </p:cNvSpPr>
            <p:nvPr/>
          </p:nvSpPr>
          <p:spPr bwMode="auto">
            <a:xfrm>
              <a:off x="240" y="2784"/>
              <a:ext cx="2448" cy="0"/>
            </a:xfrm>
            <a:prstGeom prst="line">
              <a:avLst/>
            </a:prstGeom>
            <a:noFill/>
            <a:ln w="57150">
              <a:solidFill>
                <a:srgbClr val="0033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9752" name="Line 8"/>
          <p:cNvSpPr>
            <a:spLocks noChangeShapeType="1"/>
          </p:cNvSpPr>
          <p:nvPr/>
        </p:nvSpPr>
        <p:spPr bwMode="auto">
          <a:xfrm flipH="1">
            <a:off x="533400" y="3505200"/>
            <a:ext cx="1447800" cy="18288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53" name="Line 9"/>
          <p:cNvSpPr>
            <a:spLocks noChangeShapeType="1"/>
          </p:cNvSpPr>
          <p:nvPr/>
        </p:nvSpPr>
        <p:spPr bwMode="auto">
          <a:xfrm>
            <a:off x="838200" y="3505200"/>
            <a:ext cx="0" cy="14478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56" name="Text Box 12"/>
          <p:cNvSpPr txBox="1">
            <a:spLocks noChangeArrowheads="1"/>
          </p:cNvSpPr>
          <p:nvPr/>
        </p:nvSpPr>
        <p:spPr bwMode="auto">
          <a:xfrm>
            <a:off x="1219200" y="29098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i="1"/>
              <a:t>x</a:t>
            </a:r>
            <a:endParaRPr lang="en-US" sz="2800"/>
          </a:p>
        </p:txBody>
      </p:sp>
      <p:sp>
        <p:nvSpPr>
          <p:cNvPr id="159757" name="Text Box 13"/>
          <p:cNvSpPr txBox="1">
            <a:spLocks noChangeArrowheads="1"/>
          </p:cNvSpPr>
          <p:nvPr/>
        </p:nvSpPr>
        <p:spPr bwMode="auto">
          <a:xfrm>
            <a:off x="381000" y="3886200"/>
            <a:ext cx="4810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-5</a:t>
            </a:r>
          </a:p>
        </p:txBody>
      </p:sp>
      <p:sp>
        <p:nvSpPr>
          <p:cNvPr id="159758" name="Text Box 14"/>
          <p:cNvSpPr txBox="1">
            <a:spLocks noChangeArrowheads="1"/>
          </p:cNvSpPr>
          <p:nvPr/>
        </p:nvSpPr>
        <p:spPr bwMode="auto">
          <a:xfrm>
            <a:off x="1447800" y="42672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7</a:t>
            </a:r>
          </a:p>
        </p:txBody>
      </p:sp>
      <p:sp>
        <p:nvSpPr>
          <p:cNvPr id="159759" name="Rectangle 15"/>
          <p:cNvSpPr>
            <a:spLocks noChangeArrowheads="1"/>
          </p:cNvSpPr>
          <p:nvPr/>
        </p:nvSpPr>
        <p:spPr bwMode="auto">
          <a:xfrm>
            <a:off x="838200" y="35052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61" name="Rectangle 17"/>
          <p:cNvSpPr>
            <a:spLocks noChangeArrowheads="1"/>
          </p:cNvSpPr>
          <p:nvPr/>
        </p:nvSpPr>
        <p:spPr bwMode="auto">
          <a:xfrm>
            <a:off x="1524000" y="3505200"/>
            <a:ext cx="2905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accent2"/>
                </a:solidFill>
                <a:latin typeface="Symbol" pitchFamily="18" charset="2"/>
              </a:rPr>
              <a:t>q</a:t>
            </a:r>
          </a:p>
        </p:txBody>
      </p:sp>
      <p:graphicFrame>
        <p:nvGraphicFramePr>
          <p:cNvPr id="159762" name="Object 18"/>
          <p:cNvGraphicFramePr>
            <a:graphicFrameLocks noChangeAspect="1"/>
          </p:cNvGraphicFramePr>
          <p:nvPr/>
        </p:nvGraphicFramePr>
        <p:xfrm>
          <a:off x="2132013" y="4191000"/>
          <a:ext cx="1643062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8" name="Equation" r:id="rId8" imgW="927100" imgH="241300" progId="Equation.DSMT4">
                  <p:embed/>
                </p:oleObj>
              </mc:Choice>
              <mc:Fallback>
                <p:oleObj name="Equation" r:id="rId8" imgW="927100" imgH="241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2013" y="4191000"/>
                        <a:ext cx="1643062" cy="427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9764" name="Object 20"/>
          <p:cNvGraphicFramePr>
            <a:graphicFrameLocks noChangeAspect="1"/>
          </p:cNvGraphicFramePr>
          <p:nvPr/>
        </p:nvGraphicFramePr>
        <p:xfrm>
          <a:off x="2130425" y="4746625"/>
          <a:ext cx="1149350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9" name="Equation" r:id="rId10" imgW="647700" imgH="215900" progId="Equation.DSMT4">
                  <p:embed/>
                </p:oleObj>
              </mc:Choice>
              <mc:Fallback>
                <p:oleObj name="Equation" r:id="rId10" imgW="647700" imgH="215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0425" y="4746625"/>
                        <a:ext cx="1149350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9765" name="Object 21"/>
          <p:cNvGraphicFramePr>
            <a:graphicFrameLocks noChangeAspect="1"/>
          </p:cNvGraphicFramePr>
          <p:nvPr/>
        </p:nvGraphicFramePr>
        <p:xfrm>
          <a:off x="2130425" y="5180013"/>
          <a:ext cx="1149350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0" name="Equation" r:id="rId12" imgW="647700" imgH="215900" progId="Equation.DSMT4">
                  <p:embed/>
                </p:oleObj>
              </mc:Choice>
              <mc:Fallback>
                <p:oleObj name="Equation" r:id="rId12" imgW="647700" imgH="215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0425" y="5180013"/>
                        <a:ext cx="1149350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9766" name="Object 22"/>
          <p:cNvGraphicFramePr>
            <a:graphicFrameLocks noChangeAspect="1"/>
          </p:cNvGraphicFramePr>
          <p:nvPr/>
        </p:nvGraphicFramePr>
        <p:xfrm>
          <a:off x="5595938" y="1033463"/>
          <a:ext cx="1195387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1" name="Equation" r:id="rId14" imgW="685800" imgH="393700" progId="Equation.DSMT4">
                  <p:embed/>
                </p:oleObj>
              </mc:Choice>
              <mc:Fallback>
                <p:oleObj name="Equation" r:id="rId14" imgW="6858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5938" y="1033463"/>
                        <a:ext cx="1195387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9767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0536738"/>
              </p:ext>
            </p:extLst>
          </p:nvPr>
        </p:nvGraphicFramePr>
        <p:xfrm>
          <a:off x="5595938" y="1827213"/>
          <a:ext cx="1635125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2" name="Equation" r:id="rId16" imgW="914400" imgH="431800" progId="Equation.DSMT4">
                  <p:embed/>
                </p:oleObj>
              </mc:Choice>
              <mc:Fallback>
                <p:oleObj name="Equation" r:id="rId16" imgW="9144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5938" y="1827213"/>
                        <a:ext cx="1635125" cy="773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9772" name="Object 28"/>
          <p:cNvGraphicFramePr>
            <a:graphicFrameLocks noChangeAspect="1"/>
          </p:cNvGraphicFramePr>
          <p:nvPr/>
        </p:nvGraphicFramePr>
        <p:xfrm>
          <a:off x="2133600" y="3702050"/>
          <a:ext cx="1373188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3" name="Equation" r:id="rId18" imgW="774700" imgH="190500" progId="Equation.DSMT4">
                  <p:embed/>
                </p:oleObj>
              </mc:Choice>
              <mc:Fallback>
                <p:oleObj name="Equation" r:id="rId18" imgW="774700" imgH="190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702050"/>
                        <a:ext cx="1373188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9773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6096136"/>
              </p:ext>
            </p:extLst>
          </p:nvPr>
        </p:nvGraphicFramePr>
        <p:xfrm>
          <a:off x="5675313" y="2754313"/>
          <a:ext cx="1408112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4" name="Equation" r:id="rId20" imgW="787320" imgH="419040" progId="Equation.DSMT4">
                  <p:embed/>
                </p:oleObj>
              </mc:Choice>
              <mc:Fallback>
                <p:oleObj name="Equation" r:id="rId20" imgW="78732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5313" y="2754313"/>
                        <a:ext cx="1408112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761747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2.2.</a:t>
            </a:r>
            <a:r>
              <a:rPr lang="en-US" sz="1800" i="1" dirty="0" smtClean="0"/>
              <a:t>10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87536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9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9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59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59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59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159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59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59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59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59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9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9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2" presetID="2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9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9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9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9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159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159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159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159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6" dur="500"/>
                                        <p:tgtEl>
                                          <p:spTgt spid="159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1" dur="500"/>
                                        <p:tgtEl>
                                          <p:spTgt spid="159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6" dur="500"/>
                                        <p:tgtEl>
                                          <p:spTgt spid="159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6" grpId="0"/>
      <p:bldP spid="159749" grpId="0"/>
      <p:bldP spid="159752" grpId="0" animBg="1"/>
      <p:bldP spid="159753" grpId="0" animBg="1"/>
      <p:bldP spid="159756" grpId="0" autoUpdateAnimBg="0"/>
      <p:bldP spid="159757" grpId="0" autoUpdateAnimBg="0"/>
      <p:bldP spid="159758" grpId="0" autoUpdateAnimBg="0"/>
      <p:bldP spid="159759" grpId="0" animBg="1"/>
      <p:bldP spid="15976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ext Box 2"/>
          <p:cNvSpPr txBox="1">
            <a:spLocks noChangeArrowheads="1"/>
          </p:cNvSpPr>
          <p:nvPr/>
        </p:nvSpPr>
        <p:spPr bwMode="auto">
          <a:xfrm>
            <a:off x="441325" y="852488"/>
            <a:ext cx="19526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800">
                <a:solidFill>
                  <a:schemeClr val="accent2"/>
                </a:solidFill>
              </a:rPr>
              <a:t>1.  sin 25</a:t>
            </a:r>
            <a:r>
              <a:rPr lang="en-US" sz="2800" baseline="30000">
                <a:solidFill>
                  <a:schemeClr val="accent2"/>
                </a:solidFill>
              </a:rPr>
              <a:t>0  </a:t>
            </a:r>
            <a:r>
              <a:rPr lang="en-US" sz="2800">
                <a:solidFill>
                  <a:schemeClr val="accent2"/>
                </a:solidFill>
              </a:rPr>
              <a:t>=</a:t>
            </a:r>
          </a:p>
        </p:txBody>
      </p:sp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423740" y="1751012"/>
            <a:ext cx="220605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800" dirty="0">
                <a:solidFill>
                  <a:schemeClr val="accent2"/>
                </a:solidFill>
              </a:rPr>
              <a:t>3</a:t>
            </a:r>
            <a:r>
              <a:rPr lang="en-US" sz="2800" dirty="0" smtClean="0">
                <a:solidFill>
                  <a:schemeClr val="accent2"/>
                </a:solidFill>
              </a:rPr>
              <a:t>.  </a:t>
            </a:r>
            <a:r>
              <a:rPr lang="en-US" sz="2800" dirty="0" smtClean="0">
                <a:solidFill>
                  <a:schemeClr val="accent2"/>
                </a:solidFill>
              </a:rPr>
              <a:t>tan 335</a:t>
            </a:r>
            <a:r>
              <a:rPr lang="en-US" sz="2800" baseline="30000" dirty="0" smtClean="0">
                <a:solidFill>
                  <a:schemeClr val="accent2"/>
                </a:solidFill>
              </a:rPr>
              <a:t>0  </a:t>
            </a:r>
            <a:r>
              <a:rPr lang="en-US" sz="2800" dirty="0">
                <a:solidFill>
                  <a:schemeClr val="accent2"/>
                </a:solidFill>
              </a:rPr>
              <a:t>=</a:t>
            </a:r>
            <a:endParaRPr lang="en-US" sz="2800" dirty="0"/>
          </a:p>
        </p:txBody>
      </p: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4419600" y="848380"/>
            <a:ext cx="227337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800" dirty="0">
                <a:solidFill>
                  <a:schemeClr val="accent2"/>
                </a:solidFill>
              </a:rPr>
              <a:t>2</a:t>
            </a:r>
            <a:r>
              <a:rPr lang="en-US" sz="2800" dirty="0" smtClean="0">
                <a:solidFill>
                  <a:schemeClr val="accent2"/>
                </a:solidFill>
              </a:rPr>
              <a:t>.   </a:t>
            </a:r>
            <a:r>
              <a:rPr lang="en-US" sz="2800" dirty="0" err="1" smtClean="0">
                <a:solidFill>
                  <a:schemeClr val="accent2"/>
                </a:solidFill>
              </a:rPr>
              <a:t>cos</a:t>
            </a:r>
            <a:r>
              <a:rPr lang="en-US" sz="2800" dirty="0" smtClean="0">
                <a:solidFill>
                  <a:schemeClr val="accent2"/>
                </a:solidFill>
              </a:rPr>
              <a:t> 121</a:t>
            </a:r>
            <a:r>
              <a:rPr lang="en-US" sz="2800" baseline="30000" dirty="0" smtClean="0">
                <a:solidFill>
                  <a:schemeClr val="accent2"/>
                </a:solidFill>
              </a:rPr>
              <a:t>0  </a:t>
            </a:r>
            <a:r>
              <a:rPr lang="en-US" sz="2800" dirty="0">
                <a:solidFill>
                  <a:schemeClr val="accent2"/>
                </a:solidFill>
              </a:rPr>
              <a:t>=</a:t>
            </a:r>
            <a:endParaRPr lang="en-US" sz="2800" dirty="0"/>
          </a:p>
        </p:txBody>
      </p:sp>
      <p:graphicFrame>
        <p:nvGraphicFramePr>
          <p:cNvPr id="112650" name="Object 2"/>
          <p:cNvGraphicFramePr>
            <a:graphicFrameLocks noChangeAspect="1"/>
          </p:cNvGraphicFramePr>
          <p:nvPr/>
        </p:nvGraphicFramePr>
        <p:xfrm>
          <a:off x="2455863" y="914400"/>
          <a:ext cx="1201737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2" name="Equation" r:id="rId4" imgW="469900" imgH="152400" progId="Equation.DSMT4">
                  <p:embed/>
                </p:oleObj>
              </mc:Choice>
              <mc:Fallback>
                <p:oleObj name="Equation" r:id="rId4" imgW="469900" imgH="15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5863" y="914400"/>
                        <a:ext cx="1201737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6784074"/>
              </p:ext>
            </p:extLst>
          </p:nvPr>
        </p:nvGraphicFramePr>
        <p:xfrm>
          <a:off x="2589090" y="1752600"/>
          <a:ext cx="141605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3" name="Equation" r:id="rId6" imgW="545760" imgH="177480" progId="Equation.DSMT4">
                  <p:embed/>
                </p:oleObj>
              </mc:Choice>
              <mc:Fallback>
                <p:oleObj name="Equation" r:id="rId6" imgW="5457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9090" y="1752600"/>
                        <a:ext cx="1416050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5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372148"/>
              </p:ext>
            </p:extLst>
          </p:nvPr>
        </p:nvGraphicFramePr>
        <p:xfrm>
          <a:off x="6670675" y="867430"/>
          <a:ext cx="127000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4" name="Equation" r:id="rId8" imgW="545760" imgH="177480" progId="Equation.DSMT4">
                  <p:embed/>
                </p:oleObj>
              </mc:Choice>
              <mc:Fallback>
                <p:oleObj name="Equation" r:id="rId8" imgW="5457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0675" y="867430"/>
                        <a:ext cx="1270000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74" name="Text Box 34"/>
          <p:cNvSpPr txBox="1">
            <a:spLocks noChangeArrowheads="1"/>
          </p:cNvSpPr>
          <p:nvPr/>
        </p:nvSpPr>
        <p:spPr bwMode="auto">
          <a:xfrm>
            <a:off x="381000" y="46038"/>
            <a:ext cx="86094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>
                <a:solidFill>
                  <a:srgbClr val="339933"/>
                </a:solidFill>
              </a:rPr>
              <a:t>Calculator: </a:t>
            </a:r>
            <a:r>
              <a:rPr lang="en-US" dirty="0" smtClean="0">
                <a:solidFill>
                  <a:srgbClr val="339933"/>
                </a:solidFill>
              </a:rPr>
              <a:t>Determine </a:t>
            </a:r>
            <a:r>
              <a:rPr lang="en-US" dirty="0">
                <a:solidFill>
                  <a:srgbClr val="339933"/>
                </a:solidFill>
              </a:rPr>
              <a:t>Approximate Trig Ratios</a:t>
            </a:r>
            <a:r>
              <a:rPr lang="en-US" sz="1800" dirty="0">
                <a:solidFill>
                  <a:srgbClr val="339933"/>
                </a:solidFill>
              </a:rPr>
              <a:t> (four decimal places)</a:t>
            </a:r>
            <a:endParaRPr lang="en-US" sz="2800" dirty="0">
              <a:solidFill>
                <a:srgbClr val="339933"/>
              </a:solidFill>
            </a:endParaRPr>
          </a:p>
        </p:txBody>
      </p:sp>
      <p:sp>
        <p:nvSpPr>
          <p:cNvPr id="112681" name="Text Box 41"/>
          <p:cNvSpPr txBox="1">
            <a:spLocks noChangeArrowheads="1"/>
          </p:cNvSpPr>
          <p:nvPr/>
        </p:nvSpPr>
        <p:spPr bwMode="auto">
          <a:xfrm>
            <a:off x="4451838" y="1751012"/>
            <a:ext cx="196560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800" dirty="0">
                <a:solidFill>
                  <a:schemeClr val="accent2"/>
                </a:solidFill>
              </a:rPr>
              <a:t>4</a:t>
            </a:r>
            <a:r>
              <a:rPr lang="en-US" sz="2800" dirty="0" smtClean="0">
                <a:solidFill>
                  <a:schemeClr val="accent2"/>
                </a:solidFill>
              </a:rPr>
              <a:t>.    </a:t>
            </a:r>
            <a:r>
              <a:rPr lang="en-US" sz="2800" dirty="0">
                <a:solidFill>
                  <a:schemeClr val="accent2"/>
                </a:solidFill>
              </a:rPr>
              <a:t>sin 0</a:t>
            </a:r>
            <a:r>
              <a:rPr lang="en-US" sz="2800" baseline="30000" dirty="0">
                <a:solidFill>
                  <a:schemeClr val="accent2"/>
                </a:solidFill>
              </a:rPr>
              <a:t>0  </a:t>
            </a:r>
            <a:r>
              <a:rPr lang="en-US" sz="2800" dirty="0">
                <a:solidFill>
                  <a:schemeClr val="accent2"/>
                </a:solidFill>
              </a:rPr>
              <a:t>=</a:t>
            </a:r>
            <a:endParaRPr lang="en-US" sz="2800" baseline="30000" dirty="0">
              <a:solidFill>
                <a:schemeClr val="accent2"/>
              </a:solidFill>
            </a:endParaRPr>
          </a:p>
        </p:txBody>
      </p:sp>
      <p:graphicFrame>
        <p:nvGraphicFramePr>
          <p:cNvPr id="11268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2845361"/>
              </p:ext>
            </p:extLst>
          </p:nvPr>
        </p:nvGraphicFramePr>
        <p:xfrm>
          <a:off x="6363188" y="1833562"/>
          <a:ext cx="311150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5" name="Equation" r:id="rId10" imgW="127000" imgH="152400" progId="Equation.DSMT4">
                  <p:embed/>
                </p:oleObj>
              </mc:Choice>
              <mc:Fallback>
                <p:oleObj name="Equation" r:id="rId10" imgW="127000" imgH="15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3188" y="1833562"/>
                        <a:ext cx="311150" cy="37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 Box 41"/>
          <p:cNvSpPr txBox="1">
            <a:spLocks noChangeArrowheads="1"/>
          </p:cNvSpPr>
          <p:nvPr/>
        </p:nvSpPr>
        <p:spPr bwMode="auto">
          <a:xfrm>
            <a:off x="460947" y="2743200"/>
            <a:ext cx="220605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800" dirty="0">
                <a:solidFill>
                  <a:schemeClr val="accent2"/>
                </a:solidFill>
              </a:rPr>
              <a:t>5</a:t>
            </a:r>
            <a:r>
              <a:rPr lang="en-US" sz="2800" dirty="0" smtClean="0">
                <a:solidFill>
                  <a:schemeClr val="accent2"/>
                </a:solidFill>
              </a:rPr>
              <a:t>.    </a:t>
            </a:r>
            <a:r>
              <a:rPr lang="en-US" sz="2800" dirty="0" smtClean="0">
                <a:solidFill>
                  <a:schemeClr val="accent2"/>
                </a:solidFill>
              </a:rPr>
              <a:t>tan 90</a:t>
            </a:r>
            <a:r>
              <a:rPr lang="en-US" sz="2800" baseline="30000" dirty="0" smtClean="0">
                <a:solidFill>
                  <a:schemeClr val="accent2"/>
                </a:solidFill>
              </a:rPr>
              <a:t>0  </a:t>
            </a:r>
            <a:r>
              <a:rPr lang="en-US" sz="2800" dirty="0">
                <a:solidFill>
                  <a:schemeClr val="accent2"/>
                </a:solidFill>
              </a:rPr>
              <a:t>=</a:t>
            </a:r>
            <a:endParaRPr lang="en-US" sz="2800" baseline="30000" dirty="0">
              <a:solidFill>
                <a:schemeClr val="accent2"/>
              </a:solidFill>
            </a:endParaRPr>
          </a:p>
        </p:txBody>
      </p:sp>
      <p:graphicFrame>
        <p:nvGraphicFramePr>
          <p:cNvPr id="2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2140830"/>
              </p:ext>
            </p:extLst>
          </p:nvPr>
        </p:nvGraphicFramePr>
        <p:xfrm>
          <a:off x="2781423" y="2763838"/>
          <a:ext cx="1617662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6" name="Equation" r:id="rId12" imgW="660240" imgH="203040" progId="Equation.DSMT4">
                  <p:embed/>
                </p:oleObj>
              </mc:Choice>
              <mc:Fallback>
                <p:oleObj name="Equation" r:id="rId12" imgW="660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1423" y="2763838"/>
                        <a:ext cx="1617662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748988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2.2.</a:t>
            </a:r>
            <a:r>
              <a:rPr lang="en-US" sz="1800" i="1" dirty="0" smtClean="0"/>
              <a:t>11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42648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2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12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2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2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2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2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112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112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26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26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2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2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2" grpId="0" autoUpdateAnimBg="0"/>
      <p:bldP spid="112644" grpId="0" autoUpdateAnimBg="0"/>
      <p:bldP spid="112645" grpId="0" autoUpdateAnimBg="0"/>
      <p:bldP spid="112674" grpId="0" autoUpdateAnimBg="0"/>
      <p:bldP spid="112681" grpId="0" autoUpdateAnimBg="0"/>
      <p:bldP spid="2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533400"/>
            <a:ext cx="457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Assignment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1674167"/>
            <a:ext cx="296562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cap="none" spc="50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Suggested Questions</a:t>
            </a:r>
            <a:endParaRPr lang="en-US" sz="2400" b="1" cap="none" spc="50" dirty="0">
              <a:ln w="11430"/>
              <a:solidFill>
                <a:schemeClr val="accent5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2438400"/>
            <a:ext cx="48972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</a:t>
            </a:r>
            <a:r>
              <a:rPr lang="en-US" dirty="0" smtClean="0"/>
              <a:t>96</a:t>
            </a:r>
            <a:r>
              <a:rPr lang="en-US" dirty="0" smtClean="0"/>
              <a:t>:</a:t>
            </a:r>
            <a:endParaRPr lang="en-US" dirty="0" smtClean="0"/>
          </a:p>
          <a:p>
            <a:r>
              <a:rPr lang="en-US" dirty="0" smtClean="0"/>
              <a:t>1c, 2a,b, 3a,c, 4, 5d, </a:t>
            </a:r>
            <a:r>
              <a:rPr lang="en-US" smtClean="0"/>
              <a:t>6 explain, 8a,b,e, 11a, 18b, 20</a:t>
            </a:r>
            <a:endParaRPr lang="en-US" sz="1200" dirty="0"/>
          </a:p>
        </p:txBody>
      </p:sp>
      <p:sp>
        <p:nvSpPr>
          <p:cNvPr id="5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761747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2.2.</a:t>
            </a:r>
            <a:r>
              <a:rPr lang="en-US" sz="1800" i="1" dirty="0" smtClean="0"/>
              <a:t>12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1550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Math 20-1  </a:t>
            </a:r>
            <a:r>
              <a:rPr lang="en-US" sz="2400" b="1" i="1" dirty="0" smtClean="0">
                <a:solidFill>
                  <a:schemeClr val="accent3">
                    <a:lumMod val="50000"/>
                  </a:schemeClr>
                </a:solidFill>
              </a:rPr>
              <a:t>Chapter 1 Sequences and Series</a:t>
            </a:r>
            <a:endParaRPr lang="en-US" sz="24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766465"/>
            <a:ext cx="63311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2.2A Trig Ratios of Any Angle (x, y, r)</a:t>
            </a:r>
            <a:endParaRPr lang="en-US" sz="3200" b="1" i="1" dirty="0">
              <a:solidFill>
                <a:srgbClr val="FF0000"/>
              </a:solidFill>
            </a:endParaRPr>
          </a:p>
        </p:txBody>
      </p:sp>
      <p:sp>
        <p:nvSpPr>
          <p:cNvPr id="5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2.2.</a:t>
            </a:r>
            <a:r>
              <a:rPr lang="en-US" sz="1800" i="1" dirty="0" smtClean="0"/>
              <a:t>1</a:t>
            </a:r>
            <a:endParaRPr lang="en-US" sz="1800" dirty="0"/>
          </a:p>
        </p:txBody>
      </p:sp>
      <p:sp>
        <p:nvSpPr>
          <p:cNvPr id="9" name="Text Box 18"/>
          <p:cNvSpPr txBox="1">
            <a:spLocks noChangeArrowheads="1"/>
          </p:cNvSpPr>
          <p:nvPr/>
        </p:nvSpPr>
        <p:spPr bwMode="auto">
          <a:xfrm>
            <a:off x="2618731" y="3065272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2717156" y="4230497"/>
            <a:ext cx="590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60</a:t>
            </a:r>
            <a:r>
              <a:rPr lang="en-US" sz="2400" baseline="30000"/>
              <a:t>0</a:t>
            </a:r>
          </a:p>
        </p:txBody>
      </p:sp>
      <p:sp>
        <p:nvSpPr>
          <p:cNvPr id="11" name="Rectangle 20"/>
          <p:cNvSpPr>
            <a:spLocks noChangeArrowheads="1"/>
          </p:cNvSpPr>
          <p:nvPr/>
        </p:nvSpPr>
        <p:spPr bwMode="auto">
          <a:xfrm>
            <a:off x="1443981" y="2989072"/>
            <a:ext cx="590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30</a:t>
            </a:r>
            <a:r>
              <a:rPr lang="en-US" sz="2400" baseline="30000"/>
              <a:t>0</a:t>
            </a:r>
          </a:p>
        </p:txBody>
      </p:sp>
      <p:sp>
        <p:nvSpPr>
          <p:cNvPr id="12" name="Text Box 21"/>
          <p:cNvSpPr txBox="1">
            <a:spLocks noChangeArrowheads="1"/>
          </p:cNvSpPr>
          <p:nvPr/>
        </p:nvSpPr>
        <p:spPr bwMode="auto">
          <a:xfrm>
            <a:off x="2278573" y="4719935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1</a:t>
            </a:r>
          </a:p>
        </p:txBody>
      </p:sp>
      <p:graphicFrame>
        <p:nvGraphicFramePr>
          <p:cNvPr id="1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8830576"/>
              </p:ext>
            </p:extLst>
          </p:nvPr>
        </p:nvGraphicFramePr>
        <p:xfrm>
          <a:off x="637531" y="3446272"/>
          <a:ext cx="60960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8" name="Equation" r:id="rId3" imgW="215900" imgH="190500" progId="Equation.DSMT36">
                  <p:embed/>
                </p:oleObj>
              </mc:Choice>
              <mc:Fallback>
                <p:oleObj name="Equation" r:id="rId3" imgW="215900" imgH="1905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531" y="3446272"/>
                        <a:ext cx="609600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" name="Group 22"/>
          <p:cNvGrpSpPr/>
          <p:nvPr/>
        </p:nvGrpSpPr>
        <p:grpSpPr>
          <a:xfrm>
            <a:off x="1475731" y="2531872"/>
            <a:ext cx="2133600" cy="2133600"/>
            <a:chOff x="1475731" y="2531872"/>
            <a:chExt cx="2133600" cy="2133600"/>
          </a:xfrm>
        </p:grpSpPr>
        <p:sp>
          <p:nvSpPr>
            <p:cNvPr id="6" name="Line 15"/>
            <p:cNvSpPr>
              <a:spLocks noChangeShapeType="1"/>
            </p:cNvSpPr>
            <p:nvPr/>
          </p:nvSpPr>
          <p:spPr bwMode="auto">
            <a:xfrm>
              <a:off x="1475731" y="2531872"/>
              <a:ext cx="0" cy="2133600"/>
            </a:xfrm>
            <a:prstGeom prst="line">
              <a:avLst/>
            </a:prstGeom>
            <a:noFill/>
            <a:ln w="762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Line 16"/>
            <p:cNvSpPr>
              <a:spLocks noChangeShapeType="1"/>
            </p:cNvSpPr>
            <p:nvPr/>
          </p:nvSpPr>
          <p:spPr bwMode="auto">
            <a:xfrm>
              <a:off x="1475731" y="2531872"/>
              <a:ext cx="2133600" cy="2133600"/>
            </a:xfrm>
            <a:prstGeom prst="line">
              <a:avLst/>
            </a:prstGeom>
            <a:noFill/>
            <a:ln w="762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17"/>
            <p:cNvSpPr>
              <a:spLocks noChangeShapeType="1"/>
            </p:cNvSpPr>
            <p:nvPr/>
          </p:nvSpPr>
          <p:spPr bwMode="auto">
            <a:xfrm>
              <a:off x="1475731" y="4665472"/>
              <a:ext cx="2133600" cy="0"/>
            </a:xfrm>
            <a:prstGeom prst="line">
              <a:avLst/>
            </a:prstGeom>
            <a:noFill/>
            <a:ln w="762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23"/>
            <p:cNvSpPr>
              <a:spLocks noChangeArrowheads="1"/>
            </p:cNvSpPr>
            <p:nvPr/>
          </p:nvSpPr>
          <p:spPr bwMode="auto">
            <a:xfrm>
              <a:off x="1475731" y="4436872"/>
              <a:ext cx="304800" cy="2286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556062" y="2496200"/>
            <a:ext cx="2133600" cy="2133600"/>
            <a:chOff x="5556062" y="2496200"/>
            <a:chExt cx="2133600" cy="2133600"/>
          </a:xfrm>
        </p:grpSpPr>
        <p:sp>
          <p:nvSpPr>
            <p:cNvPr id="15" name="Line 2"/>
            <p:cNvSpPr>
              <a:spLocks noChangeShapeType="1"/>
            </p:cNvSpPr>
            <p:nvPr/>
          </p:nvSpPr>
          <p:spPr bwMode="auto">
            <a:xfrm>
              <a:off x="5556062" y="2496200"/>
              <a:ext cx="0" cy="2133600"/>
            </a:xfrm>
            <a:prstGeom prst="line">
              <a:avLst/>
            </a:prstGeom>
            <a:noFill/>
            <a:ln w="762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3"/>
            <p:cNvSpPr>
              <a:spLocks noChangeShapeType="1"/>
            </p:cNvSpPr>
            <p:nvPr/>
          </p:nvSpPr>
          <p:spPr bwMode="auto">
            <a:xfrm>
              <a:off x="5556062" y="2496200"/>
              <a:ext cx="2133600" cy="2133600"/>
            </a:xfrm>
            <a:prstGeom prst="line">
              <a:avLst/>
            </a:prstGeom>
            <a:noFill/>
            <a:ln w="762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4"/>
            <p:cNvSpPr>
              <a:spLocks noChangeShapeType="1"/>
            </p:cNvSpPr>
            <p:nvPr/>
          </p:nvSpPr>
          <p:spPr bwMode="auto">
            <a:xfrm>
              <a:off x="5556062" y="4629800"/>
              <a:ext cx="2133600" cy="0"/>
            </a:xfrm>
            <a:prstGeom prst="line">
              <a:avLst/>
            </a:prstGeom>
            <a:noFill/>
            <a:ln w="762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Rectangle 6"/>
            <p:cNvSpPr>
              <a:spLocks noChangeArrowheads="1"/>
            </p:cNvSpPr>
            <p:nvPr/>
          </p:nvSpPr>
          <p:spPr bwMode="auto">
            <a:xfrm>
              <a:off x="5556062" y="4401200"/>
              <a:ext cx="304800" cy="2286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5022662" y="3182000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1</a:t>
            </a:r>
          </a:p>
        </p:txBody>
      </p:sp>
      <p:graphicFrame>
        <p:nvGraphicFramePr>
          <p:cNvPr id="2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3963739"/>
              </p:ext>
            </p:extLst>
          </p:nvPr>
        </p:nvGraphicFramePr>
        <p:xfrm>
          <a:off x="6622862" y="2953400"/>
          <a:ext cx="609600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9" name="Equation" r:id="rId5" imgW="228600" imgH="177800" progId="Equation.DSMT36">
                  <p:embed/>
                </p:oleObj>
              </mc:Choice>
              <mc:Fallback>
                <p:oleObj name="Equation" r:id="rId5" imgW="228600" imgH="1778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2862" y="2953400"/>
                        <a:ext cx="609600" cy="47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 Box 16"/>
          <p:cNvSpPr txBox="1">
            <a:spLocks noChangeArrowheads="1"/>
          </p:cNvSpPr>
          <p:nvPr/>
        </p:nvSpPr>
        <p:spPr bwMode="auto">
          <a:xfrm>
            <a:off x="5556062" y="2953400"/>
            <a:ext cx="590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45</a:t>
            </a:r>
            <a:r>
              <a:rPr lang="en-US" sz="2400" baseline="30000" dirty="0">
                <a:solidFill>
                  <a:schemeClr val="accent2"/>
                </a:solidFill>
              </a:rPr>
              <a:t>0</a:t>
            </a:r>
            <a:endParaRPr lang="en-US" sz="2400" dirty="0"/>
          </a:p>
        </p:txBody>
      </p:sp>
      <p:sp>
        <p:nvSpPr>
          <p:cNvPr id="22" name="Text Box 17"/>
          <p:cNvSpPr txBox="1">
            <a:spLocks noChangeArrowheads="1"/>
          </p:cNvSpPr>
          <p:nvPr/>
        </p:nvSpPr>
        <p:spPr bwMode="auto">
          <a:xfrm>
            <a:off x="6775262" y="4194825"/>
            <a:ext cx="590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45</a:t>
            </a:r>
            <a:r>
              <a:rPr lang="en-US" sz="2400" baseline="30000" dirty="0">
                <a:solidFill>
                  <a:schemeClr val="accent2"/>
                </a:solidFill>
              </a:rPr>
              <a:t>0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981053" y="1521767"/>
            <a:ext cx="4079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Label the two special Triangles</a:t>
            </a:r>
            <a:endParaRPr lang="en-US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5" name="Text Box 8"/>
          <p:cNvSpPr txBox="1">
            <a:spLocks noChangeArrowheads="1"/>
          </p:cNvSpPr>
          <p:nvPr/>
        </p:nvSpPr>
        <p:spPr bwMode="auto">
          <a:xfrm>
            <a:off x="6403719" y="4795077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199746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  <p:bldP spid="10" grpId="0" autoUpdateAnimBg="0"/>
      <p:bldP spid="11" grpId="0" autoUpdateAnimBg="0"/>
      <p:bldP spid="12" grpId="0" autoUpdateAnimBg="0"/>
      <p:bldP spid="19" grpId="0" autoUpdateAnimBg="0"/>
      <p:bldP spid="21" grpId="0" autoUpdateAnimBg="0"/>
      <p:bldP spid="22" grpId="0" autoUpdateAnimBg="0"/>
      <p:bldP spid="2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41312" y="615949"/>
            <a:ext cx="754697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 smtClean="0"/>
              <a:t>Suppose angle </a:t>
            </a:r>
            <a:r>
              <a:rPr lang="en-US" sz="2400" b="1" dirty="0" smtClean="0">
                <a:sym typeface="Symbol"/>
              </a:rPr>
              <a:t> is an angle in standard position.</a:t>
            </a:r>
          </a:p>
          <a:p>
            <a:r>
              <a:rPr lang="en-US" sz="2400" b="1" dirty="0" smtClean="0"/>
              <a:t>Choose </a:t>
            </a:r>
            <a:r>
              <a:rPr lang="en-US" sz="2400" b="1" dirty="0"/>
              <a:t>a point (</a:t>
            </a:r>
            <a:r>
              <a:rPr lang="en-US" sz="2400" b="1" i="1" dirty="0"/>
              <a:t>x, y</a:t>
            </a:r>
            <a:r>
              <a:rPr lang="en-US" sz="2400" b="1" dirty="0"/>
              <a:t>) on the </a:t>
            </a:r>
            <a:r>
              <a:rPr lang="en-US" sz="2400" b="1" dirty="0" smtClean="0"/>
              <a:t>terminal arm, at a distance </a:t>
            </a:r>
            <a:r>
              <a:rPr lang="en-US" sz="2400" b="1" i="1" dirty="0" smtClean="0"/>
              <a:t>r</a:t>
            </a:r>
            <a:r>
              <a:rPr lang="en-US" sz="2400" b="1" dirty="0" smtClean="0"/>
              <a:t> from the origin.</a:t>
            </a:r>
            <a:endParaRPr lang="en-US" sz="2400" b="1" dirty="0"/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>
            <a:off x="1752600" y="1828800"/>
            <a:ext cx="0" cy="3276600"/>
          </a:xfrm>
          <a:prstGeom prst="line">
            <a:avLst/>
          </a:prstGeom>
          <a:noFill/>
          <a:ln w="57150">
            <a:solidFill>
              <a:srgbClr val="0033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228600" y="3886200"/>
            <a:ext cx="3886200" cy="0"/>
          </a:xfrm>
          <a:prstGeom prst="line">
            <a:avLst/>
          </a:prstGeom>
          <a:noFill/>
          <a:ln w="57150">
            <a:solidFill>
              <a:srgbClr val="0033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 flipV="1">
            <a:off x="1752600" y="2362200"/>
            <a:ext cx="1524000" cy="15240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3209925" y="2438400"/>
            <a:ext cx="0" cy="14478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8199" name="Oval 7"/>
          <p:cNvSpPr>
            <a:spLocks noChangeArrowheads="1"/>
          </p:cNvSpPr>
          <p:nvPr/>
        </p:nvSpPr>
        <p:spPr bwMode="auto">
          <a:xfrm>
            <a:off x="3101975" y="2276475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3260725" y="1905000"/>
            <a:ext cx="9460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P(</a:t>
            </a:r>
            <a:r>
              <a:rPr lang="en-US" sz="2400" i="1"/>
              <a:t>x, y</a:t>
            </a:r>
            <a:r>
              <a:rPr lang="en-US" sz="2400"/>
              <a:t>)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2193925" y="3824288"/>
            <a:ext cx="3177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i="1"/>
              <a:t>x</a:t>
            </a:r>
            <a:endParaRPr lang="en-US" sz="2400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3260725" y="2986088"/>
            <a:ext cx="3225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i="1" dirty="0"/>
              <a:t>y</a:t>
            </a:r>
            <a:endParaRPr lang="en-US" sz="2400" dirty="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2117725" y="2681288"/>
            <a:ext cx="29046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i="1"/>
              <a:t>r</a:t>
            </a:r>
            <a:endParaRPr lang="en-US" sz="2400"/>
          </a:p>
        </p:txBody>
      </p: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2971800" y="36576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1981200" y="3429000"/>
            <a:ext cx="34496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  <a:latin typeface="Symbol" pitchFamily="-96" charset="2"/>
              </a:rPr>
              <a:t>q</a:t>
            </a:r>
            <a:endParaRPr lang="en-US" sz="2400">
              <a:latin typeface="Symbol" pitchFamily="-96" charset="2"/>
            </a:endParaRPr>
          </a:p>
        </p:txBody>
      </p:sp>
      <p:graphicFrame>
        <p:nvGraphicFramePr>
          <p:cNvPr id="8207" name="Object 15"/>
          <p:cNvGraphicFramePr>
            <a:graphicFrameLocks noChangeAspect="1"/>
          </p:cNvGraphicFramePr>
          <p:nvPr/>
        </p:nvGraphicFramePr>
        <p:xfrm>
          <a:off x="6172200" y="1557338"/>
          <a:ext cx="1698625" cy="1033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8" name="Equation" r:id="rId4" imgW="584200" imgH="355600" progId="Equation.DSMT36">
                  <p:embed/>
                </p:oleObj>
              </mc:Choice>
              <mc:Fallback>
                <p:oleObj name="Equation" r:id="rId4" imgW="5842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1557338"/>
                        <a:ext cx="1698625" cy="1033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8" name="Object 16"/>
          <p:cNvGraphicFramePr>
            <a:graphicFrameLocks noChangeAspect="1"/>
          </p:cNvGraphicFramePr>
          <p:nvPr/>
        </p:nvGraphicFramePr>
        <p:xfrm>
          <a:off x="6096000" y="2903538"/>
          <a:ext cx="1719263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9" name="Equation" r:id="rId6" imgW="596900" imgH="355600" progId="Equation.DSMT36">
                  <p:embed/>
                </p:oleObj>
              </mc:Choice>
              <mc:Fallback>
                <p:oleObj name="Equation" r:id="rId6" imgW="5969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2903538"/>
                        <a:ext cx="1719263" cy="102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9" name="Object 17"/>
          <p:cNvGraphicFramePr>
            <a:graphicFrameLocks noChangeAspect="1"/>
          </p:cNvGraphicFramePr>
          <p:nvPr/>
        </p:nvGraphicFramePr>
        <p:xfrm>
          <a:off x="6096000" y="4191000"/>
          <a:ext cx="1741488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0" name="Equation" r:id="rId8" imgW="609600" imgH="355600" progId="Equation.DSMT36">
                  <p:embed/>
                </p:oleObj>
              </mc:Choice>
              <mc:Fallback>
                <p:oleObj name="Equation" r:id="rId8" imgW="6096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4191000"/>
                        <a:ext cx="1741488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2743200" y="4419600"/>
            <a:ext cx="14750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CC0000"/>
                </a:solidFill>
              </a:rPr>
              <a:t>r</a:t>
            </a:r>
            <a:r>
              <a:rPr lang="en-US" sz="2400" b="1" baseline="30000" dirty="0">
                <a:solidFill>
                  <a:srgbClr val="CC0000"/>
                </a:solidFill>
              </a:rPr>
              <a:t>2</a:t>
            </a:r>
            <a:r>
              <a:rPr lang="en-US" sz="2400" b="1" dirty="0">
                <a:solidFill>
                  <a:srgbClr val="CC0000"/>
                </a:solidFill>
              </a:rPr>
              <a:t> = </a:t>
            </a:r>
            <a:r>
              <a:rPr lang="en-US" sz="2400" b="1" i="1" dirty="0">
                <a:solidFill>
                  <a:srgbClr val="CC0000"/>
                </a:solidFill>
              </a:rPr>
              <a:t>x</a:t>
            </a:r>
            <a:r>
              <a:rPr lang="en-US" sz="2400" b="1" baseline="30000" dirty="0">
                <a:solidFill>
                  <a:srgbClr val="CC0000"/>
                </a:solidFill>
              </a:rPr>
              <a:t>2</a:t>
            </a:r>
            <a:r>
              <a:rPr lang="en-US" sz="2400" b="1" dirty="0">
                <a:solidFill>
                  <a:srgbClr val="CC0000"/>
                </a:solidFill>
              </a:rPr>
              <a:t> + </a:t>
            </a:r>
            <a:r>
              <a:rPr lang="en-US" sz="2400" b="1" i="1" dirty="0">
                <a:solidFill>
                  <a:srgbClr val="CC0000"/>
                </a:solidFill>
              </a:rPr>
              <a:t>y</a:t>
            </a:r>
            <a:r>
              <a:rPr lang="en-US" sz="2400" b="1" baseline="30000" dirty="0">
                <a:solidFill>
                  <a:srgbClr val="CC0000"/>
                </a:solidFill>
              </a:rPr>
              <a:t>2</a:t>
            </a:r>
            <a:endParaRPr lang="en-US" sz="2400" b="1" dirty="0"/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165100" y="14288"/>
            <a:ext cx="716580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u="sng" dirty="0">
                <a:solidFill>
                  <a:schemeClr val="accent2"/>
                </a:solidFill>
              </a:rPr>
              <a:t>Finding the Trig Ratios of an Angle in Standard Position</a:t>
            </a:r>
          </a:p>
        </p:txBody>
      </p:sp>
      <p:grpSp>
        <p:nvGrpSpPr>
          <p:cNvPr id="8217" name="Group 25"/>
          <p:cNvGrpSpPr>
            <a:grpSpLocks/>
          </p:cNvGrpSpPr>
          <p:nvPr/>
        </p:nvGrpSpPr>
        <p:grpSpPr bwMode="auto">
          <a:xfrm>
            <a:off x="2819402" y="4814887"/>
            <a:ext cx="1524001" cy="461962"/>
            <a:chOff x="1728" y="3033"/>
            <a:chExt cx="960" cy="291"/>
          </a:xfrm>
        </p:grpSpPr>
        <p:sp>
          <p:nvSpPr>
            <p:cNvPr id="8215" name="Text Box 23"/>
            <p:cNvSpPr txBox="1">
              <a:spLocks noChangeArrowheads="1"/>
            </p:cNvSpPr>
            <p:nvPr/>
          </p:nvSpPr>
          <p:spPr bwMode="auto">
            <a:xfrm>
              <a:off x="1728" y="3033"/>
              <a:ext cx="96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i="1" dirty="0">
                  <a:solidFill>
                    <a:schemeClr val="accent2"/>
                  </a:solidFill>
                </a:rPr>
                <a:t>r</a:t>
              </a:r>
              <a:r>
                <a:rPr lang="en-US" sz="2400" b="1" dirty="0">
                  <a:solidFill>
                    <a:schemeClr val="accent2"/>
                  </a:solidFill>
                </a:rPr>
                <a:t> = √</a:t>
              </a:r>
              <a:r>
                <a:rPr lang="en-US" sz="2400" b="1" i="1" dirty="0">
                  <a:solidFill>
                    <a:schemeClr val="accent2"/>
                  </a:solidFill>
                </a:rPr>
                <a:t>x</a:t>
              </a:r>
              <a:r>
                <a:rPr lang="en-US" sz="2400" b="1" baseline="30000" dirty="0">
                  <a:solidFill>
                    <a:schemeClr val="accent2"/>
                  </a:solidFill>
                </a:rPr>
                <a:t>2</a:t>
              </a:r>
              <a:r>
                <a:rPr lang="en-US" sz="2400" b="1" dirty="0">
                  <a:solidFill>
                    <a:schemeClr val="accent2"/>
                  </a:solidFill>
                </a:rPr>
                <a:t> + </a:t>
              </a:r>
              <a:r>
                <a:rPr lang="en-US" sz="2400" b="1" i="1" dirty="0">
                  <a:solidFill>
                    <a:schemeClr val="accent2"/>
                  </a:solidFill>
                </a:rPr>
                <a:t>y</a:t>
              </a:r>
              <a:r>
                <a:rPr lang="en-US" sz="2400" b="1" baseline="30000" dirty="0">
                  <a:solidFill>
                    <a:schemeClr val="accent2"/>
                  </a:solidFill>
                </a:rPr>
                <a:t>2</a:t>
              </a:r>
              <a:endParaRPr lang="en-US" sz="2400" b="1" dirty="0">
                <a:solidFill>
                  <a:schemeClr val="accent2"/>
                </a:solidFill>
              </a:endParaRPr>
            </a:p>
          </p:txBody>
        </p:sp>
        <p:sp>
          <p:nvSpPr>
            <p:cNvPr id="8216" name="Line 24"/>
            <p:cNvSpPr>
              <a:spLocks noChangeShapeType="1"/>
            </p:cNvSpPr>
            <p:nvPr/>
          </p:nvSpPr>
          <p:spPr bwMode="auto">
            <a:xfrm>
              <a:off x="2112" y="3080"/>
              <a:ext cx="576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 b="1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620328" y="5621128"/>
            <a:ext cx="49315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33CC"/>
                </a:solidFill>
              </a:rPr>
              <a:t>What is the relationship between x, y, and r?</a:t>
            </a:r>
            <a:endParaRPr lang="en-US" sz="2000" b="1" dirty="0">
              <a:solidFill>
                <a:srgbClr val="FF33CC"/>
              </a:solidFill>
            </a:endParaRPr>
          </a:p>
        </p:txBody>
      </p:sp>
      <p:sp>
        <p:nvSpPr>
          <p:cNvPr id="26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2.2.</a:t>
            </a:r>
            <a:r>
              <a:rPr lang="en-US" sz="1800" i="1" dirty="0" smtClean="0"/>
              <a:t>2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053182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animBg="1"/>
      <p:bldP spid="8196" grpId="0" animBg="1"/>
      <p:bldP spid="8198" grpId="0" animBg="1"/>
      <p:bldP spid="8200" grpId="0" animBg="1"/>
      <p:bldP spid="8199" grpId="0" animBg="1"/>
      <p:bldP spid="8201" grpId="0" autoUpdateAnimBg="0"/>
      <p:bldP spid="8202" grpId="0" autoUpdateAnimBg="0"/>
      <p:bldP spid="8203" grpId="0" autoUpdateAnimBg="0"/>
      <p:bldP spid="8204" grpId="0" autoUpdateAnimBg="0"/>
      <p:bldP spid="8205" grpId="0" animBg="1"/>
      <p:bldP spid="8206" grpId="0" autoUpdateAnimBg="0"/>
      <p:bldP spid="8210" grpId="0" autoUpdateAnimBg="0"/>
      <p:bldP spid="8214" grpId="0" autoUpdateAnimBg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Line 2"/>
          <p:cNvSpPr>
            <a:spLocks noChangeShapeType="1"/>
          </p:cNvSpPr>
          <p:nvPr/>
        </p:nvSpPr>
        <p:spPr bwMode="auto">
          <a:xfrm>
            <a:off x="2819400" y="1683603"/>
            <a:ext cx="0" cy="3276600"/>
          </a:xfrm>
          <a:prstGeom prst="line">
            <a:avLst/>
          </a:prstGeom>
          <a:noFill/>
          <a:ln w="57150">
            <a:solidFill>
              <a:srgbClr val="0033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Line 3"/>
          <p:cNvSpPr>
            <a:spLocks noChangeShapeType="1"/>
          </p:cNvSpPr>
          <p:nvPr/>
        </p:nvSpPr>
        <p:spPr bwMode="auto">
          <a:xfrm>
            <a:off x="533400" y="3741003"/>
            <a:ext cx="3886200" cy="0"/>
          </a:xfrm>
          <a:prstGeom prst="line">
            <a:avLst/>
          </a:prstGeom>
          <a:noFill/>
          <a:ln w="57150">
            <a:solidFill>
              <a:srgbClr val="0033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 flipH="1" flipV="1">
            <a:off x="1447800" y="2369403"/>
            <a:ext cx="1371600" cy="13716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1447800" y="2293203"/>
            <a:ext cx="0" cy="14478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Oval 6"/>
          <p:cNvSpPr>
            <a:spLocks noChangeArrowheads="1"/>
          </p:cNvSpPr>
          <p:nvPr/>
        </p:nvSpPr>
        <p:spPr bwMode="auto">
          <a:xfrm>
            <a:off x="1339850" y="2270978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295400" y="1836003"/>
            <a:ext cx="1114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P(-</a:t>
            </a:r>
            <a:r>
              <a:rPr lang="en-US" sz="2400" i="1"/>
              <a:t>x, y</a:t>
            </a:r>
            <a:r>
              <a:rPr lang="en-US" sz="2400"/>
              <a:t>)</a:t>
            </a:r>
            <a:endParaRPr lang="en-US"/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1066800" y="2674203"/>
            <a:ext cx="3225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i="1"/>
              <a:t>y</a:t>
            </a:r>
            <a:endParaRPr lang="en-US" sz="2400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2133600" y="2612290"/>
            <a:ext cx="29046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i="1"/>
              <a:t>r</a:t>
            </a:r>
            <a:endParaRPr lang="en-US" sz="2400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1470025" y="3512403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1812925" y="3755290"/>
            <a:ext cx="41229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-</a:t>
            </a:r>
            <a:r>
              <a:rPr lang="en-US" sz="2400" i="1"/>
              <a:t>x</a:t>
            </a:r>
            <a:endParaRPr lang="en-US" sz="2400"/>
          </a:p>
        </p:txBody>
      </p:sp>
      <p:graphicFrame>
        <p:nvGraphicFramePr>
          <p:cNvPr id="922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2402349"/>
              </p:ext>
            </p:extLst>
          </p:nvPr>
        </p:nvGraphicFramePr>
        <p:xfrm>
          <a:off x="6284462" y="1631215"/>
          <a:ext cx="1579563" cy="104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2" name="Equation" r:id="rId4" imgW="596880" imgH="393480" progId="Equation.DSMT4">
                  <p:embed/>
                </p:oleObj>
              </mc:Choice>
              <mc:Fallback>
                <p:oleObj name="Equation" r:id="rId4" imgW="5968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4462" y="1631215"/>
                        <a:ext cx="1579563" cy="1042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5480073"/>
              </p:ext>
            </p:extLst>
          </p:nvPr>
        </p:nvGraphicFramePr>
        <p:xfrm>
          <a:off x="6270625" y="2887663"/>
          <a:ext cx="1846263" cy="1023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3" name="Equation" r:id="rId6" imgW="711000" imgH="393480" progId="Equation.DSMT4">
                  <p:embed/>
                </p:oleObj>
              </mc:Choice>
              <mc:Fallback>
                <p:oleObj name="Equation" r:id="rId6" imgW="7110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0625" y="2887663"/>
                        <a:ext cx="1846263" cy="1023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1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25776"/>
              </p:ext>
            </p:extLst>
          </p:nvPr>
        </p:nvGraphicFramePr>
        <p:xfrm>
          <a:off x="6270625" y="3997325"/>
          <a:ext cx="1846263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4" name="Equation" r:id="rId8" imgW="711000" imgH="393480" progId="Equation.DSMT4">
                  <p:embed/>
                </p:oleObj>
              </mc:Choice>
              <mc:Fallback>
                <p:oleObj name="Equation" r:id="rId8" imgW="7110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0625" y="3997325"/>
                        <a:ext cx="1846263" cy="1022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914400" y="4974491"/>
            <a:ext cx="17379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i="1" dirty="0">
                <a:solidFill>
                  <a:srgbClr val="CC0000"/>
                </a:solidFill>
              </a:rPr>
              <a:t>r</a:t>
            </a:r>
            <a:r>
              <a:rPr lang="en-US" sz="2400" baseline="30000" dirty="0">
                <a:solidFill>
                  <a:srgbClr val="CC0000"/>
                </a:solidFill>
              </a:rPr>
              <a:t>2</a:t>
            </a:r>
            <a:r>
              <a:rPr lang="en-US" sz="2400" dirty="0">
                <a:solidFill>
                  <a:srgbClr val="CC0000"/>
                </a:solidFill>
              </a:rPr>
              <a:t> = (-</a:t>
            </a:r>
            <a:r>
              <a:rPr lang="en-US" sz="2400" i="1" dirty="0">
                <a:solidFill>
                  <a:srgbClr val="CC0000"/>
                </a:solidFill>
              </a:rPr>
              <a:t>x</a:t>
            </a:r>
            <a:r>
              <a:rPr lang="en-US" sz="2400" dirty="0">
                <a:solidFill>
                  <a:srgbClr val="CC0000"/>
                </a:solidFill>
              </a:rPr>
              <a:t>)</a:t>
            </a:r>
            <a:r>
              <a:rPr lang="en-US" sz="2400" baseline="30000" dirty="0">
                <a:solidFill>
                  <a:srgbClr val="CC0000"/>
                </a:solidFill>
              </a:rPr>
              <a:t>2</a:t>
            </a:r>
            <a:r>
              <a:rPr lang="en-US" sz="2400" dirty="0">
                <a:solidFill>
                  <a:srgbClr val="CC0000"/>
                </a:solidFill>
              </a:rPr>
              <a:t> + </a:t>
            </a:r>
            <a:r>
              <a:rPr lang="en-US" sz="2400" i="1" dirty="0">
                <a:solidFill>
                  <a:srgbClr val="CC0000"/>
                </a:solidFill>
              </a:rPr>
              <a:t>y</a:t>
            </a:r>
            <a:r>
              <a:rPr lang="en-US" sz="2400" baseline="30000" dirty="0">
                <a:solidFill>
                  <a:srgbClr val="CC0000"/>
                </a:solidFill>
              </a:rPr>
              <a:t>2</a:t>
            </a:r>
            <a:endParaRPr lang="en-US" sz="2400" dirty="0"/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165100" y="14288"/>
            <a:ext cx="716580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u="sng" dirty="0">
                <a:solidFill>
                  <a:schemeClr val="accent2"/>
                </a:solidFill>
              </a:rPr>
              <a:t>Finding the Trig Ratios of an Angle in Standard Position</a:t>
            </a:r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2971800" y="2831365"/>
            <a:ext cx="3698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solidFill>
                  <a:schemeClr val="accent2"/>
                </a:solidFill>
                <a:latin typeface="Symbol" pitchFamily="-96" charset="2"/>
              </a:rPr>
              <a:t>q</a:t>
            </a:r>
            <a:endParaRPr lang="en-US">
              <a:latin typeface="Symbol" pitchFamily="-96" charset="2"/>
            </a:endParaRPr>
          </a:p>
        </p:txBody>
      </p:sp>
      <p:sp>
        <p:nvSpPr>
          <p:cNvPr id="9238" name="Arc 22"/>
          <p:cNvSpPr>
            <a:spLocks/>
          </p:cNvSpPr>
          <p:nvPr/>
        </p:nvSpPr>
        <p:spPr bwMode="auto">
          <a:xfrm rot="5400000" flipH="1">
            <a:off x="2595562" y="3007578"/>
            <a:ext cx="523875" cy="838200"/>
          </a:xfrm>
          <a:custGeom>
            <a:avLst/>
            <a:gdLst>
              <a:gd name="G0" fmla="+- 2348 0 0"/>
              <a:gd name="G1" fmla="+- 21600 0 0"/>
              <a:gd name="G2" fmla="+- 21600 0 0"/>
              <a:gd name="T0" fmla="*/ 0 w 23948"/>
              <a:gd name="T1" fmla="*/ 129 h 39170"/>
              <a:gd name="T2" fmla="*/ 14911 w 23948"/>
              <a:gd name="T3" fmla="*/ 39170 h 39170"/>
              <a:gd name="T4" fmla="*/ 2348 w 23948"/>
              <a:gd name="T5" fmla="*/ 21600 h 39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948" h="39170" fill="none" extrusionOk="0">
                <a:moveTo>
                  <a:pt x="-1" y="128"/>
                </a:moveTo>
                <a:cubicBezTo>
                  <a:pt x="779" y="42"/>
                  <a:pt x="1563" y="-1"/>
                  <a:pt x="2348" y="0"/>
                </a:cubicBezTo>
                <a:cubicBezTo>
                  <a:pt x="14277" y="0"/>
                  <a:pt x="23948" y="9670"/>
                  <a:pt x="23948" y="21600"/>
                </a:cubicBezTo>
                <a:cubicBezTo>
                  <a:pt x="23948" y="28572"/>
                  <a:pt x="20582" y="35115"/>
                  <a:pt x="14911" y="39170"/>
                </a:cubicBezTo>
              </a:path>
              <a:path w="23948" h="39170" stroke="0" extrusionOk="0">
                <a:moveTo>
                  <a:pt x="-1" y="128"/>
                </a:moveTo>
                <a:cubicBezTo>
                  <a:pt x="779" y="42"/>
                  <a:pt x="1563" y="-1"/>
                  <a:pt x="2348" y="0"/>
                </a:cubicBezTo>
                <a:cubicBezTo>
                  <a:pt x="14277" y="0"/>
                  <a:pt x="23948" y="9670"/>
                  <a:pt x="23948" y="21600"/>
                </a:cubicBezTo>
                <a:cubicBezTo>
                  <a:pt x="23948" y="28572"/>
                  <a:pt x="20582" y="35115"/>
                  <a:pt x="14911" y="39170"/>
                </a:cubicBezTo>
                <a:lnTo>
                  <a:pt x="2348" y="21600"/>
                </a:lnTo>
                <a:close/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2114550" y="3364765"/>
            <a:ext cx="5917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Ref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533400" y="5722203"/>
            <a:ext cx="73306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T</a:t>
            </a:r>
            <a:r>
              <a:rPr lang="en-US" sz="2400" b="1" dirty="0" smtClean="0"/>
              <a:t>he </a:t>
            </a:r>
            <a:r>
              <a:rPr lang="en-US" sz="2400" b="1" dirty="0"/>
              <a:t>horizontal and vertical lengths are considered as</a:t>
            </a:r>
          </a:p>
          <a:p>
            <a:r>
              <a:rPr lang="en-US" sz="2400" b="1" dirty="0"/>
              <a:t>directed distances.</a:t>
            </a:r>
            <a:endParaRPr lang="en-US" sz="2400" b="1" dirty="0"/>
          </a:p>
        </p:txBody>
      </p:sp>
      <p:sp>
        <p:nvSpPr>
          <p:cNvPr id="3" name="Rectangle 2"/>
          <p:cNvSpPr/>
          <p:nvPr/>
        </p:nvSpPr>
        <p:spPr>
          <a:xfrm>
            <a:off x="420314" y="475325"/>
            <a:ext cx="773308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Suppose angle </a:t>
            </a:r>
            <a:r>
              <a:rPr lang="en-US" sz="2400" b="1" dirty="0">
                <a:sym typeface="Symbol"/>
              </a:rPr>
              <a:t> is an angle in standard position</a:t>
            </a:r>
            <a:r>
              <a:rPr lang="en-US" sz="2400" b="1" dirty="0" smtClean="0">
                <a:sym typeface="Symbol"/>
              </a:rPr>
              <a:t>. How are the ratios affected if we c</a:t>
            </a:r>
            <a:r>
              <a:rPr lang="en-US" sz="2400" b="1" dirty="0" smtClean="0"/>
              <a:t>hoose the </a:t>
            </a:r>
            <a:r>
              <a:rPr lang="en-US" sz="2400" b="1" dirty="0"/>
              <a:t>point </a:t>
            </a:r>
            <a:r>
              <a:rPr lang="en-US" sz="2400" b="1" dirty="0" smtClean="0"/>
              <a:t>(-</a:t>
            </a:r>
            <a:r>
              <a:rPr lang="en-US" sz="2400" b="1" i="1" dirty="0" smtClean="0"/>
              <a:t>x</a:t>
            </a:r>
            <a:r>
              <a:rPr lang="en-US" sz="2400" b="1" i="1" dirty="0"/>
              <a:t>, y</a:t>
            </a:r>
            <a:r>
              <a:rPr lang="en-US" sz="2400" b="1" dirty="0"/>
              <a:t>) on the terminal </a:t>
            </a:r>
            <a:r>
              <a:rPr lang="en-US" sz="2400" b="1" dirty="0" smtClean="0"/>
              <a:t>arm?</a:t>
            </a:r>
            <a:endParaRPr lang="en-US" sz="2400" b="1" dirty="0"/>
          </a:p>
        </p:txBody>
      </p:sp>
      <p:sp>
        <p:nvSpPr>
          <p:cNvPr id="25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2.2.</a:t>
            </a:r>
            <a:r>
              <a:rPr lang="en-US" sz="1800" i="1" dirty="0" smtClean="0"/>
              <a:t>3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002427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2" presetID="2" presetClass="entr" presetSubtype="9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2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8" presetID="2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73" presetID="2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6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/>
      <p:bldP spid="9219" grpId="0" animBg="1"/>
      <p:bldP spid="9220" grpId="0" animBg="1"/>
      <p:bldP spid="9221" grpId="0" animBg="1"/>
      <p:bldP spid="9222" grpId="0" animBg="1"/>
      <p:bldP spid="9223" grpId="0" autoUpdateAnimBg="0"/>
      <p:bldP spid="9224" grpId="0" autoUpdateAnimBg="0"/>
      <p:bldP spid="9225" grpId="0" autoUpdateAnimBg="0"/>
      <p:bldP spid="9226" grpId="0" animBg="1"/>
      <p:bldP spid="9228" grpId="0" autoUpdateAnimBg="0"/>
      <p:bldP spid="9232" grpId="0" autoUpdateAnimBg="0"/>
      <p:bldP spid="9236" grpId="0" autoUpdateAnimBg="0"/>
      <p:bldP spid="9237" grpId="0" autoUpdateAnimBg="0"/>
      <p:bldP spid="9238" grpId="0" animBg="1"/>
      <p:bldP spid="9239" grpId="0" autoUpdateAnimBg="0"/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7707" name="Group 11"/>
          <p:cNvGrpSpPr>
            <a:grpSpLocks/>
          </p:cNvGrpSpPr>
          <p:nvPr/>
        </p:nvGrpSpPr>
        <p:grpSpPr bwMode="auto">
          <a:xfrm>
            <a:off x="304800" y="762000"/>
            <a:ext cx="4572000" cy="4495800"/>
            <a:chOff x="576" y="528"/>
            <a:chExt cx="4704" cy="3504"/>
          </a:xfrm>
        </p:grpSpPr>
        <p:sp>
          <p:nvSpPr>
            <p:cNvPr id="157698" name="Line 2"/>
            <p:cNvSpPr>
              <a:spLocks noChangeShapeType="1"/>
            </p:cNvSpPr>
            <p:nvPr/>
          </p:nvSpPr>
          <p:spPr bwMode="auto">
            <a:xfrm>
              <a:off x="2832" y="528"/>
              <a:ext cx="0" cy="350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699" name="Line 3"/>
            <p:cNvSpPr>
              <a:spLocks noChangeShapeType="1"/>
            </p:cNvSpPr>
            <p:nvPr/>
          </p:nvSpPr>
          <p:spPr bwMode="auto">
            <a:xfrm>
              <a:off x="576" y="2256"/>
              <a:ext cx="470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7700" name="Text Box 4"/>
          <p:cNvSpPr txBox="1">
            <a:spLocks noChangeArrowheads="1"/>
          </p:cNvSpPr>
          <p:nvPr/>
        </p:nvSpPr>
        <p:spPr bwMode="auto">
          <a:xfrm>
            <a:off x="2743200" y="1905000"/>
            <a:ext cx="1609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000"/>
              <a:t>( +, + )</a:t>
            </a:r>
          </a:p>
        </p:txBody>
      </p:sp>
      <p:sp>
        <p:nvSpPr>
          <p:cNvPr id="157701" name="Text Box 5"/>
          <p:cNvSpPr txBox="1">
            <a:spLocks noChangeArrowheads="1"/>
          </p:cNvSpPr>
          <p:nvPr/>
        </p:nvSpPr>
        <p:spPr bwMode="auto">
          <a:xfrm>
            <a:off x="381000" y="60325"/>
            <a:ext cx="747576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326AFF"/>
                </a:solidFill>
              </a:rPr>
              <a:t>How can you tell if the ratios will be positive or negative?</a:t>
            </a:r>
            <a:endParaRPr lang="en-US" sz="2400" b="1" dirty="0">
              <a:solidFill>
                <a:srgbClr val="326AFF"/>
              </a:solidFill>
            </a:endParaRPr>
          </a:p>
        </p:txBody>
      </p:sp>
      <p:sp>
        <p:nvSpPr>
          <p:cNvPr id="157702" name="Text Box 6"/>
          <p:cNvSpPr txBox="1">
            <a:spLocks noChangeArrowheads="1"/>
          </p:cNvSpPr>
          <p:nvPr/>
        </p:nvSpPr>
        <p:spPr bwMode="auto">
          <a:xfrm>
            <a:off x="762000" y="1905000"/>
            <a:ext cx="1489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000"/>
              <a:t>( -, + )</a:t>
            </a:r>
          </a:p>
        </p:txBody>
      </p:sp>
      <p:sp>
        <p:nvSpPr>
          <p:cNvPr id="157703" name="Text Box 7"/>
          <p:cNvSpPr txBox="1">
            <a:spLocks noChangeArrowheads="1"/>
          </p:cNvSpPr>
          <p:nvPr/>
        </p:nvSpPr>
        <p:spPr bwMode="auto">
          <a:xfrm>
            <a:off x="685800" y="3581400"/>
            <a:ext cx="13684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000"/>
              <a:t>( -, - )</a:t>
            </a:r>
          </a:p>
        </p:txBody>
      </p:sp>
      <p:sp>
        <p:nvSpPr>
          <p:cNvPr id="157704" name="Text Box 8"/>
          <p:cNvSpPr txBox="1">
            <a:spLocks noChangeArrowheads="1"/>
          </p:cNvSpPr>
          <p:nvPr/>
        </p:nvSpPr>
        <p:spPr bwMode="auto">
          <a:xfrm>
            <a:off x="2971800" y="3657600"/>
            <a:ext cx="1489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000"/>
              <a:t>( +, - )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5876459" y="1158323"/>
            <a:ext cx="2514600" cy="2514600"/>
            <a:chOff x="5876459" y="1158323"/>
            <a:chExt cx="2514600" cy="2514600"/>
          </a:xfrm>
        </p:grpSpPr>
        <p:sp>
          <p:nvSpPr>
            <p:cNvPr id="13" name="Line 5"/>
            <p:cNvSpPr>
              <a:spLocks noChangeShapeType="1"/>
            </p:cNvSpPr>
            <p:nvPr/>
          </p:nvSpPr>
          <p:spPr bwMode="auto">
            <a:xfrm>
              <a:off x="7095659" y="1158323"/>
              <a:ext cx="0" cy="25146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6"/>
            <p:cNvSpPr>
              <a:spLocks noChangeShapeType="1"/>
            </p:cNvSpPr>
            <p:nvPr/>
          </p:nvSpPr>
          <p:spPr bwMode="auto">
            <a:xfrm rot="5400000">
              <a:off x="7133759" y="1196423"/>
              <a:ext cx="0" cy="25146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7308384" y="2688673"/>
            <a:ext cx="1320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000">
                <a:solidFill>
                  <a:srgbClr val="CC0000"/>
                </a:solidFill>
              </a:rPr>
              <a:t>C</a:t>
            </a:r>
            <a:r>
              <a:rPr lang="en-US">
                <a:solidFill>
                  <a:schemeClr val="accent2"/>
                </a:solidFill>
              </a:rPr>
              <a:t>osine</a:t>
            </a:r>
            <a:endParaRPr lang="en-US" sz="4800"/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7308384" y="1340886"/>
            <a:ext cx="7477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000">
                <a:solidFill>
                  <a:srgbClr val="CC0000"/>
                </a:solidFill>
              </a:rPr>
              <a:t>A</a:t>
            </a:r>
            <a:r>
              <a:rPr lang="en-US">
                <a:solidFill>
                  <a:schemeClr val="accent2"/>
                </a:solidFill>
              </a:rPr>
              <a:t>ll</a:t>
            </a:r>
            <a:endParaRPr lang="en-US" sz="4000"/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5708184" y="1348823"/>
            <a:ext cx="9207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000">
                <a:solidFill>
                  <a:srgbClr val="CC0000"/>
                </a:solidFill>
              </a:rPr>
              <a:t>S</a:t>
            </a:r>
            <a:r>
              <a:rPr lang="en-US">
                <a:solidFill>
                  <a:schemeClr val="accent2"/>
                </a:solidFill>
              </a:rPr>
              <a:t>ine</a:t>
            </a:r>
            <a:endParaRPr lang="en-US" sz="4000"/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5571659" y="2712486"/>
            <a:ext cx="15509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000">
                <a:solidFill>
                  <a:srgbClr val="CC0000"/>
                </a:solidFill>
              </a:rPr>
              <a:t>T</a:t>
            </a:r>
            <a:r>
              <a:rPr lang="en-US">
                <a:solidFill>
                  <a:schemeClr val="accent2"/>
                </a:solidFill>
              </a:rPr>
              <a:t>angent</a:t>
            </a:r>
            <a:endParaRPr lang="en-US" sz="400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7964813"/>
              </p:ext>
            </p:extLst>
          </p:nvPr>
        </p:nvGraphicFramePr>
        <p:xfrm>
          <a:off x="233575" y="5688791"/>
          <a:ext cx="904450" cy="5972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1" name="Equation" r:id="rId4" imgW="596880" imgH="393480" progId="Equation.DSMT4">
                  <p:embed/>
                </p:oleObj>
              </mc:Choice>
              <mc:Fallback>
                <p:oleObj name="Equation" r:id="rId4" imgW="596880" imgH="39348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575" y="5688791"/>
                        <a:ext cx="904450" cy="5972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0405112"/>
              </p:ext>
            </p:extLst>
          </p:nvPr>
        </p:nvGraphicFramePr>
        <p:xfrm>
          <a:off x="1797050" y="5729288"/>
          <a:ext cx="906463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2" name="Equation" r:id="rId6" imgW="609480" imgH="393480" progId="Equation.DSMT4">
                  <p:embed/>
                </p:oleObj>
              </mc:Choice>
              <mc:Fallback>
                <p:oleObj name="Equation" r:id="rId6" imgW="609480" imgH="39348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7050" y="5729288"/>
                        <a:ext cx="906463" cy="585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4847459"/>
              </p:ext>
            </p:extLst>
          </p:nvPr>
        </p:nvGraphicFramePr>
        <p:xfrm>
          <a:off x="3381375" y="5694363"/>
          <a:ext cx="904875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3" name="Equation" r:id="rId8" imgW="609480" imgH="393480" progId="Equation.DSMT4">
                  <p:embed/>
                </p:oleObj>
              </mc:Choice>
              <mc:Fallback>
                <p:oleObj name="Equation" r:id="rId8" imgW="609480" imgH="39348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1375" y="5694363"/>
                        <a:ext cx="904875" cy="585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2.2.</a:t>
            </a:r>
            <a:r>
              <a:rPr lang="en-US" sz="1800" i="1" dirty="0" smtClean="0"/>
              <a:t>4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034608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57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57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57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57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00" grpId="0" autoUpdateAnimBg="0"/>
      <p:bldP spid="157702" grpId="0" autoUpdateAnimBg="0"/>
      <p:bldP spid="157703" grpId="0" autoUpdateAnimBg="0"/>
      <p:bldP spid="157704" grpId="0" autoUpdateAnimBg="0"/>
      <p:bldP spid="15" grpId="0" autoUpdateAnimBg="0"/>
      <p:bldP spid="16" grpId="0" autoUpdateAnimBg="0"/>
      <p:bldP spid="17" grpId="0" autoUpdateAnimBg="0"/>
      <p:bldP spid="1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-76200" y="0"/>
            <a:ext cx="8194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 Finding Trigonometric Ratios of Angles in Standard Position</a:t>
            </a:r>
          </a:p>
        </p:txBody>
      </p:sp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250"/>
            <a:ext cx="7620000" cy="602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223" name="Object 7"/>
          <p:cNvGraphicFramePr>
            <a:graphicFrameLocks noChangeAspect="1"/>
          </p:cNvGraphicFramePr>
          <p:nvPr/>
        </p:nvGraphicFramePr>
        <p:xfrm>
          <a:off x="7531100" y="709613"/>
          <a:ext cx="1017588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0" name="Equation" r:id="rId5" imgW="584200" imgH="355600" progId="Equation.DSMT4">
                  <p:embed/>
                </p:oleObj>
              </mc:Choice>
              <mc:Fallback>
                <p:oleObj name="Equation" r:id="rId5" imgW="584200" imgH="355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31100" y="709613"/>
                        <a:ext cx="1017588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4" name="Object 8"/>
          <p:cNvGraphicFramePr>
            <a:graphicFrameLocks noChangeAspect="1"/>
          </p:cNvGraphicFramePr>
          <p:nvPr/>
        </p:nvGraphicFramePr>
        <p:xfrm>
          <a:off x="7481888" y="1538288"/>
          <a:ext cx="1066800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1" name="Equation" r:id="rId7" imgW="596900" imgH="355600" progId="Equation.DSMT4">
                  <p:embed/>
                </p:oleObj>
              </mc:Choice>
              <mc:Fallback>
                <p:oleObj name="Equation" r:id="rId7" imgW="596900" imgH="355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81888" y="1538288"/>
                        <a:ext cx="1066800" cy="636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5" name="Object 9"/>
          <p:cNvGraphicFramePr>
            <a:graphicFrameLocks noChangeAspect="1"/>
          </p:cNvGraphicFramePr>
          <p:nvPr/>
        </p:nvGraphicFramePr>
        <p:xfrm>
          <a:off x="7480300" y="2376488"/>
          <a:ext cx="1068388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2" name="MathType Equation 3.6+" r:id="rId9" imgW="609600" imgH="355600" progId="Equation.DSMT36">
                  <p:embed/>
                </p:oleObj>
              </mc:Choice>
              <mc:Fallback>
                <p:oleObj name="MathType Equation 3.6+" r:id="rId9" imgW="6096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80300" y="2376488"/>
                        <a:ext cx="1068388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6" name="Object 10"/>
          <p:cNvGraphicFramePr>
            <a:graphicFrameLocks noChangeAspect="1"/>
          </p:cNvGraphicFramePr>
          <p:nvPr/>
        </p:nvGraphicFramePr>
        <p:xfrm>
          <a:off x="2805113" y="709613"/>
          <a:ext cx="1017587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3" name="Equation" r:id="rId11" imgW="584200" imgH="355600" progId="Equation.DSMT4">
                  <p:embed/>
                </p:oleObj>
              </mc:Choice>
              <mc:Fallback>
                <p:oleObj name="Equation" r:id="rId11" imgW="584200" imgH="355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5113" y="709613"/>
                        <a:ext cx="1017587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7" name="Object 11"/>
          <p:cNvGraphicFramePr>
            <a:graphicFrameLocks noChangeAspect="1"/>
          </p:cNvGraphicFramePr>
          <p:nvPr/>
        </p:nvGraphicFramePr>
        <p:xfrm>
          <a:off x="2743200" y="1538288"/>
          <a:ext cx="1271588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4" name="Equation" r:id="rId12" imgW="711200" imgH="355600" progId="Equation.DSMT36">
                  <p:embed/>
                </p:oleObj>
              </mc:Choice>
              <mc:Fallback>
                <p:oleObj name="Equation" r:id="rId12" imgW="7112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538288"/>
                        <a:ext cx="1271588" cy="636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8" name="Object 12"/>
          <p:cNvGraphicFramePr>
            <a:graphicFrameLocks noChangeAspect="1"/>
          </p:cNvGraphicFramePr>
          <p:nvPr/>
        </p:nvGraphicFramePr>
        <p:xfrm>
          <a:off x="2754313" y="2376488"/>
          <a:ext cx="1246187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5" name="Equation" r:id="rId14" imgW="711200" imgH="355600" progId="Equation.DSMT36">
                  <p:embed/>
                </p:oleObj>
              </mc:Choice>
              <mc:Fallback>
                <p:oleObj name="Equation" r:id="rId14" imgW="7112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4313" y="2376488"/>
                        <a:ext cx="1246187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9" name="Object 13"/>
          <p:cNvGraphicFramePr>
            <a:graphicFrameLocks noChangeAspect="1"/>
          </p:cNvGraphicFramePr>
          <p:nvPr/>
        </p:nvGraphicFramePr>
        <p:xfrm>
          <a:off x="2779713" y="4062413"/>
          <a:ext cx="1193800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6" name="Equation" r:id="rId16" imgW="685800" imgH="355600" progId="Equation.DSMT36">
                  <p:embed/>
                </p:oleObj>
              </mc:Choice>
              <mc:Fallback>
                <p:oleObj name="Equation" r:id="rId16" imgW="6858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9713" y="4062413"/>
                        <a:ext cx="1193800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0" name="Object 14"/>
          <p:cNvGraphicFramePr>
            <a:graphicFrameLocks noChangeAspect="1"/>
          </p:cNvGraphicFramePr>
          <p:nvPr/>
        </p:nvGraphicFramePr>
        <p:xfrm>
          <a:off x="2728913" y="4891088"/>
          <a:ext cx="1271587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7" name="Equation" r:id="rId18" imgW="711200" imgH="355600" progId="Equation.DSMT36">
                  <p:embed/>
                </p:oleObj>
              </mc:Choice>
              <mc:Fallback>
                <p:oleObj name="Equation" r:id="rId18" imgW="7112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8913" y="4891088"/>
                        <a:ext cx="1271587" cy="636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1" name="Object 15"/>
          <p:cNvGraphicFramePr>
            <a:graphicFrameLocks noChangeAspect="1"/>
          </p:cNvGraphicFramePr>
          <p:nvPr/>
        </p:nvGraphicFramePr>
        <p:xfrm>
          <a:off x="2741613" y="5729288"/>
          <a:ext cx="1068387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8" name="Equation" r:id="rId20" imgW="609600" imgH="355600" progId="Equation.DSMT4">
                  <p:embed/>
                </p:oleObj>
              </mc:Choice>
              <mc:Fallback>
                <p:oleObj name="Equation" r:id="rId20" imgW="609600" imgH="355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1613" y="5729288"/>
                        <a:ext cx="1068387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2" name="Object 16"/>
          <p:cNvGraphicFramePr>
            <a:graphicFrameLocks noChangeAspect="1"/>
          </p:cNvGraphicFramePr>
          <p:nvPr/>
        </p:nvGraphicFramePr>
        <p:xfrm>
          <a:off x="7556500" y="3986213"/>
          <a:ext cx="1193800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9" name="Equation" r:id="rId21" imgW="685800" imgH="355600" progId="Equation.DSMT36">
                  <p:embed/>
                </p:oleObj>
              </mc:Choice>
              <mc:Fallback>
                <p:oleObj name="Equation" r:id="rId21" imgW="6858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0" y="3986213"/>
                        <a:ext cx="1193800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3" name="Object 17"/>
          <p:cNvGraphicFramePr>
            <a:graphicFrameLocks noChangeAspect="1"/>
          </p:cNvGraphicFramePr>
          <p:nvPr/>
        </p:nvGraphicFramePr>
        <p:xfrm>
          <a:off x="7505700" y="4814888"/>
          <a:ext cx="1066800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0" name="Equation" r:id="rId23" imgW="596900" imgH="355600" progId="Equation.DSMT4">
                  <p:embed/>
                </p:oleObj>
              </mc:Choice>
              <mc:Fallback>
                <p:oleObj name="Equation" r:id="rId23" imgW="596900" imgH="355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5700" y="4814888"/>
                        <a:ext cx="1066800" cy="636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4" name="Object 18"/>
          <p:cNvGraphicFramePr>
            <a:graphicFrameLocks noChangeAspect="1"/>
          </p:cNvGraphicFramePr>
          <p:nvPr/>
        </p:nvGraphicFramePr>
        <p:xfrm>
          <a:off x="7516813" y="5653088"/>
          <a:ext cx="1246187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1" name="Equation" r:id="rId24" imgW="711200" imgH="355600" progId="Equation.DSMT4">
                  <p:embed/>
                </p:oleObj>
              </mc:Choice>
              <mc:Fallback>
                <p:oleObj name="Equation" r:id="rId24" imgW="711200" imgH="355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16813" y="5653088"/>
                        <a:ext cx="1246187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9" name="Arc 23"/>
          <p:cNvSpPr>
            <a:spLocks/>
          </p:cNvSpPr>
          <p:nvPr/>
        </p:nvSpPr>
        <p:spPr bwMode="auto">
          <a:xfrm>
            <a:off x="6413500" y="1447800"/>
            <a:ext cx="1524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6465888" y="2897188"/>
            <a:ext cx="3159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i="1">
                <a:solidFill>
                  <a:srgbClr val="FF0000"/>
                </a:solidFill>
                <a:latin typeface="Symbol" pitchFamily="18" charset="2"/>
              </a:rPr>
              <a:t>q</a:t>
            </a:r>
            <a:endParaRPr lang="en-US" sz="2000">
              <a:solidFill>
                <a:srgbClr val="FF0000"/>
              </a:solidFill>
              <a:latin typeface="Symbol" pitchFamily="18" charset="2"/>
            </a:endParaRPr>
          </a:p>
        </p:txBody>
      </p:sp>
      <p:sp>
        <p:nvSpPr>
          <p:cNvPr id="9245" name="Arc 29"/>
          <p:cNvSpPr>
            <a:spLocks/>
          </p:cNvSpPr>
          <p:nvPr/>
        </p:nvSpPr>
        <p:spPr bwMode="auto">
          <a:xfrm flipH="1" flipV="1">
            <a:off x="1117600" y="4800600"/>
            <a:ext cx="609600" cy="517525"/>
          </a:xfrm>
          <a:custGeom>
            <a:avLst/>
            <a:gdLst>
              <a:gd name="G0" fmla="+- 21600 0 0"/>
              <a:gd name="G1" fmla="+- 15049 0 0"/>
              <a:gd name="G2" fmla="+- 21600 0 0"/>
              <a:gd name="T0" fmla="*/ 37094 w 43200"/>
              <a:gd name="T1" fmla="*/ 0 h 36649"/>
              <a:gd name="T2" fmla="*/ 85 w 43200"/>
              <a:gd name="T3" fmla="*/ 13137 h 36649"/>
              <a:gd name="T4" fmla="*/ 21600 w 43200"/>
              <a:gd name="T5" fmla="*/ 15049 h 366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36649" fill="none" extrusionOk="0">
                <a:moveTo>
                  <a:pt x="37094" y="-1"/>
                </a:moveTo>
                <a:cubicBezTo>
                  <a:pt x="41009" y="4030"/>
                  <a:pt x="43200" y="9429"/>
                  <a:pt x="43200" y="15049"/>
                </a:cubicBezTo>
                <a:cubicBezTo>
                  <a:pt x="43200" y="26978"/>
                  <a:pt x="33529" y="36649"/>
                  <a:pt x="21600" y="36649"/>
                </a:cubicBezTo>
                <a:cubicBezTo>
                  <a:pt x="9670" y="36649"/>
                  <a:pt x="0" y="26978"/>
                  <a:pt x="0" y="15049"/>
                </a:cubicBezTo>
                <a:cubicBezTo>
                  <a:pt x="-1" y="14410"/>
                  <a:pt x="28" y="13772"/>
                  <a:pt x="84" y="13136"/>
                </a:cubicBezTo>
              </a:path>
              <a:path w="43200" h="36649" stroke="0" extrusionOk="0">
                <a:moveTo>
                  <a:pt x="37094" y="-1"/>
                </a:moveTo>
                <a:cubicBezTo>
                  <a:pt x="41009" y="4030"/>
                  <a:pt x="43200" y="9429"/>
                  <a:pt x="43200" y="15049"/>
                </a:cubicBezTo>
                <a:cubicBezTo>
                  <a:pt x="43200" y="26978"/>
                  <a:pt x="33529" y="36649"/>
                  <a:pt x="21600" y="36649"/>
                </a:cubicBezTo>
                <a:cubicBezTo>
                  <a:pt x="9670" y="36649"/>
                  <a:pt x="0" y="26978"/>
                  <a:pt x="0" y="15049"/>
                </a:cubicBezTo>
                <a:cubicBezTo>
                  <a:pt x="-1" y="14410"/>
                  <a:pt x="28" y="13772"/>
                  <a:pt x="84" y="13136"/>
                </a:cubicBezTo>
                <a:lnTo>
                  <a:pt x="21600" y="15049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6" name="Arc 30"/>
          <p:cNvSpPr>
            <a:spLocks/>
          </p:cNvSpPr>
          <p:nvPr/>
        </p:nvSpPr>
        <p:spPr bwMode="auto">
          <a:xfrm flipH="1" flipV="1">
            <a:off x="5791200" y="4826000"/>
            <a:ext cx="609600" cy="609600"/>
          </a:xfrm>
          <a:custGeom>
            <a:avLst/>
            <a:gdLst>
              <a:gd name="G0" fmla="+- 21573 0 0"/>
              <a:gd name="G1" fmla="+- 21600 0 0"/>
              <a:gd name="G2" fmla="+- 21600 0 0"/>
              <a:gd name="T0" fmla="*/ 7323 w 43173"/>
              <a:gd name="T1" fmla="*/ 5369 h 43200"/>
              <a:gd name="T2" fmla="*/ 0 w 43173"/>
              <a:gd name="T3" fmla="*/ 22666 h 43200"/>
              <a:gd name="T4" fmla="*/ 21573 w 43173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73" h="43200" fill="none" extrusionOk="0">
                <a:moveTo>
                  <a:pt x="7322" y="5368"/>
                </a:moveTo>
                <a:cubicBezTo>
                  <a:pt x="11263" y="1908"/>
                  <a:pt x="16328" y="-1"/>
                  <a:pt x="21573" y="0"/>
                </a:cubicBezTo>
                <a:cubicBezTo>
                  <a:pt x="33502" y="0"/>
                  <a:pt x="43173" y="9670"/>
                  <a:pt x="43173" y="21600"/>
                </a:cubicBezTo>
                <a:cubicBezTo>
                  <a:pt x="43173" y="33529"/>
                  <a:pt x="33502" y="43200"/>
                  <a:pt x="21573" y="43200"/>
                </a:cubicBezTo>
                <a:cubicBezTo>
                  <a:pt x="10058" y="43200"/>
                  <a:pt x="567" y="34166"/>
                  <a:pt x="-1" y="22666"/>
                </a:cubicBezTo>
              </a:path>
              <a:path w="43173" h="43200" stroke="0" extrusionOk="0">
                <a:moveTo>
                  <a:pt x="7322" y="5368"/>
                </a:moveTo>
                <a:cubicBezTo>
                  <a:pt x="11263" y="1908"/>
                  <a:pt x="16328" y="-1"/>
                  <a:pt x="21573" y="0"/>
                </a:cubicBezTo>
                <a:cubicBezTo>
                  <a:pt x="33502" y="0"/>
                  <a:pt x="43173" y="9670"/>
                  <a:pt x="43173" y="21600"/>
                </a:cubicBezTo>
                <a:cubicBezTo>
                  <a:pt x="43173" y="33529"/>
                  <a:pt x="33502" y="43200"/>
                  <a:pt x="21573" y="43200"/>
                </a:cubicBezTo>
                <a:cubicBezTo>
                  <a:pt x="10058" y="43200"/>
                  <a:pt x="567" y="34166"/>
                  <a:pt x="-1" y="22666"/>
                </a:cubicBezTo>
                <a:lnTo>
                  <a:pt x="21573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7" name="Arc 31"/>
          <p:cNvSpPr>
            <a:spLocks/>
          </p:cNvSpPr>
          <p:nvPr/>
        </p:nvSpPr>
        <p:spPr bwMode="auto">
          <a:xfrm flipH="1" flipV="1">
            <a:off x="1222375" y="1524000"/>
            <a:ext cx="528638" cy="304800"/>
          </a:xfrm>
          <a:custGeom>
            <a:avLst/>
            <a:gdLst>
              <a:gd name="G0" fmla="+- 21584 0 0"/>
              <a:gd name="G1" fmla="+- 0 0 0"/>
              <a:gd name="G2" fmla="+- 21600 0 0"/>
              <a:gd name="T0" fmla="*/ 37440 w 37440"/>
              <a:gd name="T1" fmla="*/ 14667 h 21600"/>
              <a:gd name="T2" fmla="*/ 0 w 37440"/>
              <a:gd name="T3" fmla="*/ 820 h 21600"/>
              <a:gd name="T4" fmla="*/ 21584 w 3744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440" h="21600" fill="none" extrusionOk="0">
                <a:moveTo>
                  <a:pt x="37440" y="14667"/>
                </a:moveTo>
                <a:cubicBezTo>
                  <a:pt x="33352" y="19087"/>
                  <a:pt x="27604" y="21599"/>
                  <a:pt x="21584" y="21600"/>
                </a:cubicBezTo>
                <a:cubicBezTo>
                  <a:pt x="9973" y="21600"/>
                  <a:pt x="440" y="12421"/>
                  <a:pt x="-1" y="820"/>
                </a:cubicBezTo>
              </a:path>
              <a:path w="37440" h="21600" stroke="0" extrusionOk="0">
                <a:moveTo>
                  <a:pt x="37440" y="14667"/>
                </a:moveTo>
                <a:cubicBezTo>
                  <a:pt x="33352" y="19087"/>
                  <a:pt x="27604" y="21599"/>
                  <a:pt x="21584" y="21600"/>
                </a:cubicBezTo>
                <a:cubicBezTo>
                  <a:pt x="9973" y="21600"/>
                  <a:pt x="440" y="12421"/>
                  <a:pt x="-1" y="820"/>
                </a:cubicBezTo>
                <a:lnTo>
                  <a:pt x="21584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54" name="Oval 38"/>
          <p:cNvSpPr>
            <a:spLocks noChangeArrowheads="1"/>
          </p:cNvSpPr>
          <p:nvPr/>
        </p:nvSpPr>
        <p:spPr bwMode="auto">
          <a:xfrm>
            <a:off x="7264400" y="482600"/>
            <a:ext cx="1676400" cy="28194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55" name="Text Box 39"/>
          <p:cNvSpPr txBox="1">
            <a:spLocks noChangeArrowheads="1"/>
          </p:cNvSpPr>
          <p:nvPr/>
        </p:nvSpPr>
        <p:spPr bwMode="auto">
          <a:xfrm>
            <a:off x="6918325" y="3336925"/>
            <a:ext cx="2224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A</a:t>
            </a:r>
            <a:r>
              <a:rPr lang="en-US"/>
              <a:t>ll are positive.</a:t>
            </a:r>
          </a:p>
        </p:txBody>
      </p:sp>
      <p:sp>
        <p:nvSpPr>
          <p:cNvPr id="9256" name="Oval 40"/>
          <p:cNvSpPr>
            <a:spLocks noChangeArrowheads="1"/>
          </p:cNvSpPr>
          <p:nvPr/>
        </p:nvSpPr>
        <p:spPr bwMode="auto">
          <a:xfrm>
            <a:off x="2667000" y="533400"/>
            <a:ext cx="1524000" cy="990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57" name="Text Box 41"/>
          <p:cNvSpPr txBox="1">
            <a:spLocks noChangeArrowheads="1"/>
          </p:cNvSpPr>
          <p:nvPr/>
        </p:nvSpPr>
        <p:spPr bwMode="auto">
          <a:xfrm>
            <a:off x="2574925" y="3260725"/>
            <a:ext cx="2174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S</a:t>
            </a:r>
            <a:r>
              <a:rPr lang="en-US"/>
              <a:t>ine is positive.</a:t>
            </a:r>
          </a:p>
        </p:txBody>
      </p:sp>
      <p:sp>
        <p:nvSpPr>
          <p:cNvPr id="9258" name="Oval 42"/>
          <p:cNvSpPr>
            <a:spLocks noChangeArrowheads="1"/>
          </p:cNvSpPr>
          <p:nvPr/>
        </p:nvSpPr>
        <p:spPr bwMode="auto">
          <a:xfrm>
            <a:off x="2590800" y="5638800"/>
            <a:ext cx="1524000" cy="762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59" name="Text Box 43"/>
          <p:cNvSpPr txBox="1">
            <a:spLocks noChangeArrowheads="1"/>
          </p:cNvSpPr>
          <p:nvPr/>
        </p:nvSpPr>
        <p:spPr bwMode="auto">
          <a:xfrm>
            <a:off x="2438400" y="6400800"/>
            <a:ext cx="2139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T</a:t>
            </a:r>
            <a:r>
              <a:rPr lang="en-US">
                <a:solidFill>
                  <a:schemeClr val="tx2"/>
                </a:solidFill>
              </a:rPr>
              <a:t>an</a:t>
            </a:r>
            <a:r>
              <a:rPr lang="en-US"/>
              <a:t> is positive.</a:t>
            </a:r>
          </a:p>
        </p:txBody>
      </p:sp>
      <p:sp>
        <p:nvSpPr>
          <p:cNvPr id="9260" name="Oval 44"/>
          <p:cNvSpPr>
            <a:spLocks noChangeArrowheads="1"/>
          </p:cNvSpPr>
          <p:nvPr/>
        </p:nvSpPr>
        <p:spPr bwMode="auto">
          <a:xfrm>
            <a:off x="7315200" y="4724400"/>
            <a:ext cx="1524000" cy="838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61" name="Text Box 45"/>
          <p:cNvSpPr txBox="1">
            <a:spLocks noChangeArrowheads="1"/>
          </p:cNvSpPr>
          <p:nvPr/>
        </p:nvSpPr>
        <p:spPr bwMode="auto">
          <a:xfrm>
            <a:off x="7113588" y="6172200"/>
            <a:ext cx="2106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C</a:t>
            </a:r>
            <a:r>
              <a:rPr lang="en-US">
                <a:solidFill>
                  <a:schemeClr val="tx2"/>
                </a:solidFill>
              </a:rPr>
              <a:t>os</a:t>
            </a:r>
            <a:r>
              <a:rPr lang="en-US"/>
              <a:t> is positive.</a:t>
            </a:r>
          </a:p>
        </p:txBody>
      </p:sp>
      <p:sp>
        <p:nvSpPr>
          <p:cNvPr id="30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2.2.</a:t>
            </a:r>
            <a:r>
              <a:rPr lang="en-US" sz="1800" i="1" dirty="0" smtClean="0"/>
              <a:t>5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32277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2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7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2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7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9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2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4" presetID="18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6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8" presetID="18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0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9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9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9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9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9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5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7" presetID="18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9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1" presetID="18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3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9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9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9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9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utoUpdateAnimBg="0"/>
      <p:bldP spid="9239" grpId="0" animBg="1"/>
      <p:bldP spid="9240" grpId="0" autoUpdateAnimBg="0"/>
      <p:bldP spid="9245" grpId="0" animBg="1"/>
      <p:bldP spid="9246" grpId="0" animBg="1"/>
      <p:bldP spid="9247" grpId="0" animBg="1"/>
      <p:bldP spid="9254" grpId="0" animBg="1"/>
      <p:bldP spid="9255" grpId="0" autoUpdateAnimBg="0"/>
      <p:bldP spid="9256" grpId="0" animBg="1"/>
      <p:bldP spid="9257" grpId="0" autoUpdateAnimBg="0"/>
      <p:bldP spid="9258" grpId="0" animBg="1"/>
      <p:bldP spid="9259" grpId="0" autoUpdateAnimBg="0"/>
      <p:bldP spid="9260" grpId="0" animBg="1"/>
      <p:bldP spid="926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381000" y="646361"/>
            <a:ext cx="6893234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Arial" pitchFamily="34" charset="0"/>
              </a:rPr>
              <a:t>Determine the sign of the ratio.</a:t>
            </a:r>
          </a:p>
          <a:p>
            <a:r>
              <a:rPr lang="en-US" sz="24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400" dirty="0">
                <a:solidFill>
                  <a:schemeClr val="accent2"/>
                </a:solidFill>
                <a:latin typeface="Arial" pitchFamily="34" charset="0"/>
              </a:rPr>
              <a:t> 1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</a:rPr>
              <a:t>.	sin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127</a:t>
            </a:r>
            <a:r>
              <a:rPr lang="en-US" sz="1900" baseline="30000" dirty="0">
                <a:solidFill>
                  <a:srgbClr val="000000"/>
                </a:solidFill>
                <a:latin typeface="Times New Roman" pitchFamily="18" charset="0"/>
              </a:rPr>
              <a:t>0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    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</a:rPr>
              <a:t>	                   </a:t>
            </a:r>
            <a:r>
              <a:rPr lang="en-US" sz="2400" dirty="0">
                <a:solidFill>
                  <a:schemeClr val="accent2"/>
                </a:solidFill>
                <a:latin typeface="Arial" pitchFamily="34" charset="0"/>
              </a:rPr>
              <a:t>2.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</a:rPr>
              <a:t>	tan 24</a:t>
            </a:r>
            <a:r>
              <a:rPr lang="en-US" sz="1900" baseline="30000" dirty="0">
                <a:solidFill>
                  <a:srgbClr val="000000"/>
                </a:solidFill>
                <a:latin typeface="Arial" pitchFamily="34" charset="0"/>
              </a:rPr>
              <a:t>0</a:t>
            </a:r>
          </a:p>
          <a:p>
            <a:endParaRPr lang="en-US" sz="2400" dirty="0">
              <a:solidFill>
                <a:srgbClr val="000000"/>
              </a:solidFill>
              <a:latin typeface="Arial" pitchFamily="34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Arial" pitchFamily="34" charset="0"/>
              </a:rPr>
              <a:t>  </a:t>
            </a:r>
            <a:r>
              <a:rPr lang="en-US" sz="2400" dirty="0">
                <a:solidFill>
                  <a:schemeClr val="accent2"/>
                </a:solidFill>
                <a:latin typeface="Arial" pitchFamily="34" charset="0"/>
              </a:rPr>
              <a:t>3.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</a:rPr>
              <a:t>	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</a:rPr>
              <a:t>cos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260</a:t>
            </a:r>
            <a:r>
              <a:rPr lang="en-US" sz="1900" baseline="30000" dirty="0">
                <a:solidFill>
                  <a:srgbClr val="000000"/>
                </a:solidFill>
                <a:latin typeface="Times New Roman" pitchFamily="18" charset="0"/>
              </a:rPr>
              <a:t>0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</a:rPr>
              <a:t>	                   </a:t>
            </a:r>
            <a:r>
              <a:rPr lang="en-US" sz="2400" dirty="0">
                <a:solidFill>
                  <a:schemeClr val="accent2"/>
                </a:solidFill>
                <a:latin typeface="Arial" pitchFamily="34" charset="0"/>
              </a:rPr>
              <a:t>4.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</a:rPr>
              <a:t>	tan 145</a:t>
            </a:r>
            <a:r>
              <a:rPr lang="en-US" sz="1900" baseline="30000" dirty="0">
                <a:solidFill>
                  <a:srgbClr val="000000"/>
                </a:solidFill>
                <a:latin typeface="Arial" pitchFamily="34" charset="0"/>
              </a:rPr>
              <a:t>0</a:t>
            </a:r>
          </a:p>
          <a:p>
            <a:endParaRPr lang="en-US" sz="2400" dirty="0">
              <a:solidFill>
                <a:srgbClr val="000000"/>
              </a:solidFill>
              <a:latin typeface="Arial" pitchFamily="34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Arial" pitchFamily="34" charset="0"/>
              </a:rPr>
              <a:t>  </a:t>
            </a:r>
            <a:r>
              <a:rPr lang="en-US" sz="2400" dirty="0">
                <a:solidFill>
                  <a:schemeClr val="accent2"/>
                </a:solidFill>
                <a:latin typeface="Arial" pitchFamily="34" charset="0"/>
              </a:rPr>
              <a:t>5.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</a:rPr>
              <a:t>	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</a:rPr>
              <a:t>cos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 97</a:t>
            </a:r>
            <a:r>
              <a:rPr lang="en-US" sz="1900" baseline="30000" dirty="0">
                <a:solidFill>
                  <a:srgbClr val="000000"/>
                </a:solidFill>
                <a:latin typeface="Times New Roman" pitchFamily="18" charset="0"/>
              </a:rPr>
              <a:t>0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    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</a:rPr>
              <a:t>	                   </a:t>
            </a:r>
            <a:r>
              <a:rPr lang="en-US" sz="2400" dirty="0">
                <a:solidFill>
                  <a:schemeClr val="accent2"/>
                </a:solidFill>
                <a:latin typeface="Arial" pitchFamily="34" charset="0"/>
              </a:rPr>
              <a:t>6.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</a:rPr>
              <a:t>	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</a:rPr>
              <a:t>cos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</a:rPr>
              <a:t>45</a:t>
            </a:r>
            <a:r>
              <a:rPr lang="en-US" sz="2400" baseline="30000" dirty="0" smtClean="0">
                <a:solidFill>
                  <a:srgbClr val="000000"/>
                </a:solidFill>
                <a:latin typeface="Arial" pitchFamily="34" charset="0"/>
              </a:rPr>
              <a:t>0</a:t>
            </a:r>
            <a:endParaRPr lang="en-US" sz="1900" dirty="0">
              <a:solidFill>
                <a:srgbClr val="000000"/>
              </a:solidFill>
              <a:latin typeface="Arial" pitchFamily="34" charset="0"/>
            </a:endParaRPr>
          </a:p>
          <a:p>
            <a:endParaRPr lang="en-US" sz="2400" dirty="0">
              <a:solidFill>
                <a:srgbClr val="000000"/>
              </a:solidFill>
              <a:latin typeface="Arial" pitchFamily="34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Arial" pitchFamily="34" charset="0"/>
              </a:rPr>
              <a:t>  </a:t>
            </a:r>
            <a:r>
              <a:rPr lang="en-US" sz="2400" dirty="0">
                <a:solidFill>
                  <a:schemeClr val="accent2"/>
                </a:solidFill>
                <a:latin typeface="Arial" pitchFamily="34" charset="0"/>
              </a:rPr>
              <a:t>7.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</a:rPr>
              <a:t>	sin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314</a:t>
            </a:r>
            <a:r>
              <a:rPr lang="en-US" sz="1900" baseline="30000" dirty="0">
                <a:solidFill>
                  <a:srgbClr val="000000"/>
                </a:solidFill>
                <a:latin typeface="Times New Roman" pitchFamily="18" charset="0"/>
              </a:rPr>
              <a:t>0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</a:rPr>
              <a:t>	                   </a:t>
            </a:r>
            <a:r>
              <a:rPr lang="en-US" sz="2400" dirty="0">
                <a:solidFill>
                  <a:schemeClr val="accent2"/>
                </a:solidFill>
                <a:latin typeface="Arial" pitchFamily="34" charset="0"/>
              </a:rPr>
              <a:t>8.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</a:rPr>
              <a:t>	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</a:rPr>
              <a:t>cos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</a:rPr>
              <a:t> 315</a:t>
            </a:r>
            <a:r>
              <a:rPr lang="en-US" sz="1900" baseline="30000" dirty="0">
                <a:solidFill>
                  <a:srgbClr val="000000"/>
                </a:solidFill>
                <a:latin typeface="Arial" pitchFamily="34" charset="0"/>
              </a:rPr>
              <a:t>0</a:t>
            </a:r>
          </a:p>
          <a:p>
            <a:r>
              <a:rPr lang="en-US" sz="2400" dirty="0">
                <a:solidFill>
                  <a:srgbClr val="000000"/>
                </a:solidFill>
                <a:latin typeface="Arial" pitchFamily="34" charset="0"/>
              </a:rPr>
              <a:t>	                 	</a:t>
            </a:r>
            <a:endParaRPr lang="en-US" sz="1900" dirty="0">
              <a:solidFill>
                <a:srgbClr val="000080"/>
              </a:solidFill>
              <a:latin typeface="Arial" pitchFamily="34" charset="0"/>
            </a:endParaRP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2743200" y="1028700"/>
            <a:ext cx="1200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ED181E"/>
                </a:solidFill>
              </a:rPr>
              <a:t>Positive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7335838" y="1012825"/>
            <a:ext cx="1200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ED181E"/>
                </a:solidFill>
              </a:rPr>
              <a:t>Positive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2752725" y="1739900"/>
            <a:ext cx="1317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ED181E"/>
                </a:solidFill>
              </a:rPr>
              <a:t>Negative</a:t>
            </a: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7337425" y="1685925"/>
            <a:ext cx="1317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ED181E"/>
                </a:solidFill>
              </a:rPr>
              <a:t>Negative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2743200" y="2441575"/>
            <a:ext cx="1317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ED181E"/>
                </a:solidFill>
              </a:rPr>
              <a:t>Negative</a:t>
            </a:r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7335838" y="2381250"/>
            <a:ext cx="1200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ED181E"/>
                </a:solidFill>
              </a:rPr>
              <a:t>Positive</a:t>
            </a:r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2752725" y="3232150"/>
            <a:ext cx="1317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ED181E"/>
                </a:solidFill>
              </a:rPr>
              <a:t>Negative</a:t>
            </a:r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7337425" y="3155950"/>
            <a:ext cx="1200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ED181E"/>
                </a:solidFill>
              </a:rPr>
              <a:t>Positive</a:t>
            </a:r>
          </a:p>
        </p:txBody>
      </p:sp>
      <p:sp>
        <p:nvSpPr>
          <p:cNvPr id="47119" name="Text Box 15"/>
          <p:cNvSpPr txBox="1">
            <a:spLocks noChangeArrowheads="1"/>
          </p:cNvSpPr>
          <p:nvPr/>
        </p:nvSpPr>
        <p:spPr bwMode="auto">
          <a:xfrm>
            <a:off x="3352800" y="0"/>
            <a:ext cx="19076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2"/>
                </a:solidFill>
              </a:rPr>
              <a:t>The Cast Rule</a:t>
            </a:r>
          </a:p>
        </p:txBody>
      </p:sp>
      <p:pic>
        <p:nvPicPr>
          <p:cNvPr id="17" name="Picture 15" descr="castrule.JPG                                                   000107EF&#10;Hard Drive                     BB21D302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6838" y="4122332"/>
            <a:ext cx="2133600" cy="1941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2.2.</a:t>
            </a:r>
            <a:r>
              <a:rPr lang="en-US" sz="1800" i="1" dirty="0" smtClean="0"/>
              <a:t>6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44111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7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7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 autoUpdateAnimBg="0"/>
      <p:bldP spid="47107" grpId="0" autoUpdateAnimBg="0"/>
      <p:bldP spid="47108" grpId="0" autoUpdateAnimBg="0"/>
      <p:bldP spid="47109" grpId="0" autoUpdateAnimBg="0"/>
      <p:bldP spid="47110" grpId="0" autoUpdateAnimBg="0"/>
      <p:bldP spid="47111" grpId="0" autoUpdateAnimBg="0"/>
      <p:bldP spid="47112" grpId="0" autoUpdateAnimBg="0"/>
      <p:bldP spid="47113" grpId="0" autoUpdateAnimBg="0"/>
      <p:bldP spid="47114" grpId="0" autoUpdateAnimBg="0"/>
      <p:bldP spid="4711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381000" y="838200"/>
            <a:ext cx="8187498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Times-Bold" charset="0"/>
              </a:rPr>
              <a:t>i ) </a:t>
            </a:r>
            <a:r>
              <a:rPr lang="en-US" sz="2000" b="0" dirty="0">
                <a:solidFill>
                  <a:srgbClr val="000000"/>
                </a:solidFill>
                <a:latin typeface="Times-Bold" charset="0"/>
              </a:rPr>
              <a:t>Sine ratios have </a:t>
            </a:r>
            <a:r>
              <a:rPr lang="en-US" sz="2000" dirty="0">
                <a:solidFill>
                  <a:srgbClr val="000000"/>
                </a:solidFill>
                <a:latin typeface="Times-Bold" charset="0"/>
              </a:rPr>
              <a:t>positive </a:t>
            </a:r>
            <a:r>
              <a:rPr lang="en-US" sz="2000" b="0" dirty="0">
                <a:solidFill>
                  <a:srgbClr val="000000"/>
                </a:solidFill>
                <a:latin typeface="Times-Bold" charset="0"/>
              </a:rPr>
              <a:t>values in quadrants _____ and _____ .</a:t>
            </a:r>
          </a:p>
          <a:p>
            <a:endParaRPr lang="en-US" sz="2000" b="0" dirty="0">
              <a:solidFill>
                <a:srgbClr val="000000"/>
              </a:solidFill>
              <a:latin typeface="Times-Bold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Times-Bold" charset="0"/>
              </a:rPr>
              <a:t>ii) </a:t>
            </a:r>
            <a:r>
              <a:rPr lang="en-US" sz="2000" b="0" dirty="0">
                <a:solidFill>
                  <a:srgbClr val="000000"/>
                </a:solidFill>
                <a:latin typeface="Times-Bold" charset="0"/>
              </a:rPr>
              <a:t>Cosine ratios have </a:t>
            </a:r>
            <a:r>
              <a:rPr lang="en-US" sz="2000" dirty="0">
                <a:solidFill>
                  <a:srgbClr val="000000"/>
                </a:solidFill>
                <a:latin typeface="Times-Bold" charset="0"/>
              </a:rPr>
              <a:t>positive </a:t>
            </a:r>
            <a:r>
              <a:rPr lang="en-US" sz="2000" b="0" dirty="0">
                <a:solidFill>
                  <a:srgbClr val="000000"/>
                </a:solidFill>
                <a:latin typeface="Times-Bold" charset="0"/>
              </a:rPr>
              <a:t>values in quadrants _____ and _____ .</a:t>
            </a:r>
          </a:p>
          <a:p>
            <a:endParaRPr lang="en-US" sz="2000" b="0" dirty="0">
              <a:solidFill>
                <a:srgbClr val="000000"/>
              </a:solidFill>
              <a:latin typeface="Times-Bold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Times-Bold" charset="0"/>
              </a:rPr>
              <a:t>iii) </a:t>
            </a:r>
            <a:r>
              <a:rPr lang="en-US" sz="2000" b="0" dirty="0">
                <a:solidFill>
                  <a:srgbClr val="000000"/>
                </a:solidFill>
                <a:latin typeface="Times-Bold" charset="0"/>
              </a:rPr>
              <a:t>Tangent ratios have </a:t>
            </a:r>
            <a:r>
              <a:rPr lang="en-US" sz="2000" dirty="0">
                <a:solidFill>
                  <a:srgbClr val="000000"/>
                </a:solidFill>
                <a:latin typeface="Times-Bold" charset="0"/>
              </a:rPr>
              <a:t>positive </a:t>
            </a:r>
            <a:r>
              <a:rPr lang="en-US" sz="2000" b="0" dirty="0">
                <a:solidFill>
                  <a:srgbClr val="000000"/>
                </a:solidFill>
                <a:latin typeface="Times-Bold" charset="0"/>
              </a:rPr>
              <a:t>values in quadrants _____ and _____ .</a:t>
            </a:r>
          </a:p>
          <a:p>
            <a:endParaRPr lang="en-US" sz="2000" b="0" dirty="0" smtClean="0">
              <a:solidFill>
                <a:srgbClr val="000000"/>
              </a:solidFill>
              <a:latin typeface="Times-Bold" charset="0"/>
            </a:endParaRPr>
          </a:p>
          <a:p>
            <a:r>
              <a:rPr lang="en-US" sz="2000" dirty="0" smtClean="0">
                <a:solidFill>
                  <a:srgbClr val="000000"/>
                </a:solidFill>
                <a:latin typeface="Times-Bold" charset="0"/>
              </a:rPr>
              <a:t>iv) sin</a:t>
            </a:r>
            <a:r>
              <a:rPr lang="en-US" sz="2000" dirty="0" smtClean="0">
                <a:solidFill>
                  <a:srgbClr val="000000"/>
                </a:solidFill>
                <a:latin typeface="Times-Bold" charset="0"/>
                <a:sym typeface="Symbol"/>
              </a:rPr>
              <a:t> &gt; 0 and </a:t>
            </a:r>
            <a:r>
              <a:rPr lang="en-US" sz="2000" dirty="0" err="1" smtClean="0">
                <a:solidFill>
                  <a:srgbClr val="000000"/>
                </a:solidFill>
                <a:latin typeface="Times-Bold" charset="0"/>
                <a:sym typeface="Symbol"/>
              </a:rPr>
              <a:t>cos</a:t>
            </a:r>
            <a:r>
              <a:rPr lang="en-US" sz="2000" dirty="0">
                <a:solidFill>
                  <a:srgbClr val="000000"/>
                </a:solidFill>
                <a:latin typeface="Times-Bold" charset="0"/>
                <a:sym typeface="Symbol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Times-Bold" charset="0"/>
                <a:sym typeface="Symbol"/>
              </a:rPr>
              <a:t> &lt; 0       ______</a:t>
            </a:r>
          </a:p>
          <a:p>
            <a:endParaRPr lang="en-US" sz="2000" dirty="0">
              <a:solidFill>
                <a:srgbClr val="000000"/>
              </a:solidFill>
              <a:latin typeface="Times-Bold" charset="0"/>
              <a:sym typeface="Symbol"/>
            </a:endParaRPr>
          </a:p>
          <a:p>
            <a:r>
              <a:rPr lang="en-US" sz="2000" dirty="0" smtClean="0">
                <a:solidFill>
                  <a:srgbClr val="000000"/>
                </a:solidFill>
                <a:latin typeface="Times-Bold" charset="0"/>
                <a:sym typeface="Symbol"/>
              </a:rPr>
              <a:t>v)  tan</a:t>
            </a:r>
            <a:r>
              <a:rPr lang="en-US" sz="2000" dirty="0">
                <a:solidFill>
                  <a:srgbClr val="000000"/>
                </a:solidFill>
                <a:latin typeface="Times-Bold" charset="0"/>
                <a:sym typeface="Symbol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Times-Bold" charset="0"/>
                <a:sym typeface="Symbol"/>
              </a:rPr>
              <a:t> &lt; 0 and sin</a:t>
            </a:r>
            <a:r>
              <a:rPr lang="en-US" sz="2000" dirty="0">
                <a:solidFill>
                  <a:srgbClr val="000000"/>
                </a:solidFill>
                <a:latin typeface="Times-Bold" charset="0"/>
                <a:sym typeface="Symbol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Times-Bold" charset="0"/>
                <a:sym typeface="Symbol"/>
              </a:rPr>
              <a:t> &lt; 0      ______                 </a:t>
            </a:r>
            <a:endParaRPr lang="en-US" sz="2000" b="0" dirty="0">
              <a:solidFill>
                <a:srgbClr val="000000"/>
              </a:solidFill>
              <a:latin typeface="Times-Bold" charset="0"/>
            </a:endParaRP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3352800" y="0"/>
            <a:ext cx="19076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2"/>
                </a:solidFill>
              </a:rPr>
              <a:t>The Cast Rule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6129338" y="746125"/>
            <a:ext cx="303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ED181E"/>
                </a:solidFill>
              </a:rPr>
              <a:t>I</a:t>
            </a:r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7350125" y="762000"/>
            <a:ext cx="420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ED181E"/>
                </a:solidFill>
              </a:rPr>
              <a:t>II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6324600" y="1371600"/>
            <a:ext cx="303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ED181E"/>
                </a:solidFill>
              </a:rPr>
              <a:t>I</a:t>
            </a: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7575550" y="1393825"/>
            <a:ext cx="522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ED181E"/>
                </a:solidFill>
              </a:rPr>
              <a:t>IV</a:t>
            </a:r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6477000" y="1981200"/>
            <a:ext cx="303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ED181E"/>
                </a:solidFill>
              </a:rPr>
              <a:t>I</a:t>
            </a:r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7848600" y="1971675"/>
            <a:ext cx="539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ED181E"/>
                </a:solidFill>
              </a:rPr>
              <a:t>III</a:t>
            </a:r>
          </a:p>
        </p:txBody>
      </p:sp>
      <p:pic>
        <p:nvPicPr>
          <p:cNvPr id="48144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4191000"/>
            <a:ext cx="2514600" cy="250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3962400" y="2590800"/>
            <a:ext cx="420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ED181E"/>
                </a:solidFill>
              </a:rPr>
              <a:t>II</a:t>
            </a: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3962400" y="3200400"/>
            <a:ext cx="4363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ED181E"/>
                </a:solidFill>
              </a:rPr>
              <a:t>IV</a:t>
            </a:r>
            <a:endParaRPr lang="en-US" sz="2400" dirty="0">
              <a:solidFill>
                <a:srgbClr val="ED181E"/>
              </a:solidFill>
            </a:endParaRP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2.2.</a:t>
            </a:r>
            <a:r>
              <a:rPr lang="en-US" sz="1800" i="1" dirty="0" smtClean="0"/>
              <a:t>7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68638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8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autoUpdateAnimBg="0"/>
      <p:bldP spid="48131" grpId="0" autoUpdateAnimBg="0"/>
      <p:bldP spid="48132" grpId="0" autoUpdateAnimBg="0"/>
      <p:bldP spid="48133" grpId="0" autoUpdateAnimBg="0"/>
      <p:bldP spid="48134" grpId="0" autoUpdateAnimBg="0"/>
      <p:bldP spid="48135" grpId="0" autoUpdateAnimBg="0"/>
      <p:bldP spid="48136" grpId="0" autoUpdateAnimBg="0"/>
      <p:bldP spid="48137" grpId="0" autoUpdateAnimBg="0"/>
      <p:bldP spid="18" grpId="0" autoUpdateAnimBg="0"/>
      <p:bldP spid="1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Text Box 2"/>
          <p:cNvSpPr txBox="1">
            <a:spLocks noChangeArrowheads="1"/>
          </p:cNvSpPr>
          <p:nvPr/>
        </p:nvSpPr>
        <p:spPr bwMode="auto">
          <a:xfrm>
            <a:off x="381000" y="533400"/>
            <a:ext cx="8534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 dirty="0"/>
              <a:t>Given point P(5, 12) on the terminal arm calculate the </a:t>
            </a:r>
            <a:r>
              <a:rPr lang="en-US" sz="2400" b="1" dirty="0" smtClean="0"/>
              <a:t>exact values of the primary trig ratios</a:t>
            </a:r>
            <a:r>
              <a:rPr lang="en-US" sz="2400" b="1" dirty="0"/>
              <a:t>.</a:t>
            </a:r>
          </a:p>
        </p:txBody>
      </p:sp>
      <p:sp>
        <p:nvSpPr>
          <p:cNvPr id="161795" name="Line 3"/>
          <p:cNvSpPr>
            <a:spLocks noChangeShapeType="1"/>
          </p:cNvSpPr>
          <p:nvPr/>
        </p:nvSpPr>
        <p:spPr bwMode="auto">
          <a:xfrm>
            <a:off x="2051050" y="1752600"/>
            <a:ext cx="0" cy="3276600"/>
          </a:xfrm>
          <a:prstGeom prst="line">
            <a:avLst/>
          </a:prstGeom>
          <a:noFill/>
          <a:ln w="57150">
            <a:solidFill>
              <a:srgbClr val="0033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796" name="Line 4"/>
          <p:cNvSpPr>
            <a:spLocks noChangeShapeType="1"/>
          </p:cNvSpPr>
          <p:nvPr/>
        </p:nvSpPr>
        <p:spPr bwMode="auto">
          <a:xfrm>
            <a:off x="527050" y="3810000"/>
            <a:ext cx="3886200" cy="0"/>
          </a:xfrm>
          <a:prstGeom prst="line">
            <a:avLst/>
          </a:prstGeom>
          <a:noFill/>
          <a:ln w="57150">
            <a:solidFill>
              <a:srgbClr val="0033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797" name="Line 5"/>
          <p:cNvSpPr>
            <a:spLocks noChangeShapeType="1"/>
          </p:cNvSpPr>
          <p:nvPr/>
        </p:nvSpPr>
        <p:spPr bwMode="auto">
          <a:xfrm flipV="1">
            <a:off x="2051050" y="1524000"/>
            <a:ext cx="2286000" cy="22860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798" name="Line 6"/>
          <p:cNvSpPr>
            <a:spLocks noChangeShapeType="1"/>
          </p:cNvSpPr>
          <p:nvPr/>
        </p:nvSpPr>
        <p:spPr bwMode="auto">
          <a:xfrm>
            <a:off x="3508375" y="2362200"/>
            <a:ext cx="0" cy="14478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799" name="Oval 7"/>
          <p:cNvSpPr>
            <a:spLocks noChangeArrowheads="1"/>
          </p:cNvSpPr>
          <p:nvPr/>
        </p:nvSpPr>
        <p:spPr bwMode="auto">
          <a:xfrm>
            <a:off x="3400425" y="2200275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00" name="Text Box 8"/>
          <p:cNvSpPr txBox="1">
            <a:spLocks noChangeArrowheads="1"/>
          </p:cNvSpPr>
          <p:nvPr/>
        </p:nvSpPr>
        <p:spPr bwMode="auto">
          <a:xfrm>
            <a:off x="3657600" y="2057400"/>
            <a:ext cx="1182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P(5, 12)</a:t>
            </a:r>
            <a:endParaRPr lang="en-US" sz="2800"/>
          </a:p>
        </p:txBody>
      </p:sp>
      <p:sp>
        <p:nvSpPr>
          <p:cNvPr id="161801" name="Text Box 9"/>
          <p:cNvSpPr txBox="1">
            <a:spLocks noChangeArrowheads="1"/>
          </p:cNvSpPr>
          <p:nvPr/>
        </p:nvSpPr>
        <p:spPr bwMode="auto">
          <a:xfrm>
            <a:off x="2492375" y="37480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5</a:t>
            </a:r>
          </a:p>
        </p:txBody>
      </p:sp>
      <p:sp>
        <p:nvSpPr>
          <p:cNvPr id="161802" name="Text Box 10"/>
          <p:cNvSpPr txBox="1">
            <a:spLocks noChangeArrowheads="1"/>
          </p:cNvSpPr>
          <p:nvPr/>
        </p:nvSpPr>
        <p:spPr bwMode="auto">
          <a:xfrm>
            <a:off x="3559175" y="2909888"/>
            <a:ext cx="539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12</a:t>
            </a:r>
          </a:p>
        </p:txBody>
      </p:sp>
      <p:sp>
        <p:nvSpPr>
          <p:cNvPr id="161803" name="Text Box 11"/>
          <p:cNvSpPr txBox="1">
            <a:spLocks noChangeArrowheads="1"/>
          </p:cNvSpPr>
          <p:nvPr/>
        </p:nvSpPr>
        <p:spPr bwMode="auto">
          <a:xfrm>
            <a:off x="2416175" y="2605088"/>
            <a:ext cx="539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13</a:t>
            </a:r>
          </a:p>
        </p:txBody>
      </p:sp>
      <p:sp>
        <p:nvSpPr>
          <p:cNvPr id="161804" name="Rectangle 12"/>
          <p:cNvSpPr>
            <a:spLocks noChangeArrowheads="1"/>
          </p:cNvSpPr>
          <p:nvPr/>
        </p:nvSpPr>
        <p:spPr bwMode="auto">
          <a:xfrm>
            <a:off x="3270250" y="35814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05" name="Text Box 13"/>
          <p:cNvSpPr txBox="1">
            <a:spLocks noChangeArrowheads="1"/>
          </p:cNvSpPr>
          <p:nvPr/>
        </p:nvSpPr>
        <p:spPr bwMode="auto">
          <a:xfrm>
            <a:off x="2279650" y="3352800"/>
            <a:ext cx="3698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Symbol" pitchFamily="18" charset="2"/>
              </a:rPr>
              <a:t>q</a:t>
            </a:r>
            <a:endParaRPr lang="en-US" sz="2800">
              <a:latin typeface="Symbol" pitchFamily="18" charset="2"/>
            </a:endParaRPr>
          </a:p>
        </p:txBody>
      </p:sp>
      <p:sp>
        <p:nvSpPr>
          <p:cNvPr id="161807" name="Text Box 15"/>
          <p:cNvSpPr txBox="1">
            <a:spLocks noChangeArrowheads="1"/>
          </p:cNvSpPr>
          <p:nvPr/>
        </p:nvSpPr>
        <p:spPr bwMode="auto">
          <a:xfrm>
            <a:off x="165100" y="60325"/>
            <a:ext cx="790960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u="sng" dirty="0">
                <a:solidFill>
                  <a:schemeClr val="accent2"/>
                </a:solidFill>
              </a:rPr>
              <a:t>Finding the Exact Trig Ratios of an Angle in Standard Position</a:t>
            </a:r>
          </a:p>
        </p:txBody>
      </p:sp>
      <p:grpSp>
        <p:nvGrpSpPr>
          <p:cNvPr id="161808" name="Group 16"/>
          <p:cNvGrpSpPr>
            <a:grpSpLocks/>
          </p:cNvGrpSpPr>
          <p:nvPr/>
        </p:nvGrpSpPr>
        <p:grpSpPr bwMode="auto">
          <a:xfrm>
            <a:off x="0" y="2057400"/>
            <a:ext cx="2178050" cy="519113"/>
            <a:chOff x="1728" y="3033"/>
            <a:chExt cx="1372" cy="327"/>
          </a:xfrm>
        </p:grpSpPr>
        <p:sp>
          <p:nvSpPr>
            <p:cNvPr id="161809" name="Text Box 17"/>
            <p:cNvSpPr txBox="1">
              <a:spLocks noChangeArrowheads="1"/>
            </p:cNvSpPr>
            <p:nvPr/>
          </p:nvSpPr>
          <p:spPr bwMode="auto">
            <a:xfrm>
              <a:off x="1728" y="3033"/>
              <a:ext cx="13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i="1" dirty="0">
                  <a:solidFill>
                    <a:schemeClr val="accent2"/>
                  </a:solidFill>
                </a:rPr>
                <a:t>r</a:t>
              </a:r>
              <a:r>
                <a:rPr lang="en-US" sz="2800" dirty="0">
                  <a:solidFill>
                    <a:schemeClr val="accent2"/>
                  </a:solidFill>
                </a:rPr>
                <a:t> = √5</a:t>
              </a:r>
              <a:r>
                <a:rPr lang="en-US" sz="2800" baseline="30000" dirty="0">
                  <a:solidFill>
                    <a:schemeClr val="accent2"/>
                  </a:solidFill>
                </a:rPr>
                <a:t>2</a:t>
              </a:r>
              <a:r>
                <a:rPr lang="en-US" sz="2800" dirty="0">
                  <a:solidFill>
                    <a:schemeClr val="accent2"/>
                  </a:solidFill>
                </a:rPr>
                <a:t> + 12</a:t>
              </a:r>
              <a:r>
                <a:rPr lang="en-US" sz="2800" baseline="30000" dirty="0">
                  <a:solidFill>
                    <a:schemeClr val="accent2"/>
                  </a:solidFill>
                </a:rPr>
                <a:t>2</a:t>
              </a:r>
              <a:endParaRPr lang="en-US" sz="2800" dirty="0">
                <a:solidFill>
                  <a:schemeClr val="accent2"/>
                </a:solidFill>
              </a:endParaRPr>
            </a:p>
          </p:txBody>
        </p:sp>
        <p:sp>
          <p:nvSpPr>
            <p:cNvPr id="161810" name="Line 18"/>
            <p:cNvSpPr>
              <a:spLocks noChangeShapeType="1"/>
            </p:cNvSpPr>
            <p:nvPr/>
          </p:nvSpPr>
          <p:spPr bwMode="auto">
            <a:xfrm>
              <a:off x="2160" y="3072"/>
              <a:ext cx="576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161818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8741524"/>
              </p:ext>
            </p:extLst>
          </p:nvPr>
        </p:nvGraphicFramePr>
        <p:xfrm>
          <a:off x="5791200" y="1828800"/>
          <a:ext cx="1143000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0" name="Equation" r:id="rId4" imgW="584200" imgH="355600" progId="Equation.DSMT4">
                  <p:embed/>
                </p:oleObj>
              </mc:Choice>
              <mc:Fallback>
                <p:oleObj name="Equation" r:id="rId4" imgW="584200" imgH="355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1828800"/>
                        <a:ext cx="1143000" cy="69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1819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2245461"/>
              </p:ext>
            </p:extLst>
          </p:nvPr>
        </p:nvGraphicFramePr>
        <p:xfrm>
          <a:off x="5741988" y="2657475"/>
          <a:ext cx="1166812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1" name="Equation" r:id="rId6" imgW="596900" imgH="355600" progId="Equation.DSMT4">
                  <p:embed/>
                </p:oleObj>
              </mc:Choice>
              <mc:Fallback>
                <p:oleObj name="Equation" r:id="rId6" imgW="596900" imgH="355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1988" y="2657475"/>
                        <a:ext cx="1166812" cy="69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1820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2230202"/>
              </p:ext>
            </p:extLst>
          </p:nvPr>
        </p:nvGraphicFramePr>
        <p:xfrm>
          <a:off x="5740400" y="3495675"/>
          <a:ext cx="1193800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2" name="Equation" r:id="rId8" imgW="609600" imgH="355600" progId="Equation.DSMT4">
                  <p:embed/>
                </p:oleObj>
              </mc:Choice>
              <mc:Fallback>
                <p:oleObj name="Equation" r:id="rId8" imgW="609600" imgH="355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0400" y="3495675"/>
                        <a:ext cx="1193800" cy="69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1823" name="Text Box 31"/>
          <p:cNvSpPr txBox="1">
            <a:spLocks noChangeArrowheads="1"/>
          </p:cNvSpPr>
          <p:nvPr/>
        </p:nvSpPr>
        <p:spPr bwMode="auto">
          <a:xfrm>
            <a:off x="1" y="2528888"/>
            <a:ext cx="9699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i="1" dirty="0">
                <a:solidFill>
                  <a:schemeClr val="accent2"/>
                </a:solidFill>
              </a:rPr>
              <a:t>r</a:t>
            </a:r>
            <a:r>
              <a:rPr lang="en-US" sz="2800" dirty="0">
                <a:solidFill>
                  <a:schemeClr val="accent2"/>
                </a:solidFill>
              </a:rPr>
              <a:t> =13</a:t>
            </a:r>
          </a:p>
        </p:txBody>
      </p:sp>
      <p:graphicFrame>
        <p:nvGraphicFramePr>
          <p:cNvPr id="161825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9774878"/>
              </p:ext>
            </p:extLst>
          </p:nvPr>
        </p:nvGraphicFramePr>
        <p:xfrm>
          <a:off x="7191375" y="1752600"/>
          <a:ext cx="1266825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3" name="Equation" r:id="rId10" imgW="647700" imgH="393700" progId="Equation.DSMT4">
                  <p:embed/>
                </p:oleObj>
              </mc:Choice>
              <mc:Fallback>
                <p:oleObj name="Equation" r:id="rId10" imgW="6477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1375" y="1752600"/>
                        <a:ext cx="1266825" cy="769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1826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6888789"/>
              </p:ext>
            </p:extLst>
          </p:nvPr>
        </p:nvGraphicFramePr>
        <p:xfrm>
          <a:off x="7100888" y="2706688"/>
          <a:ext cx="1290637" cy="76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4" name="Equation" r:id="rId12" imgW="660400" imgH="393700" progId="Equation.DSMT4">
                  <p:embed/>
                </p:oleObj>
              </mc:Choice>
              <mc:Fallback>
                <p:oleObj name="Equation" r:id="rId12" imgW="6604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00888" y="2706688"/>
                        <a:ext cx="1290637" cy="769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1827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03052"/>
              </p:ext>
            </p:extLst>
          </p:nvPr>
        </p:nvGraphicFramePr>
        <p:xfrm>
          <a:off x="7189788" y="3544888"/>
          <a:ext cx="1293812" cy="76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5" name="Equation" r:id="rId14" imgW="660400" imgH="393700" progId="Equation.DSMT4">
                  <p:embed/>
                </p:oleObj>
              </mc:Choice>
              <mc:Fallback>
                <p:oleObj name="Equation" r:id="rId14" imgW="6604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89788" y="3544888"/>
                        <a:ext cx="1293812" cy="769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2.2.</a:t>
            </a:r>
            <a:r>
              <a:rPr lang="en-US" sz="1800" i="1" dirty="0" smtClean="0"/>
              <a:t>8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74805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161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161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1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61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1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1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1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1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1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61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61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1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1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1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1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2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1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1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61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161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61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61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2" dur="500"/>
                                        <p:tgtEl>
                                          <p:spTgt spid="161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7" dur="500"/>
                                        <p:tgtEl>
                                          <p:spTgt spid="161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2" dur="500"/>
                                        <p:tgtEl>
                                          <p:spTgt spid="161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7" dur="500"/>
                                        <p:tgtEl>
                                          <p:spTgt spid="161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2" dur="500"/>
                                        <p:tgtEl>
                                          <p:spTgt spid="161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7" dur="500"/>
                                        <p:tgtEl>
                                          <p:spTgt spid="161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4" grpId="0" autoUpdateAnimBg="0"/>
      <p:bldP spid="161795" grpId="0" animBg="1"/>
      <p:bldP spid="161796" grpId="0" animBg="1"/>
      <p:bldP spid="161797" grpId="0" animBg="1"/>
      <p:bldP spid="161798" grpId="0" animBg="1"/>
      <p:bldP spid="161799" grpId="0" animBg="1"/>
      <p:bldP spid="161800" grpId="0" autoUpdateAnimBg="0"/>
      <p:bldP spid="161801" grpId="0" autoUpdateAnimBg="0"/>
      <p:bldP spid="161802" grpId="0" autoUpdateAnimBg="0"/>
      <p:bldP spid="161803" grpId="0" autoUpdateAnimBg="0"/>
      <p:bldP spid="161804" grpId="0" animBg="1"/>
      <p:bldP spid="161805" grpId="0" autoUpdateAnimBg="0"/>
      <p:bldP spid="161807" grpId="0" autoUpdateAnimBg="0"/>
      <p:bldP spid="16182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574</Words>
  <Application>Microsoft Office PowerPoint</Application>
  <PresentationFormat>On-screen Show (4:3)</PresentationFormat>
  <Paragraphs>147</Paragraphs>
  <Slides>13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Office Theme</vt:lpstr>
      <vt:lpstr>Equation</vt:lpstr>
      <vt:lpstr>MathType 6.0 Equation</vt:lpstr>
      <vt:lpstr>MathType Equation 3.6+</vt:lpstr>
      <vt:lpstr>MathType Equation 3.6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Edmonton Catholic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MacKay</dc:creator>
  <cp:lastModifiedBy>Stephanie MacKay</cp:lastModifiedBy>
  <cp:revision>18</cp:revision>
  <dcterms:created xsi:type="dcterms:W3CDTF">2011-09-12T19:15:35Z</dcterms:created>
  <dcterms:modified xsi:type="dcterms:W3CDTF">2011-09-21T03:03:31Z</dcterms:modified>
</cp:coreProperties>
</file>