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0" r:id="rId5"/>
    <p:sldId id="265" r:id="rId6"/>
    <p:sldId id="261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510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9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12" Type="http://schemas.openxmlformats.org/officeDocument/2006/relationships/image" Target="../media/image28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5" Type="http://schemas.openxmlformats.org/officeDocument/2006/relationships/image" Target="../media/image3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Relationship Id="rId14" Type="http://schemas.openxmlformats.org/officeDocument/2006/relationships/image" Target="../media/image3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2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07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8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1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1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4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89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5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9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3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0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F01AD-408D-412C-A86B-F2C26E4EEB5E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9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5.bin"/><Relationship Id="rId18" Type="http://schemas.openxmlformats.org/officeDocument/2006/relationships/oleObject" Target="../embeddings/oleObject8.bin"/><Relationship Id="rId3" Type="http://schemas.openxmlformats.org/officeDocument/2006/relationships/image" Target="../media/image15.png"/><Relationship Id="rId21" Type="http://schemas.openxmlformats.org/officeDocument/2006/relationships/image" Target="../media/image14.wmf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.wmf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19" Type="http://schemas.openxmlformats.org/officeDocument/2006/relationships/image" Target="../media/image13.wmf"/><Relationship Id="rId4" Type="http://schemas.openxmlformats.org/officeDocument/2006/relationships/image" Target="../media/image16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24.wmf"/><Relationship Id="rId26" Type="http://schemas.openxmlformats.org/officeDocument/2006/relationships/image" Target="../media/image28.wmf"/><Relationship Id="rId3" Type="http://schemas.openxmlformats.org/officeDocument/2006/relationships/oleObject" Target="../embeddings/oleObject10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17.bin"/><Relationship Id="rId25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wmf"/><Relationship Id="rId20" Type="http://schemas.openxmlformats.org/officeDocument/2006/relationships/image" Target="../media/image25.wmf"/><Relationship Id="rId29" Type="http://schemas.openxmlformats.org/officeDocument/2006/relationships/oleObject" Target="../embeddings/oleObject23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4.bin"/><Relationship Id="rId24" Type="http://schemas.openxmlformats.org/officeDocument/2006/relationships/image" Target="../media/image27.wmf"/><Relationship Id="rId32" Type="http://schemas.openxmlformats.org/officeDocument/2006/relationships/image" Target="../media/image31.wmf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23" Type="http://schemas.openxmlformats.org/officeDocument/2006/relationships/oleObject" Target="../embeddings/oleObject20.bin"/><Relationship Id="rId28" Type="http://schemas.openxmlformats.org/officeDocument/2006/relationships/image" Target="../media/image29.wmf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18.bin"/><Relationship Id="rId31" Type="http://schemas.openxmlformats.org/officeDocument/2006/relationships/oleObject" Target="../embeddings/oleObject24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22.wmf"/><Relationship Id="rId22" Type="http://schemas.openxmlformats.org/officeDocument/2006/relationships/image" Target="../media/image26.wmf"/><Relationship Id="rId27" Type="http://schemas.openxmlformats.org/officeDocument/2006/relationships/oleObject" Target="../embeddings/oleObject22.bin"/><Relationship Id="rId30" Type="http://schemas.openxmlformats.org/officeDocument/2006/relationships/image" Target="../media/image3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44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41.wmf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4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6200"/>
            <a:ext cx="356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Math 20-1  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Chapter 2 Trigonometry</a:t>
            </a:r>
            <a:endParaRPr lang="en-US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515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2.2B Trig Ratios of Any Angle (Solving for the Angle)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07" y="826532"/>
            <a:ext cx="1161295" cy="240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032" y="291643"/>
            <a:ext cx="306705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03" y="1295400"/>
            <a:ext cx="514134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43" y="3558646"/>
            <a:ext cx="8225918" cy="556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114800"/>
            <a:ext cx="8179094" cy="1080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06" y="5181600"/>
            <a:ext cx="8331494" cy="596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791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Math 20-1  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</a:rPr>
              <a:t>Chapter 1 Sequences and Series</a:t>
            </a:r>
            <a:endParaRPr lang="en-US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766465"/>
            <a:ext cx="75384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2.2B Trig Ratios of Any Angle </a:t>
            </a:r>
          </a:p>
          <a:p>
            <a:r>
              <a:rPr lang="en-US" sz="3200" b="1" dirty="0" err="1" smtClean="0">
                <a:solidFill>
                  <a:srgbClr val="FF0000"/>
                </a:solidFill>
              </a:rPr>
              <a:t>Quadrantal</a:t>
            </a:r>
            <a:r>
              <a:rPr lang="en-US" sz="3200" b="1" dirty="0" smtClean="0">
                <a:solidFill>
                  <a:srgbClr val="FF0000"/>
                </a:solidFill>
              </a:rPr>
              <a:t> Angles and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Solve for the Angle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2.2.</a:t>
            </a:r>
            <a:r>
              <a:rPr lang="en-US" sz="1800" i="1" dirty="0" smtClean="0"/>
              <a:t>1</a:t>
            </a:r>
            <a:endParaRPr lang="en-US" sz="1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400" y="2018107"/>
            <a:ext cx="1529529" cy="74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600" y="1843683"/>
            <a:ext cx="1837038" cy="918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533400" y="2929125"/>
            <a:ext cx="7903599" cy="830997"/>
            <a:chOff x="630801" y="3768914"/>
            <a:chExt cx="7903599" cy="830997"/>
          </a:xfrm>
        </p:grpSpPr>
        <p:sp>
          <p:nvSpPr>
            <p:cNvPr id="4" name="TextBox 3"/>
            <p:cNvSpPr txBox="1"/>
            <p:nvPr/>
          </p:nvSpPr>
          <p:spPr>
            <a:xfrm>
              <a:off x="630801" y="3768914"/>
              <a:ext cx="79035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70C0"/>
                  </a:solidFill>
                </a:rPr>
                <a:t>T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he reference angles for angles in standard position 150</a:t>
              </a:r>
              <a:r>
                <a:rPr lang="en-US" sz="2400" b="1" dirty="0" smtClean="0">
                  <a:solidFill>
                    <a:srgbClr val="0070C0"/>
                  </a:solidFill>
                  <a:latin typeface="Euclid"/>
                </a:rPr>
                <a:t>°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 and 210</a:t>
              </a:r>
              <a:r>
                <a:rPr lang="en-US" sz="2400" b="1" dirty="0" smtClean="0">
                  <a:solidFill>
                    <a:srgbClr val="0070C0"/>
                  </a:solidFill>
                  <a:latin typeface="Euclid"/>
                </a:rPr>
                <a:t>°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 are equal.  Does this imply that  </a:t>
              </a:r>
              <a:r>
                <a:rPr lang="en-US" sz="2400" b="1" dirty="0" smtClean="0">
                  <a:solidFill>
                    <a:srgbClr val="0070C0"/>
                  </a:solidFill>
                  <a:latin typeface="Euclid"/>
                </a:rPr>
                <a:t>                    ?</a:t>
              </a:r>
              <a:endParaRPr lang="en-US" sz="2400" b="1" dirty="0">
                <a:solidFill>
                  <a:srgbClr val="0070C0"/>
                </a:solidFill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87178276"/>
                </p:ext>
              </p:extLst>
            </p:nvPr>
          </p:nvGraphicFramePr>
          <p:xfrm>
            <a:off x="5943600" y="4141176"/>
            <a:ext cx="1978025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5" name="Equation" r:id="rId5" imgW="1130040" imgH="203040" progId="Equation.DSMT4">
                    <p:embed/>
                  </p:oleObj>
                </mc:Choice>
                <mc:Fallback>
                  <p:oleObj name="Equation" r:id="rId5" imgW="113004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943600" y="4141176"/>
                          <a:ext cx="1978025" cy="355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731441"/>
              </p:ext>
            </p:extLst>
          </p:nvPr>
        </p:nvGraphicFramePr>
        <p:xfrm>
          <a:off x="3237392" y="3962400"/>
          <a:ext cx="19780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6" name="Equation" r:id="rId7" imgW="1130040" imgH="203040" progId="Equation.DSMT4">
                  <p:embed/>
                </p:oleObj>
              </mc:Choice>
              <mc:Fallback>
                <p:oleObj name="Equation" r:id="rId7" imgW="11300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37392" y="3962400"/>
                        <a:ext cx="1978025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870026"/>
              </p:ext>
            </p:extLst>
          </p:nvPr>
        </p:nvGraphicFramePr>
        <p:xfrm>
          <a:off x="1357313" y="4495800"/>
          <a:ext cx="11112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7" name="Equation" r:id="rId9" imgW="634680" imgH="203040" progId="Equation.DSMT4">
                  <p:embed/>
                </p:oleObj>
              </mc:Choice>
              <mc:Fallback>
                <p:oleObj name="Equation" r:id="rId9" imgW="6346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57313" y="4495800"/>
                        <a:ext cx="111125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4226405" y="4419600"/>
            <a:ext cx="0" cy="16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09093" y="4929444"/>
            <a:ext cx="876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  30</a:t>
            </a:r>
            <a:r>
              <a:rPr lang="en-US" dirty="0" smtClean="0">
                <a:latin typeface="Euclid"/>
              </a:rPr>
              <a:t>°</a:t>
            </a:r>
            <a:endParaRPr lang="en-US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054774"/>
              </p:ext>
            </p:extLst>
          </p:nvPr>
        </p:nvGraphicFramePr>
        <p:xfrm>
          <a:off x="1447800" y="5132388"/>
          <a:ext cx="12223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8" name="Equation" r:id="rId11" imgW="698400" imgH="393480" progId="Equation.DSMT4">
                  <p:embed/>
                </p:oleObj>
              </mc:Choice>
              <mc:Fallback>
                <p:oleObj name="Equation" r:id="rId11" imgW="698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47800" y="5132388"/>
                        <a:ext cx="1222375" cy="68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967001"/>
              </p:ext>
            </p:extLst>
          </p:nvPr>
        </p:nvGraphicFramePr>
        <p:xfrm>
          <a:off x="2451100" y="4343400"/>
          <a:ext cx="4445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" name="Equation" r:id="rId13" imgW="253800" imgH="393480" progId="Equation.DSMT4">
                  <p:embed/>
                </p:oleObj>
              </mc:Choice>
              <mc:Fallback>
                <p:oleObj name="Equation" r:id="rId13" imgW="253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451100" y="4343400"/>
                        <a:ext cx="444500" cy="68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927359" y="49294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</a:t>
            </a:r>
            <a:endParaRPr lang="en-US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198218"/>
              </p:ext>
            </p:extLst>
          </p:nvPr>
        </p:nvGraphicFramePr>
        <p:xfrm>
          <a:off x="4959350" y="4476750"/>
          <a:ext cx="11334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0" name="Equation" r:id="rId15" imgW="647640" imgH="203040" progId="Equation.DSMT4">
                  <p:embed/>
                </p:oleObj>
              </mc:Choice>
              <mc:Fallback>
                <p:oleObj name="Equation" r:id="rId15" imgW="647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959350" y="4476750"/>
                        <a:ext cx="1133475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021797" y="4911166"/>
            <a:ext cx="876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  30</a:t>
            </a:r>
            <a:r>
              <a:rPr lang="en-US" dirty="0" smtClean="0">
                <a:latin typeface="Euclid"/>
              </a:rPr>
              <a:t>°</a:t>
            </a:r>
            <a:endParaRPr lang="en-US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4751809"/>
              </p:ext>
            </p:extLst>
          </p:nvPr>
        </p:nvGraphicFramePr>
        <p:xfrm>
          <a:off x="5060504" y="5114110"/>
          <a:ext cx="12223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1" name="Equation" r:id="rId17" imgW="698400" imgH="393480" progId="Equation.DSMT4">
                  <p:embed/>
                </p:oleObj>
              </mc:Choice>
              <mc:Fallback>
                <p:oleObj name="Equation" r:id="rId17" imgW="698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060504" y="5114110"/>
                        <a:ext cx="1222375" cy="68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013058"/>
              </p:ext>
            </p:extLst>
          </p:nvPr>
        </p:nvGraphicFramePr>
        <p:xfrm>
          <a:off x="6108700" y="4325122"/>
          <a:ext cx="4445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2" name="Equation" r:id="rId18" imgW="253800" imgH="393480" progId="Equation.DSMT4">
                  <p:embed/>
                </p:oleObj>
              </mc:Choice>
              <mc:Fallback>
                <p:oleObj name="Equation" r:id="rId18" imgW="253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108700" y="4325122"/>
                        <a:ext cx="444500" cy="68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540063" y="491116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III</a:t>
            </a:r>
            <a:endParaRPr lang="en-US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273968"/>
              </p:ext>
            </p:extLst>
          </p:nvPr>
        </p:nvGraphicFramePr>
        <p:xfrm>
          <a:off x="3237392" y="6062298"/>
          <a:ext cx="19780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3" name="Equation" r:id="rId20" imgW="1130040" imgH="203040" progId="Equation.DSMT4">
                  <p:embed/>
                </p:oleObj>
              </mc:Choice>
              <mc:Fallback>
                <p:oleObj name="Equation" r:id="rId20" imgW="11300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237392" y="6062298"/>
                        <a:ext cx="1978025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974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20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17221"/>
            <a:ext cx="2547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7030A0"/>
                </a:solidFill>
              </a:rPr>
              <a:t>Quadrantal</a:t>
            </a:r>
            <a:r>
              <a:rPr lang="en-US" sz="2400" b="1" dirty="0" smtClean="0">
                <a:solidFill>
                  <a:srgbClr val="7030A0"/>
                </a:solidFill>
              </a:rPr>
              <a:t> Angles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10076" y="1219200"/>
            <a:ext cx="3733800" cy="3352800"/>
            <a:chOff x="576" y="528"/>
            <a:chExt cx="4704" cy="3504"/>
          </a:xfrm>
        </p:grpSpPr>
        <p:sp>
          <p:nvSpPr>
            <p:cNvPr id="4" name="Line 2"/>
            <p:cNvSpPr>
              <a:spLocks noChangeShapeType="1"/>
            </p:cNvSpPr>
            <p:nvPr/>
          </p:nvSpPr>
          <p:spPr bwMode="auto">
            <a:xfrm>
              <a:off x="2832" y="528"/>
              <a:ext cx="0" cy="35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576" y="2256"/>
              <a:ext cx="470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246807" y="2725588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r>
              <a:rPr lang="en-US" dirty="0" smtClean="0">
                <a:latin typeface="Euclid"/>
              </a:rPr>
              <a:t>°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1372" y="849868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r>
              <a:rPr lang="en-US" dirty="0" smtClean="0">
                <a:latin typeface="Euclid"/>
              </a:rPr>
              <a:t>°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710934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180</a:t>
            </a:r>
            <a:r>
              <a:rPr lang="en-US" dirty="0" smtClean="0">
                <a:latin typeface="Euclid"/>
              </a:rPr>
              <a:t>°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92862" y="4648200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270</a:t>
            </a:r>
            <a:r>
              <a:rPr lang="en-US" dirty="0" smtClean="0">
                <a:latin typeface="Euclid"/>
              </a:rPr>
              <a:t>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93224" y="2737284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, 360</a:t>
            </a:r>
            <a:r>
              <a:rPr lang="en-US" dirty="0" smtClean="0">
                <a:latin typeface="Euclid"/>
              </a:rPr>
              <a:t>°</a:t>
            </a:r>
            <a:endParaRPr lang="en-US" dirty="0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2173467" y="181481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332217" y="1443335"/>
            <a:ext cx="9861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smtClean="0"/>
              <a:t>P(</a:t>
            </a:r>
            <a:r>
              <a:rPr lang="en-US" sz="2400" dirty="0"/>
              <a:t>0</a:t>
            </a:r>
            <a:r>
              <a:rPr lang="en-US" sz="2400" dirty="0" smtClean="0"/>
              <a:t>, </a:t>
            </a:r>
            <a:r>
              <a:rPr lang="en-US" sz="2400" dirty="0"/>
              <a:t>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2747661"/>
              </p:ext>
            </p:extLst>
          </p:nvPr>
        </p:nvGraphicFramePr>
        <p:xfrm>
          <a:off x="5692775" y="501650"/>
          <a:ext cx="10541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5" name="Equation" r:id="rId3" imgW="596880" imgH="393480" progId="Equation.DSMT4">
                  <p:embed/>
                </p:oleObj>
              </mc:Choice>
              <mc:Fallback>
                <p:oleObj name="Equation" r:id="rId3" imgW="596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92775" y="501650"/>
                        <a:ext cx="1054100" cy="69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847006"/>
              </p:ext>
            </p:extLst>
          </p:nvPr>
        </p:nvGraphicFramePr>
        <p:xfrm>
          <a:off x="5494338" y="1209675"/>
          <a:ext cx="1211262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6" name="Equation" r:id="rId5" imgW="685800" imgH="393480" progId="Equation.DSMT4">
                  <p:embed/>
                </p:oleObj>
              </mc:Choice>
              <mc:Fallback>
                <p:oleObj name="Equation" r:id="rId5" imgW="685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94338" y="1209675"/>
                        <a:ext cx="1211262" cy="69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15623"/>
              </p:ext>
            </p:extLst>
          </p:nvPr>
        </p:nvGraphicFramePr>
        <p:xfrm>
          <a:off x="5561013" y="2043410"/>
          <a:ext cx="114458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7" name="Equation" r:id="rId7" imgW="647640" imgH="203040" progId="Equation.DSMT4">
                  <p:embed/>
                </p:oleObj>
              </mc:Choice>
              <mc:Fallback>
                <p:oleObj name="Equation" r:id="rId7" imgW="647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61013" y="2043410"/>
                        <a:ext cx="1144587" cy="35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5538933"/>
              </p:ext>
            </p:extLst>
          </p:nvPr>
        </p:nvGraphicFramePr>
        <p:xfrm>
          <a:off x="7435850" y="501650"/>
          <a:ext cx="107632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8" name="Equation" r:id="rId9" imgW="609480" imgH="393480" progId="Equation.DSMT4">
                  <p:embed/>
                </p:oleObj>
              </mc:Choice>
              <mc:Fallback>
                <p:oleObj name="Equation" r:id="rId9" imgW="609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435850" y="501650"/>
                        <a:ext cx="1076325" cy="69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492163"/>
              </p:ext>
            </p:extLst>
          </p:nvPr>
        </p:nvGraphicFramePr>
        <p:xfrm>
          <a:off x="7215188" y="1209675"/>
          <a:ext cx="1277937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9" name="Equation" r:id="rId11" imgW="723600" imgH="393480" progId="Equation.DSMT4">
                  <p:embed/>
                </p:oleObj>
              </mc:Choice>
              <mc:Fallback>
                <p:oleObj name="Equation" r:id="rId11" imgW="723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215188" y="1209675"/>
                        <a:ext cx="1277937" cy="69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550566"/>
              </p:ext>
            </p:extLst>
          </p:nvPr>
        </p:nvGraphicFramePr>
        <p:xfrm>
          <a:off x="7270750" y="2043410"/>
          <a:ext cx="12350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0" name="Equation" r:id="rId13" imgW="698400" imgH="203040" progId="Equation.DSMT4">
                  <p:embed/>
                </p:oleObj>
              </mc:Choice>
              <mc:Fallback>
                <p:oleObj name="Equation" r:id="rId13" imgW="6984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270750" y="2043410"/>
                        <a:ext cx="1235075" cy="35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401790"/>
              </p:ext>
            </p:extLst>
          </p:nvPr>
        </p:nvGraphicFramePr>
        <p:xfrm>
          <a:off x="5378450" y="2686050"/>
          <a:ext cx="107632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1" name="Equation" r:id="rId15" imgW="609480" imgH="393480" progId="Equation.DSMT4">
                  <p:embed/>
                </p:oleObj>
              </mc:Choice>
              <mc:Fallback>
                <p:oleObj name="Equation" r:id="rId15" imgW="609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378450" y="2686050"/>
                        <a:ext cx="1076325" cy="69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556130"/>
              </p:ext>
            </p:extLst>
          </p:nvPr>
        </p:nvGraphicFramePr>
        <p:xfrm>
          <a:off x="5168900" y="3394075"/>
          <a:ext cx="1255713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2" name="Equation" r:id="rId17" imgW="711000" imgH="393480" progId="Equation.DSMT4">
                  <p:embed/>
                </p:oleObj>
              </mc:Choice>
              <mc:Fallback>
                <p:oleObj name="Equation" r:id="rId17" imgW="711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168900" y="3394075"/>
                        <a:ext cx="1255713" cy="69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575351"/>
              </p:ext>
            </p:extLst>
          </p:nvPr>
        </p:nvGraphicFramePr>
        <p:xfrm>
          <a:off x="5137150" y="4205288"/>
          <a:ext cx="21780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3" name="Equation" r:id="rId19" imgW="1231560" imgH="228600" progId="Equation.DSMT4">
                  <p:embed/>
                </p:oleObj>
              </mc:Choice>
              <mc:Fallback>
                <p:oleObj name="Equation" r:id="rId19" imgW="1231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137150" y="4205288"/>
                        <a:ext cx="2178050" cy="403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Oval 7"/>
          <p:cNvSpPr>
            <a:spLocks noChangeArrowheads="1"/>
          </p:cNvSpPr>
          <p:nvPr/>
        </p:nvSpPr>
        <p:spPr bwMode="auto">
          <a:xfrm>
            <a:off x="1028550" y="2782446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547565" y="3048000"/>
            <a:ext cx="11288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Q</a:t>
            </a:r>
            <a:r>
              <a:rPr lang="en-US" sz="2400" dirty="0" smtClean="0"/>
              <a:t>(-4, </a:t>
            </a:r>
            <a:r>
              <a:rPr lang="en-US" sz="2400" dirty="0"/>
              <a:t>0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469264"/>
              </p:ext>
            </p:extLst>
          </p:nvPr>
        </p:nvGraphicFramePr>
        <p:xfrm>
          <a:off x="419100" y="5181600"/>
          <a:ext cx="13462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4" name="Equation" r:id="rId21" imgW="761760" imgH="393480" progId="Equation.DSMT4">
                  <p:embed/>
                </p:oleObj>
              </mc:Choice>
              <mc:Fallback>
                <p:oleObj name="Equation" r:id="rId21" imgW="761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19100" y="5181600"/>
                        <a:ext cx="1346200" cy="69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357373"/>
              </p:ext>
            </p:extLst>
          </p:nvPr>
        </p:nvGraphicFramePr>
        <p:xfrm>
          <a:off x="404813" y="6026150"/>
          <a:ext cx="13017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5" name="Equation" r:id="rId23" imgW="736560" imgH="203040" progId="Equation.DSMT4">
                  <p:embed/>
                </p:oleObj>
              </mc:Choice>
              <mc:Fallback>
                <p:oleObj name="Equation" r:id="rId23" imgW="736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04813" y="6026150"/>
                        <a:ext cx="1301750" cy="35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989134"/>
              </p:ext>
            </p:extLst>
          </p:nvPr>
        </p:nvGraphicFramePr>
        <p:xfrm>
          <a:off x="2551113" y="5181600"/>
          <a:ext cx="1525587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6" name="Equation" r:id="rId25" imgW="863280" imgH="393480" progId="Equation.DSMT4">
                  <p:embed/>
                </p:oleObj>
              </mc:Choice>
              <mc:Fallback>
                <p:oleObj name="Equation" r:id="rId25" imgW="863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2551113" y="5181600"/>
                        <a:ext cx="1525587" cy="69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663199"/>
              </p:ext>
            </p:extLst>
          </p:nvPr>
        </p:nvGraphicFramePr>
        <p:xfrm>
          <a:off x="2536825" y="6026150"/>
          <a:ext cx="14827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7" name="Equation" r:id="rId27" imgW="838080" imgH="203040" progId="Equation.DSMT4">
                  <p:embed/>
                </p:oleObj>
              </mc:Choice>
              <mc:Fallback>
                <p:oleObj name="Equation" r:id="rId27" imgW="838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2536825" y="6026150"/>
                        <a:ext cx="1482725" cy="35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3984980"/>
              </p:ext>
            </p:extLst>
          </p:nvPr>
        </p:nvGraphicFramePr>
        <p:xfrm>
          <a:off x="4951413" y="5181600"/>
          <a:ext cx="1525587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8" name="Equation" r:id="rId29" imgW="863280" imgH="393480" progId="Equation.DSMT4">
                  <p:embed/>
                </p:oleObj>
              </mc:Choice>
              <mc:Fallback>
                <p:oleObj name="Equation" r:id="rId29" imgW="863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4951413" y="5181600"/>
                        <a:ext cx="1525587" cy="69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823658"/>
              </p:ext>
            </p:extLst>
          </p:nvPr>
        </p:nvGraphicFramePr>
        <p:xfrm>
          <a:off x="5014913" y="6026150"/>
          <a:ext cx="132556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9" name="Equation" r:id="rId31" imgW="749160" imgH="203040" progId="Equation.DSMT4">
                  <p:embed/>
                </p:oleObj>
              </mc:Choice>
              <mc:Fallback>
                <p:oleObj name="Equation" r:id="rId31" imgW="749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5014913" y="6026150"/>
                        <a:ext cx="1325562" cy="35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2.2.</a:t>
            </a:r>
            <a:r>
              <a:rPr lang="en-US" sz="1800" i="1" dirty="0" smtClean="0"/>
              <a:t>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2200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2" grpId="0" autoUpdateAnimBg="0"/>
      <p:bldP spid="22" grpId="0" animBg="1"/>
      <p:bldP spid="2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88925" y="779612"/>
            <a:ext cx="31365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Solve for </a:t>
            </a:r>
            <a:r>
              <a:rPr lang="en-US" sz="2400" b="1" dirty="0">
                <a:solidFill>
                  <a:srgbClr val="CC0000"/>
                </a:solidFill>
              </a:rPr>
              <a:t>angle </a:t>
            </a:r>
            <a:r>
              <a:rPr lang="en-US" sz="2400" b="1" i="1" dirty="0">
                <a:solidFill>
                  <a:srgbClr val="CC0000"/>
                </a:solidFill>
                <a:latin typeface="Symbol" pitchFamily="18" charset="2"/>
              </a:rPr>
              <a:t>q</a:t>
            </a:r>
            <a:r>
              <a:rPr lang="en-US" sz="2400" b="1" dirty="0">
                <a:solidFill>
                  <a:srgbClr val="CC0000"/>
                </a:solidFill>
                <a:latin typeface="Symbol" pitchFamily="18" charset="2"/>
              </a:rPr>
              <a:t>  </a:t>
            </a:r>
            <a:r>
              <a:rPr lang="en-US" sz="2400" b="1" dirty="0" smtClean="0">
                <a:solidFill>
                  <a:srgbClr val="CC0000"/>
                </a:solidFill>
              </a:rPr>
              <a:t>given</a:t>
            </a:r>
            <a:endParaRPr lang="en-US" sz="2400" b="1" dirty="0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V="1">
            <a:off x="2590800" y="2057400"/>
            <a:ext cx="1066800" cy="1066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654300" y="5715000"/>
            <a:ext cx="202465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Angle in Standard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 Position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158037" y="5181600"/>
            <a:ext cx="19859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CC0000"/>
                </a:solidFill>
              </a:rPr>
              <a:t>Reference Angle</a:t>
            </a:r>
            <a:endParaRPr lang="en-US" sz="2000" dirty="0"/>
          </a:p>
        </p:txBody>
      </p:sp>
      <p:grpSp>
        <p:nvGrpSpPr>
          <p:cNvPr id="2" name="Group 1"/>
          <p:cNvGrpSpPr/>
          <p:nvPr/>
        </p:nvGrpSpPr>
        <p:grpSpPr>
          <a:xfrm>
            <a:off x="990600" y="1600200"/>
            <a:ext cx="7394575" cy="2590800"/>
            <a:chOff x="990600" y="1600200"/>
            <a:chExt cx="7394575" cy="2590800"/>
          </a:xfrm>
        </p:grpSpPr>
        <p:sp>
          <p:nvSpPr>
            <p:cNvPr id="9219" name="Line 3"/>
            <p:cNvSpPr>
              <a:spLocks noChangeShapeType="1"/>
            </p:cNvSpPr>
            <p:nvPr/>
          </p:nvSpPr>
          <p:spPr bwMode="auto">
            <a:xfrm>
              <a:off x="2590800" y="1600200"/>
              <a:ext cx="0" cy="2590800"/>
            </a:xfrm>
            <a:prstGeom prst="line">
              <a:avLst/>
            </a:prstGeom>
            <a:noFill/>
            <a:ln w="57150">
              <a:solidFill>
                <a:srgbClr val="0033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0" name="Line 4"/>
            <p:cNvSpPr>
              <a:spLocks noChangeShapeType="1"/>
            </p:cNvSpPr>
            <p:nvPr/>
          </p:nvSpPr>
          <p:spPr bwMode="auto">
            <a:xfrm rot="5400000">
              <a:off x="2590800" y="1524000"/>
              <a:ext cx="0" cy="3200400"/>
            </a:xfrm>
            <a:prstGeom prst="line">
              <a:avLst/>
            </a:prstGeom>
            <a:noFill/>
            <a:ln w="57150">
              <a:solidFill>
                <a:srgbClr val="0033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 flipH="1">
              <a:off x="6781800" y="1600200"/>
              <a:ext cx="3175" cy="2590800"/>
            </a:xfrm>
            <a:prstGeom prst="line">
              <a:avLst/>
            </a:prstGeom>
            <a:noFill/>
            <a:ln w="57150">
              <a:solidFill>
                <a:srgbClr val="0033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 rot="5400000">
              <a:off x="6784975" y="1524000"/>
              <a:ext cx="0" cy="3200400"/>
            </a:xfrm>
            <a:prstGeom prst="line">
              <a:avLst/>
            </a:prstGeom>
            <a:noFill/>
            <a:ln w="57150">
              <a:solidFill>
                <a:srgbClr val="0033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9" name="Arc 13"/>
          <p:cNvSpPr>
            <a:spLocks/>
          </p:cNvSpPr>
          <p:nvPr/>
        </p:nvSpPr>
        <p:spPr bwMode="auto">
          <a:xfrm rot="5400000" flipH="1">
            <a:off x="6746875" y="2019300"/>
            <a:ext cx="676275" cy="1381125"/>
          </a:xfrm>
          <a:custGeom>
            <a:avLst/>
            <a:gdLst>
              <a:gd name="G0" fmla="+- 2348 0 0"/>
              <a:gd name="G1" fmla="+- 21600 0 0"/>
              <a:gd name="G2" fmla="+- 21600 0 0"/>
              <a:gd name="T0" fmla="*/ 0 w 23948"/>
              <a:gd name="T1" fmla="*/ 129 h 39170"/>
              <a:gd name="T2" fmla="*/ 14911 w 23948"/>
              <a:gd name="T3" fmla="*/ 39170 h 39170"/>
              <a:gd name="T4" fmla="*/ 2348 w 23948"/>
              <a:gd name="T5" fmla="*/ 21600 h 39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948" h="39170" fill="none" extrusionOk="0">
                <a:moveTo>
                  <a:pt x="-1" y="128"/>
                </a:moveTo>
                <a:cubicBezTo>
                  <a:pt x="779" y="42"/>
                  <a:pt x="1563" y="-1"/>
                  <a:pt x="2348" y="0"/>
                </a:cubicBezTo>
                <a:cubicBezTo>
                  <a:pt x="14277" y="0"/>
                  <a:pt x="23948" y="9670"/>
                  <a:pt x="23948" y="21600"/>
                </a:cubicBezTo>
                <a:cubicBezTo>
                  <a:pt x="23948" y="28572"/>
                  <a:pt x="20582" y="35115"/>
                  <a:pt x="14911" y="39170"/>
                </a:cubicBezTo>
              </a:path>
              <a:path w="23948" h="39170" stroke="0" extrusionOk="0">
                <a:moveTo>
                  <a:pt x="-1" y="128"/>
                </a:moveTo>
                <a:cubicBezTo>
                  <a:pt x="779" y="42"/>
                  <a:pt x="1563" y="-1"/>
                  <a:pt x="2348" y="0"/>
                </a:cubicBezTo>
                <a:cubicBezTo>
                  <a:pt x="14277" y="0"/>
                  <a:pt x="23948" y="9670"/>
                  <a:pt x="23948" y="21600"/>
                </a:cubicBezTo>
                <a:cubicBezTo>
                  <a:pt x="23948" y="28572"/>
                  <a:pt x="20582" y="35115"/>
                  <a:pt x="14911" y="39170"/>
                </a:cubicBezTo>
                <a:lnTo>
                  <a:pt x="2348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3689350" y="2057400"/>
            <a:ext cx="0" cy="10668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3794125" y="22240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803525" y="20716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5724525" y="2057400"/>
            <a:ext cx="0" cy="10668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H="1" flipV="1">
            <a:off x="5715000" y="2057400"/>
            <a:ext cx="1066800" cy="10668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2841625" y="2679700"/>
            <a:ext cx="369888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CC0000"/>
                </a:solidFill>
                <a:latin typeface="Symbol" pitchFamily="18" charset="2"/>
              </a:rPr>
              <a:t>q</a:t>
            </a:r>
            <a:endParaRPr lang="en-US">
              <a:solidFill>
                <a:srgbClr val="CC0000"/>
              </a:solidFill>
              <a:latin typeface="Symbol" pitchFamily="18" charset="2"/>
            </a:endParaRP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5257800" y="23622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6115050" y="2057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1363663" y="5029200"/>
            <a:ext cx="11288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CC0000"/>
                </a:solidFill>
                <a:latin typeface="Symbol" pitchFamily="18" charset="2"/>
              </a:rPr>
              <a:t>q</a:t>
            </a:r>
            <a:r>
              <a:rPr lang="en-US" sz="2400" dirty="0">
                <a:solidFill>
                  <a:srgbClr val="CC0000"/>
                </a:solidFill>
              </a:rPr>
              <a:t> = 30</a:t>
            </a:r>
            <a:r>
              <a:rPr lang="en-US" sz="2400" baseline="30000" dirty="0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5715000" y="5143500"/>
            <a:ext cx="10583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R = 30</a:t>
            </a:r>
            <a:r>
              <a:rPr lang="en-US" sz="2400" baseline="30000">
                <a:solidFill>
                  <a:srgbClr val="CC0000"/>
                </a:solidFill>
              </a:rPr>
              <a:t>0</a:t>
            </a:r>
            <a:endParaRPr lang="en-US" sz="2400" baseline="30000"/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2667000" y="4876800"/>
            <a:ext cx="123251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CC0000"/>
                </a:solidFill>
              </a:rPr>
              <a:t>Reference</a:t>
            </a:r>
          </a:p>
          <a:p>
            <a:r>
              <a:rPr lang="en-US" sz="2000" dirty="0">
                <a:solidFill>
                  <a:srgbClr val="CC0000"/>
                </a:solidFill>
              </a:rPr>
              <a:t>Angle</a:t>
            </a:r>
            <a:endParaRPr lang="en-US" sz="2000" dirty="0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1349375" y="5715000"/>
            <a:ext cx="1128835" cy="461665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chemeClr val="accent2"/>
                </a:solidFill>
                <a:latin typeface="Symbol" pitchFamily="18" charset="2"/>
              </a:rPr>
              <a:t>q</a:t>
            </a:r>
            <a:r>
              <a:rPr lang="en-US" sz="2400" dirty="0">
                <a:solidFill>
                  <a:schemeClr val="accent2"/>
                </a:solidFill>
              </a:rPr>
              <a:t> = 30</a:t>
            </a:r>
            <a:r>
              <a:rPr lang="en-US" sz="2400" baseline="30000" dirty="0">
                <a:solidFill>
                  <a:schemeClr val="accent2"/>
                </a:solidFill>
              </a:rPr>
              <a:t>0</a:t>
            </a:r>
            <a:endParaRPr lang="en-US" sz="2400" baseline="30000" dirty="0">
              <a:solidFill>
                <a:srgbClr val="CC0000"/>
              </a:solidFill>
            </a:endParaRP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5638800" y="5715000"/>
            <a:ext cx="1446212" cy="461665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chemeClr val="accent2"/>
                </a:solidFill>
                <a:latin typeface="Symbol" pitchFamily="18" charset="2"/>
              </a:rPr>
              <a:t>q</a:t>
            </a:r>
            <a:r>
              <a:rPr lang="en-US" sz="2400" dirty="0">
                <a:solidFill>
                  <a:schemeClr val="accent2"/>
                </a:solidFill>
              </a:rPr>
              <a:t>  = 150</a:t>
            </a:r>
            <a:r>
              <a:rPr lang="en-US" sz="2400" baseline="30000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7086600" y="5715000"/>
            <a:ext cx="202465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Angle in Standard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 Position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6286567" y="621488"/>
            <a:ext cx="17588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0</a:t>
            </a:r>
            <a:r>
              <a:rPr lang="en-US" sz="2400" b="1" baseline="30000" dirty="0"/>
              <a:t>0</a:t>
            </a:r>
            <a:r>
              <a:rPr lang="en-US" sz="2400" b="1" dirty="0"/>
              <a:t> ≤ </a:t>
            </a:r>
            <a:r>
              <a:rPr lang="en-US" sz="2400" b="1" i="1" dirty="0">
                <a:solidFill>
                  <a:srgbClr val="CC0000"/>
                </a:solidFill>
                <a:latin typeface="Symbol" pitchFamily="18" charset="2"/>
              </a:rPr>
              <a:t>q</a:t>
            </a:r>
            <a:r>
              <a:rPr lang="en-US" sz="2400" b="1" dirty="0"/>
              <a:t> &lt; </a:t>
            </a:r>
            <a:r>
              <a:rPr lang="en-US" sz="2400" b="1" dirty="0" smtClean="0"/>
              <a:t>360</a:t>
            </a:r>
            <a:r>
              <a:rPr lang="en-US" sz="2400" b="1" baseline="30000" dirty="0" smtClean="0"/>
              <a:t>0</a:t>
            </a:r>
            <a:endParaRPr lang="en-US" sz="2400" b="1" baseline="30000" dirty="0"/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7696200" y="2343150"/>
            <a:ext cx="7620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  <a:latin typeface="Symbol" pitchFamily="18" charset="2"/>
              </a:rPr>
              <a:t>q</a:t>
            </a:r>
          </a:p>
        </p:txBody>
      </p:sp>
      <p:sp>
        <p:nvSpPr>
          <p:cNvPr id="9250" name="Arc 34"/>
          <p:cNvSpPr>
            <a:spLocks/>
          </p:cNvSpPr>
          <p:nvPr/>
        </p:nvSpPr>
        <p:spPr bwMode="auto">
          <a:xfrm rot="5400000" flipH="1">
            <a:off x="2943225" y="2628901"/>
            <a:ext cx="530225" cy="463550"/>
          </a:xfrm>
          <a:custGeom>
            <a:avLst/>
            <a:gdLst>
              <a:gd name="G0" fmla="+- 0 0 0"/>
              <a:gd name="G1" fmla="+- 21573 0 0"/>
              <a:gd name="G2" fmla="+- 21600 0 0"/>
              <a:gd name="T0" fmla="*/ 1061 w 20216"/>
              <a:gd name="T1" fmla="*/ 0 h 21573"/>
              <a:gd name="T2" fmla="*/ 20216 w 20216"/>
              <a:gd name="T3" fmla="*/ 13967 h 21573"/>
              <a:gd name="T4" fmla="*/ 0 w 20216"/>
              <a:gd name="T5" fmla="*/ 21573 h 2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16" h="21573" fill="none" extrusionOk="0">
                <a:moveTo>
                  <a:pt x="1061" y="-1"/>
                </a:moveTo>
                <a:cubicBezTo>
                  <a:pt x="9659" y="421"/>
                  <a:pt x="17185" y="5909"/>
                  <a:pt x="20216" y="13966"/>
                </a:cubicBezTo>
              </a:path>
              <a:path w="20216" h="21573" stroke="0" extrusionOk="0">
                <a:moveTo>
                  <a:pt x="1061" y="-1"/>
                </a:moveTo>
                <a:cubicBezTo>
                  <a:pt x="9659" y="421"/>
                  <a:pt x="17185" y="5909"/>
                  <a:pt x="20216" y="13966"/>
                </a:cubicBezTo>
                <a:lnTo>
                  <a:pt x="0" y="21573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54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647887"/>
              </p:ext>
            </p:extLst>
          </p:nvPr>
        </p:nvGraphicFramePr>
        <p:xfrm>
          <a:off x="3184736" y="533400"/>
          <a:ext cx="159702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3" imgW="672840" imgH="393480" progId="Equation.DSMT4">
                  <p:embed/>
                </p:oleObj>
              </mc:Choice>
              <mc:Fallback>
                <p:oleObj name="Equation" r:id="rId3" imgW="672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4736" y="533400"/>
                        <a:ext cx="1597025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1066800" y="152400"/>
            <a:ext cx="70530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u="sng" dirty="0" smtClean="0">
                <a:solidFill>
                  <a:srgbClr val="0070C0"/>
                </a:solidFill>
              </a:rPr>
              <a:t>Determine the Measure of an </a:t>
            </a:r>
            <a:r>
              <a:rPr lang="en-US" sz="2400" b="1" u="sng" dirty="0">
                <a:solidFill>
                  <a:srgbClr val="0070C0"/>
                </a:solidFill>
              </a:rPr>
              <a:t>Angle </a:t>
            </a:r>
            <a:r>
              <a:rPr lang="en-US" sz="2400" b="1" u="sng" dirty="0">
                <a:solidFill>
                  <a:srgbClr val="0070C0"/>
                </a:solidFill>
              </a:rPr>
              <a:t>G</a:t>
            </a:r>
            <a:r>
              <a:rPr lang="en-US" sz="2400" b="1" u="sng" dirty="0" smtClean="0">
                <a:solidFill>
                  <a:srgbClr val="0070C0"/>
                </a:solidFill>
              </a:rPr>
              <a:t>iven a Trig Ratio</a:t>
            </a:r>
            <a:endParaRPr lang="en-US" sz="2400" b="1" u="sng" dirty="0">
              <a:solidFill>
                <a:srgbClr val="0070C0"/>
              </a:solidFill>
            </a:endParaRP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6096000" y="27432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R</a:t>
            </a:r>
          </a:p>
        </p:txBody>
      </p:sp>
      <p:graphicFrame>
        <p:nvGraphicFramePr>
          <p:cNvPr id="36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33234"/>
              </p:ext>
            </p:extLst>
          </p:nvPr>
        </p:nvGraphicFramePr>
        <p:xfrm>
          <a:off x="612738" y="4098925"/>
          <a:ext cx="159702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5" imgW="672840" imgH="393480" progId="Equation.DSMT4">
                  <p:embed/>
                </p:oleObj>
              </mc:Choice>
              <mc:Fallback>
                <p:oleObj name="Equation" r:id="rId5" imgW="672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38" y="4098925"/>
                        <a:ext cx="1597025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948142"/>
              </p:ext>
            </p:extLst>
          </p:nvPr>
        </p:nvGraphicFramePr>
        <p:xfrm>
          <a:off x="5029200" y="4324350"/>
          <a:ext cx="159702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6" imgW="672840" imgH="393480" progId="Equation.DSMT4">
                  <p:embed/>
                </p:oleObj>
              </mc:Choice>
              <mc:Fallback>
                <p:oleObj name="Equation" r:id="rId6" imgW="672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324350"/>
                        <a:ext cx="1597025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5138687" y="773886"/>
            <a:ext cx="9573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I or II</a:t>
            </a:r>
            <a:endParaRPr lang="en-US" sz="2800" b="1" baseline="30000" dirty="0">
              <a:solidFill>
                <a:srgbClr val="7030A0"/>
              </a:solidFill>
            </a:endParaRP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2.2.</a:t>
            </a:r>
            <a:r>
              <a:rPr lang="en-US" sz="1800" i="1" dirty="0" smtClean="0"/>
              <a:t>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2135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21" grpId="0" animBg="1"/>
      <p:bldP spid="9223" grpId="0" autoUpdateAnimBg="0"/>
      <p:bldP spid="9225" grpId="0" autoUpdateAnimBg="0"/>
      <p:bldP spid="9229" grpId="0" animBg="1"/>
      <p:bldP spid="9233" grpId="0" animBg="1"/>
      <p:bldP spid="9234" grpId="0" autoUpdateAnimBg="0"/>
      <p:bldP spid="9235" grpId="0" autoUpdateAnimBg="0"/>
      <p:bldP spid="9236" grpId="0" animBg="1"/>
      <p:bldP spid="9237" grpId="0" animBg="1"/>
      <p:bldP spid="9238" grpId="0" autoUpdateAnimBg="0"/>
      <p:bldP spid="9240" grpId="0" autoUpdateAnimBg="0"/>
      <p:bldP spid="9241" grpId="0" autoUpdateAnimBg="0"/>
      <p:bldP spid="9243" grpId="0" autoUpdateAnimBg="0"/>
      <p:bldP spid="9245" grpId="0" autoUpdateAnimBg="0"/>
      <p:bldP spid="9246" grpId="0" autoUpdateAnimBg="0"/>
      <p:bldP spid="9247" grpId="0" animBg="1" autoUpdateAnimBg="0"/>
      <p:bldP spid="9248" grpId="0" animBg="1" autoUpdateAnimBg="0"/>
      <p:bldP spid="9249" grpId="0" autoUpdateAnimBg="0"/>
      <p:bldP spid="9252" grpId="0" autoUpdateAnimBg="0"/>
      <p:bldP spid="9239" grpId="0" autoUpdateAnimBg="0"/>
      <p:bldP spid="9250" grpId="0" animBg="1"/>
      <p:bldP spid="9255" grpId="0" autoUpdateAnimBg="0"/>
      <p:bldP spid="9256" grpId="0" autoUpdateAnimBg="0"/>
      <p:bldP spid="3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88925" y="779612"/>
            <a:ext cx="31365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Solve for </a:t>
            </a:r>
            <a:r>
              <a:rPr lang="en-US" sz="2400" b="1" dirty="0">
                <a:solidFill>
                  <a:srgbClr val="CC0000"/>
                </a:solidFill>
              </a:rPr>
              <a:t>angle </a:t>
            </a:r>
            <a:r>
              <a:rPr lang="en-US" sz="2400" b="1" i="1" dirty="0">
                <a:solidFill>
                  <a:srgbClr val="CC0000"/>
                </a:solidFill>
                <a:latin typeface="Symbol" pitchFamily="18" charset="2"/>
              </a:rPr>
              <a:t>q</a:t>
            </a:r>
            <a:r>
              <a:rPr lang="en-US" sz="2400" b="1" dirty="0">
                <a:solidFill>
                  <a:srgbClr val="CC0000"/>
                </a:solidFill>
                <a:latin typeface="Symbol" pitchFamily="18" charset="2"/>
              </a:rPr>
              <a:t>  </a:t>
            </a:r>
            <a:r>
              <a:rPr lang="en-US" sz="2400" b="1" dirty="0" smtClean="0">
                <a:solidFill>
                  <a:srgbClr val="CC0000"/>
                </a:solidFill>
              </a:rPr>
              <a:t>given</a:t>
            </a:r>
            <a:endParaRPr lang="en-US" sz="2400" b="1" dirty="0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V="1">
            <a:off x="2590800" y="2057400"/>
            <a:ext cx="1066800" cy="1066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654300" y="5715000"/>
            <a:ext cx="202465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Angle in Standard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 Position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158037" y="5181600"/>
            <a:ext cx="19859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CC0000"/>
                </a:solidFill>
              </a:rPr>
              <a:t>Reference Angle</a:t>
            </a:r>
            <a:endParaRPr lang="en-US" sz="2000" dirty="0"/>
          </a:p>
        </p:txBody>
      </p:sp>
      <p:grpSp>
        <p:nvGrpSpPr>
          <p:cNvPr id="2" name="Group 1"/>
          <p:cNvGrpSpPr/>
          <p:nvPr/>
        </p:nvGrpSpPr>
        <p:grpSpPr>
          <a:xfrm>
            <a:off x="990600" y="1600200"/>
            <a:ext cx="7394575" cy="2590800"/>
            <a:chOff x="990600" y="1600200"/>
            <a:chExt cx="7394575" cy="2590800"/>
          </a:xfrm>
        </p:grpSpPr>
        <p:sp>
          <p:nvSpPr>
            <p:cNvPr id="9219" name="Line 3"/>
            <p:cNvSpPr>
              <a:spLocks noChangeShapeType="1"/>
            </p:cNvSpPr>
            <p:nvPr/>
          </p:nvSpPr>
          <p:spPr bwMode="auto">
            <a:xfrm>
              <a:off x="2590800" y="1600200"/>
              <a:ext cx="0" cy="2590800"/>
            </a:xfrm>
            <a:prstGeom prst="line">
              <a:avLst/>
            </a:prstGeom>
            <a:noFill/>
            <a:ln w="57150">
              <a:solidFill>
                <a:srgbClr val="0033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0" name="Line 4"/>
            <p:cNvSpPr>
              <a:spLocks noChangeShapeType="1"/>
            </p:cNvSpPr>
            <p:nvPr/>
          </p:nvSpPr>
          <p:spPr bwMode="auto">
            <a:xfrm rot="5400000">
              <a:off x="2590800" y="1524000"/>
              <a:ext cx="0" cy="3200400"/>
            </a:xfrm>
            <a:prstGeom prst="line">
              <a:avLst/>
            </a:prstGeom>
            <a:noFill/>
            <a:ln w="57150">
              <a:solidFill>
                <a:srgbClr val="0033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 flipH="1">
              <a:off x="6781800" y="1600200"/>
              <a:ext cx="3175" cy="2590800"/>
            </a:xfrm>
            <a:prstGeom prst="line">
              <a:avLst/>
            </a:prstGeom>
            <a:noFill/>
            <a:ln w="57150">
              <a:solidFill>
                <a:srgbClr val="0033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 rot="5400000">
              <a:off x="6784975" y="1524000"/>
              <a:ext cx="0" cy="3200400"/>
            </a:xfrm>
            <a:prstGeom prst="line">
              <a:avLst/>
            </a:prstGeom>
            <a:noFill/>
            <a:ln w="57150">
              <a:solidFill>
                <a:srgbClr val="0033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9" name="Arc 13"/>
          <p:cNvSpPr>
            <a:spLocks/>
          </p:cNvSpPr>
          <p:nvPr/>
        </p:nvSpPr>
        <p:spPr bwMode="auto">
          <a:xfrm rot="5400000" flipH="1">
            <a:off x="6746875" y="2019300"/>
            <a:ext cx="676275" cy="1381125"/>
          </a:xfrm>
          <a:custGeom>
            <a:avLst/>
            <a:gdLst>
              <a:gd name="G0" fmla="+- 2348 0 0"/>
              <a:gd name="G1" fmla="+- 21600 0 0"/>
              <a:gd name="G2" fmla="+- 21600 0 0"/>
              <a:gd name="T0" fmla="*/ 0 w 23948"/>
              <a:gd name="T1" fmla="*/ 129 h 39170"/>
              <a:gd name="T2" fmla="*/ 14911 w 23948"/>
              <a:gd name="T3" fmla="*/ 39170 h 39170"/>
              <a:gd name="T4" fmla="*/ 2348 w 23948"/>
              <a:gd name="T5" fmla="*/ 21600 h 39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948" h="39170" fill="none" extrusionOk="0">
                <a:moveTo>
                  <a:pt x="-1" y="128"/>
                </a:moveTo>
                <a:cubicBezTo>
                  <a:pt x="779" y="42"/>
                  <a:pt x="1563" y="-1"/>
                  <a:pt x="2348" y="0"/>
                </a:cubicBezTo>
                <a:cubicBezTo>
                  <a:pt x="14277" y="0"/>
                  <a:pt x="23948" y="9670"/>
                  <a:pt x="23948" y="21600"/>
                </a:cubicBezTo>
                <a:cubicBezTo>
                  <a:pt x="23948" y="28572"/>
                  <a:pt x="20582" y="35115"/>
                  <a:pt x="14911" y="39170"/>
                </a:cubicBezTo>
              </a:path>
              <a:path w="23948" h="39170" stroke="0" extrusionOk="0">
                <a:moveTo>
                  <a:pt x="-1" y="128"/>
                </a:moveTo>
                <a:cubicBezTo>
                  <a:pt x="779" y="42"/>
                  <a:pt x="1563" y="-1"/>
                  <a:pt x="2348" y="0"/>
                </a:cubicBezTo>
                <a:cubicBezTo>
                  <a:pt x="14277" y="0"/>
                  <a:pt x="23948" y="9670"/>
                  <a:pt x="23948" y="21600"/>
                </a:cubicBezTo>
                <a:cubicBezTo>
                  <a:pt x="23948" y="28572"/>
                  <a:pt x="20582" y="35115"/>
                  <a:pt x="14911" y="39170"/>
                </a:cubicBezTo>
                <a:lnTo>
                  <a:pt x="2348" y="2160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3689350" y="2057400"/>
            <a:ext cx="0" cy="10668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3794125" y="2224088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  <a:endParaRPr lang="en-US" dirty="0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803525" y="2071688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5724525" y="2057400"/>
            <a:ext cx="0" cy="10668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H="1" flipV="1">
            <a:off x="5715000" y="2057400"/>
            <a:ext cx="1066800" cy="10668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2841625" y="2679700"/>
            <a:ext cx="369888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CC0000"/>
                </a:solidFill>
                <a:latin typeface="Symbol" pitchFamily="18" charset="2"/>
              </a:rPr>
              <a:t>q</a:t>
            </a:r>
            <a:endParaRPr lang="en-US">
              <a:solidFill>
                <a:srgbClr val="CC0000"/>
              </a:solidFill>
              <a:latin typeface="Symbol" pitchFamily="18" charset="2"/>
            </a:endParaRP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5257800" y="2362200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  <a:endParaRPr lang="en-US" dirty="0"/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6115050" y="2057400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5</a:t>
            </a:r>
            <a:endParaRPr lang="en-US" dirty="0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1363663" y="5029200"/>
            <a:ext cx="11288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CC0000"/>
                </a:solidFill>
                <a:latin typeface="Symbol" pitchFamily="18" charset="2"/>
              </a:rPr>
              <a:t>q</a:t>
            </a:r>
            <a:r>
              <a:rPr lang="en-US" sz="2400" dirty="0">
                <a:solidFill>
                  <a:srgbClr val="CC0000"/>
                </a:solidFill>
              </a:rPr>
              <a:t> = </a:t>
            </a:r>
            <a:r>
              <a:rPr lang="en-US" sz="2400" dirty="0" smtClean="0">
                <a:solidFill>
                  <a:srgbClr val="CC0000"/>
                </a:solidFill>
              </a:rPr>
              <a:t>37</a:t>
            </a:r>
            <a:r>
              <a:rPr lang="en-US" sz="2400" baseline="30000" dirty="0" smtClean="0">
                <a:solidFill>
                  <a:srgbClr val="CC0000"/>
                </a:solidFill>
              </a:rPr>
              <a:t>0</a:t>
            </a:r>
            <a:endParaRPr lang="en-US" sz="2400" baseline="30000" dirty="0">
              <a:solidFill>
                <a:srgbClr val="CC0000"/>
              </a:solidFill>
            </a:endParaRP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5715000" y="5143500"/>
            <a:ext cx="10583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</a:rPr>
              <a:t>R = </a:t>
            </a:r>
            <a:r>
              <a:rPr lang="en-US" sz="2400" dirty="0" smtClean="0">
                <a:solidFill>
                  <a:srgbClr val="CC0000"/>
                </a:solidFill>
              </a:rPr>
              <a:t>37</a:t>
            </a:r>
            <a:r>
              <a:rPr lang="en-US" sz="2400" baseline="30000" dirty="0" smtClean="0">
                <a:solidFill>
                  <a:srgbClr val="CC0000"/>
                </a:solidFill>
              </a:rPr>
              <a:t>0</a:t>
            </a:r>
            <a:endParaRPr lang="en-US" sz="2400" baseline="30000" dirty="0"/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2667000" y="4876800"/>
            <a:ext cx="123251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CC0000"/>
                </a:solidFill>
              </a:rPr>
              <a:t>Reference</a:t>
            </a:r>
          </a:p>
          <a:p>
            <a:r>
              <a:rPr lang="en-US" sz="2000" dirty="0">
                <a:solidFill>
                  <a:srgbClr val="CC0000"/>
                </a:solidFill>
              </a:rPr>
              <a:t>Angle</a:t>
            </a:r>
            <a:endParaRPr lang="en-US" sz="2000" dirty="0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1349375" y="5715000"/>
            <a:ext cx="1128835" cy="461665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chemeClr val="accent2"/>
                </a:solidFill>
                <a:latin typeface="Symbol" pitchFamily="18" charset="2"/>
              </a:rPr>
              <a:t>q</a:t>
            </a:r>
            <a:r>
              <a:rPr lang="en-US" sz="2400" dirty="0">
                <a:solidFill>
                  <a:schemeClr val="accent2"/>
                </a:solidFill>
              </a:rPr>
              <a:t> = </a:t>
            </a:r>
            <a:r>
              <a:rPr lang="en-US" sz="2400" dirty="0" smtClean="0">
                <a:solidFill>
                  <a:schemeClr val="accent2"/>
                </a:solidFill>
              </a:rPr>
              <a:t>37</a:t>
            </a:r>
            <a:r>
              <a:rPr lang="en-US" sz="2400" baseline="30000" dirty="0" smtClean="0">
                <a:solidFill>
                  <a:schemeClr val="accent2"/>
                </a:solidFill>
              </a:rPr>
              <a:t>0</a:t>
            </a:r>
            <a:endParaRPr lang="en-US" sz="2400" baseline="30000" dirty="0">
              <a:solidFill>
                <a:srgbClr val="CC0000"/>
              </a:solidFill>
            </a:endParaRP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5638800" y="5715000"/>
            <a:ext cx="1446212" cy="461665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chemeClr val="accent2"/>
                </a:solidFill>
                <a:latin typeface="Symbol" pitchFamily="18" charset="2"/>
              </a:rPr>
              <a:t>q</a:t>
            </a:r>
            <a:r>
              <a:rPr lang="en-US" sz="2400" dirty="0">
                <a:solidFill>
                  <a:schemeClr val="accent2"/>
                </a:solidFill>
              </a:rPr>
              <a:t>  = </a:t>
            </a:r>
            <a:r>
              <a:rPr lang="en-US" sz="2400" dirty="0" smtClean="0">
                <a:solidFill>
                  <a:schemeClr val="accent2"/>
                </a:solidFill>
              </a:rPr>
              <a:t>143</a:t>
            </a:r>
            <a:r>
              <a:rPr lang="en-US" sz="2400" baseline="30000" dirty="0" smtClean="0">
                <a:solidFill>
                  <a:schemeClr val="accent2"/>
                </a:solidFill>
              </a:rPr>
              <a:t>0</a:t>
            </a:r>
            <a:endParaRPr lang="en-US" sz="2400" baseline="30000" dirty="0">
              <a:solidFill>
                <a:schemeClr val="accent2"/>
              </a:solidFill>
            </a:endParaRP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7086600" y="5715000"/>
            <a:ext cx="202465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Angle in Standard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 Position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6286567" y="621488"/>
            <a:ext cx="175881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0</a:t>
            </a:r>
            <a:r>
              <a:rPr lang="en-US" sz="2400" b="1" baseline="30000" dirty="0"/>
              <a:t>0</a:t>
            </a:r>
            <a:r>
              <a:rPr lang="en-US" sz="2400" b="1" dirty="0"/>
              <a:t> ≤ </a:t>
            </a:r>
            <a:r>
              <a:rPr lang="en-US" sz="2400" b="1" i="1" dirty="0">
                <a:solidFill>
                  <a:srgbClr val="CC0000"/>
                </a:solidFill>
                <a:latin typeface="Symbol" pitchFamily="18" charset="2"/>
              </a:rPr>
              <a:t>q</a:t>
            </a:r>
            <a:r>
              <a:rPr lang="en-US" sz="2400" b="1" dirty="0"/>
              <a:t> &lt; </a:t>
            </a:r>
            <a:r>
              <a:rPr lang="en-US" sz="2400" b="1" dirty="0" smtClean="0"/>
              <a:t>360</a:t>
            </a:r>
            <a:r>
              <a:rPr lang="en-US" sz="2400" b="1" baseline="30000" dirty="0" smtClean="0"/>
              <a:t>0</a:t>
            </a:r>
          </a:p>
          <a:p>
            <a:r>
              <a:rPr lang="en-US" sz="2400" b="1" baseline="30000" dirty="0" smtClean="0"/>
              <a:t>nearest degree</a:t>
            </a:r>
            <a:endParaRPr lang="en-US" sz="2400" b="1" baseline="30000" dirty="0"/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7696200" y="2343150"/>
            <a:ext cx="7620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  <a:latin typeface="Symbol" pitchFamily="18" charset="2"/>
              </a:rPr>
              <a:t>q</a:t>
            </a:r>
          </a:p>
        </p:txBody>
      </p:sp>
      <p:sp>
        <p:nvSpPr>
          <p:cNvPr id="9250" name="Arc 34"/>
          <p:cNvSpPr>
            <a:spLocks/>
          </p:cNvSpPr>
          <p:nvPr/>
        </p:nvSpPr>
        <p:spPr bwMode="auto">
          <a:xfrm rot="5400000" flipH="1">
            <a:off x="2943225" y="2628901"/>
            <a:ext cx="530225" cy="463550"/>
          </a:xfrm>
          <a:custGeom>
            <a:avLst/>
            <a:gdLst>
              <a:gd name="G0" fmla="+- 0 0 0"/>
              <a:gd name="G1" fmla="+- 21573 0 0"/>
              <a:gd name="G2" fmla="+- 21600 0 0"/>
              <a:gd name="T0" fmla="*/ 1061 w 20216"/>
              <a:gd name="T1" fmla="*/ 0 h 21573"/>
              <a:gd name="T2" fmla="*/ 20216 w 20216"/>
              <a:gd name="T3" fmla="*/ 13967 h 21573"/>
              <a:gd name="T4" fmla="*/ 0 w 20216"/>
              <a:gd name="T5" fmla="*/ 21573 h 2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16" h="21573" fill="none" extrusionOk="0">
                <a:moveTo>
                  <a:pt x="1061" y="-1"/>
                </a:moveTo>
                <a:cubicBezTo>
                  <a:pt x="9659" y="421"/>
                  <a:pt x="17185" y="5909"/>
                  <a:pt x="20216" y="13966"/>
                </a:cubicBezTo>
              </a:path>
              <a:path w="20216" h="21573" stroke="0" extrusionOk="0">
                <a:moveTo>
                  <a:pt x="1061" y="-1"/>
                </a:moveTo>
                <a:cubicBezTo>
                  <a:pt x="9659" y="421"/>
                  <a:pt x="17185" y="5909"/>
                  <a:pt x="20216" y="13966"/>
                </a:cubicBezTo>
                <a:lnTo>
                  <a:pt x="0" y="21573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54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6142449"/>
              </p:ext>
            </p:extLst>
          </p:nvPr>
        </p:nvGraphicFramePr>
        <p:xfrm>
          <a:off x="3198813" y="533400"/>
          <a:ext cx="1566862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660240" imgH="393480" progId="Equation.DSMT4">
                  <p:embed/>
                </p:oleObj>
              </mc:Choice>
              <mc:Fallback>
                <p:oleObj name="Equation" r:id="rId3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8813" y="533400"/>
                        <a:ext cx="1566862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1066800" y="152400"/>
            <a:ext cx="70530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u="sng" dirty="0" smtClean="0">
                <a:solidFill>
                  <a:srgbClr val="0070C0"/>
                </a:solidFill>
              </a:rPr>
              <a:t>Determine the Measure of an </a:t>
            </a:r>
            <a:r>
              <a:rPr lang="en-US" sz="2400" b="1" u="sng" dirty="0">
                <a:solidFill>
                  <a:srgbClr val="0070C0"/>
                </a:solidFill>
              </a:rPr>
              <a:t>Angle </a:t>
            </a:r>
            <a:r>
              <a:rPr lang="en-US" sz="2400" b="1" u="sng" dirty="0">
                <a:solidFill>
                  <a:srgbClr val="0070C0"/>
                </a:solidFill>
              </a:rPr>
              <a:t>G</a:t>
            </a:r>
            <a:r>
              <a:rPr lang="en-US" sz="2400" b="1" u="sng" dirty="0" smtClean="0">
                <a:solidFill>
                  <a:srgbClr val="0070C0"/>
                </a:solidFill>
              </a:rPr>
              <a:t>iven a Trig Ratio</a:t>
            </a:r>
            <a:endParaRPr lang="en-US" sz="2400" b="1" u="sng" dirty="0">
              <a:solidFill>
                <a:srgbClr val="0070C0"/>
              </a:solidFill>
            </a:endParaRP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6096000" y="27432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R</a:t>
            </a:r>
          </a:p>
        </p:txBody>
      </p:sp>
      <p:graphicFrame>
        <p:nvGraphicFramePr>
          <p:cNvPr id="36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319955"/>
              </p:ext>
            </p:extLst>
          </p:nvPr>
        </p:nvGraphicFramePr>
        <p:xfrm>
          <a:off x="627063" y="4098925"/>
          <a:ext cx="1566862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5" imgW="660240" imgH="393480" progId="Equation.DSMT4">
                  <p:embed/>
                </p:oleObj>
              </mc:Choice>
              <mc:Fallback>
                <p:oleObj name="Equation" r:id="rId5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4098925"/>
                        <a:ext cx="1566862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009930"/>
              </p:ext>
            </p:extLst>
          </p:nvPr>
        </p:nvGraphicFramePr>
        <p:xfrm>
          <a:off x="5043488" y="4324350"/>
          <a:ext cx="1566862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7" imgW="660240" imgH="393480" progId="Equation.DSMT4">
                  <p:embed/>
                </p:oleObj>
              </mc:Choice>
              <mc:Fallback>
                <p:oleObj name="Equation" r:id="rId7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3488" y="4324350"/>
                        <a:ext cx="1566862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5138687" y="773886"/>
            <a:ext cx="9573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I or II</a:t>
            </a:r>
            <a:endParaRPr lang="en-US" sz="2800" b="1" baseline="30000" dirty="0">
              <a:solidFill>
                <a:srgbClr val="7030A0"/>
              </a:solidFill>
            </a:endParaRP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2.2.</a:t>
            </a:r>
            <a:r>
              <a:rPr lang="en-US" sz="1800" i="1" dirty="0"/>
              <a:t>4</a:t>
            </a:r>
            <a:endParaRPr lang="en-US" sz="1800" dirty="0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000732"/>
              </p:ext>
            </p:extLst>
          </p:nvPr>
        </p:nvGraphicFramePr>
        <p:xfrm>
          <a:off x="2832100" y="4243388"/>
          <a:ext cx="949325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9" imgW="672840" imgH="431640" progId="Equation.DSMT4">
                  <p:embed/>
                </p:oleObj>
              </mc:Choice>
              <mc:Fallback>
                <p:oleObj name="Equation" r:id="rId9" imgW="6728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4243388"/>
                        <a:ext cx="949325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452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21" grpId="0" animBg="1"/>
      <p:bldP spid="9223" grpId="0" autoUpdateAnimBg="0"/>
      <p:bldP spid="9225" grpId="0" autoUpdateAnimBg="0"/>
      <p:bldP spid="9229" grpId="0" animBg="1"/>
      <p:bldP spid="9233" grpId="0" animBg="1"/>
      <p:bldP spid="9234" grpId="0" autoUpdateAnimBg="0"/>
      <p:bldP spid="9235" grpId="0" autoUpdateAnimBg="0"/>
      <p:bldP spid="9236" grpId="0" animBg="1"/>
      <p:bldP spid="9237" grpId="0" animBg="1"/>
      <p:bldP spid="9238" grpId="0" autoUpdateAnimBg="0"/>
      <p:bldP spid="9240" grpId="0" autoUpdateAnimBg="0"/>
      <p:bldP spid="9241" grpId="0" autoUpdateAnimBg="0"/>
      <p:bldP spid="9243" grpId="0" autoUpdateAnimBg="0"/>
      <p:bldP spid="9245" grpId="0" autoUpdateAnimBg="0"/>
      <p:bldP spid="9246" grpId="0" autoUpdateAnimBg="0"/>
      <p:bldP spid="9247" grpId="0" animBg="1" autoUpdateAnimBg="0"/>
      <p:bldP spid="9248" grpId="0" animBg="1" autoUpdateAnimBg="0"/>
      <p:bldP spid="9249" grpId="0" autoUpdateAnimBg="0"/>
      <p:bldP spid="9252" grpId="0" autoUpdateAnimBg="0"/>
      <p:bldP spid="9239" grpId="0" autoUpdateAnimBg="0"/>
      <p:bldP spid="9250" grpId="0" animBg="1"/>
      <p:bldP spid="9255" grpId="0" autoUpdateAnimBg="0"/>
      <p:bldP spid="9256" grpId="0" autoUpdateAnimBg="0"/>
      <p:bldP spid="3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18612" y="438150"/>
            <a:ext cx="62255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Solve for each angle </a:t>
            </a:r>
            <a:r>
              <a:rPr lang="en-US" sz="2400" b="1" i="1" dirty="0" smtClean="0">
                <a:solidFill>
                  <a:srgbClr val="CC0000"/>
                </a:solidFill>
                <a:latin typeface="Symbol" pitchFamily="18" charset="2"/>
              </a:rPr>
              <a:t>q</a:t>
            </a:r>
            <a:r>
              <a:rPr lang="en-US" sz="2400" b="1" dirty="0">
                <a:solidFill>
                  <a:srgbClr val="CC0000"/>
                </a:solidFill>
                <a:latin typeface="Symbol" pitchFamily="18" charset="2"/>
              </a:rPr>
              <a:t> </a:t>
            </a:r>
            <a:r>
              <a:rPr lang="en-US" sz="2400" b="1" dirty="0" smtClean="0">
                <a:solidFill>
                  <a:srgbClr val="CC0000"/>
                </a:solidFill>
              </a:rPr>
              <a:t>given a specific trig ratio.</a:t>
            </a:r>
            <a:endParaRPr lang="en-US" sz="2400" b="1" dirty="0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8254478"/>
              </p:ext>
            </p:extLst>
          </p:nvPr>
        </p:nvGraphicFramePr>
        <p:xfrm>
          <a:off x="107950" y="1089025"/>
          <a:ext cx="2220913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" name="Equation" r:id="rId3" imgW="876240" imgH="419040" progId="Equation.DSMT4">
                  <p:embed/>
                </p:oleObj>
              </mc:Choice>
              <mc:Fallback>
                <p:oleObj name="Equation" r:id="rId3" imgW="8762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1089025"/>
                        <a:ext cx="2220913" cy="106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406032"/>
              </p:ext>
            </p:extLst>
          </p:nvPr>
        </p:nvGraphicFramePr>
        <p:xfrm>
          <a:off x="82550" y="2625725"/>
          <a:ext cx="211455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" name="Equation" r:id="rId5" imgW="799920" imgH="393480" progId="Equation.DSMT4">
                  <p:embed/>
                </p:oleObj>
              </mc:Choice>
              <mc:Fallback>
                <p:oleObj name="Equation" r:id="rId5" imgW="799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" y="2625725"/>
                        <a:ext cx="211455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854451"/>
              </p:ext>
            </p:extLst>
          </p:nvPr>
        </p:nvGraphicFramePr>
        <p:xfrm>
          <a:off x="133350" y="4108450"/>
          <a:ext cx="2546350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6" name="Equation" r:id="rId7" imgW="952200" imgH="419040" progId="Equation.DSMT4">
                  <p:embed/>
                </p:oleObj>
              </mc:Choice>
              <mc:Fallback>
                <p:oleObj name="Equation" r:id="rId7" imgW="9522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" y="4108450"/>
                        <a:ext cx="2546350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728311"/>
              </p:ext>
            </p:extLst>
          </p:nvPr>
        </p:nvGraphicFramePr>
        <p:xfrm>
          <a:off x="141288" y="5522913"/>
          <a:ext cx="2384425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" name="Equation" r:id="rId9" imgW="939600" imgH="431640" progId="Equation.DSMT4">
                  <p:embed/>
                </p:oleObj>
              </mc:Choice>
              <mc:Fallback>
                <p:oleObj name="Equation" r:id="rId9" imgW="9396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8" y="5522913"/>
                        <a:ext cx="2384425" cy="1096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271525"/>
              </p:ext>
            </p:extLst>
          </p:nvPr>
        </p:nvGraphicFramePr>
        <p:xfrm>
          <a:off x="4830763" y="992188"/>
          <a:ext cx="2357437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8" name="Equation" r:id="rId11" imgW="888840" imgH="419040" progId="Equation.DSMT4">
                  <p:embed/>
                </p:oleObj>
              </mc:Choice>
              <mc:Fallback>
                <p:oleObj name="Equation" r:id="rId11" imgW="8888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0763" y="992188"/>
                        <a:ext cx="2357437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8949351"/>
              </p:ext>
            </p:extLst>
          </p:nvPr>
        </p:nvGraphicFramePr>
        <p:xfrm>
          <a:off x="4816475" y="2614613"/>
          <a:ext cx="2027238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9" name="Equation" r:id="rId13" imgW="774360" imgH="393480" progId="Equation.DSMT4">
                  <p:embed/>
                </p:oleObj>
              </mc:Choice>
              <mc:Fallback>
                <p:oleObj name="Equation" r:id="rId13" imgW="774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6475" y="2614613"/>
                        <a:ext cx="2027238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551602"/>
              </p:ext>
            </p:extLst>
          </p:nvPr>
        </p:nvGraphicFramePr>
        <p:xfrm>
          <a:off x="4913313" y="4391025"/>
          <a:ext cx="215265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0" name="Equation" r:id="rId15" imgW="850680" imgH="241200" progId="Equation.DSMT4">
                  <p:embed/>
                </p:oleObj>
              </mc:Choice>
              <mc:Fallback>
                <p:oleObj name="Equation" r:id="rId15" imgW="8506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3313" y="4391025"/>
                        <a:ext cx="2152650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514600" y="1502073"/>
            <a:ext cx="12218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CC0000"/>
                </a:solidFill>
                <a:latin typeface="Symbol" pitchFamily="18" charset="2"/>
              </a:rPr>
              <a:t>q</a:t>
            </a:r>
            <a:r>
              <a:rPr lang="en-US" sz="2400" b="1">
                <a:solidFill>
                  <a:srgbClr val="CC0000"/>
                </a:solidFill>
                <a:latin typeface="Symbol" pitchFamily="18" charset="2"/>
              </a:rPr>
              <a:t>  </a:t>
            </a:r>
            <a:r>
              <a:rPr lang="en-US" sz="2400" b="1">
                <a:solidFill>
                  <a:srgbClr val="CC0000"/>
                </a:solidFill>
              </a:rPr>
              <a:t>=</a:t>
            </a:r>
            <a:r>
              <a:rPr lang="en-US" sz="2400" b="1">
                <a:solidFill>
                  <a:srgbClr val="CC0000"/>
                </a:solidFill>
                <a:latin typeface="Symbol" pitchFamily="18" charset="2"/>
              </a:rPr>
              <a:t> </a:t>
            </a:r>
            <a:r>
              <a:rPr lang="en-US" sz="2400" b="1">
                <a:solidFill>
                  <a:srgbClr val="CC0000"/>
                </a:solidFill>
              </a:rPr>
              <a:t>45</a:t>
            </a:r>
            <a:r>
              <a:rPr lang="en-US" sz="2400" b="1" baseline="30000">
                <a:solidFill>
                  <a:srgbClr val="CC0000"/>
                </a:solidFill>
              </a:rPr>
              <a:t>0</a:t>
            </a:r>
            <a:r>
              <a:rPr lang="en-US" sz="2400" b="1">
                <a:solidFill>
                  <a:srgbClr val="CC0000"/>
                </a:solidFill>
              </a:rPr>
              <a:t>,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3664413" y="1519535"/>
            <a:ext cx="755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C0000"/>
                </a:solidFill>
              </a:rPr>
              <a:t>135</a:t>
            </a:r>
            <a:r>
              <a:rPr lang="en-US" sz="2400" b="1" baseline="30000" dirty="0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7239000" y="1443335"/>
            <a:ext cx="11448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CC0000"/>
                </a:solidFill>
                <a:latin typeface="Symbol" pitchFamily="18" charset="2"/>
              </a:rPr>
              <a:t>q</a:t>
            </a:r>
            <a:r>
              <a:rPr lang="en-US" sz="2400" b="1" dirty="0">
                <a:solidFill>
                  <a:srgbClr val="CC0000"/>
                </a:solidFill>
                <a:latin typeface="Symbol" pitchFamily="18" charset="2"/>
              </a:rPr>
              <a:t>  </a:t>
            </a:r>
            <a:r>
              <a:rPr lang="en-US" sz="2400" b="1" dirty="0">
                <a:solidFill>
                  <a:srgbClr val="CC0000"/>
                </a:solidFill>
              </a:rPr>
              <a:t>=</a:t>
            </a:r>
            <a:r>
              <a:rPr lang="en-US" sz="2400" b="1" dirty="0">
                <a:solidFill>
                  <a:srgbClr val="CC0000"/>
                </a:solidFill>
                <a:latin typeface="Symbol" pitchFamily="18" charset="2"/>
              </a:rPr>
              <a:t> </a:t>
            </a:r>
            <a:r>
              <a:rPr lang="en-US" sz="2400" b="1" dirty="0">
                <a:solidFill>
                  <a:srgbClr val="CC0000"/>
                </a:solidFill>
              </a:rPr>
              <a:t>30</a:t>
            </a:r>
            <a:r>
              <a:rPr lang="en-US" sz="2400" b="1" baseline="30000" dirty="0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514600" y="3085370"/>
            <a:ext cx="11448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CC0000"/>
                </a:solidFill>
                <a:latin typeface="Symbol" pitchFamily="18" charset="2"/>
              </a:rPr>
              <a:t>q</a:t>
            </a:r>
            <a:r>
              <a:rPr lang="en-US" sz="2400" b="1" dirty="0">
                <a:solidFill>
                  <a:srgbClr val="CC0000"/>
                </a:solidFill>
                <a:latin typeface="Symbol" pitchFamily="18" charset="2"/>
              </a:rPr>
              <a:t>  </a:t>
            </a:r>
            <a:r>
              <a:rPr lang="en-US" sz="2400" b="1" dirty="0">
                <a:solidFill>
                  <a:srgbClr val="CC0000"/>
                </a:solidFill>
              </a:rPr>
              <a:t>=</a:t>
            </a:r>
            <a:r>
              <a:rPr lang="en-US" sz="2400" b="1" dirty="0">
                <a:solidFill>
                  <a:srgbClr val="CC0000"/>
                </a:solidFill>
                <a:latin typeface="Symbol" pitchFamily="18" charset="2"/>
              </a:rPr>
              <a:t> </a:t>
            </a:r>
            <a:r>
              <a:rPr lang="en-US" sz="2400" b="1" dirty="0">
                <a:solidFill>
                  <a:srgbClr val="CC0000"/>
                </a:solidFill>
              </a:rPr>
              <a:t>60</a:t>
            </a:r>
            <a:r>
              <a:rPr lang="en-US" sz="2400" b="1" baseline="30000" dirty="0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934200" y="2967335"/>
            <a:ext cx="12987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CC0000"/>
                </a:solidFill>
                <a:latin typeface="Symbol" pitchFamily="18" charset="2"/>
              </a:rPr>
              <a:t>q</a:t>
            </a:r>
            <a:r>
              <a:rPr lang="en-US" sz="2400" b="1">
                <a:solidFill>
                  <a:srgbClr val="CC0000"/>
                </a:solidFill>
                <a:latin typeface="Symbol" pitchFamily="18" charset="2"/>
              </a:rPr>
              <a:t>  </a:t>
            </a:r>
            <a:r>
              <a:rPr lang="en-US" sz="2400" b="1">
                <a:solidFill>
                  <a:srgbClr val="CC0000"/>
                </a:solidFill>
              </a:rPr>
              <a:t>=</a:t>
            </a:r>
            <a:r>
              <a:rPr lang="en-US" sz="2400" b="1">
                <a:solidFill>
                  <a:srgbClr val="CC0000"/>
                </a:solidFill>
                <a:latin typeface="Symbol" pitchFamily="18" charset="2"/>
              </a:rPr>
              <a:t>  </a:t>
            </a:r>
            <a:r>
              <a:rPr lang="en-US" sz="2400" b="1">
                <a:solidFill>
                  <a:srgbClr val="CC0000"/>
                </a:solidFill>
              </a:rPr>
              <a:t>30</a:t>
            </a:r>
            <a:r>
              <a:rPr lang="en-US" sz="2400" b="1" baseline="30000">
                <a:solidFill>
                  <a:srgbClr val="CC0000"/>
                </a:solidFill>
              </a:rPr>
              <a:t>0</a:t>
            </a:r>
            <a:r>
              <a:rPr lang="en-US" sz="2400" b="1">
                <a:solidFill>
                  <a:srgbClr val="CC0000"/>
                </a:solidFill>
              </a:rPr>
              <a:t>,</a:t>
            </a:r>
            <a:endParaRPr lang="en-US" sz="2400" b="1" baseline="30000">
              <a:solidFill>
                <a:srgbClr val="CC0000"/>
              </a:solidFill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8213725" y="2967335"/>
            <a:ext cx="755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C0000"/>
                </a:solidFill>
              </a:rPr>
              <a:t>150</a:t>
            </a:r>
            <a:r>
              <a:rPr lang="en-US" sz="2400" b="1" baseline="30000" dirty="0">
                <a:solidFill>
                  <a:srgbClr val="CC0000"/>
                </a:solidFill>
              </a:rPr>
              <a:t>0</a:t>
            </a: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2682875" y="4567535"/>
            <a:ext cx="13003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CC0000"/>
                </a:solidFill>
                <a:latin typeface="Symbol" pitchFamily="18" charset="2"/>
              </a:rPr>
              <a:t>q</a:t>
            </a:r>
            <a:r>
              <a:rPr lang="en-US" sz="2400" b="1">
                <a:solidFill>
                  <a:srgbClr val="CC0000"/>
                </a:solidFill>
                <a:latin typeface="Symbol" pitchFamily="18" charset="2"/>
              </a:rPr>
              <a:t>  </a:t>
            </a:r>
            <a:r>
              <a:rPr lang="en-US" sz="2400" b="1">
                <a:solidFill>
                  <a:srgbClr val="CC0000"/>
                </a:solidFill>
              </a:rPr>
              <a:t>=</a:t>
            </a:r>
            <a:r>
              <a:rPr lang="en-US" sz="2400" b="1">
                <a:solidFill>
                  <a:srgbClr val="CC0000"/>
                </a:solidFill>
                <a:latin typeface="Symbol" pitchFamily="18" charset="2"/>
              </a:rPr>
              <a:t> </a:t>
            </a:r>
            <a:r>
              <a:rPr lang="en-US" sz="2400" b="1">
                <a:solidFill>
                  <a:srgbClr val="CC0000"/>
                </a:solidFill>
              </a:rPr>
              <a:t>135</a:t>
            </a:r>
            <a:r>
              <a:rPr lang="en-US" sz="2400" b="1" baseline="30000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7162800" y="4643735"/>
            <a:ext cx="13003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CC0000"/>
                </a:solidFill>
                <a:latin typeface="Symbol" pitchFamily="18" charset="2"/>
              </a:rPr>
              <a:t>q</a:t>
            </a:r>
            <a:r>
              <a:rPr lang="en-US" sz="2400" b="1" dirty="0">
                <a:solidFill>
                  <a:srgbClr val="CC0000"/>
                </a:solidFill>
                <a:latin typeface="Symbol" pitchFamily="18" charset="2"/>
              </a:rPr>
              <a:t>  </a:t>
            </a:r>
            <a:r>
              <a:rPr lang="en-US" sz="2400" b="1" dirty="0">
                <a:solidFill>
                  <a:srgbClr val="CC0000"/>
                </a:solidFill>
              </a:rPr>
              <a:t>=</a:t>
            </a:r>
            <a:r>
              <a:rPr lang="en-US" sz="2400" b="1" dirty="0">
                <a:solidFill>
                  <a:srgbClr val="CC0000"/>
                </a:solidFill>
                <a:latin typeface="Symbol" pitchFamily="18" charset="2"/>
              </a:rPr>
              <a:t> </a:t>
            </a:r>
            <a:r>
              <a:rPr lang="en-US" sz="2400" b="1" dirty="0">
                <a:solidFill>
                  <a:srgbClr val="CC0000"/>
                </a:solidFill>
              </a:rPr>
              <a:t>120</a:t>
            </a:r>
            <a:r>
              <a:rPr lang="en-US" sz="2400" b="1" baseline="30000" dirty="0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2514600" y="6167735"/>
            <a:ext cx="13003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CC0000"/>
                </a:solidFill>
                <a:latin typeface="Symbol" pitchFamily="18" charset="2"/>
              </a:rPr>
              <a:t>q</a:t>
            </a:r>
            <a:r>
              <a:rPr lang="en-US" sz="2400" b="1">
                <a:solidFill>
                  <a:srgbClr val="CC0000"/>
                </a:solidFill>
                <a:latin typeface="Symbol" pitchFamily="18" charset="2"/>
              </a:rPr>
              <a:t>  </a:t>
            </a:r>
            <a:r>
              <a:rPr lang="en-US" sz="2400" b="1">
                <a:solidFill>
                  <a:srgbClr val="CC0000"/>
                </a:solidFill>
              </a:rPr>
              <a:t>=</a:t>
            </a:r>
            <a:r>
              <a:rPr lang="en-US" sz="2400" b="1">
                <a:solidFill>
                  <a:srgbClr val="CC0000"/>
                </a:solidFill>
                <a:latin typeface="Symbol" pitchFamily="18" charset="2"/>
              </a:rPr>
              <a:t> </a:t>
            </a:r>
            <a:r>
              <a:rPr lang="en-US" sz="2400" b="1">
                <a:solidFill>
                  <a:srgbClr val="CC0000"/>
                </a:solidFill>
              </a:rPr>
              <a:t>150</a:t>
            </a:r>
            <a:r>
              <a:rPr lang="en-US" sz="2400" b="1" baseline="30000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678267" y="1971675"/>
            <a:ext cx="1074333" cy="40011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RA = 45</a:t>
            </a:r>
            <a:r>
              <a:rPr lang="en-US" sz="2000" b="1" baseline="300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660804" y="3505200"/>
            <a:ext cx="1074333" cy="40011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7030A0"/>
                </a:solidFill>
              </a:rPr>
              <a:t>RA = 60</a:t>
            </a:r>
            <a:r>
              <a:rPr lang="en-US" sz="2000" b="1" baseline="3000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660804" y="4953000"/>
            <a:ext cx="1074333" cy="40011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7030A0"/>
                </a:solidFill>
              </a:rPr>
              <a:t>RA = 45</a:t>
            </a:r>
            <a:r>
              <a:rPr lang="en-US" sz="2000" b="1" baseline="3000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660804" y="6346825"/>
            <a:ext cx="1074333" cy="40011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7030A0"/>
                </a:solidFill>
              </a:rPr>
              <a:t>RA = 30</a:t>
            </a:r>
            <a:r>
              <a:rPr lang="en-US" sz="2000" b="1" baseline="3000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5402667" y="1905000"/>
            <a:ext cx="1074333" cy="40011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RA = 30</a:t>
            </a:r>
            <a:r>
              <a:rPr lang="en-US" sz="2000" b="1" baseline="300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5402667" y="3505200"/>
            <a:ext cx="1074333" cy="40011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7030A0"/>
                </a:solidFill>
              </a:rPr>
              <a:t>RA = 30</a:t>
            </a:r>
            <a:r>
              <a:rPr lang="en-US" sz="2000" b="1" baseline="3000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5402667" y="5105400"/>
            <a:ext cx="1074333" cy="40011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7030A0"/>
                </a:solidFill>
              </a:rPr>
              <a:t>RA = 60</a:t>
            </a:r>
            <a:r>
              <a:rPr lang="en-US" sz="2000" b="1" baseline="3000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7080385" y="438150"/>
            <a:ext cx="17588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0</a:t>
            </a:r>
            <a:r>
              <a:rPr lang="en-US" sz="2400" b="1" baseline="30000" dirty="0"/>
              <a:t>0</a:t>
            </a:r>
            <a:r>
              <a:rPr lang="en-US" sz="2400" b="1" dirty="0"/>
              <a:t> ≤ </a:t>
            </a:r>
            <a:r>
              <a:rPr lang="en-US" sz="2400" b="1" dirty="0">
                <a:solidFill>
                  <a:srgbClr val="CC0000"/>
                </a:solidFill>
                <a:latin typeface="Symbol" pitchFamily="18" charset="2"/>
              </a:rPr>
              <a:t>q</a:t>
            </a:r>
            <a:r>
              <a:rPr lang="en-US" sz="2400" b="1" dirty="0"/>
              <a:t> &lt; </a:t>
            </a:r>
            <a:r>
              <a:rPr lang="en-US" sz="2400" b="1" dirty="0" smtClean="0"/>
              <a:t>360</a:t>
            </a:r>
            <a:r>
              <a:rPr lang="en-US" sz="2400" b="1" baseline="30000" dirty="0" smtClean="0"/>
              <a:t>0</a:t>
            </a:r>
            <a:endParaRPr lang="en-US" sz="2400" b="1" baseline="30000" dirty="0"/>
          </a:p>
        </p:txBody>
      </p:sp>
      <p:graphicFrame>
        <p:nvGraphicFramePr>
          <p:cNvPr id="8219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542062"/>
              </p:ext>
            </p:extLst>
          </p:nvPr>
        </p:nvGraphicFramePr>
        <p:xfrm>
          <a:off x="4840288" y="5548313"/>
          <a:ext cx="2132012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" name="Equation" r:id="rId17" imgW="799920" imgH="393480" progId="Equation.DSMT4">
                  <p:embed/>
                </p:oleObj>
              </mc:Choice>
              <mc:Fallback>
                <p:oleObj name="Equation" r:id="rId17" imgW="799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0288" y="5548313"/>
                        <a:ext cx="2132012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5402667" y="6238875"/>
            <a:ext cx="1074333" cy="40011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7030A0"/>
                </a:solidFill>
              </a:rPr>
              <a:t>RA = 60</a:t>
            </a:r>
            <a:r>
              <a:rPr lang="en-US" sz="2000" b="1" baseline="3000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7010400" y="6015335"/>
            <a:ext cx="13003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CC0000"/>
                </a:solidFill>
                <a:latin typeface="Symbol" pitchFamily="18" charset="2"/>
              </a:rPr>
              <a:t>q</a:t>
            </a:r>
            <a:r>
              <a:rPr lang="en-US" sz="2400" b="1" dirty="0">
                <a:solidFill>
                  <a:srgbClr val="CC0000"/>
                </a:solidFill>
                <a:latin typeface="Symbol" pitchFamily="18" charset="2"/>
              </a:rPr>
              <a:t>  </a:t>
            </a:r>
            <a:r>
              <a:rPr lang="en-US" sz="2400" b="1" dirty="0">
                <a:solidFill>
                  <a:srgbClr val="CC0000"/>
                </a:solidFill>
              </a:rPr>
              <a:t>=</a:t>
            </a:r>
            <a:r>
              <a:rPr lang="en-US" sz="2400" b="1" dirty="0">
                <a:solidFill>
                  <a:srgbClr val="CC0000"/>
                </a:solidFill>
                <a:latin typeface="Symbol" pitchFamily="18" charset="2"/>
              </a:rPr>
              <a:t> </a:t>
            </a:r>
            <a:r>
              <a:rPr lang="en-US" sz="2400" b="1" dirty="0">
                <a:solidFill>
                  <a:srgbClr val="CC0000"/>
                </a:solidFill>
              </a:rPr>
              <a:t>120</a:t>
            </a:r>
            <a:r>
              <a:rPr lang="en-US" sz="2400" b="1" baseline="30000" dirty="0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609600" y="-61913"/>
            <a:ext cx="75786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u="sng" dirty="0" smtClean="0"/>
              <a:t>Determine the Measure of </a:t>
            </a:r>
            <a:r>
              <a:rPr lang="en-US" sz="2400" b="1" u="sng" dirty="0"/>
              <a:t>the Angle Given the </a:t>
            </a:r>
            <a:r>
              <a:rPr lang="en-US" sz="2400" b="1" u="sng" dirty="0" smtClean="0"/>
              <a:t>Exact Ratio</a:t>
            </a:r>
            <a:endParaRPr lang="en-US" sz="2400" b="1" u="sng" dirty="0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8288306" y="649746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2.2.</a:t>
            </a:r>
            <a:r>
              <a:rPr lang="en-US" sz="1800" i="1" dirty="0"/>
              <a:t>5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3256620" y="990600"/>
            <a:ext cx="2808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I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85374" y="990600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II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17403" y="2667000"/>
            <a:ext cx="2808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I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46157" y="2667000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IV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89040" y="4044315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II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22594" y="4044315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III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160440" y="5701100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II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93994" y="5701100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III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961040" y="1066800"/>
            <a:ext cx="2808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I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289794" y="1066800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III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56240" y="2620327"/>
            <a:ext cx="2808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I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289794" y="2620327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II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772400" y="4177263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II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442194" y="4177263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IV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623974" y="5666094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II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382000" y="5666094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III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1" name="Rectangle 11"/>
          <p:cNvSpPr>
            <a:spLocks noChangeArrowheads="1"/>
          </p:cNvSpPr>
          <p:nvPr/>
        </p:nvSpPr>
        <p:spPr bwMode="auto">
          <a:xfrm>
            <a:off x="3438985" y="3074376"/>
            <a:ext cx="9044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, 300</a:t>
            </a:r>
            <a:r>
              <a:rPr lang="en-US" sz="2400" b="1" baseline="30000" dirty="0" smtClean="0">
                <a:solidFill>
                  <a:srgbClr val="CC0000"/>
                </a:solidFill>
              </a:rPr>
              <a:t>0</a:t>
            </a:r>
            <a:endParaRPr lang="en-US" sz="2400" b="1" baseline="30000" dirty="0">
              <a:solidFill>
                <a:srgbClr val="CC0000"/>
              </a:solidFill>
            </a:endParaRPr>
          </a:p>
        </p:txBody>
      </p:sp>
      <p:sp>
        <p:nvSpPr>
          <p:cNvPr id="52" name="Rectangle 11"/>
          <p:cNvSpPr>
            <a:spLocks noChangeArrowheads="1"/>
          </p:cNvSpPr>
          <p:nvPr/>
        </p:nvSpPr>
        <p:spPr bwMode="auto">
          <a:xfrm>
            <a:off x="3810000" y="4572000"/>
            <a:ext cx="9044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, 225</a:t>
            </a:r>
            <a:r>
              <a:rPr lang="en-US" sz="2400" b="1" baseline="30000" dirty="0" smtClean="0">
                <a:solidFill>
                  <a:srgbClr val="CC0000"/>
                </a:solidFill>
              </a:rPr>
              <a:t>0</a:t>
            </a:r>
            <a:endParaRPr lang="en-US" sz="2400" b="1" baseline="30000" dirty="0">
              <a:solidFill>
                <a:srgbClr val="CC0000"/>
              </a:solidFill>
            </a:endParaRPr>
          </a:p>
        </p:txBody>
      </p:sp>
      <p:sp>
        <p:nvSpPr>
          <p:cNvPr id="53" name="Rectangle 11"/>
          <p:cNvSpPr>
            <a:spLocks noChangeArrowheads="1"/>
          </p:cNvSpPr>
          <p:nvPr/>
        </p:nvSpPr>
        <p:spPr bwMode="auto">
          <a:xfrm>
            <a:off x="3586355" y="6201292"/>
            <a:ext cx="9044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, 210</a:t>
            </a:r>
            <a:r>
              <a:rPr lang="en-US" sz="2400" b="1" baseline="30000" dirty="0" smtClean="0">
                <a:solidFill>
                  <a:srgbClr val="CC0000"/>
                </a:solidFill>
              </a:rPr>
              <a:t>0</a:t>
            </a:r>
            <a:endParaRPr lang="en-US" sz="2400" b="1" baseline="30000" dirty="0">
              <a:solidFill>
                <a:srgbClr val="CC0000"/>
              </a:solidFill>
            </a:endParaRPr>
          </a:p>
        </p:txBody>
      </p:sp>
      <p:sp>
        <p:nvSpPr>
          <p:cNvPr id="54" name="Rectangle 11"/>
          <p:cNvSpPr>
            <a:spLocks noChangeArrowheads="1"/>
          </p:cNvSpPr>
          <p:nvPr/>
        </p:nvSpPr>
        <p:spPr bwMode="auto">
          <a:xfrm>
            <a:off x="8163385" y="1447800"/>
            <a:ext cx="9044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, 210</a:t>
            </a:r>
            <a:r>
              <a:rPr lang="en-US" sz="2400" b="1" baseline="30000" dirty="0" smtClean="0">
                <a:solidFill>
                  <a:srgbClr val="CC0000"/>
                </a:solidFill>
              </a:rPr>
              <a:t>0</a:t>
            </a:r>
            <a:endParaRPr lang="en-US" sz="2400" b="1" baseline="30000" dirty="0">
              <a:solidFill>
                <a:srgbClr val="CC0000"/>
              </a:solidFill>
            </a:endParaRPr>
          </a:p>
        </p:txBody>
      </p:sp>
      <p:sp>
        <p:nvSpPr>
          <p:cNvPr id="55" name="Rectangle 11"/>
          <p:cNvSpPr>
            <a:spLocks noChangeArrowheads="1"/>
          </p:cNvSpPr>
          <p:nvPr/>
        </p:nvSpPr>
        <p:spPr bwMode="auto">
          <a:xfrm>
            <a:off x="8238392" y="4649599"/>
            <a:ext cx="9044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, 300</a:t>
            </a:r>
            <a:r>
              <a:rPr lang="en-US" sz="2400" b="1" baseline="30000" dirty="0" smtClean="0">
                <a:solidFill>
                  <a:srgbClr val="CC0000"/>
                </a:solidFill>
              </a:rPr>
              <a:t>0</a:t>
            </a:r>
            <a:endParaRPr lang="en-US" sz="2400" b="1" baseline="30000" dirty="0">
              <a:solidFill>
                <a:srgbClr val="CC0000"/>
              </a:solidFill>
            </a:endParaRPr>
          </a:p>
        </p:txBody>
      </p:sp>
      <p:sp>
        <p:nvSpPr>
          <p:cNvPr id="56" name="Rectangle 11"/>
          <p:cNvSpPr>
            <a:spLocks noChangeArrowheads="1"/>
          </p:cNvSpPr>
          <p:nvPr/>
        </p:nvSpPr>
        <p:spPr bwMode="auto">
          <a:xfrm>
            <a:off x="8153400" y="6015335"/>
            <a:ext cx="9044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, 240</a:t>
            </a:r>
            <a:r>
              <a:rPr lang="en-US" sz="2400" b="1" baseline="30000" dirty="0" smtClean="0">
                <a:solidFill>
                  <a:srgbClr val="CC0000"/>
                </a:solidFill>
              </a:rPr>
              <a:t>0</a:t>
            </a:r>
            <a:endParaRPr lang="en-US" sz="2400" b="1" baseline="300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89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8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 nodeType="clickPar">
                      <p:stCondLst>
                        <p:cond delay="indefinite"/>
                      </p:stCondLst>
                      <p:childTnLst>
                        <p:par>
                          <p:cTn id="2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8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 nodeType="clickPar">
                      <p:stCondLst>
                        <p:cond delay="indefinite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 nodeType="clickPar">
                      <p:stCondLst>
                        <p:cond delay="indefinite"/>
                      </p:stCondLst>
                      <p:childTnLst>
                        <p:par>
                          <p:cTn id="2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 nodeType="clickPar">
                      <p:stCondLst>
                        <p:cond delay="indefinite"/>
                      </p:stCondLst>
                      <p:childTnLst>
                        <p:par>
                          <p:cTn id="3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8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 nodeType="clickPar">
                      <p:stCondLst>
                        <p:cond delay="indefinite"/>
                      </p:stCondLst>
                      <p:childTnLst>
                        <p:par>
                          <p:cTn id="3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202" grpId="0" autoUpdateAnimBg="0"/>
      <p:bldP spid="8203" grpId="0" autoUpdateAnimBg="0"/>
      <p:bldP spid="8204" grpId="0" autoUpdateAnimBg="0"/>
      <p:bldP spid="8205" grpId="0" autoUpdateAnimBg="0"/>
      <p:bldP spid="8206" grpId="0" autoUpdateAnimBg="0"/>
      <p:bldP spid="8207" grpId="0" autoUpdateAnimBg="0"/>
      <p:bldP spid="8208" grpId="0" autoUpdateAnimBg="0"/>
      <p:bldP spid="8209" grpId="0" autoUpdateAnimBg="0"/>
      <p:bldP spid="8210" grpId="0" autoUpdateAnimBg="0"/>
      <p:bldP spid="8211" grpId="0" animBg="1" autoUpdateAnimBg="0"/>
      <p:bldP spid="8212" grpId="0" animBg="1" autoUpdateAnimBg="0"/>
      <p:bldP spid="8213" grpId="0" animBg="1" autoUpdateAnimBg="0"/>
      <p:bldP spid="8214" grpId="0" animBg="1" autoUpdateAnimBg="0"/>
      <p:bldP spid="8215" grpId="0" animBg="1" autoUpdateAnimBg="0"/>
      <p:bldP spid="8216" grpId="0" animBg="1" autoUpdateAnimBg="0"/>
      <p:bldP spid="8217" grpId="0" animBg="1" autoUpdateAnimBg="0"/>
      <p:bldP spid="8218" grpId="0" autoUpdateAnimBg="0"/>
      <p:bldP spid="8220" grpId="0" animBg="1" autoUpdateAnimBg="0"/>
      <p:bldP spid="8221" grpId="0" autoUpdateAnimBg="0"/>
      <p:bldP spid="8224" grpId="0" autoUpdateAnimBg="0"/>
      <p:bldP spid="3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66700" y="438834"/>
            <a:ext cx="762446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/>
              <a:t>Determine the measure of </a:t>
            </a:r>
            <a:r>
              <a:rPr lang="en-US" sz="2400" b="1" dirty="0"/>
              <a:t>angle A, to the nearest degree: </a:t>
            </a:r>
          </a:p>
          <a:p>
            <a:r>
              <a:rPr lang="en-US" sz="2400" b="1" dirty="0"/>
              <a:t>                                       0</a:t>
            </a:r>
            <a:r>
              <a:rPr lang="en-US" sz="2400" b="1" baseline="30000" dirty="0"/>
              <a:t>0 </a:t>
            </a:r>
            <a:r>
              <a:rPr lang="en-US" sz="2400" b="1" dirty="0"/>
              <a:t>≤  A &lt; 360</a:t>
            </a:r>
            <a:r>
              <a:rPr lang="en-US" sz="2400" b="1" baseline="30000" dirty="0"/>
              <a:t>0</a:t>
            </a:r>
            <a:endParaRPr lang="en-US" sz="2400" b="1" dirty="0"/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41300" y="3195935"/>
            <a:ext cx="18854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err="1"/>
              <a:t>sinA</a:t>
            </a:r>
            <a:r>
              <a:rPr lang="en-US" sz="2400" b="1" dirty="0"/>
              <a:t> = 0.5632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228600" y="3729335"/>
            <a:ext cx="20314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err="1"/>
              <a:t>cosA</a:t>
            </a:r>
            <a:r>
              <a:rPr lang="en-US" sz="2400" b="1" dirty="0"/>
              <a:t> = -0.7542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203200" y="4262735"/>
            <a:ext cx="20379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err="1"/>
              <a:t>tanA</a:t>
            </a:r>
            <a:r>
              <a:rPr lang="en-US" sz="2400" b="1" dirty="0"/>
              <a:t> = -1.5643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212725" y="4796135"/>
            <a:ext cx="19368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err="1"/>
              <a:t>cosA</a:t>
            </a:r>
            <a:r>
              <a:rPr lang="en-US" sz="2400" b="1" dirty="0"/>
              <a:t> = 0.5986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266700" y="5329535"/>
            <a:ext cx="19800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err="1"/>
              <a:t>sinA</a:t>
            </a:r>
            <a:r>
              <a:rPr lang="en-US" sz="2400" b="1" dirty="0"/>
              <a:t> = -0.8667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203200" y="5862935"/>
            <a:ext cx="19433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err="1"/>
              <a:t>tanA</a:t>
            </a:r>
            <a:r>
              <a:rPr lang="en-US" sz="2400" b="1" dirty="0"/>
              <a:t> = 0.5965</a:t>
            </a: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3413125" y="2448223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rgbClr val="CC0000"/>
                </a:solidFill>
              </a:rPr>
              <a:t>R A</a:t>
            </a:r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5562600" y="2433935"/>
            <a:ext cx="15953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rgbClr val="CC0000"/>
                </a:solidFill>
              </a:rPr>
              <a:t>Quadrants </a:t>
            </a:r>
            <a:endParaRPr lang="en-US" sz="2400" b="1" u="sng">
              <a:solidFill>
                <a:srgbClr val="CC0000"/>
              </a:solidFill>
              <a:latin typeface="Symbol" charset="2"/>
            </a:endParaRPr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5651500" y="3134023"/>
            <a:ext cx="2664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</a:t>
            </a:r>
          </a:p>
        </p:txBody>
      </p:sp>
      <p:sp>
        <p:nvSpPr>
          <p:cNvPr id="17452" name="Text Box 44"/>
          <p:cNvSpPr txBox="1">
            <a:spLocks noChangeArrowheads="1"/>
          </p:cNvSpPr>
          <p:nvPr/>
        </p:nvSpPr>
        <p:spPr bwMode="auto">
          <a:xfrm>
            <a:off x="7489825" y="3134023"/>
            <a:ext cx="3481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II</a:t>
            </a:r>
          </a:p>
        </p:txBody>
      </p: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5638800" y="3667423"/>
            <a:ext cx="3481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II</a:t>
            </a:r>
          </a:p>
        </p:txBody>
      </p:sp>
      <p:sp>
        <p:nvSpPr>
          <p:cNvPr id="17454" name="Text Box 46"/>
          <p:cNvSpPr txBox="1">
            <a:spLocks noChangeArrowheads="1"/>
          </p:cNvSpPr>
          <p:nvPr/>
        </p:nvSpPr>
        <p:spPr bwMode="auto">
          <a:xfrm>
            <a:off x="7489825" y="3667423"/>
            <a:ext cx="4299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III</a:t>
            </a:r>
          </a:p>
        </p:txBody>
      </p:sp>
      <p:sp>
        <p:nvSpPr>
          <p:cNvPr id="17455" name="Text Box 47"/>
          <p:cNvSpPr txBox="1">
            <a:spLocks noChangeArrowheads="1"/>
          </p:cNvSpPr>
          <p:nvPr/>
        </p:nvSpPr>
        <p:spPr bwMode="auto">
          <a:xfrm>
            <a:off x="5638800" y="4200823"/>
            <a:ext cx="3481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II</a:t>
            </a:r>
          </a:p>
        </p:txBody>
      </p:sp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7502525" y="4213523"/>
            <a:ext cx="4491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IV</a:t>
            </a:r>
          </a:p>
        </p:txBody>
      </p:sp>
      <p:sp>
        <p:nvSpPr>
          <p:cNvPr id="17457" name="Text Box 49"/>
          <p:cNvSpPr txBox="1">
            <a:spLocks noChangeArrowheads="1"/>
          </p:cNvSpPr>
          <p:nvPr/>
        </p:nvSpPr>
        <p:spPr bwMode="auto">
          <a:xfrm>
            <a:off x="5664200" y="4746923"/>
            <a:ext cx="2664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</a:t>
            </a:r>
          </a:p>
        </p:txBody>
      </p:sp>
      <p:sp>
        <p:nvSpPr>
          <p:cNvPr id="17458" name="Text Box 50"/>
          <p:cNvSpPr txBox="1">
            <a:spLocks noChangeArrowheads="1"/>
          </p:cNvSpPr>
          <p:nvPr/>
        </p:nvSpPr>
        <p:spPr bwMode="auto">
          <a:xfrm>
            <a:off x="7502525" y="4746923"/>
            <a:ext cx="4491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IV</a:t>
            </a:r>
          </a:p>
        </p:txBody>
      </p:sp>
      <p:sp>
        <p:nvSpPr>
          <p:cNvPr id="17460" name="Text Box 52"/>
          <p:cNvSpPr txBox="1">
            <a:spLocks noChangeArrowheads="1"/>
          </p:cNvSpPr>
          <p:nvPr/>
        </p:nvSpPr>
        <p:spPr bwMode="auto">
          <a:xfrm>
            <a:off x="5654675" y="5280323"/>
            <a:ext cx="4299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III</a:t>
            </a:r>
          </a:p>
        </p:txBody>
      </p:sp>
      <p:sp>
        <p:nvSpPr>
          <p:cNvPr id="17461" name="Text Box 53"/>
          <p:cNvSpPr txBox="1">
            <a:spLocks noChangeArrowheads="1"/>
          </p:cNvSpPr>
          <p:nvPr/>
        </p:nvSpPr>
        <p:spPr bwMode="auto">
          <a:xfrm>
            <a:off x="7515225" y="5267623"/>
            <a:ext cx="4491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IV</a:t>
            </a:r>
          </a:p>
        </p:txBody>
      </p:sp>
      <p:sp>
        <p:nvSpPr>
          <p:cNvPr id="17462" name="Text Box 54"/>
          <p:cNvSpPr txBox="1">
            <a:spLocks noChangeArrowheads="1"/>
          </p:cNvSpPr>
          <p:nvPr/>
        </p:nvSpPr>
        <p:spPr bwMode="auto">
          <a:xfrm>
            <a:off x="5664200" y="5813723"/>
            <a:ext cx="2664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</a:t>
            </a:r>
          </a:p>
        </p:txBody>
      </p:sp>
      <p:sp>
        <p:nvSpPr>
          <p:cNvPr id="17463" name="Text Box 55"/>
          <p:cNvSpPr txBox="1">
            <a:spLocks noChangeArrowheads="1"/>
          </p:cNvSpPr>
          <p:nvPr/>
        </p:nvSpPr>
        <p:spPr bwMode="auto">
          <a:xfrm>
            <a:off x="7515225" y="5813723"/>
            <a:ext cx="4299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III</a:t>
            </a:r>
          </a:p>
        </p:txBody>
      </p:sp>
      <p:sp>
        <p:nvSpPr>
          <p:cNvPr id="17464" name="Text Box 56"/>
          <p:cNvSpPr txBox="1">
            <a:spLocks noChangeArrowheads="1"/>
          </p:cNvSpPr>
          <p:nvPr/>
        </p:nvSpPr>
        <p:spPr bwMode="auto">
          <a:xfrm>
            <a:off x="3413125" y="3134023"/>
            <a:ext cx="5998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34</a:t>
            </a:r>
            <a:r>
              <a:rPr lang="en-US" sz="2400" b="1" baseline="30000">
                <a:solidFill>
                  <a:schemeClr val="accent2"/>
                </a:solidFill>
              </a:rPr>
              <a:t>0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17465" name="Text Box 57"/>
          <p:cNvSpPr txBox="1">
            <a:spLocks noChangeArrowheads="1"/>
          </p:cNvSpPr>
          <p:nvPr/>
        </p:nvSpPr>
        <p:spPr bwMode="auto">
          <a:xfrm>
            <a:off x="3429000" y="3653135"/>
            <a:ext cx="5998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41</a:t>
            </a:r>
            <a:r>
              <a:rPr lang="en-US" sz="2400" b="1" baseline="30000">
                <a:solidFill>
                  <a:schemeClr val="accent2"/>
                </a:solidFill>
              </a:rPr>
              <a:t>0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17466" name="Text Box 58"/>
          <p:cNvSpPr txBox="1">
            <a:spLocks noChangeArrowheads="1"/>
          </p:cNvSpPr>
          <p:nvPr/>
        </p:nvSpPr>
        <p:spPr bwMode="auto">
          <a:xfrm>
            <a:off x="3429000" y="4237335"/>
            <a:ext cx="5998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57</a:t>
            </a:r>
            <a:r>
              <a:rPr lang="en-US" sz="2400" b="1" baseline="30000">
                <a:solidFill>
                  <a:schemeClr val="accent2"/>
                </a:solidFill>
              </a:rPr>
              <a:t>0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17467" name="Text Box 59"/>
          <p:cNvSpPr txBox="1">
            <a:spLocks noChangeArrowheads="1"/>
          </p:cNvSpPr>
          <p:nvPr/>
        </p:nvSpPr>
        <p:spPr bwMode="auto">
          <a:xfrm>
            <a:off x="3429000" y="4796135"/>
            <a:ext cx="5998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53</a:t>
            </a:r>
            <a:r>
              <a:rPr lang="en-US" sz="2400" b="1" baseline="30000">
                <a:solidFill>
                  <a:schemeClr val="accent2"/>
                </a:solidFill>
              </a:rPr>
              <a:t>0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17468" name="Text Box 60"/>
          <p:cNvSpPr txBox="1">
            <a:spLocks noChangeArrowheads="1"/>
          </p:cNvSpPr>
          <p:nvPr/>
        </p:nvSpPr>
        <p:spPr bwMode="auto">
          <a:xfrm>
            <a:off x="3429000" y="5329535"/>
            <a:ext cx="5998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60</a:t>
            </a:r>
            <a:r>
              <a:rPr lang="en-US" sz="2400" b="1" baseline="30000">
                <a:solidFill>
                  <a:schemeClr val="accent2"/>
                </a:solidFill>
              </a:rPr>
              <a:t>0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17469" name="Text Box 61"/>
          <p:cNvSpPr txBox="1">
            <a:spLocks noChangeArrowheads="1"/>
          </p:cNvSpPr>
          <p:nvPr/>
        </p:nvSpPr>
        <p:spPr bwMode="auto">
          <a:xfrm>
            <a:off x="3429000" y="5862935"/>
            <a:ext cx="5998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31</a:t>
            </a:r>
            <a:r>
              <a:rPr lang="en-US" sz="2400" b="1" baseline="30000">
                <a:solidFill>
                  <a:schemeClr val="accent2"/>
                </a:solidFill>
              </a:rPr>
              <a:t>0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17470" name="Text Box 62"/>
          <p:cNvSpPr txBox="1">
            <a:spLocks noChangeArrowheads="1"/>
          </p:cNvSpPr>
          <p:nvPr/>
        </p:nvSpPr>
        <p:spPr bwMode="auto">
          <a:xfrm>
            <a:off x="6324600" y="3119735"/>
            <a:ext cx="5998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34</a:t>
            </a:r>
            <a:r>
              <a:rPr lang="en-US" sz="2400" b="1" baseline="30000">
                <a:solidFill>
                  <a:schemeClr val="accent2"/>
                </a:solidFill>
              </a:rPr>
              <a:t>0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17471" name="Text Box 63"/>
          <p:cNvSpPr txBox="1">
            <a:spLocks noChangeArrowheads="1"/>
          </p:cNvSpPr>
          <p:nvPr/>
        </p:nvSpPr>
        <p:spPr bwMode="auto">
          <a:xfrm>
            <a:off x="8077200" y="3119735"/>
            <a:ext cx="755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146</a:t>
            </a:r>
            <a:r>
              <a:rPr lang="en-US" sz="2400" b="1" baseline="30000">
                <a:solidFill>
                  <a:schemeClr val="accent2"/>
                </a:solidFill>
              </a:rPr>
              <a:t>0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17472" name="Text Box 64"/>
          <p:cNvSpPr txBox="1">
            <a:spLocks noChangeArrowheads="1"/>
          </p:cNvSpPr>
          <p:nvPr/>
        </p:nvSpPr>
        <p:spPr bwMode="auto">
          <a:xfrm>
            <a:off x="6299200" y="3654723"/>
            <a:ext cx="755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139</a:t>
            </a:r>
            <a:r>
              <a:rPr lang="en-US" sz="2400" b="1" baseline="30000">
                <a:solidFill>
                  <a:schemeClr val="accent2"/>
                </a:solidFill>
              </a:rPr>
              <a:t>0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17473" name="Text Box 65"/>
          <p:cNvSpPr txBox="1">
            <a:spLocks noChangeArrowheads="1"/>
          </p:cNvSpPr>
          <p:nvPr/>
        </p:nvSpPr>
        <p:spPr bwMode="auto">
          <a:xfrm>
            <a:off x="8137525" y="3616623"/>
            <a:ext cx="755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221</a:t>
            </a:r>
            <a:r>
              <a:rPr lang="en-US" sz="2400" b="1" baseline="30000">
                <a:solidFill>
                  <a:schemeClr val="accent2"/>
                </a:solidFill>
              </a:rPr>
              <a:t>0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17474" name="Text Box 66"/>
          <p:cNvSpPr txBox="1">
            <a:spLocks noChangeArrowheads="1"/>
          </p:cNvSpPr>
          <p:nvPr/>
        </p:nvSpPr>
        <p:spPr bwMode="auto">
          <a:xfrm>
            <a:off x="6311900" y="4188123"/>
            <a:ext cx="755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123</a:t>
            </a:r>
            <a:r>
              <a:rPr lang="en-US" sz="2400" b="1" baseline="30000">
                <a:solidFill>
                  <a:schemeClr val="accent2"/>
                </a:solidFill>
              </a:rPr>
              <a:t>0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17475" name="Text Box 67"/>
          <p:cNvSpPr txBox="1">
            <a:spLocks noChangeArrowheads="1"/>
          </p:cNvSpPr>
          <p:nvPr/>
        </p:nvSpPr>
        <p:spPr bwMode="auto">
          <a:xfrm>
            <a:off x="8175625" y="4162723"/>
            <a:ext cx="755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303</a:t>
            </a:r>
            <a:r>
              <a:rPr lang="en-US" sz="2400" b="1" baseline="30000">
                <a:solidFill>
                  <a:schemeClr val="accent2"/>
                </a:solidFill>
              </a:rPr>
              <a:t>0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17476" name="Text Box 68"/>
          <p:cNvSpPr txBox="1">
            <a:spLocks noChangeArrowheads="1"/>
          </p:cNvSpPr>
          <p:nvPr/>
        </p:nvSpPr>
        <p:spPr bwMode="auto">
          <a:xfrm>
            <a:off x="6321425" y="4721523"/>
            <a:ext cx="5998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53</a:t>
            </a:r>
            <a:r>
              <a:rPr lang="en-US" sz="2400" b="1" baseline="30000">
                <a:solidFill>
                  <a:schemeClr val="accent2"/>
                </a:solidFill>
              </a:rPr>
              <a:t>0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17477" name="Text Box 69"/>
          <p:cNvSpPr txBox="1">
            <a:spLocks noChangeArrowheads="1"/>
          </p:cNvSpPr>
          <p:nvPr/>
        </p:nvSpPr>
        <p:spPr bwMode="auto">
          <a:xfrm>
            <a:off x="8188325" y="4696123"/>
            <a:ext cx="755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307</a:t>
            </a:r>
            <a:r>
              <a:rPr lang="en-US" sz="2400" b="1" baseline="30000">
                <a:solidFill>
                  <a:schemeClr val="accent2"/>
                </a:solidFill>
              </a:rPr>
              <a:t>0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17478" name="Text Box 70"/>
          <p:cNvSpPr txBox="1">
            <a:spLocks noChangeArrowheads="1"/>
          </p:cNvSpPr>
          <p:nvPr/>
        </p:nvSpPr>
        <p:spPr bwMode="auto">
          <a:xfrm>
            <a:off x="6384925" y="5267623"/>
            <a:ext cx="755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240</a:t>
            </a:r>
            <a:r>
              <a:rPr lang="en-US" sz="2400" b="1" baseline="30000">
                <a:solidFill>
                  <a:schemeClr val="accent2"/>
                </a:solidFill>
              </a:rPr>
              <a:t>0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17479" name="Text Box 71"/>
          <p:cNvSpPr txBox="1">
            <a:spLocks noChangeArrowheads="1"/>
          </p:cNvSpPr>
          <p:nvPr/>
        </p:nvSpPr>
        <p:spPr bwMode="auto">
          <a:xfrm>
            <a:off x="8213725" y="5191423"/>
            <a:ext cx="755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300</a:t>
            </a:r>
            <a:r>
              <a:rPr lang="en-US" sz="2400" b="1" baseline="30000">
                <a:solidFill>
                  <a:schemeClr val="accent2"/>
                </a:solidFill>
              </a:rPr>
              <a:t>0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17480" name="Text Box 72"/>
          <p:cNvSpPr txBox="1">
            <a:spLocks noChangeArrowheads="1"/>
          </p:cNvSpPr>
          <p:nvPr/>
        </p:nvSpPr>
        <p:spPr bwMode="auto">
          <a:xfrm>
            <a:off x="6423025" y="5801023"/>
            <a:ext cx="5998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31</a:t>
            </a:r>
            <a:r>
              <a:rPr lang="en-US" sz="2400" b="1" baseline="30000">
                <a:solidFill>
                  <a:schemeClr val="accent2"/>
                </a:solidFill>
              </a:rPr>
              <a:t>0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17481" name="Text Box 73"/>
          <p:cNvSpPr txBox="1">
            <a:spLocks noChangeArrowheads="1"/>
          </p:cNvSpPr>
          <p:nvPr/>
        </p:nvSpPr>
        <p:spPr bwMode="auto">
          <a:xfrm>
            <a:off x="8188325" y="5858470"/>
            <a:ext cx="755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211</a:t>
            </a:r>
            <a:r>
              <a:rPr lang="en-US" sz="2400" b="1" baseline="30000" dirty="0">
                <a:solidFill>
                  <a:schemeClr val="accent2"/>
                </a:solidFill>
              </a:rPr>
              <a:t>0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53" name="Text Box 32"/>
          <p:cNvSpPr txBox="1">
            <a:spLocks noChangeArrowheads="1"/>
          </p:cNvSpPr>
          <p:nvPr/>
        </p:nvSpPr>
        <p:spPr bwMode="auto">
          <a:xfrm>
            <a:off x="228600" y="-61913"/>
            <a:ext cx="86280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u="sng" dirty="0" smtClean="0"/>
              <a:t>Determine the Measure of </a:t>
            </a:r>
            <a:r>
              <a:rPr lang="en-US" sz="2400" b="1" u="sng" dirty="0"/>
              <a:t>the Angle Given </a:t>
            </a:r>
            <a:r>
              <a:rPr lang="en-US" sz="2400" b="1" u="sng" dirty="0" smtClean="0"/>
              <a:t>the Approximate </a:t>
            </a:r>
            <a:r>
              <a:rPr lang="en-US" sz="2400" b="1" u="sng" dirty="0"/>
              <a:t>Ratio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" y="1269831"/>
            <a:ext cx="5114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</a:rPr>
              <a:t>Enter a positive ratio in your calculator</a:t>
            </a:r>
            <a:endParaRPr lang="en-US" sz="2400" b="1" dirty="0">
              <a:solidFill>
                <a:srgbClr val="FF33CC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711743"/>
              </p:ext>
            </p:extLst>
          </p:nvPr>
        </p:nvGraphicFramePr>
        <p:xfrm>
          <a:off x="214333" y="1828800"/>
          <a:ext cx="1614467" cy="461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888840" imgH="253800" progId="Equation.DSMT4">
                  <p:embed/>
                </p:oleObj>
              </mc:Choice>
              <mc:Fallback>
                <p:oleObj name="Equation" r:id="rId3" imgW="8888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333" y="1828800"/>
                        <a:ext cx="1614467" cy="4612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8927485"/>
              </p:ext>
            </p:extLst>
          </p:nvPr>
        </p:nvGraphicFramePr>
        <p:xfrm>
          <a:off x="107950" y="2447925"/>
          <a:ext cx="180022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5" imgW="990360" imgH="253800" progId="Equation.DSMT4">
                  <p:embed/>
                </p:oleObj>
              </mc:Choice>
              <mc:Fallback>
                <p:oleObj name="Equation" r:id="rId5" imgW="990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950" y="2447925"/>
                        <a:ext cx="1800225" cy="46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 Box 17"/>
          <p:cNvSpPr txBox="1">
            <a:spLocks noChangeArrowheads="1"/>
          </p:cNvSpPr>
          <p:nvPr/>
        </p:nvSpPr>
        <p:spPr bwMode="auto">
          <a:xfrm>
            <a:off x="8288306" y="649746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2.2.</a:t>
            </a:r>
            <a:r>
              <a:rPr lang="en-US" sz="1800" i="1" dirty="0"/>
              <a:t>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1628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8" dur="1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7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7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7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6" dur="1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1" dur="1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7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7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7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7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8" dur="5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7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7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9" dur="1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4" dur="1" fill="hold"/>
                                        <p:tgtEl>
                                          <p:spTgt spid="174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7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7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7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7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7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7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3" dur="1" fill="hold"/>
                                        <p:tgtEl>
                                          <p:spTgt spid="174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8" dur="1" fill="hold"/>
                                        <p:tgtEl>
                                          <p:spTgt spid="174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7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7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7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7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5" dur="5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7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7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6" dur="1" fill="hold"/>
                                        <p:tgtEl>
                                          <p:spTgt spid="174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1" dur="1" fill="hold"/>
                                        <p:tgtEl>
                                          <p:spTgt spid="174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7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7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7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17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6" grpId="0" autoUpdateAnimBg="0"/>
      <p:bldP spid="17427" grpId="0" autoUpdateAnimBg="0"/>
      <p:bldP spid="17432" grpId="0" autoUpdateAnimBg="0"/>
      <p:bldP spid="17436" grpId="0" autoUpdateAnimBg="0"/>
      <p:bldP spid="17440" grpId="0" autoUpdateAnimBg="0"/>
      <p:bldP spid="17447" grpId="0" autoUpdateAnimBg="0"/>
      <p:bldP spid="17448" grpId="0" autoUpdateAnimBg="0"/>
      <p:bldP spid="17449" grpId="0" autoUpdateAnimBg="0"/>
      <p:bldP spid="17450" grpId="0" autoUpdateAnimBg="0"/>
      <p:bldP spid="17451" grpId="0" autoUpdateAnimBg="0"/>
      <p:bldP spid="17452" grpId="0" autoUpdateAnimBg="0"/>
      <p:bldP spid="17453" grpId="0" autoUpdateAnimBg="0"/>
      <p:bldP spid="17454" grpId="0" autoUpdateAnimBg="0"/>
      <p:bldP spid="17455" grpId="0" autoUpdateAnimBg="0"/>
      <p:bldP spid="17456" grpId="0" autoUpdateAnimBg="0"/>
      <p:bldP spid="17457" grpId="0" autoUpdateAnimBg="0"/>
      <p:bldP spid="17458" grpId="0" autoUpdateAnimBg="0"/>
      <p:bldP spid="17460" grpId="0" autoUpdateAnimBg="0"/>
      <p:bldP spid="17461" grpId="0" autoUpdateAnimBg="0"/>
      <p:bldP spid="17462" grpId="0" autoUpdateAnimBg="0"/>
      <p:bldP spid="17463" grpId="0" autoUpdateAnimBg="0"/>
      <p:bldP spid="17464" grpId="0" autoUpdateAnimBg="0"/>
      <p:bldP spid="17465" grpId="0" autoUpdateAnimBg="0"/>
      <p:bldP spid="17466" grpId="0" autoUpdateAnimBg="0"/>
      <p:bldP spid="17467" grpId="0" autoUpdateAnimBg="0"/>
      <p:bldP spid="17468" grpId="0" autoUpdateAnimBg="0"/>
      <p:bldP spid="17469" grpId="0" autoUpdateAnimBg="0"/>
      <p:bldP spid="17470" grpId="0" autoUpdateAnimBg="0"/>
      <p:bldP spid="17471" grpId="0" autoUpdateAnimBg="0"/>
      <p:bldP spid="17472" grpId="0" autoUpdateAnimBg="0"/>
      <p:bldP spid="17473" grpId="0" autoUpdateAnimBg="0"/>
      <p:bldP spid="17474" grpId="0" autoUpdateAnimBg="0"/>
      <p:bldP spid="17475" grpId="0" autoUpdateAnimBg="0"/>
      <p:bldP spid="17476" grpId="0" autoUpdateAnimBg="0"/>
      <p:bldP spid="17477" grpId="0" autoUpdateAnimBg="0"/>
      <p:bldP spid="17478" grpId="0" autoUpdateAnimBg="0"/>
      <p:bldP spid="17479" grpId="0" autoUpdateAnimBg="0"/>
      <p:bldP spid="17480" grpId="0" autoUpdateAnimBg="0"/>
      <p:bldP spid="17481" grpId="0" autoUpdateAnimBg="0"/>
      <p:bldP spid="53" grpId="0" autoUpdateAnimBg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74167"/>
            <a:ext cx="29656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Suggested Questions</a:t>
            </a:r>
            <a:endParaRPr lang="en-US" sz="2400" b="1" cap="none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438400"/>
            <a:ext cx="24852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</a:t>
            </a:r>
            <a:r>
              <a:rPr lang="en-US" dirty="0"/>
              <a:t>9</a:t>
            </a:r>
            <a:r>
              <a:rPr lang="en-US" dirty="0" smtClean="0"/>
              <a:t>6:</a:t>
            </a:r>
          </a:p>
          <a:p>
            <a:r>
              <a:rPr lang="en-US" dirty="0" smtClean="0"/>
              <a:t>7, 9a,d,e,f, 10, 12, 15, 29</a:t>
            </a:r>
          </a:p>
          <a:p>
            <a:r>
              <a:rPr lang="en-US" smtClean="0"/>
              <a:t>22a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2.2.</a:t>
            </a:r>
            <a:r>
              <a:rPr lang="en-US" sz="1800" i="1" dirty="0" smtClean="0"/>
              <a:t>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1550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429</Words>
  <Application>Microsoft Office PowerPoint</Application>
  <PresentationFormat>On-screen Show (4:3)</PresentationFormat>
  <Paragraphs>161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25</cp:revision>
  <dcterms:created xsi:type="dcterms:W3CDTF">2011-09-12T19:15:35Z</dcterms:created>
  <dcterms:modified xsi:type="dcterms:W3CDTF">2011-09-21T17:44:22Z</dcterms:modified>
</cp:coreProperties>
</file>