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804" r:id="rId3"/>
  </p:sldMasterIdLst>
  <p:notesMasterIdLst>
    <p:notesMasterId r:id="rId14"/>
  </p:notesMasterIdLst>
  <p:sldIdLst>
    <p:sldId id="257" r:id="rId4"/>
    <p:sldId id="259" r:id="rId5"/>
    <p:sldId id="261" r:id="rId6"/>
    <p:sldId id="294" r:id="rId7"/>
    <p:sldId id="301" r:id="rId8"/>
    <p:sldId id="299" r:id="rId9"/>
    <p:sldId id="263" r:id="rId10"/>
    <p:sldId id="265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99"/>
    <a:srgbClr val="FFCC66"/>
    <a:srgbClr val="3399FF"/>
    <a:srgbClr val="66FF66"/>
    <a:srgbClr val="FFA829"/>
    <a:srgbClr val="F5763D"/>
    <a:srgbClr val="A2FB37"/>
    <a:srgbClr val="FF66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92078-7534-4EF0-9590-43DAD2A8D607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276A3-282E-41DB-AC3D-3B5DBA5F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1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8C854-8FCC-4AA1-AD21-BCB6065A2267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91E0C-FCFE-411A-925A-7EE61F56588B}" type="slidenum">
              <a:rPr lang="en-US">
                <a:solidFill>
                  <a:srgbClr val="1F497D"/>
                </a:solidFill>
              </a:rPr>
              <a:pPr/>
              <a:t>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5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7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034D9-D6E8-4BC5-80CD-0343F54C487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88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6DC42-AA2F-4C04-945D-B15D699E716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93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EF737-5916-4681-A608-8A5ECFD6D77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6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3AC9A-6FA4-4443-A863-59BD77F0576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6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2A62F-0DC6-4374-8DE0-EA9A2609E78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37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980C4-04BB-497C-AE4E-A5AB9DFF74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15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4D7FC-D944-4590-8D50-D23DEB68EB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11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0620E-7D61-4703-A08C-AE6BF86356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2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22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B2B65-A60C-4166-B6E4-E830E51DC9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15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CA6C3-0315-435F-8D7C-F9E1CECC2F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3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7156D-49A1-4368-BFFD-6B5690CA94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937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5859"/>
      </p:ext>
    </p:extLst>
  </p:cSld>
  <p:clrMapOvr>
    <a:masterClrMapping/>
  </p:clrMapOvr>
  <p:transition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92484"/>
      </p:ext>
    </p:extLst>
  </p:cSld>
  <p:clrMapOvr>
    <a:masterClrMapping/>
  </p:clrMapOvr>
  <p:transition>
    <p:pull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007"/>
      </p:ext>
    </p:extLst>
  </p:cSld>
  <p:clrMapOvr>
    <a:masterClrMapping/>
  </p:clrMapOvr>
  <p:transition>
    <p:pull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5850"/>
      </p:ext>
    </p:extLst>
  </p:cSld>
  <p:clrMapOvr>
    <a:masterClrMapping/>
  </p:clrMapOvr>
  <p:transition>
    <p:pull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50022"/>
      </p:ext>
    </p:extLst>
  </p:cSld>
  <p:clrMapOvr>
    <a:masterClrMapping/>
  </p:clrMapOvr>
  <p:transition>
    <p:pull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41774"/>
      </p:ext>
    </p:extLst>
  </p:cSld>
  <p:clrMapOvr>
    <a:masterClrMapping/>
  </p:clrMapOvr>
  <p:transition>
    <p:pull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8306817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489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810904"/>
      </p:ext>
    </p:extLst>
  </p:cSld>
  <p:clrMapOvr>
    <a:masterClrMapping/>
  </p:clrMapOvr>
  <p:transition>
    <p:pull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4494892"/>
      </p:ext>
    </p:extLst>
  </p:cSld>
  <p:clrMapOvr>
    <a:masterClrMapping/>
  </p:clrMapOvr>
  <p:transition>
    <p:pull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01484"/>
      </p:ext>
    </p:extLst>
  </p:cSld>
  <p:clrMapOvr>
    <a:masterClrMapping/>
  </p:clrMapOvr>
  <p:transition>
    <p:pull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45604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4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9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5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219E9-EC59-4CB6-B2C8-39C2BA9A12D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6667-DB55-4513-B93B-D7787267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2C8471D-439D-46F1-A643-45E8F8BC6AB3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0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400800"/>
            <a:ext cx="756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Copyright © 2007 Pearson Education, Inc.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990033"/>
                </a:solidFill>
              </a:rPr>
              <a:t>Slide 10-</a:t>
            </a:r>
            <a:fld id="{956E4FBA-8BFE-42C1-A38A-5790300EF538}" type="slidenum">
              <a:rPr lang="en-US" sz="1600" b="1" smtClean="0">
                <a:solidFill>
                  <a:srgbClr val="990033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600" b="1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pull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6.bin"/><Relationship Id="rId7" Type="http://schemas.openxmlformats.org/officeDocument/2006/relationships/hyperlink" Target="2.3%20Sine%20Law%20Media/ambiguous%20case.ggb" TargetMode="Externa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g"/><Relationship Id="rId5" Type="http://schemas.openxmlformats.org/officeDocument/2006/relationships/hyperlink" Target="2.3%20Sine%20Law%20Media/minilab%20on%20sine%20law.gsp" TargetMode="External"/><Relationship Id="rId10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21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66465"/>
            <a:ext cx="72523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2.3B The Ambiguous Case of the Sine Law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1295400"/>
            <a:ext cx="637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 b="1" dirty="0">
                <a:solidFill>
                  <a:srgbClr val="BA131A"/>
                </a:solidFill>
              </a:rPr>
              <a:t>The Sine Law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5077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State the formula for the Law of </a:t>
            </a:r>
            <a:r>
              <a:rPr lang="en-US" sz="2400" b="1" dirty="0" err="1" smtClean="0">
                <a:solidFill>
                  <a:srgbClr val="0070C0"/>
                </a:solidFill>
              </a:rPr>
              <a:t>Sines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436203"/>
            <a:ext cx="6930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What specific information must be given in a triangle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to apply the Law of </a:t>
            </a:r>
            <a:r>
              <a:rPr lang="en-US" sz="2400" b="1" dirty="0" err="1" smtClean="0">
                <a:solidFill>
                  <a:srgbClr val="0070C0"/>
                </a:solidFill>
              </a:rPr>
              <a:t>Sines</a:t>
            </a:r>
            <a:r>
              <a:rPr lang="en-US" sz="2400" b="1" dirty="0" smtClean="0">
                <a:solidFill>
                  <a:srgbClr val="0070C0"/>
                </a:solidFill>
              </a:rPr>
              <a:t>?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6571" y="5105400"/>
            <a:ext cx="8020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What information must you have to define the specific ratio?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753422"/>
              </p:ext>
            </p:extLst>
          </p:nvPr>
        </p:nvGraphicFramePr>
        <p:xfrm>
          <a:off x="496186" y="2448933"/>
          <a:ext cx="2873375" cy="751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3" imgW="1358900" imgH="355600" progId="Equation.DSMT4">
                  <p:embed/>
                </p:oleObj>
              </mc:Choice>
              <mc:Fallback>
                <p:oleObj name="Equation" r:id="rId3" imgW="13589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86" y="2448933"/>
                        <a:ext cx="2873375" cy="751467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849485"/>
              </p:ext>
            </p:extLst>
          </p:nvPr>
        </p:nvGraphicFramePr>
        <p:xfrm>
          <a:off x="3933812" y="2433588"/>
          <a:ext cx="2818759" cy="832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5" imgW="1333440" imgH="393480" progId="Equation.DSMT4">
                  <p:embed/>
                </p:oleObj>
              </mc:Choice>
              <mc:Fallback>
                <p:oleObj name="Equation" r:id="rId5" imgW="13334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12" y="2433588"/>
                        <a:ext cx="2818759" cy="832379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457200" y="4306669"/>
            <a:ext cx="54253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Given:   two </a:t>
            </a:r>
            <a:r>
              <a:rPr lang="en-US" b="1" dirty="0">
                <a:solidFill>
                  <a:srgbClr val="FF0000"/>
                </a:solidFill>
              </a:rPr>
              <a:t>angles and one </a:t>
            </a:r>
            <a:r>
              <a:rPr lang="en-US" b="1" dirty="0" smtClean="0">
                <a:solidFill>
                  <a:srgbClr val="FF0000"/>
                </a:solidFill>
              </a:rPr>
              <a:t>side or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two sides and an angle </a:t>
            </a:r>
            <a:r>
              <a:rPr lang="en-US" b="1" dirty="0" smtClean="0">
                <a:solidFill>
                  <a:srgbClr val="FF0000"/>
                </a:solidFill>
              </a:rPr>
              <a:t>opposite </a:t>
            </a:r>
            <a:r>
              <a:rPr lang="en-US" b="1" dirty="0">
                <a:solidFill>
                  <a:srgbClr val="FF0000"/>
                </a:solidFill>
              </a:rPr>
              <a:t>one of the given sides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7670" y="563989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one side and its opposite angle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29277" y="3956878"/>
            <a:ext cx="2010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Given:  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AS or SSA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8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2574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108: </a:t>
            </a:r>
            <a:endParaRPr lang="en-US" dirty="0"/>
          </a:p>
          <a:p>
            <a:r>
              <a:rPr lang="en-US" dirty="0" smtClean="0"/>
              <a:t>6, 7, 8a, 9, 17, 21, 24a,b,c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382588"/>
            <a:ext cx="191928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  <a:latin typeface="Arial - 28"/>
              </a:rPr>
              <a:t>Chapter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38163" y="590550"/>
            <a:ext cx="13938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>
                <a:solidFill>
                  <a:srgbClr val="FFFFFF"/>
                </a:solidFill>
                <a:latin typeface="Arial - 72"/>
              </a:rPr>
              <a:t>2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68274" y="609600"/>
            <a:ext cx="8758239" cy="190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solidFill>
                  <a:srgbClr val="62160C"/>
                </a:solidFill>
              </a:rPr>
              <a:t>A ship at sea is sighted from two coast guard observation posts on shore. The angle between the line of sight from post A and the line between the two posts is 110</a:t>
            </a:r>
            <a:r>
              <a:rPr lang="en-US" sz="2000" b="1" baseline="70000" dirty="0">
                <a:solidFill>
                  <a:srgbClr val="62160C"/>
                </a:solidFill>
              </a:rPr>
              <a:t>o</a:t>
            </a:r>
            <a:r>
              <a:rPr lang="en-US" sz="2000" b="1" dirty="0">
                <a:solidFill>
                  <a:srgbClr val="62160C"/>
                </a:solidFill>
              </a:rPr>
              <a:t>. From post B, the angle is 30</a:t>
            </a:r>
            <a:r>
              <a:rPr lang="en-US" sz="2000" b="1" baseline="70000" dirty="0">
                <a:solidFill>
                  <a:srgbClr val="62160C"/>
                </a:solidFill>
              </a:rPr>
              <a:t>o</a:t>
            </a:r>
            <a:r>
              <a:rPr lang="en-US" sz="2000" b="1" dirty="0">
                <a:solidFill>
                  <a:srgbClr val="62160C"/>
                </a:solidFill>
              </a:rPr>
              <a:t>. </a:t>
            </a:r>
            <a:endParaRPr lang="en-US" sz="2000" b="1" dirty="0" smtClean="0">
              <a:solidFill>
                <a:srgbClr val="62160C"/>
              </a:solidFill>
            </a:endParaRPr>
          </a:p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If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the two observation posts are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15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km apart,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sketch a diagram that could be used to determine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the distance, to the nearest tenth of a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kilometre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, between each observation post and the ship.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457325" y="171450"/>
            <a:ext cx="637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 b="1" dirty="0" smtClean="0">
                <a:solidFill>
                  <a:srgbClr val="BA131A"/>
                </a:solidFill>
              </a:rPr>
              <a:t>Sketching a Diagram</a:t>
            </a:r>
            <a:endParaRPr lang="en-US" sz="2600" b="1" dirty="0">
              <a:solidFill>
                <a:srgbClr val="BA131A"/>
              </a:solidFill>
            </a:endParaRPr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3189288" y="3136900"/>
            <a:ext cx="2914650" cy="981075"/>
          </a:xfrm>
          <a:custGeom>
            <a:avLst/>
            <a:gdLst>
              <a:gd name="T0" fmla="*/ 0 w 2041"/>
              <a:gd name="T1" fmla="*/ 0 h 1273"/>
              <a:gd name="T2" fmla="*/ 2040 w 2041"/>
              <a:gd name="T3" fmla="*/ 1272 h 1273"/>
              <a:gd name="T4" fmla="*/ 510 w 2041"/>
              <a:gd name="T5" fmla="*/ 1272 h 1273"/>
              <a:gd name="T6" fmla="*/ 0 w 2041"/>
              <a:gd name="T7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1" h="1273">
                <a:moveTo>
                  <a:pt x="0" y="0"/>
                </a:moveTo>
                <a:lnTo>
                  <a:pt x="2040" y="1272"/>
                </a:lnTo>
                <a:lnTo>
                  <a:pt x="510" y="12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999"/>
            </a:schemeClr>
          </a:solidFill>
          <a:ln w="38100" cap="flat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810125" y="4176712"/>
            <a:ext cx="981075" cy="337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62160C"/>
                </a:solidFill>
                <a:latin typeface="Arial - 24"/>
              </a:rPr>
              <a:t>15 </a:t>
            </a:r>
            <a:r>
              <a:rPr lang="en-US" dirty="0">
                <a:solidFill>
                  <a:srgbClr val="62160C"/>
                </a:solidFill>
                <a:latin typeface="Arial - 24"/>
              </a:rPr>
              <a:t>km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116513" y="3836988"/>
            <a:ext cx="8445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dirty="0">
                <a:solidFill>
                  <a:srgbClr val="62160C"/>
                </a:solidFill>
                <a:latin typeface="Arial - 20"/>
              </a:rPr>
              <a:t>30</a:t>
            </a:r>
            <a:r>
              <a:rPr lang="en-US" sz="1400" dirty="0">
                <a:solidFill>
                  <a:srgbClr val="62160C"/>
                </a:solidFill>
                <a:latin typeface="Arial - 29"/>
              </a:rPr>
              <a:t>°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859213" y="3830638"/>
            <a:ext cx="960437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dirty="0">
                <a:solidFill>
                  <a:srgbClr val="62160C"/>
                </a:solidFill>
                <a:latin typeface="Arial - 20"/>
              </a:rPr>
              <a:t>110</a:t>
            </a:r>
            <a:r>
              <a:rPr lang="en-US" sz="1400" dirty="0">
                <a:solidFill>
                  <a:srgbClr val="62160C"/>
                </a:solidFill>
                <a:latin typeface="Arial - 29"/>
              </a:rPr>
              <a:t>°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24563" y="3968750"/>
            <a:ext cx="2901950" cy="425450"/>
            <a:chOff x="6024563" y="3968750"/>
            <a:chExt cx="2901950" cy="425450"/>
          </a:xfrm>
        </p:grpSpPr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6229350" y="3968750"/>
              <a:ext cx="2697163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solidFill>
                    <a:srgbClr val="62160C"/>
                  </a:solidFill>
                  <a:latin typeface="Arial - 24"/>
                </a:rPr>
                <a:t>coast guard </a:t>
              </a:r>
            </a:p>
            <a:p>
              <a:r>
                <a:rPr lang="en-US">
                  <a:solidFill>
                    <a:srgbClr val="62160C"/>
                  </a:solidFill>
                  <a:latin typeface="Arial - 24"/>
                </a:rPr>
                <a:t>observation post B</a:t>
              </a:r>
            </a:p>
          </p:txBody>
        </p:sp>
        <p:sp>
          <p:nvSpPr>
            <p:cNvPr id="11739" name="Oval 475"/>
            <p:cNvSpPr>
              <a:spLocks noChangeArrowheads="1"/>
            </p:cNvSpPr>
            <p:nvPr/>
          </p:nvSpPr>
          <p:spPr bwMode="auto">
            <a:xfrm>
              <a:off x="6024563" y="4067175"/>
              <a:ext cx="180975" cy="98425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32063" y="3965575"/>
            <a:ext cx="2652712" cy="425450"/>
            <a:chOff x="2532063" y="3965575"/>
            <a:chExt cx="2652712" cy="425450"/>
          </a:xfrm>
        </p:grpSpPr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532063" y="3965575"/>
              <a:ext cx="2652712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dirty="0">
                  <a:solidFill>
                    <a:srgbClr val="62160C"/>
                  </a:solidFill>
                  <a:latin typeface="Arial - 24"/>
                </a:rPr>
                <a:t>coast guard </a:t>
              </a:r>
            </a:p>
            <a:p>
              <a:r>
                <a:rPr lang="en-US" dirty="0">
                  <a:solidFill>
                    <a:srgbClr val="62160C"/>
                  </a:solidFill>
                  <a:latin typeface="Arial - 24"/>
                </a:rPr>
                <a:t>observation post A</a:t>
              </a:r>
            </a:p>
          </p:txBody>
        </p:sp>
        <p:sp>
          <p:nvSpPr>
            <p:cNvPr id="11740" name="Oval 476"/>
            <p:cNvSpPr>
              <a:spLocks noChangeArrowheads="1"/>
            </p:cNvSpPr>
            <p:nvPr/>
          </p:nvSpPr>
          <p:spPr bwMode="auto">
            <a:xfrm>
              <a:off x="3829050" y="4079875"/>
              <a:ext cx="182563" cy="98425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070001"/>
              </p:ext>
            </p:extLst>
          </p:nvPr>
        </p:nvGraphicFramePr>
        <p:xfrm>
          <a:off x="273231" y="5502643"/>
          <a:ext cx="258178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4" imgW="1358900" imgH="355600" progId="Equation.DSMT4">
                  <p:embed/>
                </p:oleObj>
              </mc:Choice>
              <mc:Fallback>
                <p:oleObj name="Equation" r:id="rId4" imgW="1358900" imgH="355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31" y="5502643"/>
                        <a:ext cx="2581785" cy="674687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6687" y="4671646"/>
            <a:ext cx="888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Write the equations that could be used to determine the distances to the observation posts.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93" name="Object 4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695175"/>
              </p:ext>
            </p:extLst>
          </p:nvPr>
        </p:nvGraphicFramePr>
        <p:xfrm>
          <a:off x="3717149" y="5464543"/>
          <a:ext cx="20034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6" imgW="1054080" imgH="393480" progId="Equation.DSMT4">
                  <p:embed/>
                </p:oleObj>
              </mc:Choice>
              <mc:Fallback>
                <p:oleObj name="Equation" r:id="rId6" imgW="1054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149" y="5464543"/>
                        <a:ext cx="2003425" cy="746125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4" name="Object 4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828641"/>
              </p:ext>
            </p:extLst>
          </p:nvPr>
        </p:nvGraphicFramePr>
        <p:xfrm>
          <a:off x="6205538" y="5486400"/>
          <a:ext cx="21240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8" imgW="1117440" imgH="393480" progId="Equation.DSMT4">
                  <p:embed/>
                </p:oleObj>
              </mc:Choice>
              <mc:Fallback>
                <p:oleObj name="Equation" r:id="rId8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5486400"/>
                        <a:ext cx="2124075" cy="746125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42" name="Picture 7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88" y="2640030"/>
            <a:ext cx="1725612" cy="49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0484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8" grpId="0" animBg="1"/>
      <p:bldP spid="11279" grpId="0"/>
      <p:bldP spid="11280" grpId="0"/>
      <p:bldP spid="11281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1" y="3505200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When </a:t>
            </a:r>
            <a:r>
              <a:rPr lang="en-US" altLang="en-US" sz="2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two sides and the non-included angle</a:t>
            </a:r>
            <a:r>
              <a:rPr lang="en-US" alt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of a triangle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given, the triangle may not be unique.  It is possible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altLang="en-US" sz="2400" b="1" dirty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no triangle, one triangle, or two triangles</a:t>
            </a:r>
            <a:r>
              <a:rPr lang="en-US" alt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>
                <a:latin typeface="Arial" pitchFamily="34" charset="0"/>
                <a:cs typeface="Arial" pitchFamily="34" charset="0"/>
              </a:rPr>
              <a:t>exist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latin typeface="Arial" pitchFamily="34" charset="0"/>
                <a:cs typeface="Arial" pitchFamily="34" charset="0"/>
              </a:rPr>
              <a:t>with the given measurements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This is referred to as the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Ambiguous Case 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the Law of </a:t>
            </a:r>
            <a:r>
              <a:rPr lang="en-US" alt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Sines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alt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861279"/>
              </p:ext>
            </p:extLst>
          </p:nvPr>
        </p:nvGraphicFramePr>
        <p:xfrm>
          <a:off x="663574" y="600075"/>
          <a:ext cx="7566026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3" imgW="3377880" imgH="203040" progId="Equation.DSMT4">
                  <p:embed/>
                </p:oleObj>
              </mc:Choice>
              <mc:Fallback>
                <p:oleObj name="Equation" r:id="rId3" imgW="337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4" y="600075"/>
                        <a:ext cx="7566026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309780" y="52794"/>
            <a:ext cx="68081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smtClean="0">
                <a:solidFill>
                  <a:srgbClr val="3333CC"/>
                </a:solidFill>
              </a:rPr>
              <a:t>SSA      Determine </a:t>
            </a:r>
            <a:r>
              <a:rPr lang="en-US" altLang="en-US" sz="2800" b="1" u="sng" dirty="0">
                <a:solidFill>
                  <a:srgbClr val="3333CC"/>
                </a:solidFill>
              </a:rPr>
              <a:t>the Number of </a:t>
            </a:r>
            <a:r>
              <a:rPr lang="en-US" altLang="en-US" sz="2800" b="1" u="sng" dirty="0" smtClean="0">
                <a:solidFill>
                  <a:srgbClr val="3333CC"/>
                </a:solidFill>
              </a:rPr>
              <a:t>Triangles</a:t>
            </a:r>
            <a:endParaRPr lang="en-US" altLang="en-US" sz="2800" b="1" u="sng" dirty="0">
              <a:solidFill>
                <a:srgbClr val="3333CC"/>
              </a:solidFill>
            </a:endParaRPr>
          </a:p>
        </p:txBody>
      </p: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523387" y="1524000"/>
            <a:ext cx="3058013" cy="1023075"/>
            <a:chOff x="264" y="1259"/>
            <a:chExt cx="4680" cy="1840"/>
          </a:xfrm>
        </p:grpSpPr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51" y="1531"/>
              <a:ext cx="255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rgbClr val="333333"/>
                  </a:solidFill>
                  <a:latin typeface="Arial Black" pitchFamily="34" charset="0"/>
                </a:rPr>
                <a:t>b</a:t>
              </a:r>
              <a:endParaRPr lang="en-US" sz="2000" dirty="0" smtClean="0">
                <a:solidFill>
                  <a:srgbClr val="333333"/>
                </a:solidFill>
                <a:latin typeface="Arial Black" pitchFamily="34" charset="0"/>
              </a:endParaRP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264" y="2565"/>
              <a:ext cx="287" cy="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333333"/>
                  </a:solidFill>
                  <a:latin typeface="Arial Black" pitchFamily="34" charset="0"/>
                </a:rPr>
                <a:t>A</a:t>
              </a:r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665" y="2832"/>
              <a:ext cx="42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333333"/>
                </a:solidFill>
                <a:latin typeface="Arial" charset="0"/>
              </a:endParaRP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 flipV="1">
              <a:off x="665" y="1259"/>
              <a:ext cx="1605" cy="15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333333"/>
                </a:solidFill>
                <a:latin typeface="Arial" charset="0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672" y="2832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333333"/>
                </a:solidFill>
                <a:latin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6362" y="2547798"/>
            <a:ext cx="8719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When you solve for the measure of angle B, there may be two solutions.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Angle B could be in QI or QII.</a:t>
            </a:r>
          </a:p>
        </p:txBody>
      </p:sp>
      <p:pic>
        <p:nvPicPr>
          <p:cNvPr id="3" name="Picture 2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37" y="5711015"/>
            <a:ext cx="2641564" cy="875994"/>
          </a:xfrm>
          <a:prstGeom prst="rect">
            <a:avLst/>
          </a:prstGeom>
        </p:spPr>
      </p:pic>
      <p:pic>
        <p:nvPicPr>
          <p:cNvPr id="4" name="Picture 3">
            <a:hlinkClick r:id="rId7" action="ppaction://hlinkfile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780" y="5714999"/>
            <a:ext cx="975181" cy="97518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793682"/>
              </p:ext>
            </p:extLst>
          </p:nvPr>
        </p:nvGraphicFramePr>
        <p:xfrm>
          <a:off x="4648201" y="1371600"/>
          <a:ext cx="209637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9" imgW="850680" imgH="393480" progId="Equation.DSMT4">
                  <p:embed/>
                </p:oleObj>
              </mc:Choice>
              <mc:Fallback>
                <p:oleObj name="Equation" r:id="rId9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8201" y="1371600"/>
                        <a:ext cx="2096372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5715000" y="1872525"/>
            <a:ext cx="1219200" cy="65180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055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14" grpId="0" autoUpdateAnimBg="0"/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3648075" cy="498475"/>
          </a:xfrm>
        </p:spPr>
        <p:txBody>
          <a:bodyPr/>
          <a:lstStyle/>
          <a:p>
            <a:pPr algn="l">
              <a:tabLst>
                <a:tab pos="850900" algn="l"/>
              </a:tabLst>
            </a:pPr>
            <a:r>
              <a:rPr lang="en-US" sz="3200" b="1" dirty="0" smtClean="0"/>
              <a:t>Angle A is Obtuse</a:t>
            </a:r>
            <a:endParaRPr lang="en-US" sz="3200" b="1" i="1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92" y="2310179"/>
            <a:ext cx="7999413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025210"/>
              </p:ext>
            </p:extLst>
          </p:nvPr>
        </p:nvGraphicFramePr>
        <p:xfrm>
          <a:off x="6324600" y="2667000"/>
          <a:ext cx="9588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4600" y="2667000"/>
                        <a:ext cx="958850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09882"/>
              </p:ext>
            </p:extLst>
          </p:nvPr>
        </p:nvGraphicFramePr>
        <p:xfrm>
          <a:off x="6324600" y="3863975"/>
          <a:ext cx="9588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5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24600" y="3863975"/>
                        <a:ext cx="958850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389792" y="2310179"/>
            <a:ext cx="7999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389792" y="2310179"/>
            <a:ext cx="7999413" cy="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140" y="1447800"/>
            <a:ext cx="1684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Number of </a:t>
            </a:r>
          </a:p>
          <a:p>
            <a:r>
              <a:rPr lang="en-US" sz="2400" b="1" dirty="0" smtClean="0"/>
              <a:t>Triangles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69067" y="1817132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Sketch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248400" y="1817132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Conditions</a:t>
            </a:r>
            <a:endParaRPr lang="en-US" sz="24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960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algn="l">
              <a:tabLst>
                <a:tab pos="85090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You must compare the length of side a to side b.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89792" y="3543666"/>
            <a:ext cx="7999413" cy="1333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8600" y="3581400"/>
            <a:ext cx="8458200" cy="17141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1240431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788484"/>
            <a:ext cx="6238875" cy="476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0"/>
            <a:ext cx="3190875" cy="4984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algn="l">
              <a:tabLst>
                <a:tab pos="850900" algn="l"/>
              </a:tabLst>
            </a:pPr>
            <a:r>
              <a:rPr lang="en-US" sz="3200" b="1" dirty="0" smtClean="0"/>
              <a:t>Angle A is Acute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87493" y="921603"/>
            <a:ext cx="1684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Number of </a:t>
            </a:r>
          </a:p>
          <a:p>
            <a:r>
              <a:rPr lang="en-US" sz="2400" b="1" dirty="0" smtClean="0"/>
              <a:t>Triangles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26267" y="1290935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Sketch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1290935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Conditions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219445"/>
              </p:ext>
            </p:extLst>
          </p:nvPr>
        </p:nvGraphicFramePr>
        <p:xfrm>
          <a:off x="6019800" y="1902069"/>
          <a:ext cx="990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8"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9800" y="1902069"/>
                        <a:ext cx="9906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650179"/>
              </p:ext>
            </p:extLst>
          </p:nvPr>
        </p:nvGraphicFramePr>
        <p:xfrm>
          <a:off x="5954780" y="2971800"/>
          <a:ext cx="990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9" name="Equation" r:id="rId6" imgW="355320" imgH="177480" progId="Equation.DSMT4">
                  <p:embed/>
                </p:oleObj>
              </mc:Choice>
              <mc:Fallback>
                <p:oleObj name="Equation" r:id="rId6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54780" y="2971800"/>
                        <a:ext cx="9906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264868"/>
              </p:ext>
            </p:extLst>
          </p:nvPr>
        </p:nvGraphicFramePr>
        <p:xfrm>
          <a:off x="5973762" y="3505200"/>
          <a:ext cx="18748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Equation" r:id="rId8" imgW="672840" imgH="177480" progId="Equation.DSMT4">
                  <p:embed/>
                </p:oleObj>
              </mc:Choice>
              <mc:Fallback>
                <p:oleObj name="Equation" r:id="rId8" imgW="672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73762" y="3505200"/>
                        <a:ext cx="1874838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515492"/>
              </p:ext>
            </p:extLst>
          </p:nvPr>
        </p:nvGraphicFramePr>
        <p:xfrm>
          <a:off x="6096000" y="4419600"/>
          <a:ext cx="990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1" name="Equation" r:id="rId10" imgW="355320" imgH="177480" progId="Equation.DSMT4">
                  <p:embed/>
                </p:oleObj>
              </mc:Choice>
              <mc:Fallback>
                <p:oleObj name="Equation" r:id="rId10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96000" y="4419600"/>
                        <a:ext cx="9906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104897"/>
              </p:ext>
            </p:extLst>
          </p:nvPr>
        </p:nvGraphicFramePr>
        <p:xfrm>
          <a:off x="6130925" y="5448300"/>
          <a:ext cx="16271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2" name="Equation" r:id="rId12" imgW="583920" imgH="177480" progId="Equation.DSMT4">
                  <p:embed/>
                </p:oleObj>
              </mc:Choice>
              <mc:Fallback>
                <p:oleObj name="Equation" r:id="rId12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30925" y="5448300"/>
                        <a:ext cx="1627187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813252"/>
              </p:ext>
            </p:extLst>
          </p:nvPr>
        </p:nvGraphicFramePr>
        <p:xfrm>
          <a:off x="5334000" y="5905500"/>
          <a:ext cx="25114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3" name="Equation" r:id="rId14" imgW="901440" imgH="177480" progId="Equation.DSMT4">
                  <p:embed/>
                </p:oleObj>
              </mc:Choice>
              <mc:Fallback>
                <p:oleObj name="Equation" r:id="rId14" imgW="901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34000" y="5905500"/>
                        <a:ext cx="251142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983903"/>
              </p:ext>
            </p:extLst>
          </p:nvPr>
        </p:nvGraphicFramePr>
        <p:xfrm>
          <a:off x="6019800" y="2400300"/>
          <a:ext cx="990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" name="Equation" r:id="rId16" imgW="355320" imgH="177480" progId="Equation.DSMT4">
                  <p:embed/>
                </p:oleObj>
              </mc:Choice>
              <mc:Fallback>
                <p:oleObj name="Equation" r:id="rId16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19800" y="2400300"/>
                        <a:ext cx="9906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124200" y="152398"/>
            <a:ext cx="5867400" cy="762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FF"/>
                </a:solidFill>
                <a:latin typeface="Times New Roman" pitchFamily="18" charset="0"/>
              </a:defRPr>
            </a:lvl9pPr>
          </a:lstStyle>
          <a:p>
            <a:pPr algn="l">
              <a:tabLst>
                <a:tab pos="8509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You must compare the length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side a </a:t>
            </a:r>
            <a:r>
              <a:rPr lang="en-US" sz="2400" b="1" dirty="0" smtClean="0">
                <a:solidFill>
                  <a:srgbClr val="FF0000"/>
                </a:solidFill>
              </a:rPr>
              <a:t>to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side b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and also the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height</a:t>
            </a:r>
            <a:r>
              <a:rPr lang="en-US" sz="2400" b="1" dirty="0" smtClean="0">
                <a:solidFill>
                  <a:srgbClr val="FF0000"/>
                </a:solidFill>
              </a:rPr>
              <a:t> of the triangle, h.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38200" y="1828800"/>
            <a:ext cx="7239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838200" y="2971800"/>
            <a:ext cx="72390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4191000"/>
            <a:ext cx="72390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38200" y="5410200"/>
            <a:ext cx="72390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38200" y="914400"/>
            <a:ext cx="72390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401672"/>
              </p:ext>
            </p:extLst>
          </p:nvPr>
        </p:nvGraphicFramePr>
        <p:xfrm>
          <a:off x="6629400" y="877359"/>
          <a:ext cx="1573939" cy="415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5" name="Equation" r:id="rId18" imgW="672840" imgH="177480" progId="Equation.DSMT4">
                  <p:embed/>
                </p:oleObj>
              </mc:Choice>
              <mc:Fallback>
                <p:oleObj name="Equation" r:id="rId18" imgW="672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629400" y="877359"/>
                        <a:ext cx="1573939" cy="415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086397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8925" y="561975"/>
            <a:ext cx="86947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When </a:t>
            </a:r>
            <a:r>
              <a:rPr lang="en-US" altLang="en-US" sz="2800" b="1">
                <a:solidFill>
                  <a:srgbClr val="CC0000"/>
                </a:solidFill>
              </a:rPr>
              <a:t>two sides and the non-included angle</a:t>
            </a:r>
            <a:r>
              <a:rPr lang="en-US" altLang="en-US" sz="2800" b="1">
                <a:solidFill>
                  <a:srgbClr val="000000"/>
                </a:solidFill>
              </a:rPr>
              <a:t> of a triangle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are given, the triangle may not be unique.  It is possible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that </a:t>
            </a:r>
            <a:r>
              <a:rPr lang="en-US" altLang="en-US" sz="2800" b="1">
                <a:solidFill>
                  <a:srgbClr val="3333CC"/>
                </a:solidFill>
              </a:rPr>
              <a:t>no triangle, one triangle, or two triangles</a:t>
            </a:r>
            <a:r>
              <a:rPr lang="en-US" altLang="en-US" sz="2800" b="1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CC0000"/>
                </a:solidFill>
              </a:rPr>
              <a:t>exist</a:t>
            </a:r>
            <a:endParaRPr lang="en-US" altLang="en-US" sz="2800" b="1">
              <a:solidFill>
                <a:srgbClr val="3333C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C0000"/>
                </a:solidFill>
              </a:rPr>
              <a:t>with the given measurements</a:t>
            </a:r>
            <a:r>
              <a:rPr lang="en-US" altLang="en-US" sz="2800" b="1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096131"/>
              </p:ext>
            </p:extLst>
          </p:nvPr>
        </p:nvGraphicFramePr>
        <p:xfrm>
          <a:off x="2057400" y="2353351"/>
          <a:ext cx="6831012" cy="95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3" imgW="3085920" imgH="431640" progId="Equation.DSMT4">
                  <p:embed/>
                </p:oleObj>
              </mc:Choice>
              <mc:Fallback>
                <p:oleObj name="Equation" r:id="rId3" imgW="3085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53351"/>
                        <a:ext cx="6831012" cy="95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49275" y="4494213"/>
            <a:ext cx="1660525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549275" y="3503613"/>
            <a:ext cx="838200" cy="9906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387475" y="3503613"/>
            <a:ext cx="822325" cy="9906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" y="443230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017712" y="441960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143000" y="298450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133600" y="34115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49275" y="3579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810000" y="3244056"/>
            <a:ext cx="46601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b="1" dirty="0" smtClean="0">
                <a:solidFill>
                  <a:srgbClr val="000000"/>
                </a:solidFill>
              </a:rPr>
              <a:t>If </a:t>
            </a:r>
            <a:r>
              <a:rPr lang="en-US" altLang="en-US" sz="2800" b="1" i="1" dirty="0" err="1" smtClean="0">
                <a:solidFill>
                  <a:srgbClr val="CC0000"/>
                </a:solidFill>
              </a:rPr>
              <a:t>b</a:t>
            </a:r>
            <a:r>
              <a:rPr lang="en-US" altLang="en-US" sz="2800" b="1" dirty="0" err="1" smtClean="0">
                <a:solidFill>
                  <a:srgbClr val="CC0000"/>
                </a:solidFill>
              </a:rPr>
              <a:t>sinA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 &lt; </a:t>
            </a:r>
            <a:r>
              <a:rPr lang="en-US" altLang="en-US" sz="2800" b="1" i="1" dirty="0" smtClean="0">
                <a:solidFill>
                  <a:srgbClr val="CC0000"/>
                </a:solidFill>
              </a:rPr>
              <a:t>a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 &lt; b,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b="1" dirty="0" smtClean="0">
                <a:solidFill>
                  <a:srgbClr val="3333CC"/>
                </a:solidFill>
              </a:rPr>
              <a:t>then </a:t>
            </a:r>
            <a:r>
              <a:rPr lang="en-US" altLang="en-US" sz="2800" b="1" dirty="0">
                <a:solidFill>
                  <a:srgbClr val="CC0000"/>
                </a:solidFill>
              </a:rPr>
              <a:t>2</a:t>
            </a:r>
            <a:r>
              <a:rPr lang="en-US" altLang="en-US" sz="2800" b="1" dirty="0">
                <a:solidFill>
                  <a:srgbClr val="3333CC"/>
                </a:solidFill>
              </a:rPr>
              <a:t> </a:t>
            </a:r>
            <a:r>
              <a:rPr lang="en-US" altLang="en-US" sz="2800" b="1" dirty="0" smtClean="0">
                <a:solidFill>
                  <a:srgbClr val="3333CC"/>
                </a:solidFill>
              </a:rPr>
              <a:t>triangles are </a:t>
            </a:r>
            <a:r>
              <a:rPr lang="en-US" altLang="en-US" sz="2800" b="1" dirty="0">
                <a:solidFill>
                  <a:srgbClr val="3333CC"/>
                </a:solidFill>
              </a:rPr>
              <a:t>possible</a:t>
            </a:r>
            <a:r>
              <a:rPr lang="en-US" altLang="en-US" sz="2800" b="1" dirty="0" smtClean="0">
                <a:solidFill>
                  <a:srgbClr val="3333CC"/>
                </a:solidFill>
              </a:rPr>
              <a:t>.</a:t>
            </a:r>
            <a:endParaRPr lang="en-US" altLang="en-US" sz="2800" b="1" dirty="0">
              <a:solidFill>
                <a:srgbClr val="3333CC"/>
              </a:solidFill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752600" y="14288"/>
            <a:ext cx="63791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>
                <a:solidFill>
                  <a:srgbClr val="3333CC"/>
                </a:solidFill>
              </a:rPr>
              <a:t>Determine the Number of </a:t>
            </a:r>
            <a:r>
              <a:rPr lang="en-US" altLang="en-US" sz="2800" b="1" u="sng" dirty="0" smtClean="0">
                <a:solidFill>
                  <a:srgbClr val="3333CC"/>
                </a:solidFill>
              </a:rPr>
              <a:t>Triangles SSA</a:t>
            </a:r>
            <a:endParaRPr lang="en-US" altLang="en-US" sz="2800" b="1" u="sng" dirty="0">
              <a:solidFill>
                <a:srgbClr val="3333CC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077387" y="4494213"/>
            <a:ext cx="39998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</a:rPr>
              <a:t>This is referred to as the</a:t>
            </a:r>
            <a:endParaRPr lang="en-US" altLang="en-US" sz="2800" b="1" dirty="0">
              <a:solidFill>
                <a:srgbClr val="3333C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3333CC"/>
                </a:solidFill>
              </a:rPr>
              <a:t>Ambiguous Case of SSA.</a:t>
            </a:r>
            <a:endParaRPr lang="en-US" altLang="en-US" sz="2800" b="1" dirty="0">
              <a:solidFill>
                <a:srgbClr val="3333CC"/>
              </a:solidFill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968376" y="3505200"/>
            <a:ext cx="419100" cy="989013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94165" y="4428392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B</a:t>
            </a:r>
            <a:r>
              <a:rPr lang="en-US" altLang="en-US" sz="2400" b="1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68410" y="5657187"/>
            <a:ext cx="70795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3399"/>
                </a:solidFill>
              </a:rPr>
              <a:t>Did you notice the two possible angle for B are supplementary?</a:t>
            </a:r>
            <a:endParaRPr lang="en-US" altLang="en-US" sz="2000" b="1" dirty="0">
              <a:solidFill>
                <a:srgbClr val="FF3399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33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animBg="1"/>
      <p:bldP spid="4101" grpId="0" animBg="1"/>
      <p:bldP spid="4102" grpId="0" animBg="1"/>
      <p:bldP spid="4103" grpId="0" autoUpdateAnimBg="0"/>
      <p:bldP spid="4104" grpId="0" autoUpdateAnimBg="0"/>
      <p:bldP spid="4105" grpId="0" autoUpdateAnimBg="0"/>
      <p:bldP spid="4106" grpId="0" autoUpdateAnimBg="0"/>
      <p:bldP spid="4108" grpId="0" autoUpdateAnimBg="0"/>
      <p:bldP spid="4110" grpId="0" uiExpand="1" build="p" autoUpdateAnimBg="0"/>
      <p:bldP spid="4114" grpId="0" autoUpdateAnimBg="0"/>
      <p:bldP spid="16" grpId="0" autoUpdateAnimBg="0"/>
      <p:bldP spid="17" grpId="0" animBg="1"/>
      <p:bldP spid="18" grpId="0" autoUpdateAnimBg="0"/>
      <p:bldP spid="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08050" y="614363"/>
          <a:ext cx="72945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Equation" r:id="rId3" imgW="3276600" imgH="203200" progId="Equation.DSMT36">
                  <p:embed/>
                </p:oleObj>
              </mc:Choice>
              <mc:Fallback>
                <p:oleObj name="Equation" r:id="rId3" imgW="3276600" imgH="203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614363"/>
                        <a:ext cx="72945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27952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First check:</a:t>
            </a:r>
            <a:r>
              <a:rPr lang="en-US" altLang="en-US" sz="2400" b="1">
                <a:solidFill>
                  <a:srgbClr val="CC0000"/>
                </a:solidFill>
              </a:rPr>
              <a:t>   </a:t>
            </a:r>
            <a:r>
              <a:rPr lang="en-US" altLang="en-US" sz="2400" b="1" i="1">
                <a:solidFill>
                  <a:srgbClr val="CC0000"/>
                </a:solidFill>
              </a:rPr>
              <a:t>a</a:t>
            </a:r>
            <a:r>
              <a:rPr lang="en-US" altLang="en-US" sz="2400" b="1">
                <a:solidFill>
                  <a:srgbClr val="CC0000"/>
                </a:solidFill>
              </a:rPr>
              <a:t> &lt; </a:t>
            </a:r>
            <a:r>
              <a:rPr lang="en-US" altLang="en-US" sz="2400" b="1" i="1">
                <a:solidFill>
                  <a:srgbClr val="CC0000"/>
                </a:solidFill>
              </a:rPr>
              <a:t>b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-26988" y="1736725"/>
            <a:ext cx="22445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Calculate </a:t>
            </a:r>
            <a:r>
              <a:rPr lang="en-US" altLang="en-US" sz="2400" b="1" i="1" dirty="0" err="1" smtClean="0">
                <a:solidFill>
                  <a:srgbClr val="000000"/>
                </a:solidFill>
              </a:rPr>
              <a:t>b</a:t>
            </a:r>
            <a:r>
              <a:rPr lang="en-US" altLang="en-US" sz="2400" b="1" dirty="0" err="1" smtClean="0">
                <a:solidFill>
                  <a:srgbClr val="000000"/>
                </a:solidFill>
              </a:rPr>
              <a:t>sin</a:t>
            </a:r>
            <a:r>
              <a:rPr lang="en-US" altLang="en-US" sz="2400" b="1" i="1" dirty="0" err="1" smtClean="0">
                <a:solidFill>
                  <a:srgbClr val="000000"/>
                </a:solidFill>
              </a:rPr>
              <a:t>A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                      height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19400" y="1730375"/>
            <a:ext cx="22413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err="1">
                <a:solidFill>
                  <a:srgbClr val="000000"/>
                </a:solidFill>
              </a:rPr>
              <a:t>b</a:t>
            </a:r>
            <a:r>
              <a:rPr lang="en-US" altLang="en-US" sz="2400" b="1" dirty="0" err="1">
                <a:solidFill>
                  <a:srgbClr val="000000"/>
                </a:solidFill>
              </a:rPr>
              <a:t>sin</a:t>
            </a:r>
            <a:r>
              <a:rPr lang="en-US" altLang="en-US" sz="2400" b="1" i="1" dirty="0" err="1">
                <a:solidFill>
                  <a:srgbClr val="000000"/>
                </a:solidFill>
              </a:rPr>
              <a:t>A</a:t>
            </a:r>
            <a:r>
              <a:rPr lang="en-US" altLang="en-US" sz="2400" b="1" dirty="0">
                <a:solidFill>
                  <a:srgbClr val="000000"/>
                </a:solidFill>
              </a:rPr>
              <a:t> =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15sin40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           = 9.642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692900" y="1758950"/>
            <a:ext cx="214994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9.642 &lt; 10 &lt; 15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 smtClean="0">
                <a:solidFill>
                  <a:srgbClr val="CC0000"/>
                </a:solidFill>
              </a:rPr>
              <a:t> </a:t>
            </a:r>
            <a:r>
              <a:rPr lang="en-US" altLang="en-US" sz="2400" b="1" i="1" dirty="0" err="1" smtClean="0">
                <a:solidFill>
                  <a:srgbClr val="CC0000"/>
                </a:solidFill>
              </a:rPr>
              <a:t>b</a:t>
            </a:r>
            <a:r>
              <a:rPr lang="en-US" altLang="en-US" sz="2400" b="1" dirty="0" err="1" smtClean="0">
                <a:solidFill>
                  <a:srgbClr val="CC0000"/>
                </a:solidFill>
              </a:rPr>
              <a:t>sin</a:t>
            </a:r>
            <a:r>
              <a:rPr lang="en-US" altLang="en-US" sz="2400" b="1" i="1" dirty="0" err="1" smtClean="0">
                <a:solidFill>
                  <a:srgbClr val="CC0000"/>
                </a:solidFill>
              </a:rPr>
              <a:t>A</a:t>
            </a:r>
            <a:r>
              <a:rPr lang="en-US" altLang="en-US" sz="2400" b="1" i="1" dirty="0" smtClean="0">
                <a:solidFill>
                  <a:srgbClr val="CC0000"/>
                </a:solidFill>
              </a:rPr>
              <a:t>&lt; a</a:t>
            </a:r>
            <a:r>
              <a:rPr lang="en-US" altLang="en-US" sz="2400" b="1" dirty="0" smtClean="0">
                <a:solidFill>
                  <a:srgbClr val="CC0000"/>
                </a:solidFill>
              </a:rPr>
              <a:t> &lt; 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CC0000"/>
                </a:solidFill>
              </a:rPr>
              <a:t>       </a:t>
            </a:r>
            <a:r>
              <a:rPr lang="en-US" altLang="en-US" sz="2400" b="1" i="1" dirty="0" smtClean="0">
                <a:solidFill>
                  <a:srgbClr val="CC0000"/>
                </a:solidFill>
              </a:rPr>
              <a:t>h &lt; </a:t>
            </a:r>
            <a:r>
              <a:rPr lang="en-US" altLang="en-US" sz="2400" b="1" i="1" dirty="0">
                <a:solidFill>
                  <a:srgbClr val="CC0000"/>
                </a:solidFill>
              </a:rPr>
              <a:t>a</a:t>
            </a:r>
            <a:r>
              <a:rPr lang="en-US" altLang="en-US" sz="2400" b="1" dirty="0">
                <a:solidFill>
                  <a:srgbClr val="CC0000"/>
                </a:solidFill>
              </a:rPr>
              <a:t> &lt; </a:t>
            </a:r>
            <a:r>
              <a:rPr lang="en-US" altLang="en-US" sz="2400" b="1" dirty="0" smtClean="0">
                <a:solidFill>
                  <a:srgbClr val="CC0000"/>
                </a:solidFill>
              </a:rPr>
              <a:t>b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3333CC"/>
                </a:solidFill>
              </a:rPr>
              <a:t>Therefore, </a:t>
            </a:r>
            <a:r>
              <a:rPr lang="en-US" altLang="en-US" sz="2400" b="1" dirty="0">
                <a:solidFill>
                  <a:srgbClr val="CC0000"/>
                </a:solidFill>
              </a:rPr>
              <a:t>2</a:t>
            </a:r>
            <a:r>
              <a:rPr lang="en-US" altLang="en-US" sz="2400" b="1" dirty="0">
                <a:solidFill>
                  <a:srgbClr val="3333CC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3333CC"/>
                </a:solidFill>
              </a:rPr>
              <a:t>triangles exist.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20675" y="4114800"/>
            <a:ext cx="2209800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320675" y="2895600"/>
            <a:ext cx="1600200" cy="1219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920875" y="2895600"/>
            <a:ext cx="609600" cy="1219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6200" y="4098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438400" y="40989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692275" y="2438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61975" y="3794125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40</a:t>
            </a:r>
            <a:r>
              <a:rPr lang="en-US" altLang="en-US" sz="2000" b="1" baseline="30000">
                <a:solidFill>
                  <a:srgbClr val="000000"/>
                </a:solidFill>
              </a:rPr>
              <a:t>0</a:t>
            </a:r>
            <a:endParaRPr lang="en-US" altLang="en-US" sz="2000" b="1">
              <a:solidFill>
                <a:srgbClr val="000000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225675" y="3200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77875" y="3124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3910013" y="4191000"/>
            <a:ext cx="1143000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5053013" y="2514600"/>
            <a:ext cx="914400" cy="16764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3852863" y="2514600"/>
            <a:ext cx="2057400" cy="16764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505200" y="4114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4976813" y="41148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B</a:t>
            </a:r>
            <a:r>
              <a:rPr lang="en-US" altLang="en-US" sz="2400" b="1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5662613" y="21336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5434013" y="3352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4291013" y="3124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3986213" y="3870325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40</a:t>
            </a:r>
            <a:r>
              <a:rPr lang="en-US" altLang="en-US" sz="2000" b="1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943600" y="4114800"/>
            <a:ext cx="3392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In the second case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angle B is now 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CC0099"/>
                </a:solidFill>
              </a:rPr>
              <a:t>second quadrant angle.</a:t>
            </a:r>
            <a:r>
              <a:rPr lang="en-US" altLang="en-US" sz="2400" b="1" dirty="0">
                <a:solidFill>
                  <a:srgbClr val="000000"/>
                </a:solidFill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Therefore, 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3276600" y="1279525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33CC"/>
                </a:solidFill>
              </a:rPr>
              <a:t>TRUE</a:t>
            </a:r>
            <a:endParaRPr lang="en-US" altLang="en-US" sz="2000" b="1">
              <a:solidFill>
                <a:srgbClr val="000000"/>
              </a:solidFill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0" y="0"/>
            <a:ext cx="89947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C0000"/>
                </a:solidFill>
              </a:rPr>
              <a:t>The Ambiguous Case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Triangle             </a:t>
            </a:r>
            <a:r>
              <a:rPr lang="en-US" altLang="en-US" sz="1600" b="1" dirty="0" smtClean="0">
                <a:solidFill>
                  <a:srgbClr val="CC0000"/>
                </a:solidFill>
              </a:rPr>
              <a:t>Round angles to one decimal place</a:t>
            </a:r>
            <a:endParaRPr lang="en-US" altLang="en-US" sz="2800" b="1" dirty="0">
              <a:solidFill>
                <a:srgbClr val="CC0000"/>
              </a:solidFill>
            </a:endParaRPr>
          </a:p>
        </p:txBody>
      </p:sp>
      <p:graphicFrame>
        <p:nvGraphicFramePr>
          <p:cNvPr id="515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838449"/>
              </p:ext>
            </p:extLst>
          </p:nvPr>
        </p:nvGraphicFramePr>
        <p:xfrm>
          <a:off x="5842000" y="5683250"/>
          <a:ext cx="28352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Equation" r:id="rId5" imgW="1358640" imgH="431640" progId="Equation.DSMT4">
                  <p:embed/>
                </p:oleObj>
              </mc:Choice>
              <mc:Fallback>
                <p:oleObj name="Equation" r:id="rId5" imgW="1358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5683250"/>
                        <a:ext cx="28352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267837"/>
              </p:ext>
            </p:extLst>
          </p:nvPr>
        </p:nvGraphicFramePr>
        <p:xfrm>
          <a:off x="295519" y="4556125"/>
          <a:ext cx="1818124" cy="741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7" imgW="965160" imgH="393480" progId="Equation.DSMT4">
                  <p:embed/>
                </p:oleObj>
              </mc:Choice>
              <mc:Fallback>
                <p:oleObj name="Equation" r:id="rId7" imgW="965160" imgH="393480" progId="Equation.DSMT4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19" y="4556125"/>
                        <a:ext cx="1818124" cy="741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696461"/>
              </p:ext>
            </p:extLst>
          </p:nvPr>
        </p:nvGraphicFramePr>
        <p:xfrm>
          <a:off x="241944" y="5410200"/>
          <a:ext cx="2272656" cy="3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Equation" r:id="rId9" imgW="1206360" imgH="203040" progId="Equation.DSMT4">
                  <p:embed/>
                </p:oleObj>
              </mc:Choice>
              <mc:Fallback>
                <p:oleObj name="Equation" r:id="rId9" imgW="1206360" imgH="203040" progId="Equation.DSMT4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44" y="5410200"/>
                        <a:ext cx="2272656" cy="38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414734"/>
              </p:ext>
            </p:extLst>
          </p:nvPr>
        </p:nvGraphicFramePr>
        <p:xfrm>
          <a:off x="533400" y="5867400"/>
          <a:ext cx="2057350" cy="78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Equation" r:id="rId11" imgW="1091880" imgH="419040" progId="Equation.DSMT4">
                  <p:embed/>
                </p:oleObj>
              </mc:Choice>
              <mc:Fallback>
                <p:oleObj name="Equation" r:id="rId11" imgW="1091880" imgH="419040" progId="Equation.DSMT4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867400"/>
                        <a:ext cx="2057350" cy="789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428818"/>
              </p:ext>
            </p:extLst>
          </p:nvPr>
        </p:nvGraphicFramePr>
        <p:xfrm>
          <a:off x="3124995" y="4738732"/>
          <a:ext cx="1722435" cy="33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Equation" r:id="rId13" imgW="914400" imgH="177480" progId="Equation.DSMT4">
                  <p:embed/>
                </p:oleObj>
              </mc:Choice>
              <mc:Fallback>
                <p:oleObj name="Equation" r:id="rId13" imgW="914400" imgH="17748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995" y="4738732"/>
                        <a:ext cx="1722435" cy="33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625099"/>
              </p:ext>
            </p:extLst>
          </p:nvPr>
        </p:nvGraphicFramePr>
        <p:xfrm>
          <a:off x="3392488" y="5715000"/>
          <a:ext cx="13636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Equation" r:id="rId15" imgW="723600" imgH="203040" progId="Equation.DSMT4">
                  <p:embed/>
                </p:oleObj>
              </mc:Choice>
              <mc:Fallback>
                <p:oleObj name="Equation" r:id="rId15" imgW="723600" imgH="203040" progId="Equation.DSMT4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8" y="5715000"/>
                        <a:ext cx="13636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537784"/>
              </p:ext>
            </p:extLst>
          </p:nvPr>
        </p:nvGraphicFramePr>
        <p:xfrm>
          <a:off x="3381375" y="5181600"/>
          <a:ext cx="23653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Equation" r:id="rId17" imgW="1257120" imgH="253800" progId="Equation.DSMT4">
                  <p:embed/>
                </p:oleObj>
              </mc:Choice>
              <mc:Fallback>
                <p:oleObj name="Equation" r:id="rId17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5181600"/>
                        <a:ext cx="23653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55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6" grpId="0" uiExpand="1" build="p" autoUpdateAnimBg="0"/>
      <p:bldP spid="5127" grpId="0" animBg="1"/>
      <p:bldP spid="5128" grpId="0" animBg="1"/>
      <p:bldP spid="5129" grpId="0" animBg="1"/>
      <p:bldP spid="5130" grpId="0" autoUpdateAnimBg="0"/>
      <p:bldP spid="5131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7" grpId="0" animBg="1"/>
      <p:bldP spid="5138" grpId="0" animBg="1"/>
      <p:bldP spid="5139" grpId="0" animBg="1"/>
      <p:bldP spid="5140" grpId="0" autoUpdateAnimBg="0"/>
      <p:bldP spid="5141" grpId="0" autoUpdateAnimBg="0"/>
      <p:bldP spid="5142" grpId="0" autoUpdateAnimBg="0"/>
      <p:bldP spid="5143" grpId="0" autoUpdateAnimBg="0"/>
      <p:bldP spid="5144" grpId="0" autoUpdateAnimBg="0"/>
      <p:bldP spid="5145" grpId="0" autoUpdateAnimBg="0"/>
      <p:bldP spid="5146" grpId="0" autoUpdateAnimBg="0"/>
      <p:bldP spid="5148" grpId="0" autoUpdateAnimBg="0"/>
      <p:bldP spid="515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65683"/>
              </p:ext>
            </p:extLst>
          </p:nvPr>
        </p:nvGraphicFramePr>
        <p:xfrm>
          <a:off x="112712" y="944563"/>
          <a:ext cx="60594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3" imgW="3238200" imgH="228600" progId="Equation.DSMT4">
                  <p:embed/>
                </p:oleObj>
              </mc:Choice>
              <mc:Fallback>
                <p:oleObj name="Equation" r:id="rId3" imgW="323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" y="944563"/>
                        <a:ext cx="60594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Line 3"/>
          <p:cNvSpPr>
            <a:spLocks noChangeShapeType="1"/>
          </p:cNvSpPr>
          <p:nvPr/>
        </p:nvSpPr>
        <p:spPr bwMode="auto">
          <a:xfrm flipH="1">
            <a:off x="6453188" y="1219200"/>
            <a:ext cx="1600200" cy="1676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453188" y="2895600"/>
            <a:ext cx="22098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8053388" y="1219200"/>
            <a:ext cx="609600" cy="1676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7367588" y="1235075"/>
            <a:ext cx="6858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662988" y="28956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148388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037513" y="8985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605588" y="259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53</a:t>
            </a:r>
            <a:r>
              <a:rPr lang="en-US" altLang="en-US" b="1" baseline="30000">
                <a:solidFill>
                  <a:srgbClr val="000000"/>
                </a:solidFill>
              </a:rPr>
              <a:t>0</a:t>
            </a: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681788" y="16764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434388" y="18288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7199313" y="2895600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A</a:t>
            </a:r>
            <a:r>
              <a:rPr lang="en-US" altLang="en-US" sz="2400" b="1" baseline="-25000" dirty="0">
                <a:solidFill>
                  <a:srgbClr val="000000"/>
                </a:solidFill>
              </a:rPr>
              <a:t>1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828800" y="0"/>
            <a:ext cx="54841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smtClean="0">
                <a:solidFill>
                  <a:srgbClr val="CC0000"/>
                </a:solidFill>
              </a:rPr>
              <a:t>How Many Solutions are Possible?</a:t>
            </a:r>
            <a:endParaRPr lang="en-US" altLang="en-US" sz="2800" b="1" u="sng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9" y="1708949"/>
            <a:ext cx="3748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Check: Angle B acute or obtuse?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2419290"/>
            <a:ext cx="4636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Check: Is opposite side  &lt; hypotenuse ?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3212068"/>
            <a:ext cx="5785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Check: Is height &lt; opposite side &lt; hypotenuse side?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 bwMode="auto">
          <a:xfrm>
            <a:off x="1981200" y="1708949"/>
            <a:ext cx="762000" cy="4001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2800290"/>
            <a:ext cx="97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17 &lt; 20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76400" y="3722077"/>
            <a:ext cx="2156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20sin53</a:t>
            </a:r>
            <a:r>
              <a:rPr lang="en-US" sz="2000" b="1" dirty="0" smtClean="0">
                <a:solidFill>
                  <a:srgbClr val="FF0000"/>
                </a:solidFill>
                <a:latin typeface="Euclid"/>
              </a:rPr>
              <a:t>º</a:t>
            </a:r>
            <a:r>
              <a:rPr lang="en-US" sz="2000" b="1" dirty="0" smtClean="0">
                <a:solidFill>
                  <a:srgbClr val="FF0000"/>
                </a:solidFill>
              </a:rPr>
              <a:t> &lt; 17 &lt; 20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1200" y="4095690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15.97 &lt; 17 &lt; 20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599" y="48006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Conclusion: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43112" y="4800600"/>
            <a:ext cx="5005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Ambiguous Case: two triangles are possible.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037513" y="1235075"/>
            <a:ext cx="0" cy="16605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227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utoUpdateAnimBg="0"/>
      <p:bldP spid="14344" grpId="0" autoUpdateAnimBg="0"/>
      <p:bldP spid="14345" grpId="0" autoUpdateAnimBg="0"/>
      <p:bldP spid="14346" grpId="0" autoUpdateAnimBg="0"/>
      <p:bldP spid="14347" grpId="0" autoUpdateAnimBg="0"/>
      <p:bldP spid="14348" grpId="0" autoUpdateAnimBg="0"/>
      <p:bldP spid="14349" grpId="0" autoUpdateAnimBg="0"/>
      <p:bldP spid="14357" grpId="0" autoUpdateAnimBg="0"/>
      <p:bldP spid="3" grpId="0"/>
      <p:bldP spid="23" grpId="0"/>
      <p:bldP spid="24" grpId="0"/>
      <p:bldP spid="4" grpId="0" animBg="1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2743201" y="430824"/>
            <a:ext cx="685799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9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914400"/>
            <a:ext cx="7790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McGraw-Hill Ryerson </a:t>
            </a:r>
            <a:r>
              <a:rPr lang="en-US" dirty="0" err="1" smtClean="0"/>
              <a:t>PreCalculus</a:t>
            </a:r>
            <a:r>
              <a:rPr lang="en-US" dirty="0" smtClean="0"/>
              <a:t> 11</a:t>
            </a:r>
          </a:p>
          <a:p>
            <a:endParaRPr lang="en-US" dirty="0"/>
          </a:p>
          <a:p>
            <a:r>
              <a:rPr lang="en-US" dirty="0" smtClean="0"/>
              <a:t>The BLM resource has a flow chart for students to fill in to summarize the criteria for the ambiguous case for the sine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629</Words>
  <Application>Microsoft Office PowerPoint</Application>
  <PresentationFormat>On-screen Show (4:3)</PresentationFormat>
  <Paragraphs>124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Blank Presentation</vt:lpstr>
      <vt:lpstr>Default Design</vt:lpstr>
      <vt:lpstr>Equation</vt:lpstr>
      <vt:lpstr>PowerPoint Presentation</vt:lpstr>
      <vt:lpstr>PowerPoint Presentation</vt:lpstr>
      <vt:lpstr>PowerPoint Presentation</vt:lpstr>
      <vt:lpstr>Angle A is Obtuse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48</cp:revision>
  <dcterms:created xsi:type="dcterms:W3CDTF">2011-09-25T15:05:19Z</dcterms:created>
  <dcterms:modified xsi:type="dcterms:W3CDTF">2011-09-30T17:22:43Z</dcterms:modified>
</cp:coreProperties>
</file>