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57" r:id="rId4"/>
    <p:sldId id="258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D5CD5-C320-43C1-8112-0736906919A3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783E5-F131-47ED-A42D-C5BD1B71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6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08FAE-6106-469C-9C27-CFD23862F373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2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0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84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14B43-704B-4899-89EC-5D499B51BF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50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15B45-C305-4261-B8A0-F546CAEC29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82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D8EEF-5DC4-4F22-A3F6-0E3D514280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60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6641C-12DE-4480-9C7B-C3E8F85D38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86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7D6D4-09FF-413B-B2E0-4F5C3A354A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37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77621-222F-40B0-B87B-A372F95F6D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5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E121A-F200-4F45-9B83-083B1D6ADC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21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C0659-54E9-430E-8C7F-37DEE19BA3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4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12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EF60B-C989-4BFA-A3E6-B98CE9014F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8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100FE-BAF8-47A1-9E85-CCF115E3A5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22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2A51F-D613-4A79-B75D-935461B1AD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08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906EA-3E80-4C90-9A37-B7BA858B24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15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75ED7-2C2B-45D7-8482-9C123FC36C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39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FA4EE-10FA-4479-A9F6-0CF9668832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7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C5EB9-1034-4FA5-ADEA-EA41D405F0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59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5FE38-4923-4CD9-908B-118DC4981A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902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B6376-3E20-44B6-857B-115B9F06AF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286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2AF93-C5ED-49EB-A9DC-C4676C81D0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3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119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F30B4-C698-403D-AAD8-2708280398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87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D1768-724B-4EA3-A009-95B1A71198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40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8A8DD-26EB-43F7-9F2A-F62AA0D9B8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925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2DA27-B1B2-46C2-99B9-E5C9645B4A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2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4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8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5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3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0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01AD-408D-412C-A86B-F2C26E4EEB5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043E3B6-BDE5-48F9-ADDC-E774E2FE824C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2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195" tIns="30097" rIns="60195" bIns="300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195" tIns="30097" rIns="60195" bIns="300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195" tIns="30097" rIns="60195" bIns="30097" numCol="1" anchor="t" anchorCtr="0" compatLnSpc="1">
            <a:prstTxWarp prst="textNoShape">
              <a:avLst/>
            </a:prstTxWarp>
          </a:bodyPr>
          <a:lstStyle>
            <a:lvl1pPr defTabSz="601663"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195" tIns="30097" rIns="60195" bIns="30097" numCol="1" anchor="t" anchorCtr="0" compatLnSpc="1">
            <a:prstTxWarp prst="textNoShape">
              <a:avLst/>
            </a:prstTxWarp>
          </a:bodyPr>
          <a:lstStyle>
            <a:lvl1pPr algn="ctr" defTabSz="601663"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195" tIns="30097" rIns="60195" bIns="30097" numCol="1" anchor="t" anchorCtr="0" compatLnSpc="1">
            <a:prstTxWarp prst="textNoShape">
              <a:avLst/>
            </a:prstTxWarp>
          </a:bodyPr>
          <a:lstStyle>
            <a:lvl1pPr algn="r" defTabSz="601663"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4F7877-0604-4FBB-BD56-DC8D14746BC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85738" y="6269038"/>
            <a:ext cx="1408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62160C"/>
                </a:solidFill>
              </a:rPr>
              <a:t>Pen Tool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68313" y="6472238"/>
            <a:ext cx="0" cy="161925"/>
          </a:xfrm>
          <a:prstGeom prst="line">
            <a:avLst/>
          </a:prstGeom>
          <a:noFill/>
          <a:ln w="9525">
            <a:solidFill>
              <a:srgbClr val="62160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defTabSz="61436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37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1663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01663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2pPr>
      <a:lvl3pPr algn="ctr" defTabSz="601663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3pPr>
      <a:lvl4pPr algn="ctr" defTabSz="601663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4pPr>
      <a:lvl5pPr algn="ctr" defTabSz="601663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5pPr>
      <a:lvl6pPr marL="457200" algn="ctr" defTabSz="601663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6pPr>
      <a:lvl7pPr marL="914400" algn="ctr" defTabSz="601663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7pPr>
      <a:lvl8pPr marL="1371600" algn="ctr" defTabSz="601663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8pPr>
      <a:lvl9pPr marL="1828800" algn="ctr" defTabSz="601663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Arial" charset="0"/>
        </a:defRPr>
      </a:lvl9pPr>
    </p:titleStyle>
    <p:bodyStyle>
      <a:lvl1pPr marL="225425" indent="-225425" algn="l" defTabSz="601663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488950" indent="-187325" algn="l" defTabSz="601663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752475" indent="-150813" algn="l" defTabSz="601663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54100" indent="-150813" algn="l" defTabSz="601663" rtl="0" fontAlgn="base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</a:defRPr>
      </a:lvl4pPr>
      <a:lvl5pPr marL="1354138" indent="-150813" algn="l" defTabSz="60166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1811338" indent="-150813" algn="l" defTabSz="60166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268538" indent="-150813" algn="l" defTabSz="60166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725738" indent="-150813" algn="l" defTabSz="60166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182938" indent="-150813" algn="l" defTabSz="60166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3.wmf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7.wmf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356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2 Trigonometry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00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2.4 The Cosine Law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0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7" y="826532"/>
            <a:ext cx="1161295" cy="24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3" y="1295400"/>
            <a:ext cx="4161437" cy="1332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38250"/>
            <a:ext cx="407877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3" y="3124200"/>
            <a:ext cx="862921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35" y="4909457"/>
            <a:ext cx="8652965" cy="34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9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441331"/>
            <a:ext cx="3278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119:</a:t>
            </a:r>
          </a:p>
          <a:p>
            <a:r>
              <a:rPr lang="en-US" dirty="0" smtClean="0"/>
              <a:t>1b, 2a, 4a, 5, 8, 10, 18, 20, 22, 30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smtClean="0"/>
              <a:t>2.4.</a:t>
            </a:r>
            <a:r>
              <a:rPr lang="en-US" sz="1800" i="1" smtClean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55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66465"/>
            <a:ext cx="3427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2.4 The Cosine Law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2.4.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52400" y="1371600"/>
            <a:ext cx="8991600" cy="36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>
                <a:solidFill>
                  <a:srgbClr val="FF00FF"/>
                </a:solidFill>
              </a:rPr>
              <a:t>Explain why the sine law cannot be used to solve each triangle.</a:t>
            </a:r>
            <a:endParaRPr lang="en-US" sz="2000" b="1" dirty="0">
              <a:solidFill>
                <a:srgbClr val="FF00FF"/>
              </a:solidFill>
            </a:endParaRPr>
          </a:p>
        </p:txBody>
      </p: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182563" y="2554288"/>
            <a:ext cx="8664575" cy="3084512"/>
            <a:chOff x="128" y="1576"/>
            <a:chExt cx="6064" cy="4008"/>
          </a:xfrm>
        </p:grpSpPr>
        <p:sp>
          <p:nvSpPr>
            <p:cNvPr id="11" name="Line 56"/>
            <p:cNvSpPr>
              <a:spLocks noChangeShapeType="1"/>
            </p:cNvSpPr>
            <p:nvPr/>
          </p:nvSpPr>
          <p:spPr bwMode="auto">
            <a:xfrm>
              <a:off x="128" y="3504"/>
              <a:ext cx="6064" cy="0"/>
            </a:xfrm>
            <a:prstGeom prst="line">
              <a:avLst/>
            </a:prstGeom>
            <a:noFill/>
            <a:ln w="25400">
              <a:solidFill>
                <a:srgbClr val="62160C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57"/>
            <p:cNvSpPr>
              <a:spLocks noChangeShapeType="1"/>
            </p:cNvSpPr>
            <p:nvPr/>
          </p:nvSpPr>
          <p:spPr bwMode="auto">
            <a:xfrm>
              <a:off x="3032" y="1576"/>
              <a:ext cx="0" cy="4008"/>
            </a:xfrm>
            <a:prstGeom prst="line">
              <a:avLst/>
            </a:prstGeom>
            <a:noFill/>
            <a:ln w="25400">
              <a:solidFill>
                <a:srgbClr val="62160C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53000" y="4038055"/>
            <a:ext cx="3346450" cy="1363662"/>
            <a:chOff x="4953000" y="4343400"/>
            <a:chExt cx="3346450" cy="1363662"/>
          </a:xfrm>
        </p:grpSpPr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5224463" y="4991100"/>
              <a:ext cx="1852612" cy="438150"/>
            </a:xfrm>
            <a:prstGeom prst="line">
              <a:avLst/>
            </a:prstGeom>
            <a:noFill/>
            <a:ln w="38100">
              <a:solidFill>
                <a:srgbClr val="480048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7077075" y="4578350"/>
              <a:ext cx="639763" cy="850900"/>
            </a:xfrm>
            <a:prstGeom prst="line">
              <a:avLst/>
            </a:prstGeom>
            <a:noFill/>
            <a:ln w="38100">
              <a:solidFill>
                <a:srgbClr val="480048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5213350" y="4578350"/>
              <a:ext cx="2503488" cy="406400"/>
            </a:xfrm>
            <a:prstGeom prst="line">
              <a:avLst/>
            </a:prstGeom>
            <a:noFill/>
            <a:ln w="38100">
              <a:solidFill>
                <a:srgbClr val="480048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7727950" y="4343400"/>
              <a:ext cx="5715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480048"/>
                  </a:solidFill>
                </a:rPr>
                <a:t>E</a:t>
              </a:r>
            </a:p>
          </p:txBody>
        </p:sp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4953000" y="4854575"/>
              <a:ext cx="5937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480048"/>
                  </a:solidFill>
                </a:rPr>
                <a:t>D</a:t>
              </a:r>
            </a:p>
          </p:txBody>
        </p:sp>
        <p:sp>
          <p:nvSpPr>
            <p:cNvPr id="25" name="Text Box 28"/>
            <p:cNvSpPr txBox="1">
              <a:spLocks noChangeArrowheads="1"/>
            </p:cNvSpPr>
            <p:nvPr/>
          </p:nvSpPr>
          <p:spPr bwMode="auto">
            <a:xfrm>
              <a:off x="6818313" y="5100637"/>
              <a:ext cx="8461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 dirty="0">
                  <a:solidFill>
                    <a:srgbClr val="480048"/>
                  </a:solidFill>
                </a:rPr>
                <a:t>85°</a:t>
              </a: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7415213" y="4870450"/>
              <a:ext cx="59531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480048"/>
                  </a:solidFill>
                </a:rPr>
                <a:t>20</a:t>
              </a:r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5943600" y="5194300"/>
              <a:ext cx="5953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480048"/>
                  </a:solidFill>
                </a:rPr>
                <a:t>25</a:t>
              </a:r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7011988" y="5402262"/>
              <a:ext cx="5492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480048"/>
                  </a:solidFill>
                </a:rPr>
                <a:t>F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28700" y="4021137"/>
            <a:ext cx="2674938" cy="1541463"/>
            <a:chOff x="1028700" y="3124200"/>
            <a:chExt cx="2674938" cy="1541463"/>
          </a:xfrm>
        </p:grpSpPr>
        <p:grpSp>
          <p:nvGrpSpPr>
            <p:cNvPr id="30" name="Group 38"/>
            <p:cNvGrpSpPr>
              <a:grpSpLocks/>
            </p:cNvGrpSpPr>
            <p:nvPr/>
          </p:nvGrpSpPr>
          <p:grpSpPr bwMode="auto">
            <a:xfrm>
              <a:off x="1325563" y="3425825"/>
              <a:ext cx="1773237" cy="1035050"/>
              <a:chOff x="928" y="4024"/>
              <a:chExt cx="1241" cy="1345"/>
            </a:xfrm>
          </p:grpSpPr>
          <p:sp>
            <p:nvSpPr>
              <p:cNvPr id="31" name="Freeform 35"/>
              <p:cNvSpPr>
                <a:spLocks/>
              </p:cNvSpPr>
              <p:nvPr/>
            </p:nvSpPr>
            <p:spPr bwMode="auto">
              <a:xfrm flipV="1">
                <a:off x="928" y="4024"/>
                <a:ext cx="1241" cy="1345"/>
              </a:xfrm>
              <a:custGeom>
                <a:avLst/>
                <a:gdLst>
                  <a:gd name="T0" fmla="*/ 620 w 1241"/>
                  <a:gd name="T1" fmla="*/ 0 h 1345"/>
                  <a:gd name="T2" fmla="*/ 1240 w 1241"/>
                  <a:gd name="T3" fmla="*/ 1344 h 1345"/>
                  <a:gd name="T4" fmla="*/ 0 w 1241"/>
                  <a:gd name="T5" fmla="*/ 1344 h 1345"/>
                  <a:gd name="T6" fmla="*/ 620 w 1241"/>
                  <a:gd name="T7" fmla="*/ 0 h 1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41" h="1345">
                    <a:moveTo>
                      <a:pt x="620" y="0"/>
                    </a:moveTo>
                    <a:lnTo>
                      <a:pt x="1240" y="1344"/>
                    </a:lnTo>
                    <a:lnTo>
                      <a:pt x="0" y="1344"/>
                    </a:lnTo>
                    <a:lnTo>
                      <a:pt x="620" y="0"/>
                    </a:lnTo>
                    <a:close/>
                  </a:path>
                </a:pathLst>
              </a:custGeom>
              <a:solidFill>
                <a:schemeClr val="accent1">
                  <a:alpha val="999"/>
                </a:schemeClr>
              </a:solidFill>
              <a:ln w="38100" cap="flat">
                <a:solidFill>
                  <a:srgbClr val="8B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6"/>
              <p:cNvSpPr>
                <a:spLocks noChangeShapeType="1"/>
              </p:cNvSpPr>
              <p:nvPr/>
            </p:nvSpPr>
            <p:spPr bwMode="auto">
              <a:xfrm flipV="1">
                <a:off x="1160" y="4600"/>
                <a:ext cx="96" cy="112"/>
              </a:xfrm>
              <a:prstGeom prst="line">
                <a:avLst/>
              </a:prstGeom>
              <a:noFill/>
              <a:ln w="38100">
                <a:solidFill>
                  <a:srgbClr val="8B0000"/>
                </a:solidFill>
                <a:round/>
                <a:headEnd type="none" w="med" len="sm"/>
                <a:tailEnd type="non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7"/>
              <p:cNvSpPr>
                <a:spLocks noChangeShapeType="1"/>
              </p:cNvSpPr>
              <p:nvPr/>
            </p:nvSpPr>
            <p:spPr bwMode="auto">
              <a:xfrm>
                <a:off x="1824" y="4568"/>
                <a:ext cx="128" cy="120"/>
              </a:xfrm>
              <a:prstGeom prst="line">
                <a:avLst/>
              </a:prstGeom>
              <a:noFill/>
              <a:ln w="38100">
                <a:solidFill>
                  <a:srgbClr val="8B0000"/>
                </a:solidFill>
                <a:round/>
                <a:headEnd type="none" w="med" len="sm"/>
                <a:tailEnd type="non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2227263" y="4360863"/>
              <a:ext cx="5715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8B0000"/>
                  </a:solidFill>
                </a:rPr>
                <a:t>P</a:t>
              </a: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3109913" y="3268663"/>
              <a:ext cx="5937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8B0000"/>
                  </a:solidFill>
                </a:rPr>
                <a:t>Q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1028700" y="3270250"/>
              <a:ext cx="5937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8B0000"/>
                  </a:solidFill>
                </a:rPr>
                <a:t>R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2049463" y="3124200"/>
              <a:ext cx="5937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8B0000"/>
                  </a:solidFill>
                </a:rPr>
                <a:t>15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181600" y="1869856"/>
            <a:ext cx="3011488" cy="1585912"/>
            <a:chOff x="5324475" y="2232600"/>
            <a:chExt cx="3011488" cy="1585912"/>
          </a:xfrm>
        </p:grpSpPr>
        <p:sp>
          <p:nvSpPr>
            <p:cNvPr id="45" name="Freeform 46"/>
            <p:cNvSpPr>
              <a:spLocks/>
            </p:cNvSpPr>
            <p:nvPr/>
          </p:nvSpPr>
          <p:spPr bwMode="auto">
            <a:xfrm rot="7384800">
              <a:off x="6019801" y="2292924"/>
              <a:ext cx="1300162" cy="1751013"/>
            </a:xfrm>
            <a:custGeom>
              <a:avLst/>
              <a:gdLst>
                <a:gd name="T0" fmla="*/ 0 w 1689"/>
                <a:gd name="T1" fmla="*/ 0 h 1225"/>
                <a:gd name="T2" fmla="*/ 1688 w 1689"/>
                <a:gd name="T3" fmla="*/ 1224 h 1225"/>
                <a:gd name="T4" fmla="*/ 422 w 1689"/>
                <a:gd name="T5" fmla="*/ 1224 h 1225"/>
                <a:gd name="T6" fmla="*/ 0 w 1689"/>
                <a:gd name="T7" fmla="*/ 0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9" h="1225">
                  <a:moveTo>
                    <a:pt x="0" y="0"/>
                  </a:moveTo>
                  <a:lnTo>
                    <a:pt x="1688" y="1224"/>
                  </a:lnTo>
                  <a:lnTo>
                    <a:pt x="422" y="1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55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5864225" y="2232600"/>
              <a:ext cx="5254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5500"/>
                  </a:solidFill>
                </a:rPr>
                <a:t>J</a:t>
              </a: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5324475" y="3189862"/>
              <a:ext cx="5715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5500"/>
                  </a:solidFill>
                </a:rPr>
                <a:t>K</a:t>
              </a:r>
            </a:p>
          </p:txBody>
        </p:sp>
        <p:sp>
          <p:nvSpPr>
            <p:cNvPr id="48" name="Text Box 49"/>
            <p:cNvSpPr txBox="1">
              <a:spLocks noChangeArrowheads="1"/>
            </p:cNvSpPr>
            <p:nvPr/>
          </p:nvSpPr>
          <p:spPr bwMode="auto">
            <a:xfrm>
              <a:off x="7786688" y="2873950"/>
              <a:ext cx="5492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5500"/>
                  </a:solidFill>
                </a:rPr>
                <a:t>L</a:t>
              </a:r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6721475" y="3189862"/>
              <a:ext cx="5937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5500"/>
                  </a:solidFill>
                </a:rPr>
                <a:t>70</a:t>
              </a:r>
            </a:p>
          </p:txBody>
        </p:sp>
        <p:sp>
          <p:nvSpPr>
            <p:cNvPr id="50" name="Text Box 51"/>
            <p:cNvSpPr txBox="1">
              <a:spLocks noChangeArrowheads="1"/>
            </p:cNvSpPr>
            <p:nvPr/>
          </p:nvSpPr>
          <p:spPr bwMode="auto">
            <a:xfrm>
              <a:off x="5468938" y="2669162"/>
              <a:ext cx="59531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5500"/>
                  </a:solidFill>
                </a:rPr>
                <a:t>40</a:t>
              </a:r>
            </a:p>
          </p:txBody>
        </p:sp>
        <p:sp>
          <p:nvSpPr>
            <p:cNvPr id="51" name="Text Box 52"/>
            <p:cNvSpPr txBox="1">
              <a:spLocks noChangeArrowheads="1"/>
            </p:cNvSpPr>
            <p:nvPr/>
          </p:nvSpPr>
          <p:spPr bwMode="auto">
            <a:xfrm>
              <a:off x="6889750" y="2510412"/>
              <a:ext cx="5937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5500"/>
                  </a:solidFill>
                </a:rPr>
                <a:t>45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62000" y="1828800"/>
            <a:ext cx="3209925" cy="1397000"/>
            <a:chOff x="762000" y="2489200"/>
            <a:chExt cx="3209925" cy="1397000"/>
          </a:xfrm>
        </p:grpSpPr>
        <p:sp>
          <p:nvSpPr>
            <p:cNvPr id="60" name="Freeform 12"/>
            <p:cNvSpPr>
              <a:spLocks/>
            </p:cNvSpPr>
            <p:nvPr/>
          </p:nvSpPr>
          <p:spPr bwMode="auto">
            <a:xfrm rot="11036400">
              <a:off x="995362" y="2763837"/>
              <a:ext cx="2505075" cy="736600"/>
            </a:xfrm>
            <a:custGeom>
              <a:avLst/>
              <a:gdLst>
                <a:gd name="T0" fmla="*/ 0 w 1753"/>
                <a:gd name="T1" fmla="*/ 0 h 957"/>
                <a:gd name="T2" fmla="*/ 1752 w 1753"/>
                <a:gd name="T3" fmla="*/ 956 h 957"/>
                <a:gd name="T4" fmla="*/ 438 w 1753"/>
                <a:gd name="T5" fmla="*/ 956 h 957"/>
                <a:gd name="T6" fmla="*/ 0 w 1753"/>
                <a:gd name="T7" fmla="*/ 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3" h="957">
                  <a:moveTo>
                    <a:pt x="0" y="0"/>
                  </a:moveTo>
                  <a:lnTo>
                    <a:pt x="1752" y="956"/>
                  </a:lnTo>
                  <a:lnTo>
                    <a:pt x="438" y="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99"/>
              </a:schemeClr>
            </a:solidFill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13"/>
            <p:cNvSpPr txBox="1">
              <a:spLocks noChangeArrowheads="1"/>
            </p:cNvSpPr>
            <p:nvPr/>
          </p:nvSpPr>
          <p:spPr bwMode="auto">
            <a:xfrm>
              <a:off x="762000" y="2489200"/>
              <a:ext cx="5715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62" name="Text Box 14"/>
            <p:cNvSpPr txBox="1">
              <a:spLocks noChangeArrowheads="1"/>
            </p:cNvSpPr>
            <p:nvPr/>
          </p:nvSpPr>
          <p:spPr bwMode="auto">
            <a:xfrm>
              <a:off x="2976562" y="2663825"/>
              <a:ext cx="5730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63" name="Text Box 15"/>
            <p:cNvSpPr txBox="1">
              <a:spLocks noChangeArrowheads="1"/>
            </p:cNvSpPr>
            <p:nvPr/>
          </p:nvSpPr>
          <p:spPr bwMode="auto">
            <a:xfrm>
              <a:off x="1654175" y="2700337"/>
              <a:ext cx="8461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00FF"/>
                  </a:solidFill>
                </a:rPr>
                <a:t>28°</a:t>
              </a:r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2805112" y="3101975"/>
              <a:ext cx="8461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00FF"/>
                  </a:solidFill>
                </a:rPr>
                <a:t>37°</a:t>
              </a:r>
            </a:p>
          </p:txBody>
        </p:sp>
        <p:sp>
          <p:nvSpPr>
            <p:cNvPr id="65" name="Text Box 17"/>
            <p:cNvSpPr txBox="1">
              <a:spLocks noChangeArrowheads="1"/>
            </p:cNvSpPr>
            <p:nvPr/>
          </p:nvSpPr>
          <p:spPr bwMode="auto">
            <a:xfrm>
              <a:off x="2439987" y="2781300"/>
              <a:ext cx="9604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 dirty="0">
                  <a:solidFill>
                    <a:srgbClr val="0000FF"/>
                  </a:solidFill>
                </a:rPr>
                <a:t>115°</a:t>
              </a:r>
            </a:p>
          </p:txBody>
        </p:sp>
        <p:sp>
          <p:nvSpPr>
            <p:cNvPr id="66" name="Text Box 18"/>
            <p:cNvSpPr txBox="1">
              <a:spLocks noChangeArrowheads="1"/>
            </p:cNvSpPr>
            <p:nvPr/>
          </p:nvSpPr>
          <p:spPr bwMode="auto">
            <a:xfrm>
              <a:off x="3378200" y="3581400"/>
              <a:ext cx="5937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0195" tIns="30097" rIns="60195" bIns="30097">
              <a:spAutoFit/>
            </a:bodyPr>
            <a:lstStyle>
              <a:lvl1pPr defTabSz="6016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01625" defTabSz="6016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01663" defTabSz="6016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903288" defTabSz="6016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203325" defTabSz="6016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6605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1177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5749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032125" defTabSz="6016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249754" y="3331260"/>
            <a:ext cx="3900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62160C"/>
                </a:solidFill>
              </a:rPr>
              <a:t>There is no known side opposite a known </a:t>
            </a:r>
            <a:r>
              <a:rPr lang="en-US" b="1" dirty="0" smtClean="0">
                <a:solidFill>
                  <a:srgbClr val="62160C"/>
                </a:solidFill>
              </a:rPr>
              <a:t>angle.</a:t>
            </a:r>
            <a:endParaRPr lang="en-US" b="1" dirty="0"/>
          </a:p>
        </p:txBody>
      </p:sp>
      <p:sp>
        <p:nvSpPr>
          <p:cNvPr id="4096" name="Rectangle 4095"/>
          <p:cNvSpPr/>
          <p:nvPr/>
        </p:nvSpPr>
        <p:spPr>
          <a:xfrm>
            <a:off x="4648200" y="55107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62160C"/>
                </a:solidFill>
              </a:rPr>
              <a:t>There is no known angle opposite a known side</a:t>
            </a:r>
            <a:endParaRPr lang="en-US" b="1" dirty="0"/>
          </a:p>
        </p:txBody>
      </p:sp>
      <p:sp>
        <p:nvSpPr>
          <p:cNvPr id="4097" name="Rectangle 4096"/>
          <p:cNvSpPr/>
          <p:nvPr/>
        </p:nvSpPr>
        <p:spPr>
          <a:xfrm>
            <a:off x="182563" y="5510747"/>
            <a:ext cx="3932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2160C"/>
                </a:solidFill>
              </a:rPr>
              <a:t>There is no known angle and only one known side.</a:t>
            </a:r>
            <a:endParaRPr lang="en-US" b="1" dirty="0"/>
          </a:p>
        </p:txBody>
      </p:sp>
      <p:sp>
        <p:nvSpPr>
          <p:cNvPr id="4101" name="Rectangle 4100"/>
          <p:cNvSpPr/>
          <p:nvPr/>
        </p:nvSpPr>
        <p:spPr>
          <a:xfrm>
            <a:off x="4496317" y="33312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62160C"/>
                </a:solidFill>
              </a:rPr>
              <a:t>There </a:t>
            </a:r>
            <a:r>
              <a:rPr lang="en-US" b="1" dirty="0">
                <a:solidFill>
                  <a:srgbClr val="62160C"/>
                </a:solidFill>
              </a:rPr>
              <a:t>is no known angle opposite a known side.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8089" y="762000"/>
            <a:ext cx="4694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Adapted from McGraw-Hill Ryerson </a:t>
            </a:r>
            <a:r>
              <a:rPr lang="en-US" dirty="0" err="1" smtClean="0"/>
              <a:t>PreCalculus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Digital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4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9" grpId="0"/>
      <p:bldP spid="4096" grpId="0"/>
      <p:bldP spid="4097" grpId="0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35052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810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Law of Cosines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978400" y="3759200"/>
            <a:ext cx="73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 </a:t>
            </a:r>
            <a:r>
              <a:rPr lang="en-US" sz="4000" b="1" i="1" smtClean="0">
                <a:solidFill>
                  <a:srgbClr val="000000"/>
                </a:solidFill>
              </a:rPr>
              <a:t>b</a:t>
            </a:r>
            <a:r>
              <a:rPr lang="en-US" sz="4000" b="1" baseline="30000" smtClean="0">
                <a:solidFill>
                  <a:srgbClr val="000000"/>
                </a:solidFill>
              </a:rPr>
              <a:t>2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580063" y="3733800"/>
            <a:ext cx="996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+ </a:t>
            </a:r>
            <a:r>
              <a:rPr lang="en-US" sz="4000" b="1" i="1" smtClean="0">
                <a:solidFill>
                  <a:srgbClr val="000000"/>
                </a:solidFill>
              </a:rPr>
              <a:t>c</a:t>
            </a:r>
            <a:r>
              <a:rPr lang="en-US" sz="4000" b="1" baseline="30000" smtClean="0">
                <a:solidFill>
                  <a:srgbClr val="000000"/>
                </a:solidFill>
              </a:rPr>
              <a:t>2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540500" y="3759200"/>
            <a:ext cx="1087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-2</a:t>
            </a:r>
            <a:r>
              <a:rPr lang="en-US" sz="4000" b="1" i="1" smtClean="0">
                <a:solidFill>
                  <a:srgbClr val="000000"/>
                </a:solidFill>
              </a:rPr>
              <a:t>bc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7531100" y="37465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cos</a:t>
            </a:r>
            <a:r>
              <a:rPr lang="en-US" sz="4000" b="1" i="1" smtClean="0">
                <a:solidFill>
                  <a:srgbClr val="000000"/>
                </a:solidFill>
              </a:rPr>
              <a:t>A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048125" y="3763963"/>
            <a:ext cx="1152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i="1" smtClean="0">
                <a:solidFill>
                  <a:srgbClr val="000000"/>
                </a:solidFill>
              </a:rPr>
              <a:t>a</a:t>
            </a:r>
            <a:r>
              <a:rPr lang="en-US" sz="4000" b="1" baseline="30000" smtClean="0">
                <a:solidFill>
                  <a:srgbClr val="000000"/>
                </a:solidFill>
              </a:rPr>
              <a:t>2</a:t>
            </a:r>
            <a:r>
              <a:rPr lang="en-US" sz="4000" b="1" smtClean="0">
                <a:solidFill>
                  <a:srgbClr val="000000"/>
                </a:solidFill>
              </a:rPr>
              <a:t> = 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968875" y="4246563"/>
            <a:ext cx="73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 </a:t>
            </a:r>
            <a:r>
              <a:rPr lang="en-US" sz="4000" b="1" i="1" smtClean="0">
                <a:solidFill>
                  <a:srgbClr val="000000"/>
                </a:solidFill>
              </a:rPr>
              <a:t>a</a:t>
            </a:r>
            <a:r>
              <a:rPr lang="en-US" sz="4000" b="1" baseline="30000" smtClean="0">
                <a:solidFill>
                  <a:srgbClr val="000000"/>
                </a:solidFill>
              </a:rPr>
              <a:t>2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570538" y="4221163"/>
            <a:ext cx="996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+ </a:t>
            </a:r>
            <a:r>
              <a:rPr lang="en-US" sz="4000" b="1" i="1" smtClean="0">
                <a:solidFill>
                  <a:srgbClr val="000000"/>
                </a:solidFill>
              </a:rPr>
              <a:t>c</a:t>
            </a:r>
            <a:r>
              <a:rPr lang="en-US" sz="4000" b="1" baseline="30000" smtClean="0">
                <a:solidFill>
                  <a:srgbClr val="000000"/>
                </a:solidFill>
              </a:rPr>
              <a:t>2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530975" y="4246563"/>
            <a:ext cx="1087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-2</a:t>
            </a:r>
            <a:r>
              <a:rPr lang="en-US" sz="4000" b="1" i="1" smtClean="0">
                <a:solidFill>
                  <a:srgbClr val="000000"/>
                </a:solidFill>
              </a:rPr>
              <a:t>ac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521575" y="4233863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cos</a:t>
            </a:r>
            <a:r>
              <a:rPr lang="en-US" sz="4000" b="1" i="1" smtClean="0">
                <a:solidFill>
                  <a:srgbClr val="000000"/>
                </a:solidFill>
              </a:rPr>
              <a:t>B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038600" y="4251325"/>
            <a:ext cx="1152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i="1" smtClean="0">
                <a:solidFill>
                  <a:srgbClr val="000000"/>
                </a:solidFill>
              </a:rPr>
              <a:t>b</a:t>
            </a:r>
            <a:r>
              <a:rPr lang="en-US" sz="4000" b="1" baseline="30000" smtClean="0">
                <a:solidFill>
                  <a:srgbClr val="000000"/>
                </a:solidFill>
              </a:rPr>
              <a:t>2</a:t>
            </a:r>
            <a:r>
              <a:rPr lang="en-US" sz="4000" b="1" smtClean="0">
                <a:solidFill>
                  <a:srgbClr val="000000"/>
                </a:solidFill>
              </a:rPr>
              <a:t> = 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994275" y="4767263"/>
            <a:ext cx="73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 </a:t>
            </a:r>
            <a:r>
              <a:rPr lang="en-US" sz="4000" b="1" i="1" smtClean="0">
                <a:solidFill>
                  <a:srgbClr val="000000"/>
                </a:solidFill>
              </a:rPr>
              <a:t>a</a:t>
            </a:r>
            <a:r>
              <a:rPr lang="en-US" sz="4000" b="1" baseline="30000" smtClean="0">
                <a:solidFill>
                  <a:srgbClr val="000000"/>
                </a:solidFill>
              </a:rPr>
              <a:t>2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5595938" y="4741863"/>
            <a:ext cx="1025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+ </a:t>
            </a:r>
            <a:r>
              <a:rPr lang="en-US" sz="4000" b="1" i="1" smtClean="0">
                <a:solidFill>
                  <a:srgbClr val="000000"/>
                </a:solidFill>
              </a:rPr>
              <a:t>b</a:t>
            </a:r>
            <a:r>
              <a:rPr lang="en-US" sz="4000" b="1" baseline="30000" smtClean="0">
                <a:solidFill>
                  <a:srgbClr val="000000"/>
                </a:solidFill>
              </a:rPr>
              <a:t>2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6556375" y="4767263"/>
            <a:ext cx="1116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-2</a:t>
            </a:r>
            <a:r>
              <a:rPr lang="en-US" sz="4000" b="1" i="1" smtClean="0">
                <a:solidFill>
                  <a:srgbClr val="000000"/>
                </a:solidFill>
              </a:rPr>
              <a:t>ab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7543800" y="4721225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00"/>
                </a:solidFill>
              </a:rPr>
              <a:t>cos</a:t>
            </a:r>
            <a:r>
              <a:rPr lang="en-US" sz="4000" b="1" i="1" smtClean="0">
                <a:solidFill>
                  <a:srgbClr val="000000"/>
                </a:solidFill>
              </a:rPr>
              <a:t>C</a:t>
            </a:r>
            <a:endParaRPr lang="en-US" sz="4000" b="1" smtClean="0">
              <a:solidFill>
                <a:srgbClr val="000000"/>
              </a:solidFill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064000" y="4772025"/>
            <a:ext cx="1123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i="1" smtClean="0">
                <a:solidFill>
                  <a:srgbClr val="000000"/>
                </a:solidFill>
              </a:rPr>
              <a:t>c</a:t>
            </a:r>
            <a:r>
              <a:rPr lang="en-US" sz="4000" b="1" baseline="30000" smtClean="0">
                <a:solidFill>
                  <a:srgbClr val="000000"/>
                </a:solidFill>
              </a:rPr>
              <a:t>2</a:t>
            </a:r>
            <a:r>
              <a:rPr lang="en-US" sz="4000" b="1" smtClean="0">
                <a:solidFill>
                  <a:srgbClr val="000000"/>
                </a:solidFill>
              </a:rPr>
              <a:t> =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5694" y="1321722"/>
            <a:ext cx="4408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SSS   Given the measure of three sides.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23971" y="1828800"/>
            <a:ext cx="4700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SAS  Given the measure of two sides and </a:t>
            </a:r>
          </a:p>
          <a:p>
            <a:r>
              <a:rPr lang="en-US" sz="2000" b="1" dirty="0" smtClean="0"/>
              <a:t>one angle not opposite a side.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2.4.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239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utoUpdateAnimBg="0"/>
      <p:bldP spid="4103" grpId="0" autoUpdateAnimBg="0"/>
      <p:bldP spid="4104" grpId="0" autoUpdateAnimBg="0"/>
      <p:bldP spid="4105" grpId="0" autoUpdateAnimBg="0"/>
      <p:bldP spid="4107" grpId="0" autoUpdateAnimBg="0"/>
      <p:bldP spid="4108" grpId="0" autoUpdateAnimBg="0"/>
      <p:bldP spid="4109" grpId="0" autoUpdateAnimBg="0"/>
      <p:bldP spid="4110" grpId="0" autoUpdateAnimBg="0"/>
      <p:bldP spid="4111" grpId="0" autoUpdateAnimBg="0"/>
      <p:bldP spid="4112" grpId="0" autoUpdateAnimBg="0"/>
      <p:bldP spid="4113" grpId="0" autoUpdateAnimBg="0"/>
      <p:bldP spid="4114" grpId="0" autoUpdateAnimBg="0"/>
      <p:bldP spid="4115" grpId="0" autoUpdateAnimBg="0"/>
      <p:bldP spid="4116" grpId="0" autoUpdateAnimBg="0"/>
      <p:bldP spid="4117" grpId="0" autoUpdateAnimBg="0"/>
      <p:bldP spid="2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5912" y="152400"/>
            <a:ext cx="70732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Proof for the Law of Cosines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Line 15"/>
          <p:cNvSpPr>
            <a:spLocks noChangeShapeType="1"/>
          </p:cNvSpPr>
          <p:nvPr/>
        </p:nvSpPr>
        <p:spPr bwMode="auto">
          <a:xfrm>
            <a:off x="2058621" y="1146864"/>
            <a:ext cx="0" cy="312420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922096" y="4271064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D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830021" y="4042464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90146" y="780152"/>
            <a:ext cx="5258707" cy="3874532"/>
            <a:chOff x="-92075" y="395288"/>
            <a:chExt cx="5258707" cy="3874532"/>
          </a:xfrm>
        </p:grpSpPr>
        <p:sp>
          <p:nvSpPr>
            <p:cNvPr id="13" name="Line 2"/>
            <p:cNvSpPr>
              <a:spLocks noChangeShapeType="1"/>
            </p:cNvSpPr>
            <p:nvPr/>
          </p:nvSpPr>
          <p:spPr bwMode="auto">
            <a:xfrm>
              <a:off x="304800" y="3886200"/>
              <a:ext cx="4495800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3"/>
            <p:cNvSpPr>
              <a:spLocks noChangeShapeType="1"/>
            </p:cNvSpPr>
            <p:nvPr/>
          </p:nvSpPr>
          <p:spPr bwMode="auto">
            <a:xfrm flipV="1">
              <a:off x="304800" y="762000"/>
              <a:ext cx="1371600" cy="312420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 flipH="1" flipV="1">
              <a:off x="1676400" y="762000"/>
              <a:ext cx="3124200" cy="312420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447800" y="395288"/>
              <a:ext cx="33855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B</a:t>
              </a: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-92075" y="3900488"/>
              <a:ext cx="33855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C</a:t>
              </a: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4815254" y="3733800"/>
              <a:ext cx="35137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A</a:t>
              </a:r>
            </a:p>
          </p:txBody>
        </p:sp>
      </p:grp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529657" y="2061264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 dirty="0" smtClean="0"/>
              <a:t>c</a:t>
            </a:r>
            <a:endParaRPr lang="en-US" altLang="en-US" b="1" i="1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068021" y="2061264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 dirty="0"/>
              <a:t>a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2057400" y="45720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 dirty="0"/>
              <a:t>b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1147718" y="42672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 dirty="0" smtClean="0">
                <a:solidFill>
                  <a:schemeClr val="accent2"/>
                </a:solidFill>
              </a:rPr>
              <a:t>x</a:t>
            </a:r>
            <a:endParaRPr lang="en-US" altLang="en-US" b="1" i="1" dirty="0">
              <a:solidFill>
                <a:schemeClr val="accent2"/>
              </a:solidFill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124200" y="4267200"/>
            <a:ext cx="6078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 dirty="0" smtClean="0">
                <a:solidFill>
                  <a:schemeClr val="accent2"/>
                </a:solidFill>
              </a:rPr>
              <a:t>b - x</a:t>
            </a:r>
            <a:endParaRPr lang="en-US" altLang="en-US" b="1" i="1" dirty="0">
              <a:solidFill>
                <a:schemeClr val="accent2"/>
              </a:solidFill>
            </a:endParaRPr>
          </a:p>
        </p:txBody>
      </p:sp>
      <p:sp>
        <p:nvSpPr>
          <p:cNvPr id="24" name="Right Triangle 23"/>
          <p:cNvSpPr/>
          <p:nvPr/>
        </p:nvSpPr>
        <p:spPr bwMode="auto">
          <a:xfrm flipH="1">
            <a:off x="649775" y="1170960"/>
            <a:ext cx="1416417" cy="3117716"/>
          </a:xfrm>
          <a:prstGeom prst="rtTriangle">
            <a:avLst/>
          </a:prstGeom>
          <a:solidFill>
            <a:srgbClr val="FFFF00"/>
          </a:solidFill>
          <a:ln w="476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782883"/>
              </p:ext>
            </p:extLst>
          </p:nvPr>
        </p:nvGraphicFramePr>
        <p:xfrm>
          <a:off x="6383337" y="964818"/>
          <a:ext cx="8175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3" imgW="444240" imgH="177480" progId="Equation.DSMT4">
                  <p:embed/>
                </p:oleObj>
              </mc:Choice>
              <mc:Fallback>
                <p:oleObj name="Equation" r:id="rId3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3337" y="964818"/>
                        <a:ext cx="817563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194144"/>
              </p:ext>
            </p:extLst>
          </p:nvPr>
        </p:nvGraphicFramePr>
        <p:xfrm>
          <a:off x="5225980" y="1754178"/>
          <a:ext cx="1482612" cy="919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5" imgW="634680" imgH="393480" progId="Equation.DSMT4">
                  <p:embed/>
                </p:oleObj>
              </mc:Choice>
              <mc:Fallback>
                <p:oleObj name="Equation" r:id="rId5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25980" y="1754178"/>
                        <a:ext cx="1482612" cy="919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209115"/>
              </p:ext>
            </p:extLst>
          </p:nvPr>
        </p:nvGraphicFramePr>
        <p:xfrm>
          <a:off x="4953000" y="2556669"/>
          <a:ext cx="1660525" cy="415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7" imgW="711000" imgH="177480" progId="Equation.DSMT4">
                  <p:embed/>
                </p:oleObj>
              </mc:Choice>
              <mc:Fallback>
                <p:oleObj name="Equation" r:id="rId7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2556669"/>
                        <a:ext cx="1660525" cy="415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910430"/>
              </p:ext>
            </p:extLst>
          </p:nvPr>
        </p:nvGraphicFramePr>
        <p:xfrm>
          <a:off x="7218484" y="1928430"/>
          <a:ext cx="1751099" cy="47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18484" y="1928430"/>
                        <a:ext cx="1751099" cy="47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5867400" y="1447800"/>
            <a:ext cx="1752600" cy="304800"/>
            <a:chOff x="5867400" y="1447800"/>
            <a:chExt cx="1752600" cy="3048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flipH="1">
              <a:off x="5867400" y="1447800"/>
              <a:ext cx="914400" cy="30480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6781800" y="1447800"/>
              <a:ext cx="838200" cy="30480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6" name="Right Triangle 35"/>
          <p:cNvSpPr/>
          <p:nvPr/>
        </p:nvSpPr>
        <p:spPr bwMode="auto">
          <a:xfrm>
            <a:off x="2083776" y="1193397"/>
            <a:ext cx="3116629" cy="3096240"/>
          </a:xfrm>
          <a:prstGeom prst="rtTriangl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444627"/>
              </p:ext>
            </p:extLst>
          </p:nvPr>
        </p:nvGraphicFramePr>
        <p:xfrm>
          <a:off x="5988050" y="4166806"/>
          <a:ext cx="7937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88050" y="4166806"/>
                        <a:ext cx="793750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752600" y="2768827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 dirty="0" smtClean="0">
                <a:solidFill>
                  <a:schemeClr val="accent2"/>
                </a:solidFill>
              </a:rPr>
              <a:t>h</a:t>
            </a:r>
            <a:endParaRPr lang="en-US" altLang="en-US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96728"/>
              </p:ext>
            </p:extLst>
          </p:nvPr>
        </p:nvGraphicFramePr>
        <p:xfrm>
          <a:off x="1027493" y="5030438"/>
          <a:ext cx="2222051" cy="580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13" imgW="1066680" imgH="279360" progId="Equation.DSMT4">
                  <p:embed/>
                </p:oleObj>
              </mc:Choice>
              <mc:Fallback>
                <p:oleObj name="Equation" r:id="rId13" imgW="1066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27493" y="5030438"/>
                        <a:ext cx="2222051" cy="580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322562"/>
              </p:ext>
            </p:extLst>
          </p:nvPr>
        </p:nvGraphicFramePr>
        <p:xfrm>
          <a:off x="1027493" y="5580612"/>
          <a:ext cx="28575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15" imgW="1371600" imgH="203040" progId="Equation.DSMT4">
                  <p:embed/>
                </p:oleObj>
              </mc:Choice>
              <mc:Fallback>
                <p:oleObj name="Equation" r:id="rId15" imgW="1371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27493" y="5580612"/>
                        <a:ext cx="2857500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470289"/>
              </p:ext>
            </p:extLst>
          </p:nvPr>
        </p:nvGraphicFramePr>
        <p:xfrm>
          <a:off x="976693" y="6142587"/>
          <a:ext cx="28844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17" imgW="1384200" imgH="203040" progId="Equation.DSMT4">
                  <p:embed/>
                </p:oleObj>
              </mc:Choice>
              <mc:Fallback>
                <p:oleObj name="Equation" r:id="rId17" imgW="1384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76693" y="6142587"/>
                        <a:ext cx="2884488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963418"/>
              </p:ext>
            </p:extLst>
          </p:nvPr>
        </p:nvGraphicFramePr>
        <p:xfrm>
          <a:off x="5033963" y="5029200"/>
          <a:ext cx="30432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Equation" r:id="rId19" imgW="1460160" imgH="203040" progId="Equation.DSMT4">
                  <p:embed/>
                </p:oleObj>
              </mc:Choice>
              <mc:Fallback>
                <p:oleObj name="Equation" r:id="rId19" imgW="1460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33963" y="5029200"/>
                        <a:ext cx="3043237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691440"/>
              </p:ext>
            </p:extLst>
          </p:nvPr>
        </p:nvGraphicFramePr>
        <p:xfrm>
          <a:off x="5051425" y="5638800"/>
          <a:ext cx="30686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Equation" r:id="rId21" imgW="1473120" imgH="203040" progId="Equation.DSMT4">
                  <p:embed/>
                </p:oleObj>
              </mc:Choice>
              <mc:Fallback>
                <p:oleObj name="Equation" r:id="rId21" imgW="1473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051425" y="5638800"/>
                        <a:ext cx="3068638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2.4.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0459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utoUpdateAnimBg="0"/>
      <p:bldP spid="5" grpId="0" animBg="1"/>
      <p:bldP spid="22" grpId="0"/>
      <p:bldP spid="23" grpId="0"/>
      <p:bldP spid="24" grpId="0" animBg="1"/>
      <p:bldP spid="36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013"/>
            <a:ext cx="3200400" cy="282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3175" y="762000"/>
            <a:ext cx="52546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</a:rPr>
              <a:t>b</a:t>
            </a:r>
            <a:r>
              <a:rPr lang="en-US" sz="2800" b="1" baseline="30000" smtClean="0">
                <a:solidFill>
                  <a:srgbClr val="000000"/>
                </a:solidFill>
              </a:rPr>
              <a:t>2</a:t>
            </a:r>
            <a:r>
              <a:rPr lang="en-US" sz="2800" b="1" smtClean="0">
                <a:solidFill>
                  <a:srgbClr val="000000"/>
                </a:solidFill>
              </a:rPr>
              <a:t> = </a:t>
            </a:r>
            <a:r>
              <a:rPr lang="en-US" sz="2800" b="1" i="1" smtClean="0">
                <a:solidFill>
                  <a:srgbClr val="000000"/>
                </a:solidFill>
              </a:rPr>
              <a:t>a</a:t>
            </a:r>
            <a:r>
              <a:rPr lang="en-US" sz="2800" b="1" baseline="30000" smtClean="0">
                <a:solidFill>
                  <a:srgbClr val="000000"/>
                </a:solidFill>
              </a:rPr>
              <a:t>2</a:t>
            </a:r>
            <a:r>
              <a:rPr lang="en-US" sz="2800" b="1" smtClean="0">
                <a:solidFill>
                  <a:srgbClr val="000000"/>
                </a:solidFill>
              </a:rPr>
              <a:t> + </a:t>
            </a:r>
            <a:r>
              <a:rPr lang="en-US" sz="2800" b="1" i="1" smtClean="0">
                <a:solidFill>
                  <a:srgbClr val="000000"/>
                </a:solidFill>
              </a:rPr>
              <a:t>c</a:t>
            </a:r>
            <a:r>
              <a:rPr lang="en-US" sz="2800" b="1" baseline="30000" smtClean="0">
                <a:solidFill>
                  <a:srgbClr val="000000"/>
                </a:solidFill>
              </a:rPr>
              <a:t>2</a:t>
            </a:r>
            <a:r>
              <a:rPr lang="en-US" sz="2800" b="1" smtClean="0">
                <a:solidFill>
                  <a:srgbClr val="000000"/>
                </a:solidFill>
              </a:rPr>
              <a:t> -2</a:t>
            </a:r>
            <a:r>
              <a:rPr lang="en-US" sz="2800" b="1" i="1" smtClean="0">
                <a:solidFill>
                  <a:srgbClr val="000000"/>
                </a:solidFill>
              </a:rPr>
              <a:t>ac</a:t>
            </a:r>
            <a:r>
              <a:rPr lang="en-US" sz="2800" b="1" smtClean="0">
                <a:solidFill>
                  <a:srgbClr val="000000"/>
                </a:solidFill>
              </a:rPr>
              <a:t> cos</a:t>
            </a:r>
            <a:r>
              <a:rPr lang="en-US" sz="2800" b="1" i="1" smtClean="0">
                <a:solidFill>
                  <a:srgbClr val="000000"/>
                </a:solidFill>
              </a:rPr>
              <a:t>B</a:t>
            </a:r>
            <a:endParaRPr lang="en-US" sz="28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= (</a:t>
            </a:r>
            <a:r>
              <a:rPr lang="en-US" sz="2400" b="1" smtClean="0">
                <a:solidFill>
                  <a:srgbClr val="3333CC"/>
                </a:solidFill>
              </a:rPr>
              <a:t>230</a:t>
            </a:r>
            <a:r>
              <a:rPr lang="en-US" sz="2400" b="1" smtClean="0">
                <a:solidFill>
                  <a:srgbClr val="000000"/>
                </a:solidFill>
              </a:rPr>
              <a:t>)</a:t>
            </a:r>
            <a:r>
              <a:rPr lang="en-US" sz="2400" b="1" baseline="30000" smtClean="0">
                <a:solidFill>
                  <a:srgbClr val="000000"/>
                </a:solidFill>
              </a:rPr>
              <a:t>2 </a:t>
            </a:r>
            <a:r>
              <a:rPr lang="en-US" sz="2400" b="1" smtClean="0">
                <a:solidFill>
                  <a:srgbClr val="000000"/>
                </a:solidFill>
              </a:rPr>
              <a:t>+ (</a:t>
            </a:r>
            <a:r>
              <a:rPr lang="en-US" sz="2400" b="1" smtClean="0">
                <a:solidFill>
                  <a:srgbClr val="3333CC"/>
                </a:solidFill>
              </a:rPr>
              <a:t>150</a:t>
            </a:r>
            <a:r>
              <a:rPr lang="en-US" sz="2400" b="1" smtClean="0">
                <a:solidFill>
                  <a:srgbClr val="000000"/>
                </a:solidFill>
              </a:rPr>
              <a:t>)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- 2(</a:t>
            </a:r>
            <a:r>
              <a:rPr lang="en-US" sz="2400" b="1" smtClean="0">
                <a:solidFill>
                  <a:srgbClr val="3333CC"/>
                </a:solidFill>
              </a:rPr>
              <a:t>230</a:t>
            </a:r>
            <a:r>
              <a:rPr lang="en-US" sz="2400" b="1" smtClean="0">
                <a:solidFill>
                  <a:srgbClr val="000000"/>
                </a:solidFill>
              </a:rPr>
              <a:t>)(</a:t>
            </a:r>
            <a:r>
              <a:rPr lang="en-US" sz="2400" b="1" smtClean="0">
                <a:solidFill>
                  <a:srgbClr val="3333CC"/>
                </a:solidFill>
              </a:rPr>
              <a:t>150</a:t>
            </a:r>
            <a:r>
              <a:rPr lang="en-US" sz="2400" b="1" smtClean="0">
                <a:solidFill>
                  <a:srgbClr val="000000"/>
                </a:solidFill>
              </a:rPr>
              <a:t>)cos</a:t>
            </a:r>
            <a:r>
              <a:rPr lang="en-US" sz="2400" b="1" smtClean="0">
                <a:solidFill>
                  <a:srgbClr val="3333CC"/>
                </a:solidFill>
              </a:rPr>
              <a:t>43</a:t>
            </a:r>
            <a:r>
              <a:rPr lang="en-US" sz="2400" b="1" baseline="30000" smtClean="0">
                <a:solidFill>
                  <a:srgbClr val="3333CC"/>
                </a:solidFill>
              </a:rPr>
              <a:t>0</a:t>
            </a:r>
            <a:endParaRPr lang="en-US" sz="2400" b="1" baseline="300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baseline="30000" smtClean="0">
                <a:solidFill>
                  <a:srgbClr val="000000"/>
                </a:solidFill>
              </a:rPr>
              <a:t> </a:t>
            </a:r>
            <a:endParaRPr lang="en-US" sz="2400" b="1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</a:t>
            </a:r>
            <a:r>
              <a:rPr lang="en-US" sz="2800" b="1" i="1" smtClean="0">
                <a:solidFill>
                  <a:srgbClr val="000000"/>
                </a:solidFill>
              </a:rPr>
              <a:t>b</a:t>
            </a:r>
            <a:r>
              <a:rPr lang="en-US" sz="2400" b="1" smtClean="0">
                <a:solidFill>
                  <a:srgbClr val="000000"/>
                </a:solidFill>
              </a:rPr>
              <a:t>  = 157.9 m</a:t>
            </a:r>
            <a:endParaRPr lang="en-US" sz="4000" smtClean="0">
              <a:solidFill>
                <a:srgbClr val="000000"/>
              </a:solidFill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48100"/>
            <a:ext cx="33528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038600" y="3962400"/>
            <a:ext cx="45688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</a:rPr>
              <a:t>a</a:t>
            </a:r>
            <a:r>
              <a:rPr lang="en-US" sz="2800" b="1" baseline="30000" smtClean="0">
                <a:solidFill>
                  <a:srgbClr val="000000"/>
                </a:solidFill>
              </a:rPr>
              <a:t>2</a:t>
            </a:r>
            <a:r>
              <a:rPr lang="en-US" sz="2800" b="1" smtClean="0">
                <a:solidFill>
                  <a:srgbClr val="000000"/>
                </a:solidFill>
              </a:rPr>
              <a:t> = </a:t>
            </a:r>
            <a:r>
              <a:rPr lang="en-US" sz="2800" b="1" i="1" smtClean="0">
                <a:solidFill>
                  <a:srgbClr val="000000"/>
                </a:solidFill>
              </a:rPr>
              <a:t>b</a:t>
            </a:r>
            <a:r>
              <a:rPr lang="en-US" sz="2800" b="1" baseline="30000" smtClean="0">
                <a:solidFill>
                  <a:srgbClr val="000000"/>
                </a:solidFill>
              </a:rPr>
              <a:t>2</a:t>
            </a:r>
            <a:r>
              <a:rPr lang="en-US" sz="2800" b="1" smtClean="0">
                <a:solidFill>
                  <a:srgbClr val="000000"/>
                </a:solidFill>
              </a:rPr>
              <a:t> + </a:t>
            </a:r>
            <a:r>
              <a:rPr lang="en-US" sz="2800" b="1" i="1" smtClean="0">
                <a:solidFill>
                  <a:srgbClr val="000000"/>
                </a:solidFill>
              </a:rPr>
              <a:t>c</a:t>
            </a:r>
            <a:r>
              <a:rPr lang="en-US" sz="2800" b="1" baseline="30000" smtClean="0">
                <a:solidFill>
                  <a:srgbClr val="000000"/>
                </a:solidFill>
              </a:rPr>
              <a:t>2</a:t>
            </a:r>
            <a:r>
              <a:rPr lang="en-US" sz="2800" b="1" smtClean="0">
                <a:solidFill>
                  <a:srgbClr val="000000"/>
                </a:solidFill>
              </a:rPr>
              <a:t> -2</a:t>
            </a:r>
            <a:r>
              <a:rPr lang="en-US" sz="2800" b="1" i="1" smtClean="0">
                <a:solidFill>
                  <a:srgbClr val="000000"/>
                </a:solidFill>
              </a:rPr>
              <a:t>bc</a:t>
            </a:r>
            <a:r>
              <a:rPr lang="en-US" sz="2800" b="1" smtClean="0">
                <a:solidFill>
                  <a:srgbClr val="000000"/>
                </a:solidFill>
              </a:rPr>
              <a:t> cos</a:t>
            </a:r>
            <a:r>
              <a:rPr lang="en-US" sz="2800" b="1" i="1" smtClean="0">
                <a:solidFill>
                  <a:srgbClr val="000000"/>
                </a:solidFill>
              </a:rPr>
              <a:t>A</a:t>
            </a:r>
            <a:endParaRPr lang="en-US" sz="2800" b="1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= (</a:t>
            </a:r>
            <a:r>
              <a:rPr lang="en-US" sz="2400" b="1" smtClean="0">
                <a:solidFill>
                  <a:srgbClr val="3333CC"/>
                </a:solidFill>
              </a:rPr>
              <a:t>61</a:t>
            </a:r>
            <a:r>
              <a:rPr lang="en-US" sz="2400" b="1" smtClean="0">
                <a:solidFill>
                  <a:srgbClr val="000000"/>
                </a:solidFill>
              </a:rPr>
              <a:t>)</a:t>
            </a:r>
            <a:r>
              <a:rPr lang="en-US" sz="2400" b="1" baseline="30000" smtClean="0">
                <a:solidFill>
                  <a:srgbClr val="000000"/>
                </a:solidFill>
              </a:rPr>
              <a:t>2 </a:t>
            </a:r>
            <a:r>
              <a:rPr lang="en-US" sz="2400" b="1" smtClean="0">
                <a:solidFill>
                  <a:srgbClr val="000000"/>
                </a:solidFill>
              </a:rPr>
              <a:t>+ (</a:t>
            </a:r>
            <a:r>
              <a:rPr lang="en-US" sz="2400" b="1" smtClean="0">
                <a:solidFill>
                  <a:srgbClr val="3333CC"/>
                </a:solidFill>
              </a:rPr>
              <a:t>43</a:t>
            </a:r>
            <a:r>
              <a:rPr lang="en-US" sz="2400" b="1" smtClean="0">
                <a:solidFill>
                  <a:srgbClr val="000000"/>
                </a:solidFill>
              </a:rPr>
              <a:t>)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- 2(</a:t>
            </a:r>
            <a:r>
              <a:rPr lang="en-US" sz="2400" b="1" smtClean="0">
                <a:solidFill>
                  <a:srgbClr val="3333CC"/>
                </a:solidFill>
              </a:rPr>
              <a:t>61</a:t>
            </a:r>
            <a:r>
              <a:rPr lang="en-US" sz="2400" b="1" smtClean="0">
                <a:solidFill>
                  <a:srgbClr val="000000"/>
                </a:solidFill>
              </a:rPr>
              <a:t>)(</a:t>
            </a:r>
            <a:r>
              <a:rPr lang="en-US" sz="2400" b="1" smtClean="0">
                <a:solidFill>
                  <a:srgbClr val="3333CC"/>
                </a:solidFill>
              </a:rPr>
              <a:t>43</a:t>
            </a:r>
            <a:r>
              <a:rPr lang="en-US" sz="2400" b="1" smtClean="0">
                <a:solidFill>
                  <a:srgbClr val="000000"/>
                </a:solidFill>
              </a:rPr>
              <a:t>)cos</a:t>
            </a:r>
            <a:r>
              <a:rPr lang="en-US" sz="2400" b="1" smtClean="0">
                <a:solidFill>
                  <a:srgbClr val="3333CC"/>
                </a:solidFill>
              </a:rPr>
              <a:t>38</a:t>
            </a:r>
            <a:r>
              <a:rPr lang="en-US" sz="2400" b="1" baseline="30000" smtClean="0">
                <a:solidFill>
                  <a:srgbClr val="3333CC"/>
                </a:solidFill>
              </a:rPr>
              <a:t>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</a:rPr>
              <a:t>a</a:t>
            </a:r>
            <a:r>
              <a:rPr lang="en-US" sz="2400" b="1" smtClean="0">
                <a:solidFill>
                  <a:srgbClr val="000000"/>
                </a:solidFill>
              </a:rPr>
              <a:t>  =  37.9 cm</a:t>
            </a:r>
            <a:endParaRPr lang="en-US" sz="2400" b="1" baseline="30000" smtClean="0">
              <a:solidFill>
                <a:srgbClr val="3333CC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90600" y="-15875"/>
            <a:ext cx="62045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CC0000"/>
                </a:solidFill>
              </a:rPr>
              <a:t>SAS  Applying the Law of Cosines</a:t>
            </a:r>
            <a:r>
              <a:rPr lang="en-US" sz="1400" b="1" dirty="0" smtClean="0">
                <a:solidFill>
                  <a:srgbClr val="CC0000"/>
                </a:solidFill>
              </a:rPr>
              <a:t>(to the nearest 10th)</a:t>
            </a:r>
            <a:endParaRPr lang="en-US" sz="2400" b="1" u="sng" dirty="0" smtClean="0">
              <a:solidFill>
                <a:srgbClr val="CC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2.4.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351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  <p:bldP spid="5128" grpId="0" build="p" autoUpdateAnimBg="0"/>
      <p:bldP spid="51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6156" y="46038"/>
            <a:ext cx="870924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3333CC"/>
                </a:solidFill>
              </a:rPr>
              <a:t>SSS   Finding an Angle Using the Law of Cosines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CC0000"/>
                </a:solidFill>
              </a:rPr>
              <a:t>(to the nearest degree)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828800"/>
            <a:ext cx="39878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165600" y="1752600"/>
            <a:ext cx="50561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0000"/>
                </a:solidFill>
              </a:rPr>
              <a:t>     a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= </a:t>
            </a:r>
            <a:r>
              <a:rPr lang="en-US" sz="2800" b="1" i="1" dirty="0" smtClean="0">
                <a:solidFill>
                  <a:srgbClr val="000000"/>
                </a:solidFill>
              </a:rPr>
              <a:t>b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+ </a:t>
            </a:r>
            <a:r>
              <a:rPr lang="en-US" sz="2800" b="1" i="1" dirty="0" smtClean="0">
                <a:solidFill>
                  <a:srgbClr val="000000"/>
                </a:solidFill>
              </a:rPr>
              <a:t>c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-2</a:t>
            </a:r>
            <a:r>
              <a:rPr lang="en-US" sz="2800" b="1" i="1" dirty="0" smtClean="0">
                <a:solidFill>
                  <a:srgbClr val="000000"/>
                </a:solidFill>
              </a:rPr>
              <a:t>bc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cos</a:t>
            </a:r>
            <a:r>
              <a:rPr lang="en-US" sz="2800" b="1" i="1" dirty="0" err="1" smtClean="0">
                <a:solidFill>
                  <a:srgbClr val="000000"/>
                </a:solidFill>
              </a:rPr>
              <a:t>A</a:t>
            </a:r>
            <a:endParaRPr lang="en-US" sz="2800" b="1" i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0000"/>
                </a:solidFill>
              </a:rPr>
              <a:t>   </a:t>
            </a:r>
            <a:r>
              <a:rPr lang="en-US" sz="2800" b="1" dirty="0" smtClean="0">
                <a:solidFill>
                  <a:srgbClr val="000000"/>
                </a:solidFill>
              </a:rPr>
              <a:t>38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= </a:t>
            </a:r>
            <a:r>
              <a:rPr lang="en-US" sz="2800" b="1" dirty="0" smtClean="0">
                <a:solidFill>
                  <a:srgbClr val="000000"/>
                </a:solidFill>
              </a:rPr>
              <a:t>61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+ </a:t>
            </a:r>
            <a:r>
              <a:rPr lang="en-US" sz="2800" b="1" dirty="0" smtClean="0">
                <a:solidFill>
                  <a:srgbClr val="000000"/>
                </a:solidFill>
              </a:rPr>
              <a:t>43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-</a:t>
            </a:r>
            <a:r>
              <a:rPr lang="en-US" sz="2800" b="1" dirty="0" smtClean="0">
                <a:solidFill>
                  <a:srgbClr val="000000"/>
                </a:solidFill>
              </a:rPr>
              <a:t>2(61)(43) </a:t>
            </a:r>
            <a:r>
              <a:rPr lang="en-US" sz="2800" b="1" dirty="0" err="1" smtClean="0">
                <a:solidFill>
                  <a:srgbClr val="000000"/>
                </a:solidFill>
              </a:rPr>
              <a:t>cos</a:t>
            </a:r>
            <a:r>
              <a:rPr lang="en-US" sz="2800" b="1" i="1" dirty="0" err="1" smtClean="0">
                <a:solidFill>
                  <a:srgbClr val="000000"/>
                </a:solidFill>
              </a:rPr>
              <a:t>A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263547"/>
              </p:ext>
            </p:extLst>
          </p:nvPr>
        </p:nvGraphicFramePr>
        <p:xfrm>
          <a:off x="4343400" y="3346450"/>
          <a:ext cx="34639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4" imgW="1434960" imgH="444240" progId="Equation.DSMT4">
                  <p:embed/>
                </p:oleObj>
              </mc:Choice>
              <mc:Fallback>
                <p:oleObj name="Equation" r:id="rId4" imgW="14349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46450"/>
                        <a:ext cx="346392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34999"/>
              </p:ext>
            </p:extLst>
          </p:nvPr>
        </p:nvGraphicFramePr>
        <p:xfrm>
          <a:off x="4662488" y="5697538"/>
          <a:ext cx="139223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6" imgW="596880" imgH="203040" progId="Equation.DSMT4">
                  <p:embed/>
                </p:oleObj>
              </mc:Choice>
              <mc:Fallback>
                <p:oleObj name="Equation" r:id="rId6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5697538"/>
                        <a:ext cx="1392237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41325" y="1143000"/>
            <a:ext cx="4708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Determine the measure of angle A.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67200" y="2759730"/>
            <a:ext cx="490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38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- 61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- 43</a:t>
            </a:r>
            <a:r>
              <a:rPr lang="en-US" sz="2800" b="1" baseline="30000" dirty="0">
                <a:solidFill>
                  <a:srgbClr val="000000"/>
                </a:solidFill>
              </a:rPr>
              <a:t>2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= -</a:t>
            </a:r>
            <a:r>
              <a:rPr lang="en-US" sz="2800" b="1" dirty="0">
                <a:solidFill>
                  <a:srgbClr val="000000"/>
                </a:solidFill>
              </a:rPr>
              <a:t>2(61)(43) </a:t>
            </a:r>
            <a:r>
              <a:rPr lang="en-US" sz="2800" b="1" dirty="0" err="1">
                <a:solidFill>
                  <a:srgbClr val="000000"/>
                </a:solidFill>
              </a:rPr>
              <a:t>cos</a:t>
            </a:r>
            <a:r>
              <a:rPr lang="en-US" sz="2800" b="1" i="1" dirty="0" err="1">
                <a:solidFill>
                  <a:srgbClr val="000000"/>
                </a:solidFill>
              </a:rPr>
              <a:t>A</a:t>
            </a:r>
            <a:endParaRPr lang="en-US" dirty="0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659239"/>
              </p:ext>
            </p:extLst>
          </p:nvPr>
        </p:nvGraphicFramePr>
        <p:xfrm>
          <a:off x="4640263" y="4648200"/>
          <a:ext cx="41084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8" imgW="1701720" imgH="482400" progId="Equation.DSMT4">
                  <p:embed/>
                </p:oleObj>
              </mc:Choice>
              <mc:Fallback>
                <p:oleObj name="Equation" r:id="rId8" imgW="17017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4648200"/>
                        <a:ext cx="410845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2.4.</a:t>
            </a:r>
            <a:r>
              <a:rPr lang="en-US" sz="1800" i="1" dirty="0"/>
              <a:t>5</a:t>
            </a:r>
            <a:endParaRPr lang="en-US" sz="1800" dirty="0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097469"/>
              </p:ext>
            </p:extLst>
          </p:nvPr>
        </p:nvGraphicFramePr>
        <p:xfrm>
          <a:off x="553305" y="4953000"/>
          <a:ext cx="349408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0" imgW="1447560" imgH="444240" progId="Equation.DSMT4">
                  <p:embed/>
                </p:oleObj>
              </mc:Choice>
              <mc:Fallback>
                <p:oleObj name="Equation" r:id="rId10" imgW="1447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305" y="4953000"/>
                        <a:ext cx="3494087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03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0" grpId="0" uiExpand="1" build="p" autoUpdateAnimBg="0"/>
      <p:bldP spid="6156" grpId="0" autoUpdateAnimBg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12875"/>
            <a:ext cx="3860800" cy="29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013200" y="1752600"/>
            <a:ext cx="48461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85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= 64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+ 78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-2(64)(78) </a:t>
            </a:r>
            <a:r>
              <a:rPr lang="en-US" sz="2800" b="1" dirty="0" err="1" smtClean="0">
                <a:solidFill>
                  <a:srgbClr val="000000"/>
                </a:solidFill>
              </a:rPr>
              <a:t>cos</a:t>
            </a:r>
            <a:r>
              <a:rPr lang="en-US" sz="2800" b="1" i="1" dirty="0" err="1" smtClean="0">
                <a:solidFill>
                  <a:srgbClr val="000000"/>
                </a:solidFill>
              </a:rPr>
              <a:t>E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953000" y="3375025"/>
          <a:ext cx="40227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4" imgW="1803400" imgH="406400" progId="Equation.DSMT36">
                  <p:embed/>
                </p:oleObj>
              </mc:Choice>
              <mc:Fallback>
                <p:oleObj name="Equation" r:id="rId4" imgW="1803400" imgH="406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75025"/>
                        <a:ext cx="40227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181600" y="4560888"/>
          <a:ext cx="14478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6" imgW="622300" imgH="177800" progId="Equation.DSMT36">
                  <p:embed/>
                </p:oleObj>
              </mc:Choice>
              <mc:Fallback>
                <p:oleObj name="Equation" r:id="rId6" imgW="6223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560888"/>
                        <a:ext cx="1447800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543300" y="920750"/>
          <a:ext cx="6588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8" imgW="330200" imgH="139700" progId="Equation.DSMT36">
                  <p:embed/>
                </p:oleObj>
              </mc:Choice>
              <mc:Fallback>
                <p:oleObj name="Equation" r:id="rId8" imgW="3302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920750"/>
                        <a:ext cx="6588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65125" y="860425"/>
            <a:ext cx="340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Given triangle DEF, find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098925" y="860425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90488"/>
            <a:ext cx="765248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3333CC"/>
                </a:solidFill>
              </a:rPr>
              <a:t>SSS   Finding an Angle Using the Law of Cosines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CC0000"/>
                </a:solidFill>
              </a:rPr>
              <a:t>(to the nearest degree)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2.4.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7681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80" grpId="0" autoUpdateAnimBg="0"/>
      <p:bldP spid="7181" grpId="0" autoUpdateAnimBg="0"/>
      <p:bldP spid="71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838200"/>
            <a:ext cx="5551488" cy="589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567113" y="790575"/>
            <a:ext cx="55675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0000"/>
                </a:solidFill>
              </a:rPr>
              <a:t>b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= (95)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+ (200)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- 2(95)(200)cos50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i="1" dirty="0" smtClean="0">
                <a:solidFill>
                  <a:srgbClr val="000000"/>
                </a:solidFill>
              </a:rPr>
              <a:t>b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u="sng" dirty="0" smtClean="0">
                <a:solidFill>
                  <a:srgbClr val="000000"/>
                </a:solidFill>
                <a:latin typeface="Cambria Math"/>
                <a:ea typeface="Cambria Math"/>
              </a:rPr>
              <a:t>~</a:t>
            </a:r>
            <a:r>
              <a:rPr lang="en-US" sz="2800" b="1" dirty="0" smtClean="0">
                <a:solidFill>
                  <a:srgbClr val="000000"/>
                </a:solidFill>
              </a:rPr>
              <a:t> 24599.07083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i="1" dirty="0" smtClean="0">
                <a:solidFill>
                  <a:srgbClr val="CC0000"/>
                </a:solidFill>
              </a:rPr>
              <a:t>b</a:t>
            </a:r>
            <a:r>
              <a:rPr lang="en-US" sz="2800" b="1" dirty="0" smtClean="0">
                <a:solidFill>
                  <a:srgbClr val="CC0000"/>
                </a:solidFill>
              </a:rPr>
              <a:t> =  156.841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022757"/>
              </p:ext>
            </p:extLst>
          </p:nvPr>
        </p:nvGraphicFramePr>
        <p:xfrm>
          <a:off x="4953000" y="2636838"/>
          <a:ext cx="23653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4" imgW="1117440" imgH="393480" progId="Equation.DSMT4">
                  <p:embed/>
                </p:oleObj>
              </mc:Choice>
              <mc:Fallback>
                <p:oleObj name="Equation" r:id="rId4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36838"/>
                        <a:ext cx="23653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905000" y="4205288"/>
            <a:ext cx="3850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</a:rPr>
              <a:t>h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959616"/>
              </p:ext>
            </p:extLst>
          </p:nvPr>
        </p:nvGraphicFramePr>
        <p:xfrm>
          <a:off x="5783263" y="3622675"/>
          <a:ext cx="232886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6" imgW="1193760" imgH="419040" progId="Equation.DSMT4">
                  <p:embed/>
                </p:oleObj>
              </mc:Choice>
              <mc:Fallback>
                <p:oleObj name="Equation" r:id="rId6" imgW="1193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263" y="3622675"/>
                        <a:ext cx="2328862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865813" y="4495800"/>
            <a:ext cx="14542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CC0000"/>
                </a:solidFill>
              </a:rPr>
              <a:t>h</a:t>
            </a:r>
            <a:r>
              <a:rPr lang="en-US" sz="2400" b="1" dirty="0" smtClean="0">
                <a:solidFill>
                  <a:srgbClr val="CC0000"/>
                </a:solidFill>
              </a:rPr>
              <a:t> = 263. 7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156325" y="5241925"/>
            <a:ext cx="2597150" cy="898525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The rope to the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C0000"/>
                </a:solidFill>
              </a:rPr>
              <a:t>balloon</a:t>
            </a:r>
            <a:r>
              <a:rPr lang="en-US" sz="2400" b="1" dirty="0" smtClean="0">
                <a:solidFill>
                  <a:srgbClr val="000000"/>
                </a:solidFill>
              </a:rPr>
              <a:t> is 263.7 m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0" y="0"/>
            <a:ext cx="311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smtClean="0">
                <a:solidFill>
                  <a:srgbClr val="3333CC"/>
                </a:solidFill>
              </a:rPr>
              <a:t>Solving Two Triangles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727325" y="5699125"/>
            <a:ext cx="24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557463" y="320675"/>
            <a:ext cx="633888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Determine the length of the rope to the balloon.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CC0000"/>
                </a:solidFill>
              </a:rPr>
              <a:t>(to the nearest tenth)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2.4.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93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 autoUpdateAnimBg="0"/>
      <p:bldP spid="9231" grpId="0" autoUpdateAnimBg="0"/>
      <p:bldP spid="9234" grpId="0" autoUpdateAnimBg="0"/>
      <p:bldP spid="9235" grpId="0" animBg="1" autoUpdateAnimBg="0"/>
      <p:bldP spid="9237" grpId="0" autoUpdateAnimBg="0"/>
      <p:bldP spid="9238" grpId="0" autoUpdateAnimBg="0"/>
      <p:bldP spid="92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28600" y="741363"/>
            <a:ext cx="8812213" cy="153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When solving triangles, it is important to choose the most appropriate method. The choice depends on the given information. Place the letter of the appropriate method beside the given information. 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118067"/>
            <a:ext cx="642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0070C0"/>
                </a:solidFill>
              </a:rPr>
              <a:t>Solving Triangles</a:t>
            </a:r>
          </a:p>
        </p:txBody>
      </p:sp>
      <p:graphicFrame>
        <p:nvGraphicFramePr>
          <p:cNvPr id="16613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699964"/>
              </p:ext>
            </p:extLst>
          </p:nvPr>
        </p:nvGraphicFramePr>
        <p:xfrm>
          <a:off x="2728595" y="2303731"/>
          <a:ext cx="5876924" cy="4261838"/>
        </p:xfrm>
        <a:graphic>
          <a:graphicData uri="http://schemas.openxmlformats.org/drawingml/2006/table">
            <a:tbl>
              <a:tblPr/>
              <a:tblGrid>
                <a:gridCol w="2072032"/>
                <a:gridCol w="2072032"/>
                <a:gridCol w="173286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Given Information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2160C"/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Begin by using the method   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Three sides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2160C"/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Three angles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2160C"/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Two angles and any side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2160C"/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Right triangle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2160C"/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Two sides and the angle between them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2160C"/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Two sides and the angle opposite one of the sides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2160C"/>
                        </a:solidFill>
                        <a:effectLst/>
                        <a:latin typeface="Arial" charset="0"/>
                      </a:endParaRP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1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2160C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0195" marR="60195" marT="30097" marB="30097" horzOverflow="overflow">
                    <a:lnL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16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75" name="Text Box 191"/>
          <p:cNvSpPr txBox="1">
            <a:spLocks noChangeArrowheads="1"/>
          </p:cNvSpPr>
          <p:nvPr/>
        </p:nvSpPr>
        <p:spPr bwMode="auto">
          <a:xfrm>
            <a:off x="319088" y="2553354"/>
            <a:ext cx="2252283" cy="79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7030A0"/>
                </a:solidFill>
              </a:rPr>
              <a:t>A. Primary trig ratio</a:t>
            </a:r>
          </a:p>
        </p:txBody>
      </p:sp>
      <p:sp>
        <p:nvSpPr>
          <p:cNvPr id="16578" name="Text Box 194"/>
          <p:cNvSpPr txBox="1">
            <a:spLocks noChangeArrowheads="1"/>
          </p:cNvSpPr>
          <p:nvPr/>
        </p:nvSpPr>
        <p:spPr bwMode="auto">
          <a:xfrm>
            <a:off x="352154" y="3778574"/>
            <a:ext cx="1979884" cy="430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B050"/>
                </a:solidFill>
              </a:rPr>
              <a:t>B. sine law</a:t>
            </a:r>
          </a:p>
        </p:txBody>
      </p:sp>
      <p:sp>
        <p:nvSpPr>
          <p:cNvPr id="16579" name="Text Box 195"/>
          <p:cNvSpPr txBox="1">
            <a:spLocks noChangeArrowheads="1"/>
          </p:cNvSpPr>
          <p:nvPr/>
        </p:nvSpPr>
        <p:spPr bwMode="auto">
          <a:xfrm>
            <a:off x="339603" y="4391942"/>
            <a:ext cx="2252283" cy="430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C. cosine law</a:t>
            </a:r>
          </a:p>
        </p:txBody>
      </p:sp>
      <p:sp>
        <p:nvSpPr>
          <p:cNvPr id="16580" name="Text Box 196"/>
          <p:cNvSpPr txBox="1">
            <a:spLocks noChangeArrowheads="1"/>
          </p:cNvSpPr>
          <p:nvPr/>
        </p:nvSpPr>
        <p:spPr bwMode="auto">
          <a:xfrm>
            <a:off x="319088" y="5087267"/>
            <a:ext cx="2012950" cy="79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95" tIns="30097" rIns="60195" bIns="30097">
            <a:spAutoFit/>
          </a:bodyPr>
          <a:lstStyle>
            <a:lvl1pPr defTabSz="601663">
              <a:defRPr>
                <a:solidFill>
                  <a:schemeClr val="tx1"/>
                </a:solidFill>
                <a:latin typeface="Arial" charset="0"/>
              </a:defRPr>
            </a:lvl1pPr>
            <a:lvl2pPr marL="301625" defTabSz="601663">
              <a:defRPr>
                <a:solidFill>
                  <a:schemeClr val="tx1"/>
                </a:solidFill>
                <a:latin typeface="Arial" charset="0"/>
              </a:defRPr>
            </a:lvl2pPr>
            <a:lvl3pPr marL="601663" defTabSz="601663">
              <a:defRPr>
                <a:solidFill>
                  <a:schemeClr val="tx1"/>
                </a:solidFill>
                <a:latin typeface="Arial" charset="0"/>
              </a:defRPr>
            </a:lvl3pPr>
            <a:lvl4pPr marL="903288" defTabSz="601663">
              <a:defRPr>
                <a:solidFill>
                  <a:schemeClr val="tx1"/>
                </a:solidFill>
                <a:latin typeface="Arial" charset="0"/>
              </a:defRPr>
            </a:lvl4pPr>
            <a:lvl5pPr marL="1203325" defTabSz="601663">
              <a:defRPr>
                <a:solidFill>
                  <a:schemeClr val="tx1"/>
                </a:solidFill>
                <a:latin typeface="Arial" charset="0"/>
              </a:defRPr>
            </a:lvl5pPr>
            <a:lvl6pPr marL="16605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177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49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32125" defTabSz="601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D. none of the above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2.4.</a:t>
            </a:r>
            <a:r>
              <a:rPr lang="en-US" sz="1800" i="1" dirty="0"/>
              <a:t>8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7539805" y="31681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9805" y="3516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39805" y="39740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39805" y="4431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39805" y="5040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39805" y="58790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0" y="31856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srgbClr val="62160C"/>
                </a:solidFill>
                <a:latin typeface="Arial" charset="0"/>
              </a:rPr>
              <a:t>SSS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486400" y="351686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2160C"/>
                </a:solidFill>
                <a:latin typeface="Arial" charset="0"/>
              </a:rPr>
              <a:t>AAA</a:t>
            </a:r>
            <a:endParaRPr lang="en-US" dirty="0">
              <a:solidFill>
                <a:srgbClr val="62160C"/>
              </a:solidFill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86400" y="397406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2160C"/>
                </a:solidFill>
                <a:latin typeface="Arial" charset="0"/>
              </a:rPr>
              <a:t>AAS</a:t>
            </a:r>
            <a:endParaRPr lang="en-US" dirty="0">
              <a:solidFill>
                <a:srgbClr val="62160C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86400" y="504086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2160C"/>
                </a:solidFill>
                <a:latin typeface="Arial" charset="0"/>
              </a:rPr>
              <a:t>SAS</a:t>
            </a:r>
            <a:endParaRPr lang="en-US" dirty="0">
              <a:solidFill>
                <a:srgbClr val="62160C"/>
              </a:solidFill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86400" y="587906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1663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2160C"/>
                </a:solidFill>
                <a:latin typeface="Arial" charset="0"/>
              </a:rPr>
              <a:t>SSA</a:t>
            </a:r>
            <a:endParaRPr lang="en-US" dirty="0">
              <a:solidFill>
                <a:srgbClr val="62160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6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575" grpId="0"/>
      <p:bldP spid="16578" grpId="0"/>
      <p:bldP spid="16579" grpId="0"/>
      <p:bldP spid="16580" grpId="0"/>
      <p:bldP spid="2" grpId="0"/>
      <p:bldP spid="17" grpId="0"/>
      <p:bldP spid="18" grpId="0"/>
      <p:bldP spid="19" grpId="0"/>
      <p:bldP spid="21" grpId="0"/>
      <p:bldP spid="22" grpId="0"/>
      <p:bldP spid="3" grpId="0"/>
      <p:bldP spid="24" grpId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01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01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520</Words>
  <Application>Microsoft Office PowerPoint</Application>
  <PresentationFormat>On-screen Show (4:3)</PresentationFormat>
  <Paragraphs>140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Blank Presentation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32</cp:revision>
  <dcterms:created xsi:type="dcterms:W3CDTF">2011-09-12T19:15:35Z</dcterms:created>
  <dcterms:modified xsi:type="dcterms:W3CDTF">2011-09-30T17:24:11Z</dcterms:modified>
</cp:coreProperties>
</file>