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8" r:id="rId4"/>
    <p:sldId id="262" r:id="rId5"/>
    <p:sldId id="266" r:id="rId6"/>
    <p:sldId id="269" r:id="rId7"/>
    <p:sldId id="270" r:id="rId8"/>
    <p:sldId id="265" r:id="rId9"/>
    <p:sldId id="271" r:id="rId10"/>
    <p:sldId id="272" r:id="rId11"/>
    <p:sldId id="260" r:id="rId12"/>
    <p:sldId id="263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6CFF6-004D-46E9-993A-BF90870722E4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080BD-2F06-4998-BDDE-551DB60E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59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13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6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56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5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0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0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1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7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4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90EB8-9692-48DD-8CEC-3FEEC47C5C6D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8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90EB8-9692-48DD-8CEC-3FEEC47C5C6D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BF8A1-DBCA-4C2B-B541-18F82984E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7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21.jpe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hyperlink" Target="3.2%20Standard%20Form%20Media/Quadratic%20with%20zeros.gsp" TargetMode="Externa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Documents%20and%20Settings\id17601\My%20Documents\Math%20Files\Math%2020-1\3.%20Quadratic%20Functions\3.2%20Quadratic%20Function%20in%20Standard%20Form\3.2%20Standard%20Form%20Media\3.2_168_AN.sw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jpe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6200"/>
            <a:ext cx="4186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Math 20-1  </a:t>
            </a:r>
            <a:r>
              <a:rPr lang="en-US" b="1" i="1" dirty="0" smtClean="0">
                <a:solidFill>
                  <a:schemeClr val="accent3">
                    <a:lumMod val="50000"/>
                  </a:schemeClr>
                </a:solidFill>
              </a:rPr>
              <a:t>Chapter 3 Quadratic Functions</a:t>
            </a:r>
            <a:endParaRPr lang="en-US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485" y="457200"/>
            <a:ext cx="293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3.2 Quadratic Standard Form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137755"/>
            <a:ext cx="12247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Teacher Notes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5" y="826532"/>
            <a:ext cx="16573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80" y="1214438"/>
            <a:ext cx="3219450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526" y="376303"/>
            <a:ext cx="4336433" cy="259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2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16" y="3276600"/>
            <a:ext cx="8273986" cy="400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53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915" y="3709740"/>
            <a:ext cx="8290686" cy="2193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27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-12700" y="-76200"/>
            <a:ext cx="31693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 dirty="0">
                <a:solidFill>
                  <a:srgbClr val="FFFF00"/>
                </a:solidFill>
              </a:rPr>
              <a:t>Problem </a:t>
            </a:r>
            <a:r>
              <a:rPr lang="en-US" u="sng" dirty="0" smtClean="0">
                <a:solidFill>
                  <a:srgbClr val="FFFF00"/>
                </a:solidFill>
              </a:rPr>
              <a:t>5 Revenue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533400"/>
            <a:ext cx="6934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How </a:t>
            </a:r>
            <a:r>
              <a:rPr lang="en-US" sz="2400" b="1" dirty="0">
                <a:solidFill>
                  <a:schemeClr val="bg1"/>
                </a:solidFill>
              </a:rPr>
              <a:t>many pear trees should be planted to maximize the </a:t>
            </a:r>
            <a:r>
              <a:rPr lang="en-US" sz="2400" b="1" dirty="0" smtClean="0">
                <a:solidFill>
                  <a:schemeClr val="bg1"/>
                </a:solidFill>
              </a:rPr>
              <a:t>revenue </a:t>
            </a:r>
            <a:r>
              <a:rPr lang="en-US" sz="2400" b="1" dirty="0">
                <a:solidFill>
                  <a:schemeClr val="bg1"/>
                </a:solidFill>
              </a:rPr>
              <a:t>from </a:t>
            </a:r>
            <a:r>
              <a:rPr lang="en-US" sz="2400" b="1" dirty="0" smtClean="0">
                <a:solidFill>
                  <a:schemeClr val="bg1"/>
                </a:solidFill>
              </a:rPr>
              <a:t>an </a:t>
            </a:r>
            <a:r>
              <a:rPr lang="en-US" sz="2400" b="1" dirty="0">
                <a:solidFill>
                  <a:schemeClr val="bg1"/>
                </a:solidFill>
              </a:rPr>
              <a:t>orchard for one year?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Research </a:t>
            </a:r>
            <a:r>
              <a:rPr lang="en-US" sz="2400" b="1" dirty="0">
                <a:solidFill>
                  <a:schemeClr val="bg1"/>
                </a:solidFill>
              </a:rPr>
              <a:t>for an orchard has shown that, if 100 pear trees are planted, then the annual revenue is $90 per tree. </a:t>
            </a:r>
            <a:r>
              <a:rPr lang="en-US" sz="2400" b="1" dirty="0" smtClean="0">
                <a:solidFill>
                  <a:schemeClr val="bg1"/>
                </a:solidFill>
              </a:rPr>
              <a:t>The </a:t>
            </a:r>
            <a:r>
              <a:rPr lang="en-US" sz="2400" b="1" dirty="0">
                <a:solidFill>
                  <a:schemeClr val="bg1"/>
                </a:solidFill>
              </a:rPr>
              <a:t>annual revenue per tree is reduced by $0.70 for every additional tree planted. </a:t>
            </a:r>
          </a:p>
        </p:txBody>
      </p:sp>
      <p:pic>
        <p:nvPicPr>
          <p:cNvPr id="7170" name="Picture 2" descr="http://t3.gstatic.com/images?q=tbn:ANd9GcRqsQx1YOtgI_X2RCvFv60kZNDU2Z_WK7WgBIiq9E1-z6zdGqag4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85410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9100" y="2981980"/>
            <a:ext cx="2665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Revenue = ($) (#)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515380"/>
            <a:ext cx="1785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Revenue = 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924227"/>
              </p:ext>
            </p:extLst>
          </p:nvPr>
        </p:nvGraphicFramePr>
        <p:xfrm>
          <a:off x="1981200" y="3466895"/>
          <a:ext cx="1638300" cy="630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4" imgW="660240" imgH="253800" progId="Equation.DSMT4">
                  <p:embed/>
                </p:oleObj>
              </mc:Choice>
              <mc:Fallback>
                <p:oleObj name="Equation" r:id="rId4" imgW="66024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466895"/>
                        <a:ext cx="1638300" cy="630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8600" y="4201180"/>
            <a:ext cx="3417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Maximum Revenue = 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235251"/>
              </p:ext>
            </p:extLst>
          </p:nvPr>
        </p:nvGraphicFramePr>
        <p:xfrm>
          <a:off x="441325" y="4767263"/>
          <a:ext cx="3308350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6" imgW="1333440" imgH="253800" progId="Equation.DSMT4">
                  <p:embed/>
                </p:oleObj>
              </mc:Choice>
              <mc:Fallback>
                <p:oleObj name="Equation" r:id="rId6" imgW="13334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4767263"/>
                        <a:ext cx="3308350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872785" y="4871127"/>
            <a:ext cx="2456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What does </a:t>
            </a:r>
            <a:r>
              <a:rPr lang="en-US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x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represent?</a:t>
            </a:r>
            <a:endParaRPr lang="en-US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190" name="Picture 2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9163" y="2819400"/>
            <a:ext cx="2724424" cy="205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81000" y="5496580"/>
            <a:ext cx="36492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Vertex (14.28, 9142.86)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3400" y="6031832"/>
            <a:ext cx="79200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14 trees should be planted to maximize the revenue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82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/>
      <p:bldP spid="6" grpId="0"/>
      <p:bldP spid="8" grpId="0"/>
      <p:bldP spid="11" grpId="0"/>
      <p:bldP spid="14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533400"/>
            <a:ext cx="457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Assignment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4167"/>
            <a:ext cx="296562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cap="none" spc="5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Suggested Questions</a:t>
            </a:r>
            <a:endParaRPr lang="en-US" sz="2400" b="1" cap="none" spc="5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438400"/>
            <a:ext cx="2653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Page 174:</a:t>
            </a:r>
          </a:p>
          <a:p>
            <a:r>
              <a:rPr lang="en-US" dirty="0" smtClean="0"/>
              <a:t>1, 3, 5a,b, 7, 12, 15, 17, 23</a:t>
            </a:r>
            <a:endParaRPr lang="en-US" sz="1200" dirty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smtClean="0"/>
              <a:t>3.2.</a:t>
            </a:r>
            <a:r>
              <a:rPr lang="en-US" sz="1800" i="1" dirty="0"/>
              <a:t>8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7128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919288" y="76200"/>
            <a:ext cx="42433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Interpret a Graph: Javelin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800" y="2282825"/>
            <a:ext cx="3292475" cy="184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03200" y="582613"/>
            <a:ext cx="867886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Dave threw a javelin from ground level. The javelin travelled on a parabolic path that could be defined by the equation </a:t>
            </a:r>
          </a:p>
          <a:p>
            <a:r>
              <a:rPr lang="en-US" sz="2400" i="1"/>
              <a:t>h</a:t>
            </a:r>
            <a:r>
              <a:rPr lang="en-US" sz="2400"/>
              <a:t> = -0.5</a:t>
            </a:r>
            <a:r>
              <a:rPr lang="en-US" sz="2400" i="1"/>
              <a:t>x</a:t>
            </a:r>
            <a:r>
              <a:rPr lang="en-US" sz="2400" baseline="30000"/>
              <a:t>2</a:t>
            </a:r>
            <a:r>
              <a:rPr lang="en-US" sz="2400"/>
              <a:t> + 6</a:t>
            </a:r>
            <a:r>
              <a:rPr lang="en-US" sz="2400" i="1"/>
              <a:t>x</a:t>
            </a:r>
            <a:r>
              <a:rPr lang="en-US" sz="2400"/>
              <a:t> +1</a:t>
            </a:r>
            <a:r>
              <a:rPr lang="en-US" sz="2400">
                <a:solidFill>
                  <a:schemeClr val="accent2"/>
                </a:solidFill>
              </a:rPr>
              <a:t>, where </a:t>
            </a:r>
            <a:r>
              <a:rPr lang="en-US" sz="2400" i="1">
                <a:solidFill>
                  <a:schemeClr val="accent2"/>
                </a:solidFill>
              </a:rPr>
              <a:t>h</a:t>
            </a:r>
            <a:r>
              <a:rPr lang="en-US" sz="2400">
                <a:solidFill>
                  <a:schemeClr val="accent2"/>
                </a:solidFill>
              </a:rPr>
              <a:t> is the height that the javelin reaches in metres, and </a:t>
            </a:r>
            <a:r>
              <a:rPr lang="en-US" sz="2400" i="1">
                <a:solidFill>
                  <a:schemeClr val="accent2"/>
                </a:solidFill>
              </a:rPr>
              <a:t>x </a:t>
            </a:r>
            <a:r>
              <a:rPr lang="en-US" sz="2400">
                <a:solidFill>
                  <a:schemeClr val="accent2"/>
                </a:solidFill>
              </a:rPr>
              <a:t>is the horizontal distance the javelin travels in metres.  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39700" y="2438400"/>
            <a:ext cx="43846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115427"/>
                </a:solidFill>
              </a:rPr>
              <a:t>From ground level, what is the maximum height the javelin reached?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6781800" y="2286000"/>
            <a:ext cx="1884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vertex (6, 19)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458913" y="3200400"/>
            <a:ext cx="349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ED181E"/>
                </a:solidFill>
              </a:rPr>
              <a:t>Maximum height is 19 m.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69850" y="3749675"/>
            <a:ext cx="51879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115427"/>
                </a:solidFill>
              </a:rPr>
              <a:t>To reach maximum height, what horizontal distance must the javelin travel? 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066800" y="4495800"/>
            <a:ext cx="5878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ED181E"/>
                </a:solidFill>
              </a:rPr>
              <a:t>The javelin must travel 6 horizontal metres.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76200" y="4953000"/>
            <a:ext cx="8464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115427"/>
                </a:solidFill>
              </a:rPr>
              <a:t>What horizontal distance did the javelin travel in total? 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3529013" y="5334000"/>
            <a:ext cx="5310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ED181E"/>
                </a:solidFill>
              </a:rPr>
              <a:t>The javelin travelled 12 m horizontally.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5791200" y="4038600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Horizontal distance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572000" y="2667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/>
              <a:t>height</a:t>
            </a:r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 rot="1731467">
            <a:off x="6229350" y="2357438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 rot="23424177">
            <a:off x="7772400" y="3657600"/>
            <a:ext cx="609600" cy="228600"/>
          </a:xfrm>
          <a:prstGeom prst="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Freeform 16"/>
          <p:cNvSpPr>
            <a:spLocks/>
          </p:cNvSpPr>
          <p:nvPr/>
        </p:nvSpPr>
        <p:spPr bwMode="auto">
          <a:xfrm>
            <a:off x="8229600" y="3429000"/>
            <a:ext cx="304800" cy="533400"/>
          </a:xfrm>
          <a:custGeom>
            <a:avLst/>
            <a:gdLst>
              <a:gd name="T0" fmla="*/ 0 w 144"/>
              <a:gd name="T1" fmla="*/ 0 h 336"/>
              <a:gd name="T2" fmla="*/ 144 w 144"/>
              <a:gd name="T3" fmla="*/ 336 h 3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" h="336">
                <a:moveTo>
                  <a:pt x="0" y="0"/>
                </a:moveTo>
                <a:cubicBezTo>
                  <a:pt x="60" y="136"/>
                  <a:pt x="120" y="272"/>
                  <a:pt x="144" y="33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76200" y="5867400"/>
            <a:ext cx="570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115427"/>
                </a:solidFill>
              </a:rPr>
              <a:t>From what height was the javelin thrown?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5867400" y="5943600"/>
            <a:ext cx="666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ED181E"/>
                </a:solidFill>
              </a:rPr>
              <a:t>1 m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3.2.</a:t>
            </a:r>
            <a:r>
              <a:rPr lang="en-US" sz="1800" i="1" dirty="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4154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4" grpId="0" autoUpdateAnimBg="0"/>
      <p:bldP spid="15365" grpId="0" autoUpdateAnimBg="0"/>
      <p:bldP spid="15366" grpId="0" autoUpdateAnimBg="0"/>
      <p:bldP spid="15367" grpId="0" autoUpdateAnimBg="0"/>
      <p:bldP spid="15368" grpId="0" autoUpdateAnimBg="0"/>
      <p:bldP spid="15369" grpId="0" autoUpdateAnimBg="0"/>
      <p:bldP spid="15370" grpId="0" autoUpdateAnimBg="0"/>
      <p:bldP spid="15371" grpId="0" autoUpdateAnimBg="0"/>
      <p:bldP spid="15372" grpId="0" autoUpdateAnimBg="0"/>
      <p:bldP spid="15373" grpId="0" autoUpdateAnimBg="0"/>
      <p:bldP spid="15374" grpId="0" animBg="1"/>
      <p:bldP spid="15375" grpId="0" animBg="1"/>
      <p:bldP spid="15376" grpId="0" animBg="1"/>
      <p:bldP spid="15379" grpId="0" autoUpdateAnimBg="0"/>
      <p:bldP spid="1538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777875" y="141288"/>
            <a:ext cx="3424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Interpreting a Graph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98450" y="757238"/>
            <a:ext cx="83470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rgbClr val="1717E8"/>
                </a:solidFill>
              </a:rPr>
              <a:t>A flare pistol is fired in the air. The height of the flare above the ground is a function of the elapsed time since firing. 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2498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i="1"/>
              <a:t>h </a:t>
            </a:r>
            <a:r>
              <a:rPr lang="en-US" sz="2400"/>
              <a:t>= -5</a:t>
            </a:r>
            <a:r>
              <a:rPr lang="en-US" sz="2400" i="1"/>
              <a:t>t</a:t>
            </a:r>
            <a:r>
              <a:rPr lang="en-US" sz="2400" baseline="30000"/>
              <a:t>2</a:t>
            </a:r>
            <a:r>
              <a:rPr lang="en-US" sz="2400"/>
              <a:t> + 100</a:t>
            </a:r>
            <a:r>
              <a:rPr lang="en-US" sz="2400" i="1"/>
              <a:t>t</a:t>
            </a:r>
            <a:r>
              <a:rPr lang="en-US" sz="2400"/>
              <a:t> </a:t>
            </a:r>
            <a:endParaRPr lang="en-US" sz="2400" i="1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57200" y="2514600"/>
            <a:ext cx="3124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>
                <a:solidFill>
                  <a:schemeClr val="accent2"/>
                </a:solidFill>
              </a:rPr>
              <a:t>What is the maximum height reached by the flare?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181600" y="1524000"/>
            <a:ext cx="251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vertex at (10, 500)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81000" y="3810000"/>
            <a:ext cx="397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Maximum height is at 500 m.</a:t>
            </a:r>
          </a:p>
        </p:txBody>
      </p:sp>
      <p:pic>
        <p:nvPicPr>
          <p:cNvPr id="1639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838" y="1905000"/>
            <a:ext cx="4500562" cy="286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360363" y="5029200"/>
            <a:ext cx="4287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115427"/>
                </a:solidFill>
              </a:rPr>
              <a:t>How long is the flare in the air?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81000" y="5638800"/>
            <a:ext cx="491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</a:rPr>
              <a:t>The flare is in the air for 20 seconds.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867400" y="4724400"/>
            <a:ext cx="75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time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3810000" y="2667000"/>
            <a:ext cx="1073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 height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8001000" y="6453188"/>
            <a:ext cx="1130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3.3A1.</a:t>
            </a:r>
            <a:r>
              <a:rPr lang="en-US" i="1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9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388" grpId="0" autoUpdateAnimBg="0"/>
      <p:bldP spid="16389" grpId="0" autoUpdateAnimBg="0"/>
      <p:bldP spid="16390" grpId="0" autoUpdateAnimBg="0"/>
      <p:bldP spid="16391" grpId="0" autoUpdateAnimBg="0"/>
      <p:bldP spid="16393" grpId="0" autoUpdateAnimBg="0"/>
      <p:bldP spid="16394" grpId="0" autoUpdateAnimBg="0"/>
      <p:bldP spid="16395" grpId="0" autoUpdateAnimBg="0"/>
      <p:bldP spid="1639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3.2.</a:t>
            </a:r>
            <a:r>
              <a:rPr lang="en-US" sz="1800" i="1" dirty="0" smtClean="0"/>
              <a:t>1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2238" y="96660"/>
            <a:ext cx="5472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3.2 Quadratic Functions in Standard Form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7165" y="96660"/>
            <a:ext cx="2971800" cy="985507"/>
          </a:xfrm>
          <a:prstGeom prst="rect">
            <a:avLst/>
          </a:prstGeom>
        </p:spPr>
      </p:pic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0" y="2587625"/>
            <a:ext cx="1920875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365" tIns="32182" rIns="64365" bIns="32182">
            <a:spAutoFit/>
          </a:bodyPr>
          <a:lstStyle>
            <a:lvl1pPr defTabSz="642938">
              <a:defRPr>
                <a:solidFill>
                  <a:schemeClr val="tx1"/>
                </a:solidFill>
                <a:latin typeface="Arial" charset="0"/>
              </a:defRPr>
            </a:lvl1pPr>
            <a:lvl2pPr marL="322263" defTabSz="642938">
              <a:defRPr>
                <a:solidFill>
                  <a:schemeClr val="tx1"/>
                </a:solidFill>
                <a:latin typeface="Arial" charset="0"/>
              </a:defRPr>
            </a:lvl2pPr>
            <a:lvl3pPr marL="642938" defTabSz="642938">
              <a:defRPr>
                <a:solidFill>
                  <a:schemeClr val="tx1"/>
                </a:solidFill>
                <a:latin typeface="Arial" charset="0"/>
              </a:defRPr>
            </a:lvl3pPr>
            <a:lvl4pPr marL="965200" defTabSz="642938">
              <a:defRPr>
                <a:solidFill>
                  <a:schemeClr val="tx1"/>
                </a:solidFill>
                <a:latin typeface="Arial" charset="0"/>
              </a:defRPr>
            </a:lvl4pPr>
            <a:lvl5pPr marL="1287463" defTabSz="642938">
              <a:defRPr>
                <a:solidFill>
                  <a:schemeClr val="tx1"/>
                </a:solidFill>
                <a:latin typeface="Arial" charset="0"/>
              </a:defRPr>
            </a:lvl5pPr>
            <a:lvl6pPr marL="17446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018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590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1162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1500" b="1">
                <a:solidFill>
                  <a:srgbClr val="FFFFFF"/>
                </a:solidFill>
                <a:latin typeface="Arial - 28"/>
              </a:rPr>
              <a:t>Chapter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25463" y="3725863"/>
            <a:ext cx="1395412" cy="434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4365" tIns="32182" rIns="64365" bIns="32182">
            <a:spAutoFit/>
          </a:bodyPr>
          <a:lstStyle>
            <a:lvl1pPr defTabSz="642938">
              <a:defRPr>
                <a:solidFill>
                  <a:schemeClr val="tx1"/>
                </a:solidFill>
                <a:latin typeface="Arial" charset="0"/>
              </a:defRPr>
            </a:lvl1pPr>
            <a:lvl2pPr marL="322263" defTabSz="642938">
              <a:defRPr>
                <a:solidFill>
                  <a:schemeClr val="tx1"/>
                </a:solidFill>
                <a:latin typeface="Arial" charset="0"/>
              </a:defRPr>
            </a:lvl2pPr>
            <a:lvl3pPr marL="642938" defTabSz="642938">
              <a:defRPr>
                <a:solidFill>
                  <a:schemeClr val="tx1"/>
                </a:solidFill>
                <a:latin typeface="Arial" charset="0"/>
              </a:defRPr>
            </a:lvl3pPr>
            <a:lvl4pPr marL="965200" defTabSz="642938">
              <a:defRPr>
                <a:solidFill>
                  <a:schemeClr val="tx1"/>
                </a:solidFill>
                <a:latin typeface="Arial" charset="0"/>
              </a:defRPr>
            </a:lvl4pPr>
            <a:lvl5pPr marL="1287463" defTabSz="642938">
              <a:defRPr>
                <a:solidFill>
                  <a:schemeClr val="tx1"/>
                </a:solidFill>
                <a:latin typeface="Arial" charset="0"/>
              </a:defRPr>
            </a:lvl5pPr>
            <a:lvl6pPr marL="17446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018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590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1162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b="1">
                <a:solidFill>
                  <a:srgbClr val="FFFFFF"/>
                </a:solidFill>
                <a:latin typeface="Arial - 72"/>
              </a:rPr>
              <a:t>3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8599" y="3725863"/>
            <a:ext cx="8505825" cy="80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4365" tIns="32182" rIns="64365" bIns="32182">
            <a:spAutoFit/>
          </a:bodyPr>
          <a:lstStyle>
            <a:lvl1pPr defTabSz="642938">
              <a:defRPr>
                <a:solidFill>
                  <a:schemeClr val="tx1"/>
                </a:solidFill>
                <a:latin typeface="Arial" charset="0"/>
              </a:defRPr>
            </a:lvl1pPr>
            <a:lvl2pPr marL="322263" defTabSz="642938">
              <a:defRPr>
                <a:solidFill>
                  <a:schemeClr val="tx1"/>
                </a:solidFill>
                <a:latin typeface="Arial" charset="0"/>
              </a:defRPr>
            </a:lvl2pPr>
            <a:lvl3pPr marL="642938" defTabSz="642938">
              <a:defRPr>
                <a:solidFill>
                  <a:schemeClr val="tx1"/>
                </a:solidFill>
                <a:latin typeface="Arial" charset="0"/>
              </a:defRPr>
            </a:lvl3pPr>
            <a:lvl4pPr marL="965200" defTabSz="642938">
              <a:defRPr>
                <a:solidFill>
                  <a:schemeClr val="tx1"/>
                </a:solidFill>
                <a:latin typeface="Arial" charset="0"/>
              </a:defRPr>
            </a:lvl4pPr>
            <a:lvl5pPr marL="1287463" defTabSz="642938">
              <a:defRPr>
                <a:solidFill>
                  <a:schemeClr val="tx1"/>
                </a:solidFill>
                <a:latin typeface="Arial" charset="0"/>
              </a:defRPr>
            </a:lvl5pPr>
            <a:lvl6pPr marL="17446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018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590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1162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solidFill>
                  <a:srgbClr val="62160C"/>
                </a:solidFill>
              </a:rPr>
              <a:t>Parameter(s) ( a / b / c ) </a:t>
            </a:r>
            <a:r>
              <a:rPr lang="en-US" sz="2400" dirty="0" smtClean="0">
                <a:solidFill>
                  <a:srgbClr val="62160C"/>
                </a:solidFill>
              </a:rPr>
              <a:t>determines whether </a:t>
            </a:r>
            <a:r>
              <a:rPr lang="en-US" sz="2400" dirty="0">
                <a:solidFill>
                  <a:srgbClr val="62160C"/>
                </a:solidFill>
              </a:rPr>
              <a:t>the graph opens upward or downward.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271432" y="4569865"/>
            <a:ext cx="8186767" cy="80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4365" tIns="32182" rIns="64365" bIns="32182">
            <a:spAutoFit/>
          </a:bodyPr>
          <a:lstStyle>
            <a:lvl1pPr defTabSz="642938">
              <a:defRPr>
                <a:solidFill>
                  <a:schemeClr val="tx1"/>
                </a:solidFill>
                <a:latin typeface="Arial" charset="0"/>
              </a:defRPr>
            </a:lvl1pPr>
            <a:lvl2pPr marL="322263" defTabSz="642938">
              <a:defRPr>
                <a:solidFill>
                  <a:schemeClr val="tx1"/>
                </a:solidFill>
                <a:latin typeface="Arial" charset="0"/>
              </a:defRPr>
            </a:lvl2pPr>
            <a:lvl3pPr marL="642938" defTabSz="642938">
              <a:defRPr>
                <a:solidFill>
                  <a:schemeClr val="tx1"/>
                </a:solidFill>
                <a:latin typeface="Arial" charset="0"/>
              </a:defRPr>
            </a:lvl3pPr>
            <a:lvl4pPr marL="965200" defTabSz="642938">
              <a:defRPr>
                <a:solidFill>
                  <a:schemeClr val="tx1"/>
                </a:solidFill>
                <a:latin typeface="Arial" charset="0"/>
              </a:defRPr>
            </a:lvl4pPr>
            <a:lvl5pPr marL="1287463" defTabSz="642938">
              <a:defRPr>
                <a:solidFill>
                  <a:schemeClr val="tx1"/>
                </a:solidFill>
                <a:latin typeface="Arial" charset="0"/>
              </a:defRPr>
            </a:lvl5pPr>
            <a:lvl6pPr marL="17446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018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590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1162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solidFill>
                  <a:srgbClr val="62160C"/>
                </a:solidFill>
              </a:rPr>
              <a:t>Parameter(s) ( a / b / c ) influences the position of the graph.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281781" y="5694529"/>
            <a:ext cx="8452644" cy="434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4365" tIns="32182" rIns="64365" bIns="32182">
            <a:spAutoFit/>
          </a:bodyPr>
          <a:lstStyle>
            <a:lvl1pPr defTabSz="642938">
              <a:defRPr>
                <a:solidFill>
                  <a:schemeClr val="tx1"/>
                </a:solidFill>
                <a:latin typeface="Arial" charset="0"/>
              </a:defRPr>
            </a:lvl1pPr>
            <a:lvl2pPr marL="322263" defTabSz="642938">
              <a:defRPr>
                <a:solidFill>
                  <a:schemeClr val="tx1"/>
                </a:solidFill>
                <a:latin typeface="Arial" charset="0"/>
              </a:defRPr>
            </a:lvl2pPr>
            <a:lvl3pPr marL="642938" defTabSz="642938">
              <a:defRPr>
                <a:solidFill>
                  <a:schemeClr val="tx1"/>
                </a:solidFill>
                <a:latin typeface="Arial" charset="0"/>
              </a:defRPr>
            </a:lvl3pPr>
            <a:lvl4pPr marL="965200" defTabSz="642938">
              <a:defRPr>
                <a:solidFill>
                  <a:schemeClr val="tx1"/>
                </a:solidFill>
                <a:latin typeface="Arial" charset="0"/>
              </a:defRPr>
            </a:lvl4pPr>
            <a:lvl5pPr marL="1287463" defTabSz="642938">
              <a:defRPr>
                <a:solidFill>
                  <a:schemeClr val="tx1"/>
                </a:solidFill>
                <a:latin typeface="Arial" charset="0"/>
              </a:defRPr>
            </a:lvl5pPr>
            <a:lvl6pPr marL="17446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018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590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1162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dirty="0">
                <a:solidFill>
                  <a:srgbClr val="62160C"/>
                </a:solidFill>
              </a:rPr>
              <a:t>Parameter(s) ( a / b / c ) is the </a:t>
            </a:r>
            <a:r>
              <a:rPr lang="en-US" sz="2400" i="1" dirty="0">
                <a:solidFill>
                  <a:srgbClr val="62160C"/>
                </a:solidFill>
              </a:rPr>
              <a:t>y</a:t>
            </a:r>
            <a:r>
              <a:rPr lang="en-US" sz="2400" dirty="0">
                <a:solidFill>
                  <a:srgbClr val="62160C"/>
                </a:solidFill>
              </a:rPr>
              <a:t>-intercept of the graph.</a:t>
            </a:r>
          </a:p>
        </p:txBody>
      </p: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4571780" y="2655888"/>
            <a:ext cx="1981420" cy="561644"/>
          </a:xfrm>
          <a:prstGeom prst="ellipse">
            <a:avLst/>
          </a:prstGeom>
          <a:solidFill>
            <a:schemeClr val="accent1">
              <a:alpha val="999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4" name="Oval 28"/>
          <p:cNvSpPr>
            <a:spLocks noChangeArrowheads="1"/>
          </p:cNvSpPr>
          <p:nvPr/>
        </p:nvSpPr>
        <p:spPr bwMode="auto">
          <a:xfrm>
            <a:off x="2183867" y="3728786"/>
            <a:ext cx="493355" cy="455612"/>
          </a:xfrm>
          <a:prstGeom prst="ellipse">
            <a:avLst/>
          </a:prstGeom>
          <a:solidFill>
            <a:schemeClr val="accent1">
              <a:alpha val="999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5" name="Oval 29"/>
          <p:cNvSpPr>
            <a:spLocks noChangeArrowheads="1"/>
          </p:cNvSpPr>
          <p:nvPr/>
        </p:nvSpPr>
        <p:spPr bwMode="auto">
          <a:xfrm>
            <a:off x="3041650" y="4560888"/>
            <a:ext cx="463550" cy="482600"/>
          </a:xfrm>
          <a:prstGeom prst="ellipse">
            <a:avLst/>
          </a:prstGeom>
          <a:solidFill>
            <a:schemeClr val="accent1">
              <a:alpha val="999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6" name="Oval 30"/>
          <p:cNvSpPr>
            <a:spLocks noChangeArrowheads="1"/>
          </p:cNvSpPr>
          <p:nvPr/>
        </p:nvSpPr>
        <p:spPr bwMode="auto">
          <a:xfrm>
            <a:off x="3124200" y="5715000"/>
            <a:ext cx="476250" cy="468312"/>
          </a:xfrm>
          <a:prstGeom prst="ellipse">
            <a:avLst/>
          </a:prstGeom>
          <a:solidFill>
            <a:schemeClr val="accent1">
              <a:alpha val="999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7" name="Oval 31"/>
          <p:cNvSpPr>
            <a:spLocks noChangeArrowheads="1"/>
          </p:cNvSpPr>
          <p:nvPr/>
        </p:nvSpPr>
        <p:spPr bwMode="auto">
          <a:xfrm>
            <a:off x="2660650" y="4560888"/>
            <a:ext cx="463550" cy="482600"/>
          </a:xfrm>
          <a:prstGeom prst="ellipse">
            <a:avLst/>
          </a:prstGeom>
          <a:solidFill>
            <a:schemeClr val="accent1">
              <a:alpha val="999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8" name="Oval 34"/>
          <p:cNvSpPr>
            <a:spLocks noChangeArrowheads="1"/>
          </p:cNvSpPr>
          <p:nvPr/>
        </p:nvSpPr>
        <p:spPr bwMode="auto">
          <a:xfrm>
            <a:off x="2241239" y="4576620"/>
            <a:ext cx="425761" cy="447818"/>
          </a:xfrm>
          <a:prstGeom prst="ellipse">
            <a:avLst/>
          </a:prstGeom>
          <a:solidFill>
            <a:schemeClr val="accent1">
              <a:alpha val="999"/>
            </a:schemeClr>
          </a:solidFill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228600" y="2730641"/>
            <a:ext cx="8723531" cy="80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4365" tIns="32182" rIns="64365" bIns="32182">
            <a:spAutoFit/>
          </a:bodyPr>
          <a:lstStyle>
            <a:lvl1pPr defTabSz="642938">
              <a:defRPr>
                <a:solidFill>
                  <a:schemeClr val="tx1"/>
                </a:solidFill>
                <a:latin typeface="Arial" charset="0"/>
              </a:defRPr>
            </a:lvl1pPr>
            <a:lvl2pPr marL="322263" defTabSz="642938">
              <a:defRPr>
                <a:solidFill>
                  <a:schemeClr val="tx1"/>
                </a:solidFill>
                <a:latin typeface="Arial" charset="0"/>
              </a:defRPr>
            </a:lvl2pPr>
            <a:lvl3pPr marL="642938" defTabSz="642938">
              <a:defRPr>
                <a:solidFill>
                  <a:schemeClr val="tx1"/>
                </a:solidFill>
                <a:latin typeface="Arial" charset="0"/>
              </a:defRPr>
            </a:lvl3pPr>
            <a:lvl4pPr marL="965200" defTabSz="642938">
              <a:defRPr>
                <a:solidFill>
                  <a:schemeClr val="tx1"/>
                </a:solidFill>
                <a:latin typeface="Arial" charset="0"/>
              </a:defRPr>
            </a:lvl4pPr>
            <a:lvl5pPr marL="1287463" defTabSz="642938">
              <a:defRPr>
                <a:solidFill>
                  <a:schemeClr val="tx1"/>
                </a:solidFill>
                <a:latin typeface="Arial" charset="0"/>
              </a:defRPr>
            </a:lvl5pPr>
            <a:lvl6pPr marL="17446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018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6590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116263" defTabSz="6429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 i="1" dirty="0">
                <a:solidFill>
                  <a:srgbClr val="62160C"/>
                </a:solidFill>
              </a:rPr>
              <a:t>f</a:t>
            </a:r>
            <a:r>
              <a:rPr lang="en-US" sz="2400" dirty="0">
                <a:solidFill>
                  <a:srgbClr val="62160C"/>
                </a:solidFill>
              </a:rPr>
              <a:t>(</a:t>
            </a:r>
            <a:r>
              <a:rPr lang="en-US" sz="2400" i="1" dirty="0">
                <a:solidFill>
                  <a:srgbClr val="62160C"/>
                </a:solidFill>
              </a:rPr>
              <a:t>x</a:t>
            </a:r>
            <a:r>
              <a:rPr lang="en-US" sz="2400" dirty="0">
                <a:solidFill>
                  <a:srgbClr val="62160C"/>
                </a:solidFill>
              </a:rPr>
              <a:t>) = </a:t>
            </a:r>
            <a:r>
              <a:rPr lang="en-US" sz="2400" i="1" dirty="0">
                <a:solidFill>
                  <a:srgbClr val="62160C"/>
                </a:solidFill>
              </a:rPr>
              <a:t>ax</a:t>
            </a:r>
            <a:r>
              <a:rPr lang="en-US" sz="2400" baseline="70000" dirty="0">
                <a:solidFill>
                  <a:srgbClr val="62160C"/>
                </a:solidFill>
              </a:rPr>
              <a:t>2</a:t>
            </a:r>
            <a:r>
              <a:rPr lang="en-US" sz="2400" dirty="0">
                <a:solidFill>
                  <a:srgbClr val="62160C"/>
                </a:solidFill>
              </a:rPr>
              <a:t> + </a:t>
            </a:r>
            <a:r>
              <a:rPr lang="en-US" sz="2400" i="1" dirty="0" err="1">
                <a:solidFill>
                  <a:srgbClr val="62160C"/>
                </a:solidFill>
              </a:rPr>
              <a:t>bx</a:t>
            </a:r>
            <a:r>
              <a:rPr lang="en-US" sz="2400" dirty="0">
                <a:solidFill>
                  <a:srgbClr val="62160C"/>
                </a:solidFill>
              </a:rPr>
              <a:t> + </a:t>
            </a:r>
            <a:r>
              <a:rPr lang="en-US" sz="2400" i="1" dirty="0">
                <a:solidFill>
                  <a:srgbClr val="62160C"/>
                </a:solidFill>
              </a:rPr>
              <a:t>c</a:t>
            </a:r>
            <a:r>
              <a:rPr lang="en-US" sz="2400" dirty="0">
                <a:solidFill>
                  <a:srgbClr val="62160C"/>
                </a:solidFill>
              </a:rPr>
              <a:t> is called the ( standard form / vertex form ) </a:t>
            </a:r>
          </a:p>
          <a:p>
            <a:r>
              <a:rPr lang="en-US" sz="2400" dirty="0">
                <a:solidFill>
                  <a:srgbClr val="62160C"/>
                </a:solidFill>
              </a:rPr>
              <a:t>of a quadratic function.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57200" y="934970"/>
            <a:ext cx="5381972" cy="462030"/>
            <a:chOff x="457200" y="934970"/>
            <a:chExt cx="5381972" cy="462030"/>
          </a:xfrm>
        </p:grpSpPr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9753679"/>
                </p:ext>
              </p:extLst>
            </p:nvPr>
          </p:nvGraphicFramePr>
          <p:xfrm>
            <a:off x="1477963" y="992188"/>
            <a:ext cx="1951037" cy="404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88" name="Equation" r:id="rId5" imgW="1104840" imgH="228600" progId="Equation.DSMT4">
                    <p:embed/>
                  </p:oleObj>
                </mc:Choice>
                <mc:Fallback>
                  <p:oleObj name="Equation" r:id="rId5" imgW="110484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77963" y="992188"/>
                          <a:ext cx="1951037" cy="40481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" name="TextBox 30"/>
            <p:cNvSpPr txBox="1"/>
            <p:nvPr/>
          </p:nvSpPr>
          <p:spPr>
            <a:xfrm>
              <a:off x="457200" y="934970"/>
              <a:ext cx="11280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Express</a:t>
              </a:r>
              <a:endParaRPr lang="en-US" sz="24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505200" y="934970"/>
              <a:ext cx="23339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in standard form.</a:t>
              </a:r>
              <a:endParaRPr lang="en-US" sz="2400" dirty="0"/>
            </a:p>
          </p:txBody>
        </p:sp>
      </p:grp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092396"/>
              </p:ext>
            </p:extLst>
          </p:nvPr>
        </p:nvGraphicFramePr>
        <p:xfrm>
          <a:off x="1458022" y="1524000"/>
          <a:ext cx="2438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7" imgW="1218960" imgH="228600" progId="Equation.DSMT4">
                  <p:embed/>
                </p:oleObj>
              </mc:Choice>
              <mc:Fallback>
                <p:oleObj name="Equation" r:id="rId7" imgW="1218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58022" y="1524000"/>
                        <a:ext cx="24384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051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46038"/>
            <a:ext cx="8022581" cy="4616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00"/>
                </a:solidFill>
              </a:rPr>
              <a:t>Listing Characteristics of Quadratic Function using Technology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49836" y="1269817"/>
            <a:ext cx="295465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Vertex		</a:t>
            </a:r>
          </a:p>
          <a:p>
            <a:endParaRPr lang="en-US" sz="2800" dirty="0"/>
          </a:p>
          <a:p>
            <a:r>
              <a:rPr lang="en-US" sz="2800" dirty="0"/>
              <a:t>Axis of Symmetry	</a:t>
            </a:r>
          </a:p>
          <a:p>
            <a:endParaRPr lang="en-US" sz="2800" dirty="0"/>
          </a:p>
          <a:p>
            <a:r>
              <a:rPr lang="en-US" sz="2800" dirty="0"/>
              <a:t>Max/Min		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52400" y="3721100"/>
            <a:ext cx="2395537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i="1" dirty="0"/>
              <a:t>x</a:t>
            </a:r>
            <a:r>
              <a:rPr lang="en-US" sz="2800" dirty="0"/>
              <a:t> - intercept(s)</a:t>
            </a:r>
          </a:p>
          <a:p>
            <a:endParaRPr lang="en-US" sz="2800" dirty="0"/>
          </a:p>
          <a:p>
            <a:r>
              <a:rPr lang="en-US" sz="2800" i="1" dirty="0"/>
              <a:t>y</a:t>
            </a:r>
            <a:r>
              <a:rPr lang="en-US" sz="2800" dirty="0"/>
              <a:t>- intercept </a:t>
            </a:r>
          </a:p>
          <a:p>
            <a:endParaRPr lang="en-US" sz="2800" dirty="0"/>
          </a:p>
          <a:p>
            <a:r>
              <a:rPr lang="en-US" sz="2800" dirty="0"/>
              <a:t>Domain	</a:t>
            </a:r>
          </a:p>
          <a:p>
            <a:endParaRPr lang="en-US" sz="2800" dirty="0"/>
          </a:p>
          <a:p>
            <a:r>
              <a:rPr lang="en-US" sz="2800" dirty="0"/>
              <a:t>Range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544504" y="1143000"/>
            <a:ext cx="1073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(3, -4)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3544504" y="1981200"/>
            <a:ext cx="920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CC0000"/>
                </a:solidFill>
              </a:rPr>
              <a:t>x</a:t>
            </a:r>
            <a:r>
              <a:rPr lang="en-US" sz="2800" dirty="0">
                <a:solidFill>
                  <a:srgbClr val="CC0000"/>
                </a:solidFill>
              </a:rPr>
              <a:t> = 3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3544504" y="2828925"/>
            <a:ext cx="21034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Min of </a:t>
            </a:r>
            <a:r>
              <a:rPr lang="en-US" sz="2800" i="1" dirty="0">
                <a:solidFill>
                  <a:srgbClr val="CC0000"/>
                </a:solidFill>
              </a:rPr>
              <a:t>y</a:t>
            </a:r>
            <a:r>
              <a:rPr lang="en-US" sz="2800" dirty="0">
                <a:solidFill>
                  <a:srgbClr val="CC0000"/>
                </a:solidFill>
              </a:rPr>
              <a:t> = -4 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544504" y="3721100"/>
            <a:ext cx="29098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(1.8, 0)      (4.1, 0))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3544504" y="4613275"/>
            <a:ext cx="1131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</a:rPr>
              <a:t>(0, 23)</a:t>
            </a:r>
          </a:p>
        </p:txBody>
      </p:sp>
      <p:graphicFrame>
        <p:nvGraphicFramePr>
          <p:cNvPr id="2458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137427"/>
              </p:ext>
            </p:extLst>
          </p:nvPr>
        </p:nvGraphicFramePr>
        <p:xfrm>
          <a:off x="3544504" y="5549900"/>
          <a:ext cx="862012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3" imgW="647700" imgH="203200" progId="Equation.DSMT4">
                  <p:embed/>
                </p:oleObj>
              </mc:Choice>
              <mc:Fallback>
                <p:oleObj name="Equation" r:id="rId3" imgW="6477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504" y="5549900"/>
                        <a:ext cx="862012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8194675" y="6635750"/>
            <a:ext cx="23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.</a:t>
            </a:r>
          </a:p>
        </p:txBody>
      </p:sp>
      <p:graphicFrame>
        <p:nvGraphicFramePr>
          <p:cNvPr id="2459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048502"/>
              </p:ext>
            </p:extLst>
          </p:nvPr>
        </p:nvGraphicFramePr>
        <p:xfrm>
          <a:off x="138113" y="525288"/>
          <a:ext cx="28416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Equation" r:id="rId5" imgW="1168400" imgH="228600" progId="Equation.DSMT4">
                  <p:embed/>
                </p:oleObj>
              </mc:Choice>
              <mc:Fallback>
                <p:oleObj name="Equation" r:id="rId5" imgW="1168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3" y="525288"/>
                        <a:ext cx="284162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3544504" y="6334125"/>
            <a:ext cx="98135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i="1" dirty="0">
                <a:solidFill>
                  <a:srgbClr val="CC0000"/>
                </a:solidFill>
              </a:rPr>
              <a:t>y</a:t>
            </a:r>
            <a:r>
              <a:rPr lang="en-US" sz="2800" dirty="0">
                <a:solidFill>
                  <a:srgbClr val="CC0000"/>
                </a:solidFill>
              </a:rPr>
              <a:t> ≥ -4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3.2.</a:t>
            </a:r>
            <a:r>
              <a:rPr lang="en-US" sz="1800" i="1" dirty="0"/>
              <a:t>2</a:t>
            </a:r>
            <a:endParaRPr lang="en-US" sz="18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965" y="546305"/>
            <a:ext cx="310515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12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utoUpdateAnimBg="0"/>
      <p:bldP spid="24582" grpId="0" autoUpdateAnimBg="0"/>
      <p:bldP spid="24583" grpId="0" autoUpdateAnimBg="0"/>
      <p:bldP spid="24584" grpId="0" autoUpdateAnimBg="0"/>
      <p:bldP spid="24585" grpId="0" autoUpdateAnimBg="0"/>
      <p:bldP spid="24586" grpId="0" autoUpdateAnimBg="0"/>
      <p:bldP spid="24587" grpId="0" autoUpdateAnimBg="0"/>
      <p:bldP spid="2459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3.2_168_AN.swf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5862" y="0"/>
            <a:ext cx="9149862" cy="686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621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592" y="268591"/>
            <a:ext cx="3861407" cy="2931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228600"/>
            <a:ext cx="4338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McGraw Hill Page 168 Example 2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1" y="685800"/>
            <a:ext cx="43331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 frog sitting on a rock jumps into a pond. The height, h, in cm, of the from above the surface of the water as a function of time, t, in sec, since it jumped can be </a:t>
            </a:r>
            <a:r>
              <a:rPr lang="en-US" sz="2400" b="1" dirty="0" err="1" smtClean="0">
                <a:solidFill>
                  <a:srgbClr val="7030A0"/>
                </a:solidFill>
              </a:rPr>
              <a:t>modelled</a:t>
            </a:r>
            <a:r>
              <a:rPr lang="en-US" sz="2400" b="1" dirty="0" smtClean="0">
                <a:solidFill>
                  <a:srgbClr val="7030A0"/>
                </a:solidFill>
              </a:rPr>
              <a:t> by the function </a:t>
            </a:r>
            <a:endParaRPr lang="en-US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083050"/>
              </p:ext>
            </p:extLst>
          </p:nvPr>
        </p:nvGraphicFramePr>
        <p:xfrm>
          <a:off x="1898703" y="2895600"/>
          <a:ext cx="2668649" cy="393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4" imgW="1549080" imgH="228600" progId="Equation.DSMT4">
                  <p:embed/>
                </p:oleObj>
              </mc:Choice>
              <mc:Fallback>
                <p:oleObj name="Equation" r:id="rId4" imgW="1549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98703" y="2895600"/>
                        <a:ext cx="2668649" cy="393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2738" y="4038600"/>
            <a:ext cx="5176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b</a:t>
            </a:r>
            <a:r>
              <a:rPr lang="en-US" sz="2400" b="1" dirty="0" smtClean="0">
                <a:solidFill>
                  <a:srgbClr val="7030A0"/>
                </a:solidFill>
              </a:rPr>
              <a:t>) What is the value of the y-intercept?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184" y="3581400"/>
            <a:ext cx="2999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a) Graph the function.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808" y="5035622"/>
            <a:ext cx="3262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What does it represent?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71850"/>
            <a:ext cx="310515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9600" y="4500265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25cm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5481935"/>
            <a:ext cx="53535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At time, t = 0 the height of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the frog is 25cm.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The from jumped from a height of 25cm.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3.2.</a:t>
            </a:r>
            <a:r>
              <a:rPr lang="en-US" sz="1800" i="1" dirty="0"/>
              <a:t>3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76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410308"/>
            <a:ext cx="525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c) What characteristic of the graph represents the the maximum height reached by the frog?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81000"/>
            <a:ext cx="310515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24200" y="1101968"/>
            <a:ext cx="987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vertex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763037"/>
            <a:ext cx="541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d</a:t>
            </a:r>
            <a:r>
              <a:rPr lang="en-US" sz="2400" b="1" dirty="0" smtClean="0">
                <a:solidFill>
                  <a:srgbClr val="7030A0"/>
                </a:solidFill>
              </a:rPr>
              <a:t>) What is the maximum height?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93539" y="1332800"/>
            <a:ext cx="11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(0.2, 36.5)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2667000"/>
            <a:ext cx="5410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e) When does the from reach it’s max height?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94892" y="3020391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0.2 sec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68134" y="2224305"/>
            <a:ext cx="1180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36.5 cm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733800"/>
            <a:ext cx="541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f</a:t>
            </a:r>
            <a:r>
              <a:rPr lang="en-US" sz="2400" b="1" dirty="0" smtClean="0">
                <a:solidFill>
                  <a:srgbClr val="7030A0"/>
                </a:solidFill>
              </a:rPr>
              <a:t>) How long is the frog in the air?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79059" y="4106008"/>
            <a:ext cx="10534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0.4 sec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8248" y="4572000"/>
            <a:ext cx="541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g) What is the domain of the situation?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51317" y="4953000"/>
            <a:ext cx="10807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[0, 0.4]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03" y="5558135"/>
            <a:ext cx="541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h</a:t>
            </a:r>
            <a:r>
              <a:rPr lang="en-US" sz="2400" b="1" dirty="0" smtClean="0">
                <a:solidFill>
                  <a:srgbClr val="7030A0"/>
                </a:solidFill>
              </a:rPr>
              <a:t>) What is the range of the situation?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8737" y="5943600"/>
            <a:ext cx="1236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[0, 36.5]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30025" y="3091290"/>
            <a:ext cx="3633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i) What is the height of the frog at 0.25 s?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43800" y="3488533"/>
            <a:ext cx="11801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31.9 cm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86400" y="4114800"/>
            <a:ext cx="3633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j</a:t>
            </a:r>
            <a:r>
              <a:rPr lang="en-US" sz="2400" b="1" dirty="0" smtClean="0">
                <a:solidFill>
                  <a:srgbClr val="7030A0"/>
                </a:solidFill>
              </a:rPr>
              <a:t>) At what time is the height of the frog 30 cm ?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72200" y="5033665"/>
            <a:ext cx="2670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0.038  and  0.27 sec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3.2.</a:t>
            </a:r>
            <a:r>
              <a:rPr lang="en-US" sz="1800" i="1" dirty="0"/>
              <a:t>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1770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6213" y="273050"/>
            <a:ext cx="83581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Find the dimensions of a rectangular lot of maximum </a:t>
            </a:r>
          </a:p>
          <a:p>
            <a:r>
              <a:rPr lang="en-US">
                <a:solidFill>
                  <a:schemeClr val="bg1"/>
                </a:solidFill>
              </a:rPr>
              <a:t>area that can be enclosed by 1000 m of fence.</a:t>
            </a:r>
            <a:endParaRPr lang="en-US" sz="2400" b="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85800" y="1600200"/>
            <a:ext cx="2209800" cy="106680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124200" y="175260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 dirty="0">
                <a:solidFill>
                  <a:schemeClr val="bg1"/>
                </a:solidFill>
              </a:rPr>
              <a:t>w</a:t>
            </a:r>
            <a:endParaRPr lang="en-US" b="0" dirty="0">
              <a:solidFill>
                <a:schemeClr val="bg1"/>
              </a:solidFill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90600" y="1066800"/>
            <a:ext cx="13516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500 - </a:t>
            </a:r>
            <a:r>
              <a:rPr lang="en-US" i="1" dirty="0">
                <a:solidFill>
                  <a:schemeClr val="bg1"/>
                </a:solidFill>
              </a:rPr>
              <a:t>w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90600" y="3043535"/>
            <a:ext cx="1329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dirty="0" smtClean="0">
                <a:solidFill>
                  <a:schemeClr val="bg1"/>
                </a:solidFill>
              </a:rPr>
              <a:t>Fencing: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810000" y="2967335"/>
            <a:ext cx="18983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</a:rPr>
              <a:t>For the area</a:t>
            </a:r>
            <a:r>
              <a:rPr lang="en-US" sz="2400" dirty="0" smtClean="0">
                <a:solidFill>
                  <a:schemeClr val="bg1"/>
                </a:solidFill>
              </a:rPr>
              <a:t>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854450" y="3556000"/>
            <a:ext cx="205216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i="1" dirty="0">
                <a:solidFill>
                  <a:schemeClr val="bg1"/>
                </a:solidFill>
              </a:rPr>
              <a:t>A</a:t>
            </a:r>
            <a:r>
              <a:rPr lang="en-US" sz="2400" dirty="0">
                <a:solidFill>
                  <a:schemeClr val="bg1"/>
                </a:solidFill>
              </a:rPr>
              <a:t> = </a:t>
            </a:r>
            <a:r>
              <a:rPr lang="en-US" sz="2400" i="1" dirty="0" smtClean="0">
                <a:solidFill>
                  <a:schemeClr val="bg1"/>
                </a:solidFill>
              </a:rPr>
              <a:t>w</a:t>
            </a:r>
            <a:r>
              <a:rPr lang="en-US" sz="2400" dirty="0">
                <a:solidFill>
                  <a:schemeClr val="bg1"/>
                </a:solidFill>
              </a:rPr>
              <a:t>(500 -</a:t>
            </a:r>
            <a:r>
              <a:rPr lang="en-US" sz="2400" i="1" dirty="0">
                <a:solidFill>
                  <a:schemeClr val="bg1"/>
                </a:solidFill>
              </a:rPr>
              <a:t>w</a:t>
            </a:r>
            <a:r>
              <a:rPr lang="en-US" sz="2400" dirty="0">
                <a:solidFill>
                  <a:schemeClr val="bg1"/>
                </a:solidFill>
              </a:rPr>
              <a:t> )</a:t>
            </a:r>
          </a:p>
          <a:p>
            <a:r>
              <a:rPr lang="en-US" sz="2400" i="1" dirty="0">
                <a:solidFill>
                  <a:schemeClr val="bg1"/>
                </a:solidFill>
              </a:rPr>
              <a:t>A</a:t>
            </a:r>
            <a:r>
              <a:rPr lang="en-US" sz="2400" dirty="0">
                <a:solidFill>
                  <a:schemeClr val="bg1"/>
                </a:solidFill>
              </a:rPr>
              <a:t> = </a:t>
            </a:r>
            <a:r>
              <a:rPr lang="en-US" sz="2400" dirty="0" smtClean="0">
                <a:solidFill>
                  <a:schemeClr val="bg1"/>
                </a:solidFill>
              </a:rPr>
              <a:t> 500</a:t>
            </a:r>
            <a:r>
              <a:rPr lang="en-US" sz="2400" i="1" dirty="0" smtClean="0">
                <a:solidFill>
                  <a:schemeClr val="bg1"/>
                </a:solidFill>
              </a:rPr>
              <a:t>w </a:t>
            </a:r>
            <a:r>
              <a:rPr lang="en-US" sz="2400" dirty="0">
                <a:solidFill>
                  <a:schemeClr val="bg1"/>
                </a:solidFill>
              </a:rPr>
              <a:t>-</a:t>
            </a:r>
            <a:r>
              <a:rPr lang="en-US" sz="2400" i="1" dirty="0">
                <a:solidFill>
                  <a:schemeClr val="bg1"/>
                </a:solidFill>
              </a:rPr>
              <a:t>w</a:t>
            </a:r>
            <a:r>
              <a:rPr lang="en-US" sz="2400" baseline="30000" dirty="0">
                <a:solidFill>
                  <a:schemeClr val="bg1"/>
                </a:solidFill>
              </a:rPr>
              <a:t>2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53975" y="3476625"/>
            <a:ext cx="297870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</a:rPr>
              <a:t>1000 = </a:t>
            </a:r>
            <a:r>
              <a:rPr lang="en-US" sz="2400" dirty="0" smtClean="0">
                <a:solidFill>
                  <a:schemeClr val="bg1"/>
                </a:solidFill>
              </a:rPr>
              <a:t>2</a:t>
            </a:r>
            <a:r>
              <a:rPr lang="en-US" sz="2400" i="1" dirty="0">
                <a:solidFill>
                  <a:schemeClr val="bg1"/>
                </a:solidFill>
              </a:rPr>
              <a:t>w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+</a:t>
            </a:r>
            <a:r>
              <a:rPr lang="en-US" sz="2400" dirty="0" smtClean="0">
                <a:solidFill>
                  <a:schemeClr val="bg1"/>
                </a:solidFill>
              </a:rPr>
              <a:t> 2</a:t>
            </a:r>
            <a:r>
              <a:rPr lang="en-US" sz="2400" i="1" dirty="0" smtClean="0">
                <a:solidFill>
                  <a:schemeClr val="bg1"/>
                </a:solidFill>
              </a:rPr>
              <a:t>(length)</a:t>
            </a:r>
          </a:p>
          <a:p>
            <a:r>
              <a:rPr lang="en-US" sz="2400" dirty="0">
                <a:solidFill>
                  <a:schemeClr val="bg1"/>
                </a:solidFill>
              </a:rPr>
              <a:t>1000 </a:t>
            </a:r>
            <a:r>
              <a:rPr lang="en-US" sz="2400" dirty="0" smtClean="0">
                <a:solidFill>
                  <a:schemeClr val="bg1"/>
                </a:solidFill>
              </a:rPr>
              <a:t>– 2</a:t>
            </a:r>
            <a:r>
              <a:rPr lang="en-US" sz="2400" i="1" dirty="0" smtClean="0">
                <a:solidFill>
                  <a:schemeClr val="bg1"/>
                </a:solidFill>
              </a:rPr>
              <a:t>w = 2length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i="1" dirty="0" smtClean="0">
                <a:solidFill>
                  <a:schemeClr val="bg1"/>
                </a:solidFill>
              </a:rPr>
              <a:t>length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500 </a:t>
            </a:r>
            <a:r>
              <a:rPr lang="en-US" sz="2400" dirty="0">
                <a:solidFill>
                  <a:schemeClr val="bg1"/>
                </a:solidFill>
              </a:rPr>
              <a:t>-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i="1" dirty="0">
                <a:solidFill>
                  <a:schemeClr val="bg1"/>
                </a:solidFill>
              </a:rPr>
              <a:t>w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04800" y="5105400"/>
            <a:ext cx="20569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dirty="0" smtClean="0">
                <a:solidFill>
                  <a:schemeClr val="bg1"/>
                </a:solidFill>
              </a:rPr>
              <a:t>V(250, 62 500)</a:t>
            </a: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803525" y="5013325"/>
            <a:ext cx="5341938" cy="86042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dirty="0">
                <a:solidFill>
                  <a:schemeClr val="bg1"/>
                </a:solidFill>
              </a:rPr>
              <a:t>Therefore, the dimensions of the lot are</a:t>
            </a:r>
          </a:p>
          <a:p>
            <a:r>
              <a:rPr lang="en-US" sz="2400" dirty="0">
                <a:solidFill>
                  <a:schemeClr val="bg1"/>
                </a:solidFill>
              </a:rPr>
              <a:t>250 m </a:t>
            </a:r>
            <a:r>
              <a:rPr lang="en-US" sz="2400" dirty="0" smtClean="0">
                <a:solidFill>
                  <a:schemeClr val="bg1"/>
                </a:solidFill>
              </a:rPr>
              <a:t>by </a:t>
            </a:r>
            <a:r>
              <a:rPr lang="en-US" sz="2400" dirty="0">
                <a:solidFill>
                  <a:schemeClr val="bg1"/>
                </a:solidFill>
              </a:rPr>
              <a:t>250 m.</a:t>
            </a: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12725" y="-76200"/>
            <a:ext cx="54546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 dirty="0">
                <a:solidFill>
                  <a:schemeClr val="bg1"/>
                </a:solidFill>
              </a:rPr>
              <a:t>Problem </a:t>
            </a:r>
            <a:r>
              <a:rPr lang="en-US" u="sng" dirty="0" smtClean="0">
                <a:solidFill>
                  <a:schemeClr val="bg1"/>
                </a:solidFill>
              </a:rPr>
              <a:t>2  Max Area of Rectangle</a:t>
            </a:r>
            <a:endParaRPr lang="en-US" u="sng" dirty="0">
              <a:solidFill>
                <a:schemeClr val="bg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570" y="1219199"/>
            <a:ext cx="2827455" cy="213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669925" y="5909699"/>
            <a:ext cx="11801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i="1" dirty="0">
                <a:solidFill>
                  <a:schemeClr val="bg1"/>
                </a:solidFill>
              </a:rPr>
              <a:t>w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= 250</a:t>
            </a: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>
                <a:solidFill>
                  <a:schemeClr val="bg1"/>
                </a:solidFill>
              </a:rPr>
              <a:t>3.2.</a:t>
            </a:r>
            <a:r>
              <a:rPr lang="en-US" sz="1800" i="1" dirty="0" smtClean="0">
                <a:solidFill>
                  <a:schemeClr val="bg1"/>
                </a:solidFill>
              </a:rPr>
              <a:t>5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52400" y="1905000"/>
            <a:ext cx="4235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i="1" dirty="0">
                <a:solidFill>
                  <a:schemeClr val="bg1"/>
                </a:solidFill>
              </a:rPr>
              <a:t>w</a:t>
            </a:r>
            <a:endParaRPr lang="en-US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22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51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51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1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8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animBg="1"/>
      <p:bldP spid="5124" grpId="0" autoUpdateAnimBg="0"/>
      <p:bldP spid="5125" grpId="0" autoUpdateAnimBg="0"/>
      <p:bldP spid="5126" grpId="0" autoUpdateAnimBg="0"/>
      <p:bldP spid="5127" grpId="0" autoUpdateAnimBg="0"/>
      <p:bldP spid="5128" grpId="0" build="p" autoUpdateAnimBg="0"/>
      <p:bldP spid="5129" grpId="0" build="p" autoUpdateAnimBg="0"/>
      <p:bldP spid="5131" grpId="0" build="p" autoUpdateAnimBg="0"/>
      <p:bldP spid="5132" grpId="0" animBg="1" autoUpdateAnimBg="0"/>
      <p:bldP spid="5136" grpId="0" autoUpdateAnimBg="0"/>
      <p:bldP spid="19" grpId="0" build="p" autoUpdateAnimBg="0"/>
      <p:bldP spid="1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425450"/>
            <a:ext cx="90582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/>
              <a:t>Find the dimensions of the lot if only three sides need to be</a:t>
            </a:r>
          </a:p>
          <a:p>
            <a:r>
              <a:rPr lang="en-US" sz="2800" b="1"/>
              <a:t>enclosed by the 1000 m of fence.  Find the maximum area.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533400" y="1463675"/>
            <a:ext cx="0" cy="762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533400" y="2225675"/>
            <a:ext cx="1524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2057400" y="1463675"/>
            <a:ext cx="0" cy="7620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20650" y="1600200"/>
            <a:ext cx="39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/>
              <a:t>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193925" y="1600200"/>
            <a:ext cx="395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/>
              <a:t> 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974725" y="2286000"/>
            <a:ext cx="104547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1000 - 2</a:t>
            </a:r>
            <a:r>
              <a:rPr lang="en-US" i="1" dirty="0" smtClean="0"/>
              <a:t>x</a:t>
            </a:r>
            <a:endParaRPr lang="en-US" dirty="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88925" y="2879725"/>
            <a:ext cx="241072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For the </a:t>
            </a:r>
            <a:r>
              <a:rPr lang="en-US" b="1" dirty="0" smtClean="0"/>
              <a:t>length of fence:</a:t>
            </a:r>
            <a:endParaRPr lang="en-US" b="1" dirty="0"/>
          </a:p>
          <a:p>
            <a:r>
              <a:rPr lang="en-US" b="1" i="1" dirty="0">
                <a:solidFill>
                  <a:schemeClr val="accent2"/>
                </a:solidFill>
              </a:rPr>
              <a:t>      </a:t>
            </a:r>
            <a:r>
              <a:rPr lang="en-US" b="1" i="1" dirty="0" smtClean="0">
                <a:solidFill>
                  <a:schemeClr val="accent2"/>
                </a:solidFill>
              </a:rPr>
              <a:t>1000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 2</a:t>
            </a:r>
            <a:r>
              <a:rPr lang="en-US" b="1" i="1" dirty="0">
                <a:solidFill>
                  <a:schemeClr val="accent2"/>
                </a:solidFill>
              </a:rPr>
              <a:t>x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+ length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641725" y="2879725"/>
            <a:ext cx="177805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For the area:</a:t>
            </a:r>
          </a:p>
          <a:p>
            <a:r>
              <a:rPr lang="en-US" b="1" dirty="0" smtClean="0"/>
              <a:t>A </a:t>
            </a:r>
            <a:r>
              <a:rPr lang="en-US" b="1" dirty="0"/>
              <a:t>= </a:t>
            </a:r>
            <a:r>
              <a:rPr lang="en-US" b="1" i="1" dirty="0"/>
              <a:t>x</a:t>
            </a:r>
            <a:r>
              <a:rPr lang="en-US" b="1" dirty="0"/>
              <a:t>(</a:t>
            </a:r>
            <a:r>
              <a:rPr lang="en-US" b="1" dirty="0">
                <a:solidFill>
                  <a:srgbClr val="CC0000"/>
                </a:solidFill>
              </a:rPr>
              <a:t>-2</a:t>
            </a:r>
            <a:r>
              <a:rPr lang="en-US" b="1" i="1" dirty="0">
                <a:solidFill>
                  <a:srgbClr val="CC0000"/>
                </a:solidFill>
              </a:rPr>
              <a:t>x</a:t>
            </a:r>
            <a:r>
              <a:rPr lang="en-US" b="1" dirty="0">
                <a:solidFill>
                  <a:srgbClr val="CC0000"/>
                </a:solidFill>
              </a:rPr>
              <a:t> + 1000</a:t>
            </a:r>
            <a:r>
              <a:rPr lang="en-US" b="1" dirty="0"/>
              <a:t>)</a:t>
            </a:r>
          </a:p>
          <a:p>
            <a:r>
              <a:rPr lang="en-US" b="1" dirty="0">
                <a:solidFill>
                  <a:srgbClr val="003300"/>
                </a:solidFill>
              </a:rPr>
              <a:t>A = -2</a:t>
            </a:r>
            <a:r>
              <a:rPr lang="en-US" b="1" i="1" dirty="0">
                <a:solidFill>
                  <a:srgbClr val="003300"/>
                </a:solidFill>
              </a:rPr>
              <a:t>x</a:t>
            </a:r>
            <a:r>
              <a:rPr lang="en-US" b="1" baseline="30000" dirty="0">
                <a:solidFill>
                  <a:srgbClr val="003300"/>
                </a:solidFill>
              </a:rPr>
              <a:t>2</a:t>
            </a:r>
            <a:r>
              <a:rPr lang="en-US" b="1" dirty="0">
                <a:solidFill>
                  <a:srgbClr val="003300"/>
                </a:solidFill>
              </a:rPr>
              <a:t> + 1000</a:t>
            </a:r>
            <a:r>
              <a:rPr lang="en-US" b="1" i="1" dirty="0">
                <a:solidFill>
                  <a:srgbClr val="003300"/>
                </a:solidFill>
              </a:rPr>
              <a:t>x</a:t>
            </a:r>
            <a:endParaRPr lang="en-US" dirty="0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0" y="4495800"/>
            <a:ext cx="9144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65479" y="4769405"/>
            <a:ext cx="168347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CC0000"/>
                </a:solidFill>
              </a:rPr>
              <a:t>V(250, 125 000)</a:t>
            </a:r>
            <a:endParaRPr lang="en-US" dirty="0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953000" y="4708525"/>
            <a:ext cx="4114800" cy="86042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Therefore, the dimensions are</a:t>
            </a:r>
          </a:p>
          <a:p>
            <a:r>
              <a:rPr lang="en-US" b="1">
                <a:solidFill>
                  <a:srgbClr val="CC0000"/>
                </a:solidFill>
              </a:rPr>
              <a:t>250 m </a:t>
            </a:r>
            <a:r>
              <a:rPr lang="en-US" b="1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 b="1">
                <a:solidFill>
                  <a:srgbClr val="CC0000"/>
                </a:solidFill>
              </a:rPr>
              <a:t> 500 m.</a:t>
            </a:r>
            <a:endParaRPr lang="en-US"/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953000" y="5715000"/>
            <a:ext cx="3057525" cy="860425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The maximum area is</a:t>
            </a:r>
          </a:p>
          <a:p>
            <a:r>
              <a:rPr lang="en-US" b="1">
                <a:solidFill>
                  <a:srgbClr val="CC0000"/>
                </a:solidFill>
              </a:rPr>
              <a:t>125 000 m</a:t>
            </a:r>
            <a:r>
              <a:rPr lang="en-US" b="1" baseline="30000">
                <a:solidFill>
                  <a:srgbClr val="CC0000"/>
                </a:solidFill>
              </a:rPr>
              <a:t>2</a:t>
            </a:r>
            <a:r>
              <a:rPr lang="en-US" b="1">
                <a:solidFill>
                  <a:srgbClr val="CC0000"/>
                </a:solidFill>
              </a:rPr>
              <a:t>.</a:t>
            </a:r>
            <a:endParaRPr lang="en-US"/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38100" y="0"/>
            <a:ext cx="810702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u="sng" dirty="0" smtClean="0">
                <a:solidFill>
                  <a:srgbClr val="EF1F1D"/>
                </a:solidFill>
              </a:rPr>
              <a:t>Problem 3 Max Area of Rectangle with Missing Side</a:t>
            </a:r>
            <a:endParaRPr lang="en-US" sz="2800" b="1" u="sng" dirty="0">
              <a:solidFill>
                <a:srgbClr val="EF1F1D"/>
              </a:solidFill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2286000" y="4800600"/>
            <a:ext cx="234070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accent2"/>
                </a:solidFill>
              </a:rPr>
              <a:t>length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 -2</a:t>
            </a:r>
            <a:r>
              <a:rPr lang="en-US" b="1" i="1" dirty="0">
                <a:solidFill>
                  <a:schemeClr val="accent2"/>
                </a:solidFill>
              </a:rPr>
              <a:t>x</a:t>
            </a:r>
            <a:r>
              <a:rPr lang="en-US" b="1" dirty="0">
                <a:solidFill>
                  <a:schemeClr val="accent2"/>
                </a:solidFill>
              </a:rPr>
              <a:t> + 1000</a:t>
            </a:r>
          </a:p>
          <a:p>
            <a:r>
              <a:rPr lang="en-US" b="1" i="1" dirty="0" smtClean="0">
                <a:solidFill>
                  <a:schemeClr val="accent2"/>
                </a:solidFill>
              </a:rPr>
              <a:t>length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 -2(</a:t>
            </a:r>
            <a:r>
              <a:rPr lang="en-US" b="1" dirty="0">
                <a:solidFill>
                  <a:srgbClr val="CC0000"/>
                </a:solidFill>
              </a:rPr>
              <a:t>250</a:t>
            </a:r>
            <a:r>
              <a:rPr lang="en-US" b="1" dirty="0">
                <a:solidFill>
                  <a:schemeClr val="accent2"/>
                </a:solidFill>
              </a:rPr>
              <a:t>) +1000</a:t>
            </a:r>
          </a:p>
          <a:p>
            <a:r>
              <a:rPr lang="en-US" b="1" i="1" dirty="0" smtClean="0">
                <a:solidFill>
                  <a:schemeClr val="accent2"/>
                </a:solidFill>
              </a:rPr>
              <a:t>length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 500</a:t>
            </a:r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389185"/>
            <a:ext cx="310515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382588" y="5165725"/>
            <a:ext cx="1119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CC0000"/>
                </a:solidFill>
              </a:rPr>
              <a:t>x</a:t>
            </a:r>
            <a:r>
              <a:rPr lang="en-US" b="1" dirty="0">
                <a:solidFill>
                  <a:srgbClr val="CC0000"/>
                </a:solidFill>
              </a:rPr>
              <a:t> = 250</a:t>
            </a:r>
            <a:endParaRPr lang="en-US" dirty="0"/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3.2.</a:t>
            </a:r>
            <a:r>
              <a:rPr lang="en-US" sz="1800" i="1" dirty="0"/>
              <a:t>6</a:t>
            </a:r>
            <a:endParaRPr lang="en-US" sz="1800" dirty="0"/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304800" y="3468469"/>
            <a:ext cx="203613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chemeClr val="accent2"/>
                </a:solidFill>
              </a:rPr>
              <a:t>Length 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>
                <a:solidFill>
                  <a:schemeClr val="accent2"/>
                </a:solidFill>
              </a:rPr>
              <a:t>= </a:t>
            </a:r>
            <a:r>
              <a:rPr lang="en-US" b="1" dirty="0" smtClean="0">
                <a:solidFill>
                  <a:schemeClr val="accent2"/>
                </a:solidFill>
              </a:rPr>
              <a:t>1000 - 2</a:t>
            </a:r>
            <a:r>
              <a:rPr lang="en-US" b="1" i="1" dirty="0" smtClean="0">
                <a:solidFill>
                  <a:schemeClr val="accent2"/>
                </a:solidFill>
              </a:rPr>
              <a:t>x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420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500"/>
                                        <p:tgtEl>
                                          <p:spTgt spid="122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5" dur="500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12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0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nimBg="1"/>
      <p:bldP spid="12292" grpId="0" animBg="1"/>
      <p:bldP spid="12293" grpId="0" animBg="1"/>
      <p:bldP spid="12294" grpId="0" autoUpdateAnimBg="0"/>
      <p:bldP spid="12295" grpId="0" autoUpdateAnimBg="0"/>
      <p:bldP spid="12296" grpId="0" autoUpdateAnimBg="0"/>
      <p:bldP spid="12297" grpId="0" uiExpand="1" build="p" autoUpdateAnimBg="0"/>
      <p:bldP spid="12298" grpId="0" build="p" autoUpdateAnimBg="0"/>
      <p:bldP spid="12299" grpId="0" animBg="1"/>
      <p:bldP spid="12300" grpId="0" autoUpdateAnimBg="0"/>
      <p:bldP spid="12301" grpId="0" animBg="1" autoUpdateAnimBg="0"/>
      <p:bldP spid="12302" grpId="0" animBg="1" autoUpdateAnimBg="0"/>
      <p:bldP spid="12306" grpId="0" autoUpdateAnimBg="0"/>
      <p:bldP spid="12307" grpId="0" autoUpdateAnimBg="0"/>
      <p:bldP spid="21" grpId="0" autoUpdateAnimBg="0"/>
      <p:bldP spid="2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-92075" y="333375"/>
            <a:ext cx="92900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dirty="0"/>
              <a:t>A rectangular field is to be enclosed by a fence and then</a:t>
            </a:r>
          </a:p>
          <a:p>
            <a:r>
              <a:rPr lang="en-US" dirty="0"/>
              <a:t>divided into three smaller plots by two fences parallel to one</a:t>
            </a:r>
          </a:p>
          <a:p>
            <a:r>
              <a:rPr lang="en-US" dirty="0"/>
              <a:t>side of the field.  If there are 900 m of fence to be used, find</a:t>
            </a:r>
          </a:p>
          <a:p>
            <a:r>
              <a:rPr lang="en-US" dirty="0"/>
              <a:t>the dimensions and the maximum area of the field.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1000" y="2452688"/>
            <a:ext cx="3124200" cy="1219200"/>
          </a:xfrm>
          <a:prstGeom prst="rect">
            <a:avLst/>
          </a:prstGeom>
          <a:noFill/>
          <a:ln w="38100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371600" y="2452688"/>
            <a:ext cx="0" cy="1219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2514600" y="2452688"/>
            <a:ext cx="0" cy="1219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1905000" y="1157288"/>
            <a:ext cx="5562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6200" y="2741613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b="0" i="1"/>
              <a:t>x</a:t>
            </a:r>
            <a:endParaRPr lang="en-US" sz="2400" b="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203325" y="2741613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endParaRPr lang="en-US" sz="2400" b="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1066800" y="2757488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b="0" i="1"/>
              <a:t>x</a:t>
            </a:r>
            <a:endParaRPr lang="en-US" sz="2400" b="0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2209800" y="2757488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b="0" i="1"/>
              <a:t>x</a:t>
            </a:r>
            <a:endParaRPr lang="en-US" sz="2400" b="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505200" y="2757488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b="0" i="1"/>
              <a:t>x</a:t>
            </a:r>
            <a:endParaRPr lang="en-US" sz="2400" b="0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219200" y="3748088"/>
            <a:ext cx="14013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b="0" i="1" dirty="0" smtClean="0"/>
              <a:t>-2x + 450</a:t>
            </a:r>
            <a:endParaRPr lang="en-US" sz="2400" b="0" dirty="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1600200" y="1995488"/>
            <a:ext cx="9525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b="0" i="1" dirty="0" smtClean="0"/>
              <a:t>length</a:t>
            </a:r>
            <a:endParaRPr lang="en-US" sz="2400" b="0" dirty="0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038600" y="2224088"/>
            <a:ext cx="28248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dirty="0"/>
              <a:t>For the fence:</a:t>
            </a:r>
          </a:p>
          <a:p>
            <a:r>
              <a:rPr lang="en-US" sz="2400" dirty="0" smtClean="0"/>
              <a:t>900 </a:t>
            </a:r>
            <a:r>
              <a:rPr lang="en-US" sz="2400" dirty="0"/>
              <a:t>= 4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dirty="0" smtClean="0"/>
              <a:t>2</a:t>
            </a:r>
            <a:r>
              <a:rPr lang="en-US" sz="2400" i="1" dirty="0" smtClean="0"/>
              <a:t>length</a:t>
            </a:r>
            <a:endParaRPr lang="en-US" sz="2400" dirty="0"/>
          </a:p>
          <a:p>
            <a:r>
              <a:rPr lang="en-US" sz="2400" dirty="0"/>
              <a:t>450 = 2</a:t>
            </a:r>
            <a:r>
              <a:rPr lang="en-US" sz="2400" i="1" dirty="0"/>
              <a:t>x</a:t>
            </a:r>
            <a:r>
              <a:rPr lang="en-US" sz="2400" dirty="0"/>
              <a:t> + </a:t>
            </a:r>
            <a:r>
              <a:rPr lang="en-US" sz="2400" i="1" dirty="0" smtClean="0"/>
              <a:t>length</a:t>
            </a:r>
            <a:endParaRPr lang="en-US" sz="2400" dirty="0"/>
          </a:p>
          <a:p>
            <a:r>
              <a:rPr lang="en-US" sz="2400" i="1" dirty="0">
                <a:solidFill>
                  <a:srgbClr val="CC0000"/>
                </a:solidFill>
              </a:rPr>
              <a:t>    </a:t>
            </a:r>
            <a:r>
              <a:rPr lang="en-US" sz="2400" i="1" dirty="0" smtClean="0">
                <a:solidFill>
                  <a:srgbClr val="CC0000"/>
                </a:solidFill>
              </a:rPr>
              <a:t>length</a:t>
            </a:r>
            <a:r>
              <a:rPr lang="en-US" sz="2400" dirty="0" smtClean="0">
                <a:solidFill>
                  <a:srgbClr val="CC0000"/>
                </a:solidFill>
              </a:rPr>
              <a:t> </a:t>
            </a:r>
            <a:r>
              <a:rPr lang="en-US" sz="2400" dirty="0">
                <a:solidFill>
                  <a:srgbClr val="CC0000"/>
                </a:solidFill>
              </a:rPr>
              <a:t>= -2</a:t>
            </a:r>
            <a:r>
              <a:rPr lang="en-US" sz="2400" i="1" dirty="0">
                <a:solidFill>
                  <a:srgbClr val="CC0000"/>
                </a:solidFill>
              </a:rPr>
              <a:t>x</a:t>
            </a:r>
            <a:r>
              <a:rPr lang="en-US" sz="2400" dirty="0">
                <a:solidFill>
                  <a:srgbClr val="CC0000"/>
                </a:solidFill>
              </a:rPr>
              <a:t> + 450</a:t>
            </a:r>
            <a:endParaRPr lang="en-US" sz="2400" b="0" dirty="0"/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858000" y="2208213"/>
            <a:ext cx="227818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 dirty="0"/>
              <a:t>For the area:</a:t>
            </a:r>
          </a:p>
          <a:p>
            <a:r>
              <a:rPr lang="en-US" sz="2400" i="1" dirty="0">
                <a:solidFill>
                  <a:schemeClr val="accent2"/>
                </a:solidFill>
              </a:rPr>
              <a:t>A</a:t>
            </a:r>
            <a:r>
              <a:rPr lang="en-US" sz="2400" dirty="0">
                <a:solidFill>
                  <a:schemeClr val="accent2"/>
                </a:solidFill>
              </a:rPr>
              <a:t> = </a:t>
            </a:r>
            <a:r>
              <a:rPr lang="en-US" sz="2400" i="1" dirty="0" err="1" smtClean="0">
                <a:solidFill>
                  <a:schemeClr val="accent2"/>
                </a:solidFill>
              </a:rPr>
              <a:t>xlength</a:t>
            </a:r>
            <a:endParaRPr lang="en-US" sz="2400" dirty="0"/>
          </a:p>
          <a:p>
            <a:r>
              <a:rPr lang="en-US" sz="2400" i="1" dirty="0"/>
              <a:t>A</a:t>
            </a:r>
            <a:r>
              <a:rPr lang="en-US" sz="2400" dirty="0"/>
              <a:t> = </a:t>
            </a:r>
            <a:r>
              <a:rPr lang="en-US" sz="2400" i="1" dirty="0"/>
              <a:t>x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CC0000"/>
                </a:solidFill>
              </a:rPr>
              <a:t>-2</a:t>
            </a:r>
            <a:r>
              <a:rPr lang="en-US" sz="2400" i="1" dirty="0">
                <a:solidFill>
                  <a:srgbClr val="CC0000"/>
                </a:solidFill>
              </a:rPr>
              <a:t>x</a:t>
            </a:r>
            <a:r>
              <a:rPr lang="en-US" sz="2400" dirty="0">
                <a:solidFill>
                  <a:srgbClr val="CC0000"/>
                </a:solidFill>
              </a:rPr>
              <a:t> + 450</a:t>
            </a:r>
            <a:r>
              <a:rPr lang="en-US" sz="2400" dirty="0"/>
              <a:t>)</a:t>
            </a:r>
          </a:p>
          <a:p>
            <a:r>
              <a:rPr lang="en-US" sz="2400" i="1" dirty="0">
                <a:solidFill>
                  <a:srgbClr val="003300"/>
                </a:solidFill>
              </a:rPr>
              <a:t>A</a:t>
            </a:r>
            <a:r>
              <a:rPr lang="en-US" sz="2400" dirty="0">
                <a:solidFill>
                  <a:srgbClr val="003300"/>
                </a:solidFill>
              </a:rPr>
              <a:t>= -2</a:t>
            </a:r>
            <a:r>
              <a:rPr lang="en-US" sz="2400" i="1" dirty="0">
                <a:solidFill>
                  <a:srgbClr val="003300"/>
                </a:solidFill>
              </a:rPr>
              <a:t>x</a:t>
            </a:r>
            <a:r>
              <a:rPr lang="en-US" sz="2400" baseline="30000" dirty="0">
                <a:solidFill>
                  <a:srgbClr val="003300"/>
                </a:solidFill>
              </a:rPr>
              <a:t>2</a:t>
            </a:r>
            <a:r>
              <a:rPr lang="en-US" sz="2400" dirty="0">
                <a:solidFill>
                  <a:srgbClr val="003300"/>
                </a:solidFill>
              </a:rPr>
              <a:t> + 450</a:t>
            </a:r>
            <a:r>
              <a:rPr lang="en-US" sz="2400" i="1" dirty="0">
                <a:solidFill>
                  <a:srgbClr val="003300"/>
                </a:solidFill>
              </a:rPr>
              <a:t>x</a:t>
            </a:r>
            <a:endParaRPr lang="en-US" sz="2400" b="0" dirty="0"/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454525" y="4418013"/>
            <a:ext cx="4352925" cy="860425"/>
          </a:xfrm>
          <a:prstGeom prst="rect">
            <a:avLst/>
          </a:prstGeom>
          <a:noFill/>
          <a:ln w="38100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>
                <a:solidFill>
                  <a:schemeClr val="accent2"/>
                </a:solidFill>
              </a:rPr>
              <a:t>Therefore the dimensions of the</a:t>
            </a:r>
          </a:p>
          <a:p>
            <a:r>
              <a:rPr lang="en-US" sz="2400">
                <a:solidFill>
                  <a:schemeClr val="accent2"/>
                </a:solidFill>
              </a:rPr>
              <a:t>Field are  </a:t>
            </a:r>
            <a:r>
              <a:rPr lang="en-US" sz="2400">
                <a:solidFill>
                  <a:srgbClr val="CC0000"/>
                </a:solidFill>
              </a:rPr>
              <a:t>112.5 m </a:t>
            </a:r>
            <a:r>
              <a:rPr lang="en-US" sz="2400">
                <a:solidFill>
                  <a:srgbClr val="CC0000"/>
                </a:solidFill>
                <a:latin typeface="Arial" charset="0"/>
              </a:rPr>
              <a:t>x</a:t>
            </a:r>
            <a:r>
              <a:rPr lang="en-US" sz="2400">
                <a:solidFill>
                  <a:srgbClr val="CC0000"/>
                </a:solidFill>
              </a:rPr>
              <a:t> 225 m.</a:t>
            </a:r>
            <a:endParaRPr lang="en-US" sz="2400" b="0"/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4470400" y="5484813"/>
            <a:ext cx="4521200" cy="860425"/>
          </a:xfrm>
          <a:prstGeom prst="rect">
            <a:avLst/>
          </a:prstGeom>
          <a:noFill/>
          <a:ln w="38100">
            <a:solidFill>
              <a:srgbClr val="00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2400"/>
              <a:t>The maximum area of the field is</a:t>
            </a:r>
          </a:p>
          <a:p>
            <a:r>
              <a:rPr lang="en-US" sz="2400">
                <a:solidFill>
                  <a:srgbClr val="CC0000"/>
                </a:solidFill>
              </a:rPr>
              <a:t>25 312.5 m</a:t>
            </a:r>
            <a:r>
              <a:rPr lang="en-US" sz="2400" baseline="30000">
                <a:solidFill>
                  <a:srgbClr val="CC0000"/>
                </a:solidFill>
              </a:rPr>
              <a:t>2</a:t>
            </a:r>
            <a:r>
              <a:rPr lang="en-US" sz="2400">
                <a:solidFill>
                  <a:srgbClr val="CC0000"/>
                </a:solidFill>
              </a:rPr>
              <a:t>.</a:t>
            </a:r>
            <a:endParaRPr lang="en-US" sz="2400" b="0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-12700" y="-76200"/>
            <a:ext cx="762029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u="sng" dirty="0">
                <a:solidFill>
                  <a:schemeClr val="accent2"/>
                </a:solidFill>
              </a:rPr>
              <a:t>Problem </a:t>
            </a:r>
            <a:r>
              <a:rPr lang="en-US" u="sng" dirty="0" smtClean="0">
                <a:solidFill>
                  <a:schemeClr val="accent2"/>
                </a:solidFill>
              </a:rPr>
              <a:t>4 Max Area of Rectangle with Divisions</a:t>
            </a:r>
            <a:endParaRPr lang="en-US" u="sng" dirty="0">
              <a:solidFill>
                <a:schemeClr val="accent2"/>
              </a:solidFill>
            </a:endParaRP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1828800" y="5365750"/>
            <a:ext cx="25876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chemeClr val="accent2"/>
                </a:solidFill>
              </a:rPr>
              <a:t>y</a:t>
            </a:r>
            <a:r>
              <a:rPr lang="en-US" sz="2400" dirty="0">
                <a:solidFill>
                  <a:schemeClr val="accent2"/>
                </a:solidFill>
              </a:rPr>
              <a:t> = -2</a:t>
            </a:r>
            <a:r>
              <a:rPr lang="en-US" sz="2400" i="1" dirty="0">
                <a:solidFill>
                  <a:schemeClr val="accent2"/>
                </a:solidFill>
              </a:rPr>
              <a:t>x</a:t>
            </a:r>
            <a:r>
              <a:rPr lang="en-US" sz="2400" dirty="0">
                <a:solidFill>
                  <a:schemeClr val="accent2"/>
                </a:solidFill>
              </a:rPr>
              <a:t> + 450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y = -2(</a:t>
            </a:r>
            <a:r>
              <a:rPr lang="en-US" sz="2400" dirty="0">
                <a:solidFill>
                  <a:srgbClr val="CC0000"/>
                </a:solidFill>
              </a:rPr>
              <a:t>112.5</a:t>
            </a:r>
            <a:r>
              <a:rPr lang="en-US" sz="2400" dirty="0">
                <a:solidFill>
                  <a:schemeClr val="accent2"/>
                </a:solidFill>
              </a:rPr>
              <a:t>) + 450</a:t>
            </a:r>
          </a:p>
          <a:p>
            <a:r>
              <a:rPr lang="en-US" sz="2400" dirty="0">
                <a:solidFill>
                  <a:schemeClr val="accent2"/>
                </a:solidFill>
              </a:rPr>
              <a:t>y = 225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8305800" y="6470895"/>
            <a:ext cx="646331" cy="36933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37931725" indent="-37474525"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r>
              <a:rPr lang="en-US" sz="1800" dirty="0" smtClean="0"/>
              <a:t>3.2.</a:t>
            </a:r>
            <a:r>
              <a:rPr lang="en-US" sz="1800" i="1" dirty="0"/>
              <a:t>7</a:t>
            </a:r>
            <a:endParaRPr lang="en-US" sz="18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174787"/>
              </p:ext>
            </p:extLst>
          </p:nvPr>
        </p:nvGraphicFramePr>
        <p:xfrm>
          <a:off x="920608" y="4538985"/>
          <a:ext cx="2814084" cy="618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3" imgW="1155600" imgH="253800" progId="Equation.DSMT4">
                  <p:embed/>
                </p:oleObj>
              </mc:Choice>
              <mc:Fallback>
                <p:oleObj name="Equation" r:id="rId3" imgW="1155600" imgH="25380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608" y="4538985"/>
                        <a:ext cx="2814084" cy="6184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032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ntr" presetSubtype="9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" presetClass="entr" presetSubtype="1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" presetClass="entr" presetSubtype="3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81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7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7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7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7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7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7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7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7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9" dur="500"/>
                                        <p:tgtEl>
                                          <p:spTgt spid="7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7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3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animBg="1"/>
      <p:bldP spid="7172" grpId="0" animBg="1"/>
      <p:bldP spid="7173" grpId="0" animBg="1"/>
      <p:bldP spid="7174" grpId="0" animBg="1"/>
      <p:bldP spid="7175" grpId="0" autoUpdateAnimBg="0"/>
      <p:bldP spid="7176" grpId="0" autoUpdateAnimBg="0"/>
      <p:bldP spid="7177" grpId="0" autoUpdateAnimBg="0"/>
      <p:bldP spid="7178" grpId="0" autoUpdateAnimBg="0"/>
      <p:bldP spid="7179" grpId="0" autoUpdateAnimBg="0"/>
      <p:bldP spid="7180" grpId="0" autoUpdateAnimBg="0"/>
      <p:bldP spid="7182" grpId="0" autoUpdateAnimBg="0"/>
      <p:bldP spid="7183" grpId="0" build="p" autoUpdateAnimBg="0"/>
      <p:bldP spid="7184" grpId="0" build="p" autoUpdateAnimBg="0"/>
      <p:bldP spid="7186" grpId="0" animBg="1" autoUpdateAnimBg="0"/>
      <p:bldP spid="7187" grpId="0" animBg="1" autoUpdateAnimBg="0"/>
      <p:bldP spid="7191" grpId="0" autoUpdateAnimBg="0"/>
      <p:bldP spid="7192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1062</Words>
  <Application>Microsoft Office PowerPoint</Application>
  <PresentationFormat>On-screen Show (4:3)</PresentationFormat>
  <Paragraphs>170</Paragraphs>
  <Slides>13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Edmonton Catholic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MacKay</dc:creator>
  <cp:lastModifiedBy>Stephanie MacKay</cp:lastModifiedBy>
  <cp:revision>76</cp:revision>
  <dcterms:created xsi:type="dcterms:W3CDTF">2011-09-12T18:51:21Z</dcterms:created>
  <dcterms:modified xsi:type="dcterms:W3CDTF">2012-03-12T18:02:49Z</dcterms:modified>
</cp:coreProperties>
</file>