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sldx" ContentType="application/vnd.openxmlformats-officedocument.presentationml.slide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2" r:id="rId3"/>
    <p:sldId id="259" r:id="rId4"/>
    <p:sldId id="273" r:id="rId5"/>
    <p:sldId id="260" r:id="rId6"/>
    <p:sldId id="261" r:id="rId7"/>
    <p:sldId id="274" r:id="rId8"/>
    <p:sldId id="275" r:id="rId9"/>
    <p:sldId id="276" r:id="rId10"/>
    <p:sldId id="277" r:id="rId11"/>
    <p:sldId id="278" r:id="rId12"/>
    <p:sldId id="280" r:id="rId13"/>
    <p:sldId id="270" r:id="rId14"/>
    <p:sldId id="265" r:id="rId15"/>
    <p:sldId id="269" r:id="rId16"/>
    <p:sldId id="25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51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10" Type="http://schemas.openxmlformats.org/officeDocument/2006/relationships/image" Target="../media/image15.wmf"/><Relationship Id="rId4" Type="http://schemas.openxmlformats.org/officeDocument/2006/relationships/image" Target="../media/image9.wmf"/><Relationship Id="rId9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46CFF6-004D-46E9-993A-BF90870722E4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080BD-2F06-4998-BDDE-551DB60EC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59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A98A4A-23C5-4A67-B566-6D07E8E9C5D7}" type="slidenum">
              <a:rPr lang="en-US"/>
              <a:pPr/>
              <a:t>13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0EB8-9692-48DD-8CEC-3FEEC47C5C6D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BF8A1-DBCA-4C2B-B541-18F82984E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613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0EB8-9692-48DD-8CEC-3FEEC47C5C6D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BF8A1-DBCA-4C2B-B541-18F82984E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063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0EB8-9692-48DD-8CEC-3FEEC47C5C6D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BF8A1-DBCA-4C2B-B541-18F82984E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56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0EB8-9692-48DD-8CEC-3FEEC47C5C6D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BF8A1-DBCA-4C2B-B541-18F82984E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151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0EB8-9692-48DD-8CEC-3FEEC47C5C6D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BF8A1-DBCA-4C2B-B541-18F82984E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604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0EB8-9692-48DD-8CEC-3FEEC47C5C6D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BF8A1-DBCA-4C2B-B541-18F82984E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00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0EB8-9692-48DD-8CEC-3FEEC47C5C6D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BF8A1-DBCA-4C2B-B541-18F82984E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519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0EB8-9692-48DD-8CEC-3FEEC47C5C6D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BF8A1-DBCA-4C2B-B541-18F82984E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77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0EB8-9692-48DD-8CEC-3FEEC47C5C6D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BF8A1-DBCA-4C2B-B541-18F82984E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45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0EB8-9692-48DD-8CEC-3FEEC47C5C6D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BF8A1-DBCA-4C2B-B541-18F82984E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0EB8-9692-48DD-8CEC-3FEEC47C5C6D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BF8A1-DBCA-4C2B-B541-18F82984E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87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90EB8-9692-48DD-8CEC-3FEEC47C5C6D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BF8A1-DBCA-4C2B-B541-18F82984E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78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35.jpeg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39.wmf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18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3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0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.wmf"/><Relationship Id="rId20" Type="http://schemas.openxmlformats.org/officeDocument/2006/relationships/image" Target="../media/image14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7.jpg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image" Target="../media/image16.png"/><Relationship Id="rId10" Type="http://schemas.openxmlformats.org/officeDocument/2006/relationships/image" Target="../media/image9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6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1.wmf"/><Relationship Id="rId22" Type="http://schemas.openxmlformats.org/officeDocument/2006/relationships/image" Target="../media/image1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audio" Target="../media/audio1.wav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5.png"/><Relationship Id="rId4" Type="http://schemas.openxmlformats.org/officeDocument/2006/relationships/image" Target="../media/image24.wmf"/><Relationship Id="rId9" Type="http://schemas.openxmlformats.org/officeDocument/2006/relationships/image" Target="../media/image23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29.png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6.wmf"/><Relationship Id="rId10" Type="http://schemas.openxmlformats.org/officeDocument/2006/relationships/image" Target="../media/image16.png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8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1642"/>
            <a:ext cx="3778614" cy="2420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76200"/>
            <a:ext cx="4186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Math 20-1  </a:t>
            </a:r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</a:rPr>
              <a:t>Chapter 3 Quadratic Functions</a:t>
            </a:r>
            <a:endParaRPr lang="en-US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485" y="457200"/>
            <a:ext cx="2641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3.1A Quadratic Functions 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96200" y="137755"/>
            <a:ext cx="12247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Teacher Notes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55" y="826532"/>
            <a:ext cx="16573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51" y="1102757"/>
            <a:ext cx="325755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55" y="2895600"/>
            <a:ext cx="8730616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279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709248" y="6162389"/>
            <a:ext cx="7596552" cy="604255"/>
            <a:chOff x="709248" y="6162389"/>
            <a:chExt cx="7596552" cy="60425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248" y="6162389"/>
              <a:ext cx="277432" cy="604255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143000" y="6178956"/>
              <a:ext cx="7162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3">
                      <a:lumMod val="75000"/>
                    </a:schemeClr>
                  </a:solidFill>
                </a:rPr>
                <a:t>Move to page 3.1 to explore the effect of p and q.  </a:t>
              </a:r>
              <a:endParaRPr lang="en-US" sz="24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0" y="457200"/>
            <a:ext cx="333375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2733" y="150866"/>
            <a:ext cx="3195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Horizontal Translations.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179" y="914400"/>
            <a:ext cx="5402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Write the coordinates of the vertex on the graph.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1962090"/>
            <a:ext cx="56795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If the graph is moved three units to the right,</a:t>
            </a:r>
          </a:p>
          <a:p>
            <a:r>
              <a:rPr lang="en-US" sz="2000" b="1" dirty="0" smtClean="0"/>
              <a:t>what are the coordinate of the image of the vertex?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3102114"/>
            <a:ext cx="6613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Predict how the equation of the parent graph would change.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6118365"/>
              </p:ext>
            </p:extLst>
          </p:nvPr>
        </p:nvGraphicFramePr>
        <p:xfrm>
          <a:off x="5374419" y="422031"/>
          <a:ext cx="698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1" name="Equation" r:id="rId5" imgW="419040" imgH="228600" progId="Equation.DSMT4">
                  <p:embed/>
                </p:oleObj>
              </mc:Choice>
              <mc:Fallback>
                <p:oleObj name="Equation" r:id="rId5" imgW="4190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74419" y="422031"/>
                        <a:ext cx="6985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353646" y="3525670"/>
            <a:ext cx="1627554" cy="381000"/>
            <a:chOff x="353646" y="3525670"/>
            <a:chExt cx="1627554" cy="381000"/>
          </a:xfrm>
        </p:grpSpPr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80515495"/>
                </p:ext>
              </p:extLst>
            </p:nvPr>
          </p:nvGraphicFramePr>
          <p:xfrm>
            <a:off x="353646" y="3525670"/>
            <a:ext cx="6985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62" name="Equation" r:id="rId7" imgW="419040" imgH="228600" progId="Equation.DSMT4">
                    <p:embed/>
                  </p:oleObj>
                </mc:Choice>
                <mc:Fallback>
                  <p:oleObj name="Equation" r:id="rId7" imgW="41904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53646" y="3525670"/>
                          <a:ext cx="698500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2" name="Straight Arrow Connector 11"/>
            <p:cNvCxnSpPr/>
            <p:nvPr/>
          </p:nvCxnSpPr>
          <p:spPr>
            <a:xfrm>
              <a:off x="1143000" y="3733800"/>
              <a:ext cx="83820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152400" y="4095690"/>
            <a:ext cx="2573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Verify your prediction.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400" y="5029200"/>
            <a:ext cx="24558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3399"/>
                </a:solidFill>
              </a:rPr>
              <a:t>What did you notice?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8305800" y="6470895"/>
            <a:ext cx="646331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sz="1800" dirty="0" smtClean="0"/>
              <a:t>3.1.</a:t>
            </a:r>
            <a:r>
              <a:rPr lang="en-US" sz="1800" i="1" dirty="0"/>
              <a:t>9</a:t>
            </a:r>
            <a:endParaRPr lang="en-US" sz="1800" dirty="0"/>
          </a:p>
        </p:txBody>
      </p:sp>
      <p:sp>
        <p:nvSpPr>
          <p:cNvPr id="3" name="Rectangle 2"/>
          <p:cNvSpPr/>
          <p:nvPr/>
        </p:nvSpPr>
        <p:spPr>
          <a:xfrm>
            <a:off x="6877987" y="5638800"/>
            <a:ext cx="22220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/>
              <a:t>x</a:t>
            </a:r>
            <a:r>
              <a:rPr lang="en-US" sz="2400" dirty="0"/>
              <a:t>) = </a:t>
            </a:r>
            <a:r>
              <a:rPr lang="en-US" sz="2400" i="1" dirty="0"/>
              <a:t>a(x-p)</a:t>
            </a:r>
            <a:r>
              <a:rPr lang="en-US" sz="2400" baseline="30000" dirty="0"/>
              <a:t>2 </a:t>
            </a:r>
            <a:r>
              <a:rPr lang="en-US" sz="2400" dirty="0"/>
              <a:t>+ </a:t>
            </a:r>
            <a:r>
              <a:rPr lang="en-US" sz="2400" i="1" dirty="0"/>
              <a:t>q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525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9716" y="914400"/>
            <a:ext cx="86746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2" indent="-342900">
              <a:buFontTx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graph of </a:t>
            </a:r>
            <a:r>
              <a:rPr lang="en-US" dirty="0" smtClean="0"/>
              <a:t>y = (</a:t>
            </a:r>
            <a:r>
              <a:rPr lang="en-US" i="1" dirty="0" smtClean="0"/>
              <a:t>x </a:t>
            </a:r>
            <a:r>
              <a:rPr lang="en-US" dirty="0"/>
              <a:t>– </a:t>
            </a:r>
            <a:r>
              <a:rPr lang="en-US" dirty="0" smtClean="0"/>
              <a:t>2)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is just like the graph of </a:t>
            </a:r>
            <a:r>
              <a:rPr lang="en-US" i="1" dirty="0" smtClean="0"/>
              <a:t>y </a:t>
            </a:r>
            <a:r>
              <a:rPr lang="en-US" i="1" dirty="0"/>
              <a:t>= x</a:t>
            </a:r>
            <a:r>
              <a:rPr lang="en-US" i="1" baseline="30000" dirty="0"/>
              <a:t>2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/>
              <a:t>but the graph has been shifted</a:t>
            </a:r>
            <a:r>
              <a:rPr lang="en-US" dirty="0" smtClean="0"/>
              <a:t>…</a:t>
            </a:r>
          </a:p>
          <a:p>
            <a:pPr marL="342900" indent="-342900">
              <a:buAutoNum type="arabicPeriod"/>
            </a:pPr>
            <a:endParaRPr lang="en-US" dirty="0"/>
          </a:p>
          <a:p>
            <a:r>
              <a:rPr lang="en-US" dirty="0" smtClean="0">
                <a:sym typeface="Webdings"/>
              </a:rPr>
              <a:t>	</a:t>
            </a:r>
            <a:r>
              <a:rPr lang="en-US" dirty="0" smtClean="0"/>
              <a:t> </a:t>
            </a:r>
            <a:r>
              <a:rPr lang="en-US" dirty="0"/>
              <a:t>2 units up	</a:t>
            </a:r>
            <a:r>
              <a:rPr lang="en-US" dirty="0" smtClean="0"/>
              <a:t>	</a:t>
            </a:r>
            <a:r>
              <a:rPr lang="en-US" dirty="0" smtClean="0">
                <a:sym typeface="Webdings"/>
              </a:rPr>
              <a:t></a:t>
            </a:r>
            <a:r>
              <a:rPr lang="en-US" dirty="0" smtClean="0"/>
              <a:t> </a:t>
            </a:r>
            <a:r>
              <a:rPr lang="en-US" dirty="0"/>
              <a:t>2 units left</a:t>
            </a:r>
          </a:p>
          <a:p>
            <a:r>
              <a:rPr lang="en-US" dirty="0" smtClean="0">
                <a:sym typeface="Webdings"/>
              </a:rPr>
              <a:t>	</a:t>
            </a:r>
            <a:r>
              <a:rPr lang="en-US" dirty="0" smtClean="0"/>
              <a:t> </a:t>
            </a:r>
            <a:r>
              <a:rPr lang="en-US" dirty="0"/>
              <a:t>2 units down	</a:t>
            </a:r>
            <a:r>
              <a:rPr lang="en-US" dirty="0" smtClean="0"/>
              <a:t>	</a:t>
            </a:r>
            <a:r>
              <a:rPr lang="en-US" dirty="0" smtClean="0">
                <a:sym typeface="Webdings"/>
              </a:rPr>
              <a:t></a:t>
            </a:r>
            <a:r>
              <a:rPr lang="en-US" dirty="0" smtClean="0"/>
              <a:t> </a:t>
            </a:r>
            <a:r>
              <a:rPr lang="en-US" dirty="0"/>
              <a:t>2 units </a:t>
            </a:r>
            <a:r>
              <a:rPr lang="en-US" dirty="0" smtClean="0"/>
              <a:t>right</a:t>
            </a:r>
          </a:p>
        </p:txBody>
      </p:sp>
      <p:sp>
        <p:nvSpPr>
          <p:cNvPr id="6" name="Rectangle 5"/>
          <p:cNvSpPr/>
          <p:nvPr/>
        </p:nvSpPr>
        <p:spPr>
          <a:xfrm>
            <a:off x="309716" y="2345498"/>
            <a:ext cx="80002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 startAt="2"/>
            </a:pPr>
            <a:r>
              <a:rPr lang="en-US" dirty="0" smtClean="0"/>
              <a:t>Prediction </a:t>
            </a:r>
            <a:r>
              <a:rPr lang="en-US" dirty="0"/>
              <a:t>of how </a:t>
            </a:r>
            <a:r>
              <a:rPr lang="en-US" i="1" dirty="0"/>
              <a:t>y = </a:t>
            </a:r>
            <a:r>
              <a:rPr lang="en-US" dirty="0" smtClean="0"/>
              <a:t>(</a:t>
            </a:r>
            <a:r>
              <a:rPr lang="en-US" i="1" dirty="0" smtClean="0"/>
              <a:t>x </a:t>
            </a:r>
            <a:r>
              <a:rPr lang="en-US" dirty="0" smtClean="0"/>
              <a:t>+ 5)</a:t>
            </a:r>
            <a:r>
              <a:rPr lang="en-US" baseline="30000" dirty="0" smtClean="0"/>
              <a:t>2</a:t>
            </a:r>
            <a:r>
              <a:rPr lang="en-US" dirty="0" smtClean="0"/>
              <a:t> compares </a:t>
            </a:r>
            <a:r>
              <a:rPr lang="en-US" dirty="0"/>
              <a:t>to </a:t>
            </a:r>
            <a:r>
              <a:rPr lang="en-US" i="1" dirty="0"/>
              <a:t>y = x</a:t>
            </a:r>
            <a:r>
              <a:rPr lang="en-US" i="1" baseline="30000" dirty="0"/>
              <a:t>2</a:t>
            </a:r>
            <a:r>
              <a:rPr lang="en-US" dirty="0"/>
              <a:t> </a:t>
            </a:r>
            <a:r>
              <a:rPr lang="en-US" dirty="0" smtClean="0"/>
              <a:t>:      The </a:t>
            </a:r>
            <a:r>
              <a:rPr lang="en-US" dirty="0"/>
              <a:t>graph will shift</a:t>
            </a:r>
            <a:r>
              <a:rPr lang="en-US" dirty="0" smtClean="0"/>
              <a:t>…</a:t>
            </a:r>
          </a:p>
          <a:p>
            <a:pPr marL="342900" indent="-342900">
              <a:buAutoNum type="arabicPeriod" startAt="2"/>
            </a:pPr>
            <a:endParaRPr lang="en-US" dirty="0"/>
          </a:p>
          <a:p>
            <a:r>
              <a:rPr lang="en-US" dirty="0" smtClean="0">
                <a:sym typeface="Webdings"/>
              </a:rPr>
              <a:t>	</a:t>
            </a:r>
            <a:r>
              <a:rPr lang="en-US" dirty="0" smtClean="0"/>
              <a:t> </a:t>
            </a:r>
            <a:r>
              <a:rPr lang="en-US" dirty="0"/>
              <a:t>5 units up	</a:t>
            </a:r>
            <a:r>
              <a:rPr lang="en-US" dirty="0" smtClean="0"/>
              <a:t>	</a:t>
            </a:r>
            <a:r>
              <a:rPr lang="en-US" dirty="0" smtClean="0">
                <a:sym typeface="Webdings"/>
              </a:rPr>
              <a:t></a:t>
            </a:r>
            <a:r>
              <a:rPr lang="en-US" dirty="0" smtClean="0"/>
              <a:t> </a:t>
            </a:r>
            <a:r>
              <a:rPr lang="en-US" dirty="0"/>
              <a:t>5 units left</a:t>
            </a:r>
          </a:p>
          <a:p>
            <a:pPr marL="1200150" lvl="2" indent="-285750">
              <a:buFont typeface="Webdings" pitchFamily="18" charset="2"/>
              <a:buChar char="c"/>
            </a:pPr>
            <a:r>
              <a:rPr lang="en-US" dirty="0" smtClean="0"/>
              <a:t>5 </a:t>
            </a:r>
            <a:r>
              <a:rPr lang="en-US" dirty="0"/>
              <a:t>units down	</a:t>
            </a:r>
            <a:r>
              <a:rPr lang="en-US" dirty="0" smtClean="0"/>
              <a:t>	</a:t>
            </a:r>
            <a:r>
              <a:rPr lang="en-US" dirty="0" smtClean="0">
                <a:sym typeface="Webdings"/>
              </a:rPr>
              <a:t></a:t>
            </a:r>
            <a:r>
              <a:rPr lang="en-US" dirty="0" smtClean="0"/>
              <a:t> </a:t>
            </a:r>
            <a:r>
              <a:rPr lang="en-US" dirty="0"/>
              <a:t>5 units </a:t>
            </a:r>
            <a:r>
              <a:rPr lang="en-US" dirty="0" smtClean="0"/>
              <a:t>right</a:t>
            </a:r>
          </a:p>
        </p:txBody>
      </p:sp>
      <p:sp>
        <p:nvSpPr>
          <p:cNvPr id="7" name="Rectangle 6"/>
          <p:cNvSpPr/>
          <p:nvPr/>
        </p:nvSpPr>
        <p:spPr>
          <a:xfrm>
            <a:off x="470208" y="272534"/>
            <a:ext cx="42101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7030A0"/>
                </a:solidFill>
              </a:rPr>
              <a:t>Summary:   y = x</a:t>
            </a:r>
            <a:r>
              <a:rPr lang="en-US" sz="2400" b="1" baseline="30000" dirty="0" smtClean="0">
                <a:solidFill>
                  <a:srgbClr val="7030A0"/>
                </a:solidFill>
              </a:rPr>
              <a:t>2</a:t>
            </a:r>
            <a:r>
              <a:rPr lang="en-US" sz="2400" b="1" i="1" baseline="30000" dirty="0" smtClean="0">
                <a:solidFill>
                  <a:srgbClr val="7030A0"/>
                </a:solidFill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</a:rPr>
              <a:t>→ </a:t>
            </a:r>
            <a:r>
              <a:rPr lang="en-US" sz="2400" b="1" i="1" dirty="0">
                <a:solidFill>
                  <a:srgbClr val="7030A0"/>
                </a:solidFill>
              </a:rPr>
              <a:t>y = </a:t>
            </a:r>
            <a:r>
              <a:rPr lang="en-US" sz="2400" b="1" dirty="0" smtClean="0">
                <a:solidFill>
                  <a:srgbClr val="7030A0"/>
                </a:solidFill>
              </a:rPr>
              <a:t>(</a:t>
            </a:r>
            <a:r>
              <a:rPr lang="en-US" sz="2400" b="1" i="1" dirty="0" smtClean="0">
                <a:solidFill>
                  <a:srgbClr val="7030A0"/>
                </a:solidFill>
              </a:rPr>
              <a:t>x </a:t>
            </a:r>
            <a:r>
              <a:rPr lang="en-US" sz="2400" b="1" dirty="0" smtClean="0">
                <a:solidFill>
                  <a:srgbClr val="7030A0"/>
                </a:solidFill>
              </a:rPr>
              <a:t>– p)</a:t>
            </a:r>
            <a:r>
              <a:rPr lang="en-US" sz="2400" b="1" baseline="30000" dirty="0" smtClean="0">
                <a:solidFill>
                  <a:srgbClr val="7030A0"/>
                </a:solidFill>
              </a:rPr>
              <a:t>2 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3593293"/>
            <a:ext cx="7772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 startAt="3"/>
            </a:pPr>
            <a:r>
              <a:rPr lang="en-US" dirty="0" smtClean="0"/>
              <a:t>In </a:t>
            </a:r>
            <a:r>
              <a:rPr lang="en-US" dirty="0"/>
              <a:t>general, the transformation of </a:t>
            </a:r>
            <a:r>
              <a:rPr lang="en-US" b="1" i="1" dirty="0"/>
              <a:t>f</a:t>
            </a:r>
            <a:r>
              <a:rPr lang="en-US" b="1" dirty="0"/>
              <a:t>(</a:t>
            </a:r>
            <a:r>
              <a:rPr lang="en-US" b="1" i="1" dirty="0"/>
              <a:t>x</a:t>
            </a:r>
            <a:r>
              <a:rPr lang="en-US" b="1" dirty="0"/>
              <a:t>) </a:t>
            </a:r>
            <a:r>
              <a:rPr lang="en-US" dirty="0"/>
              <a:t>→ </a:t>
            </a:r>
            <a:r>
              <a:rPr lang="en-US" b="1" i="1" dirty="0"/>
              <a:t>f</a:t>
            </a:r>
            <a:r>
              <a:rPr lang="en-US" b="1" dirty="0"/>
              <a:t>(</a:t>
            </a:r>
            <a:r>
              <a:rPr lang="en-US" b="1" i="1" dirty="0"/>
              <a:t>x </a:t>
            </a:r>
            <a:r>
              <a:rPr lang="en-US" b="1" dirty="0"/>
              <a:t>– </a:t>
            </a:r>
            <a:r>
              <a:rPr lang="en-US" b="1" i="1" dirty="0"/>
              <a:t>p</a:t>
            </a:r>
            <a:r>
              <a:rPr lang="en-US" b="1" dirty="0" smtClean="0"/>
              <a:t>)</a:t>
            </a:r>
            <a:r>
              <a:rPr lang="en-US" dirty="0" smtClean="0"/>
              <a:t> </a:t>
            </a:r>
            <a:r>
              <a:rPr lang="en-US" dirty="0"/>
              <a:t>shifts the graph</a:t>
            </a:r>
            <a:r>
              <a:rPr lang="en-US" dirty="0" smtClean="0"/>
              <a:t>…</a:t>
            </a:r>
          </a:p>
          <a:p>
            <a:endParaRPr lang="en-US" dirty="0" smtClean="0"/>
          </a:p>
          <a:p>
            <a:r>
              <a:rPr lang="en-US" dirty="0">
                <a:sym typeface="Webdings"/>
              </a:rPr>
              <a:t>	</a:t>
            </a:r>
            <a:r>
              <a:rPr lang="en-US" dirty="0" smtClean="0">
                <a:sym typeface="Webdings"/>
              </a:rPr>
              <a:t></a:t>
            </a:r>
            <a:r>
              <a:rPr lang="en-US" dirty="0" smtClean="0"/>
              <a:t> </a:t>
            </a:r>
            <a:r>
              <a:rPr lang="en-US" i="1" dirty="0"/>
              <a:t>p</a:t>
            </a:r>
            <a:r>
              <a:rPr lang="en-US" dirty="0" smtClean="0"/>
              <a:t> </a:t>
            </a:r>
            <a:r>
              <a:rPr lang="en-US" dirty="0"/>
              <a:t>units horizontally	</a:t>
            </a:r>
            <a:r>
              <a:rPr lang="en-US" dirty="0">
                <a:sym typeface="Webdings"/>
              </a:rPr>
              <a:t></a:t>
            </a:r>
            <a:r>
              <a:rPr lang="en-US" dirty="0"/>
              <a:t> </a:t>
            </a:r>
            <a:r>
              <a:rPr lang="en-US" i="1" dirty="0"/>
              <a:t>p</a:t>
            </a:r>
            <a:r>
              <a:rPr lang="en-US" dirty="0" smtClean="0"/>
              <a:t> </a:t>
            </a:r>
            <a:r>
              <a:rPr lang="en-US" dirty="0"/>
              <a:t>units </a:t>
            </a:r>
            <a:r>
              <a:rPr lang="en-US" dirty="0" smtClean="0"/>
              <a:t>vertically</a:t>
            </a:r>
          </a:p>
          <a:p>
            <a:endParaRPr lang="en-US" dirty="0"/>
          </a:p>
          <a:p>
            <a:r>
              <a:rPr lang="en-US" dirty="0" smtClean="0"/>
              <a:t>	This </a:t>
            </a:r>
            <a:r>
              <a:rPr lang="en-US" dirty="0"/>
              <a:t>is because the _______ are affected.</a:t>
            </a:r>
          </a:p>
          <a:p>
            <a:r>
              <a:rPr lang="en-US" dirty="0" smtClean="0">
                <a:sym typeface="Webdings"/>
              </a:rPr>
              <a:t>	</a:t>
            </a:r>
            <a:r>
              <a:rPr lang="en-US" dirty="0" smtClean="0"/>
              <a:t> </a:t>
            </a:r>
            <a:r>
              <a:rPr lang="en-US" i="1" dirty="0"/>
              <a:t>x</a:t>
            </a:r>
            <a:r>
              <a:rPr lang="en-US" dirty="0"/>
              <a:t>-values/inputs	</a:t>
            </a:r>
            <a:r>
              <a:rPr lang="en-US" dirty="0">
                <a:sym typeface="Webdings"/>
              </a:rPr>
              <a:t></a:t>
            </a:r>
            <a:r>
              <a:rPr lang="en-US" dirty="0"/>
              <a:t> </a:t>
            </a:r>
            <a:r>
              <a:rPr lang="en-US" i="1" dirty="0"/>
              <a:t>y</a:t>
            </a:r>
            <a:r>
              <a:rPr lang="en-US" dirty="0"/>
              <a:t>–values/outputs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828800"/>
            <a:ext cx="211161" cy="1952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976" y="2978762"/>
            <a:ext cx="211161" cy="1952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2" y="4240027"/>
            <a:ext cx="211161" cy="1952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5062538"/>
            <a:ext cx="211161" cy="19526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0208" y="5498068"/>
            <a:ext cx="6983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3399"/>
                </a:solidFill>
              </a:rPr>
              <a:t>Note: For y </a:t>
            </a:r>
            <a:r>
              <a:rPr lang="en-US" b="1" dirty="0">
                <a:solidFill>
                  <a:srgbClr val="FF3399"/>
                </a:solidFill>
              </a:rPr>
              <a:t>= (</a:t>
            </a:r>
            <a:r>
              <a:rPr lang="en-US" b="1" i="1" dirty="0">
                <a:solidFill>
                  <a:srgbClr val="FF3399"/>
                </a:solidFill>
              </a:rPr>
              <a:t>x </a:t>
            </a:r>
            <a:r>
              <a:rPr lang="en-US" b="1" dirty="0">
                <a:solidFill>
                  <a:srgbClr val="FF3399"/>
                </a:solidFill>
              </a:rPr>
              <a:t>– </a:t>
            </a:r>
            <a:r>
              <a:rPr lang="en-US" b="1" dirty="0" smtClean="0">
                <a:solidFill>
                  <a:srgbClr val="FF3399"/>
                </a:solidFill>
              </a:rPr>
              <a:t>p)</a:t>
            </a:r>
            <a:r>
              <a:rPr lang="en-US" b="1" baseline="30000" dirty="0" smtClean="0">
                <a:solidFill>
                  <a:srgbClr val="FF3399"/>
                </a:solidFill>
              </a:rPr>
              <a:t>2</a:t>
            </a:r>
            <a:r>
              <a:rPr lang="en-US" b="1" dirty="0" smtClean="0">
                <a:solidFill>
                  <a:srgbClr val="FF3399"/>
                </a:solidFill>
              </a:rPr>
              <a:t>  the vertex and parabola shifts to the right p units.</a:t>
            </a:r>
            <a:endParaRPr lang="en-US" b="1" dirty="0">
              <a:solidFill>
                <a:srgbClr val="FF339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0208" y="5867400"/>
            <a:ext cx="6858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3399"/>
                </a:solidFill>
              </a:rPr>
              <a:t>Note: For y </a:t>
            </a:r>
            <a:r>
              <a:rPr lang="en-US" b="1" dirty="0">
                <a:solidFill>
                  <a:srgbClr val="FF3399"/>
                </a:solidFill>
              </a:rPr>
              <a:t>= (</a:t>
            </a:r>
            <a:r>
              <a:rPr lang="en-US" b="1" i="1" dirty="0">
                <a:solidFill>
                  <a:srgbClr val="FF3399"/>
                </a:solidFill>
              </a:rPr>
              <a:t>x </a:t>
            </a:r>
            <a:r>
              <a:rPr lang="en-US" b="1" dirty="0" smtClean="0">
                <a:solidFill>
                  <a:srgbClr val="FF3399"/>
                </a:solidFill>
              </a:rPr>
              <a:t>+ p)</a:t>
            </a:r>
            <a:r>
              <a:rPr lang="en-US" b="1" baseline="30000" dirty="0" smtClean="0">
                <a:solidFill>
                  <a:srgbClr val="FF3399"/>
                </a:solidFill>
              </a:rPr>
              <a:t>2</a:t>
            </a:r>
            <a:r>
              <a:rPr lang="en-US" b="1" dirty="0" smtClean="0">
                <a:solidFill>
                  <a:srgbClr val="FF3399"/>
                </a:solidFill>
              </a:rPr>
              <a:t>  the vertex and parabola shifts to the left p units.</a:t>
            </a:r>
            <a:endParaRPr lang="en-US" b="1" dirty="0">
              <a:solidFill>
                <a:srgbClr val="FF3399"/>
              </a:solidFill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8305800" y="6470895"/>
            <a:ext cx="761747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sz="1800" dirty="0" smtClean="0"/>
              <a:t>3.1.</a:t>
            </a:r>
            <a:r>
              <a:rPr lang="en-US" sz="1800" i="1" dirty="0" smtClean="0"/>
              <a:t>10</a:t>
            </a:r>
            <a:endParaRPr lang="en-US" sz="1800" dirty="0"/>
          </a:p>
        </p:txBody>
      </p:sp>
      <p:sp>
        <p:nvSpPr>
          <p:cNvPr id="17" name="TextBox 16"/>
          <p:cNvSpPr txBox="1"/>
          <p:nvPr/>
        </p:nvSpPr>
        <p:spPr>
          <a:xfrm>
            <a:off x="533400" y="622929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On page 3.1 to explore the effect of q.  </a:t>
            </a:r>
            <a:endParaRPr lang="en-US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31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78822" y="272533"/>
            <a:ext cx="37676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7030A0"/>
                </a:solidFill>
              </a:rPr>
              <a:t>Summary: y = x</a:t>
            </a:r>
            <a:r>
              <a:rPr lang="en-US" sz="2400" b="1" i="1" baseline="30000" dirty="0" smtClean="0">
                <a:solidFill>
                  <a:srgbClr val="7030A0"/>
                </a:solidFill>
              </a:rPr>
              <a:t>2 </a:t>
            </a:r>
            <a:r>
              <a:rPr lang="en-US" sz="2400" b="1" dirty="0" smtClean="0">
                <a:solidFill>
                  <a:srgbClr val="7030A0"/>
                </a:solidFill>
              </a:rPr>
              <a:t>→ </a:t>
            </a:r>
            <a:r>
              <a:rPr lang="en-US" sz="2400" b="1" i="1" dirty="0" smtClean="0">
                <a:solidFill>
                  <a:srgbClr val="7030A0"/>
                </a:solidFill>
              </a:rPr>
              <a:t>y = x</a:t>
            </a:r>
            <a:r>
              <a:rPr lang="en-US" sz="2400" b="1" i="1" baseline="30000" dirty="0" smtClean="0">
                <a:solidFill>
                  <a:srgbClr val="7030A0"/>
                </a:solidFill>
              </a:rPr>
              <a:t>2</a:t>
            </a:r>
            <a:r>
              <a:rPr lang="en-US" sz="2400" b="1" dirty="0" smtClean="0">
                <a:solidFill>
                  <a:srgbClr val="7030A0"/>
                </a:solidFill>
              </a:rPr>
              <a:t> + q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5230" y="797812"/>
            <a:ext cx="71068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The </a:t>
            </a:r>
            <a:r>
              <a:rPr lang="en-US" dirty="0"/>
              <a:t>graph of </a:t>
            </a:r>
            <a:r>
              <a:rPr lang="en-US" b="1" i="1" dirty="0">
                <a:solidFill>
                  <a:srgbClr val="7030A0"/>
                </a:solidFill>
              </a:rPr>
              <a:t>y = </a:t>
            </a:r>
            <a:r>
              <a:rPr lang="en-US" b="1" dirty="0" smtClean="0">
                <a:solidFill>
                  <a:srgbClr val="7030A0"/>
                </a:solidFill>
              </a:rPr>
              <a:t>x</a:t>
            </a:r>
            <a:r>
              <a:rPr lang="en-US" b="1" baseline="30000" dirty="0" smtClean="0">
                <a:solidFill>
                  <a:srgbClr val="7030A0"/>
                </a:solidFill>
              </a:rPr>
              <a:t>2 </a:t>
            </a:r>
            <a:r>
              <a:rPr lang="en-US" b="1" dirty="0" smtClean="0">
                <a:solidFill>
                  <a:srgbClr val="7030A0"/>
                </a:solidFill>
              </a:rPr>
              <a:t>+ 4</a:t>
            </a:r>
            <a:r>
              <a:rPr lang="en-US" dirty="0" smtClean="0"/>
              <a:t> </a:t>
            </a:r>
            <a:r>
              <a:rPr lang="en-US" dirty="0"/>
              <a:t>is just like </a:t>
            </a:r>
            <a:r>
              <a:rPr lang="en-US" b="1" i="1" dirty="0">
                <a:solidFill>
                  <a:srgbClr val="7030A0"/>
                </a:solidFill>
              </a:rPr>
              <a:t>y = </a:t>
            </a:r>
            <a:r>
              <a:rPr lang="en-US" b="1" dirty="0">
                <a:solidFill>
                  <a:srgbClr val="7030A0"/>
                </a:solidFill>
              </a:rPr>
              <a:t>x</a:t>
            </a:r>
            <a:r>
              <a:rPr lang="en-US" b="1" baseline="30000" dirty="0">
                <a:solidFill>
                  <a:srgbClr val="7030A0"/>
                </a:solidFill>
              </a:rPr>
              <a:t>2</a:t>
            </a:r>
            <a:r>
              <a:rPr lang="en-US" dirty="0" smtClean="0"/>
              <a:t> </a:t>
            </a:r>
            <a:r>
              <a:rPr lang="en-US" dirty="0"/>
              <a:t>but the graph has been shifted…</a:t>
            </a:r>
          </a:p>
          <a:p>
            <a:endParaRPr lang="en-US" dirty="0" smtClean="0">
              <a:sym typeface="Webdings"/>
            </a:endParaRPr>
          </a:p>
          <a:p>
            <a:r>
              <a:rPr lang="en-US" dirty="0">
                <a:sym typeface="Webdings"/>
              </a:rPr>
              <a:t>	</a:t>
            </a:r>
            <a:r>
              <a:rPr lang="en-US" dirty="0" smtClean="0">
                <a:sym typeface="Webdings"/>
              </a:rPr>
              <a:t></a:t>
            </a:r>
            <a:r>
              <a:rPr lang="en-US" dirty="0" smtClean="0"/>
              <a:t> </a:t>
            </a:r>
            <a:r>
              <a:rPr lang="en-US" dirty="0"/>
              <a:t>4 units up	</a:t>
            </a:r>
            <a:r>
              <a:rPr lang="en-US" dirty="0">
                <a:sym typeface="Webdings"/>
              </a:rPr>
              <a:t></a:t>
            </a:r>
            <a:r>
              <a:rPr lang="en-US" dirty="0"/>
              <a:t> 4 units left</a:t>
            </a:r>
          </a:p>
          <a:p>
            <a:r>
              <a:rPr lang="en-US" dirty="0" smtClean="0">
                <a:sym typeface="Webdings"/>
              </a:rPr>
              <a:t>	</a:t>
            </a:r>
            <a:r>
              <a:rPr lang="en-US" dirty="0" smtClean="0"/>
              <a:t> </a:t>
            </a:r>
            <a:r>
              <a:rPr lang="en-US" dirty="0"/>
              <a:t>4 units down	</a:t>
            </a:r>
            <a:r>
              <a:rPr lang="en-US" dirty="0">
                <a:sym typeface="Webdings"/>
              </a:rPr>
              <a:t></a:t>
            </a:r>
            <a:r>
              <a:rPr lang="en-US" dirty="0"/>
              <a:t> 4 units </a:t>
            </a:r>
            <a:r>
              <a:rPr lang="en-US" dirty="0" smtClean="0"/>
              <a:t>right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5230" y="2133600"/>
            <a:ext cx="70972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 The </a:t>
            </a:r>
            <a:r>
              <a:rPr lang="en-US" dirty="0"/>
              <a:t>graph of </a:t>
            </a:r>
            <a:r>
              <a:rPr lang="en-US" b="1" i="1" dirty="0">
                <a:solidFill>
                  <a:srgbClr val="7030A0"/>
                </a:solidFill>
              </a:rPr>
              <a:t>y = </a:t>
            </a:r>
            <a:r>
              <a:rPr lang="en-US" b="1" dirty="0">
                <a:solidFill>
                  <a:srgbClr val="7030A0"/>
                </a:solidFill>
              </a:rPr>
              <a:t>x</a:t>
            </a:r>
            <a:r>
              <a:rPr lang="en-US" b="1" baseline="30000" dirty="0">
                <a:solidFill>
                  <a:srgbClr val="7030A0"/>
                </a:solidFill>
              </a:rPr>
              <a:t>2 </a:t>
            </a:r>
            <a:r>
              <a:rPr lang="en-US" b="1" dirty="0" smtClean="0">
                <a:solidFill>
                  <a:srgbClr val="7030A0"/>
                </a:solidFill>
              </a:rPr>
              <a:t>- 3</a:t>
            </a:r>
            <a:r>
              <a:rPr lang="en-US" dirty="0" smtClean="0"/>
              <a:t> </a:t>
            </a:r>
            <a:r>
              <a:rPr lang="en-US" dirty="0"/>
              <a:t>is just like </a:t>
            </a:r>
            <a:r>
              <a:rPr lang="en-US" b="1" i="1" dirty="0">
                <a:solidFill>
                  <a:srgbClr val="7030A0"/>
                </a:solidFill>
              </a:rPr>
              <a:t>y = </a:t>
            </a:r>
            <a:r>
              <a:rPr lang="en-US" b="1" dirty="0">
                <a:solidFill>
                  <a:srgbClr val="7030A0"/>
                </a:solidFill>
              </a:rPr>
              <a:t>x</a:t>
            </a:r>
            <a:r>
              <a:rPr lang="en-US" b="1" baseline="30000" dirty="0">
                <a:solidFill>
                  <a:srgbClr val="7030A0"/>
                </a:solidFill>
              </a:rPr>
              <a:t>2 </a:t>
            </a:r>
            <a:r>
              <a:rPr lang="en-US" dirty="0" smtClean="0"/>
              <a:t> </a:t>
            </a:r>
            <a:r>
              <a:rPr lang="en-US" dirty="0"/>
              <a:t>but the graph has been shifted</a:t>
            </a:r>
            <a:r>
              <a:rPr lang="en-US" dirty="0" smtClean="0"/>
              <a:t>…</a:t>
            </a:r>
          </a:p>
          <a:p>
            <a:endParaRPr lang="en-US" dirty="0">
              <a:sym typeface="Webdings"/>
            </a:endParaRPr>
          </a:p>
          <a:p>
            <a:r>
              <a:rPr lang="en-US" dirty="0" smtClean="0">
                <a:sym typeface="Webdings"/>
              </a:rPr>
              <a:t>	</a:t>
            </a:r>
            <a:r>
              <a:rPr lang="en-US" dirty="0" smtClean="0"/>
              <a:t> </a:t>
            </a:r>
            <a:r>
              <a:rPr lang="en-US" dirty="0"/>
              <a:t>up 3 units	</a:t>
            </a:r>
            <a:r>
              <a:rPr lang="en-US" dirty="0">
                <a:sym typeface="Webdings"/>
              </a:rPr>
              <a:t></a:t>
            </a:r>
            <a:r>
              <a:rPr lang="en-US" dirty="0"/>
              <a:t> left 3 units</a:t>
            </a:r>
          </a:p>
          <a:p>
            <a:r>
              <a:rPr lang="en-US" dirty="0" smtClean="0">
                <a:sym typeface="Webdings"/>
              </a:rPr>
              <a:t>	</a:t>
            </a:r>
            <a:r>
              <a:rPr lang="en-US" dirty="0" smtClean="0"/>
              <a:t> </a:t>
            </a:r>
            <a:r>
              <a:rPr lang="en-US" dirty="0"/>
              <a:t>down 3 units	</a:t>
            </a:r>
            <a:r>
              <a:rPr lang="en-US" dirty="0">
                <a:sym typeface="Webdings"/>
              </a:rPr>
              <a:t></a:t>
            </a:r>
            <a:r>
              <a:rPr lang="en-US" dirty="0"/>
              <a:t> right 3 units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5230" y="3604736"/>
            <a:ext cx="650569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 In </a:t>
            </a:r>
            <a:r>
              <a:rPr lang="en-US" dirty="0"/>
              <a:t>general, the transformation of </a:t>
            </a:r>
            <a:r>
              <a:rPr lang="en-US" b="1" i="1" dirty="0"/>
              <a:t>f</a:t>
            </a:r>
            <a:r>
              <a:rPr lang="en-US" b="1" dirty="0"/>
              <a:t>(</a:t>
            </a:r>
            <a:r>
              <a:rPr lang="en-US" b="1" i="1" dirty="0"/>
              <a:t>x</a:t>
            </a:r>
            <a:r>
              <a:rPr lang="en-US" b="1" dirty="0"/>
              <a:t>) </a:t>
            </a:r>
            <a:r>
              <a:rPr lang="en-US" dirty="0"/>
              <a:t>→ </a:t>
            </a:r>
            <a:r>
              <a:rPr lang="en-US" b="1" i="1" dirty="0"/>
              <a:t>f</a:t>
            </a:r>
            <a:r>
              <a:rPr lang="en-US" b="1" dirty="0"/>
              <a:t>(</a:t>
            </a:r>
            <a:r>
              <a:rPr lang="en-US" b="1" i="1" dirty="0"/>
              <a:t>x</a:t>
            </a:r>
            <a:r>
              <a:rPr lang="en-US" b="1" dirty="0"/>
              <a:t>) + </a:t>
            </a:r>
            <a:r>
              <a:rPr lang="en-US" b="1" i="1" dirty="0"/>
              <a:t>k</a:t>
            </a:r>
            <a:r>
              <a:rPr lang="en-US" dirty="0"/>
              <a:t> shifts the graph</a:t>
            </a:r>
            <a:r>
              <a:rPr lang="en-US" dirty="0" smtClean="0"/>
              <a:t>...</a:t>
            </a:r>
          </a:p>
          <a:p>
            <a:endParaRPr lang="en-US" dirty="0"/>
          </a:p>
          <a:p>
            <a:r>
              <a:rPr lang="en-US" dirty="0" smtClean="0">
                <a:sym typeface="Webdings"/>
              </a:rPr>
              <a:t>	</a:t>
            </a:r>
            <a:r>
              <a:rPr lang="en-US" dirty="0" smtClean="0"/>
              <a:t> </a:t>
            </a:r>
            <a:r>
              <a:rPr lang="en-US" i="1" dirty="0"/>
              <a:t>k</a:t>
            </a:r>
            <a:r>
              <a:rPr lang="en-US" dirty="0"/>
              <a:t> units horizontally	</a:t>
            </a:r>
            <a:r>
              <a:rPr lang="en-US" dirty="0">
                <a:sym typeface="Webdings"/>
              </a:rPr>
              <a:t></a:t>
            </a:r>
            <a:r>
              <a:rPr lang="en-US" dirty="0"/>
              <a:t> </a:t>
            </a:r>
            <a:r>
              <a:rPr lang="en-US" i="1" dirty="0"/>
              <a:t>k</a:t>
            </a:r>
            <a:r>
              <a:rPr lang="en-US" dirty="0"/>
              <a:t> units vertically</a:t>
            </a:r>
          </a:p>
          <a:p>
            <a:r>
              <a:rPr lang="en-US" dirty="0"/>
              <a:t>	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This </a:t>
            </a:r>
            <a:r>
              <a:rPr lang="en-US" dirty="0"/>
              <a:t>is because the _______ are affected.</a:t>
            </a:r>
          </a:p>
          <a:p>
            <a:r>
              <a:rPr lang="en-US" dirty="0" smtClean="0">
                <a:sym typeface="Webdings"/>
              </a:rPr>
              <a:t>		</a:t>
            </a:r>
            <a:r>
              <a:rPr lang="en-US" dirty="0" smtClean="0"/>
              <a:t> </a:t>
            </a:r>
            <a:r>
              <a:rPr lang="en-US" i="1" dirty="0"/>
              <a:t>x</a:t>
            </a:r>
            <a:r>
              <a:rPr lang="en-US" dirty="0"/>
              <a:t>-values/inputs	</a:t>
            </a:r>
            <a:r>
              <a:rPr lang="en-US" dirty="0">
                <a:sym typeface="Webdings"/>
              </a:rPr>
              <a:t></a:t>
            </a:r>
            <a:r>
              <a:rPr lang="en-US" dirty="0"/>
              <a:t> </a:t>
            </a:r>
            <a:r>
              <a:rPr lang="en-US" i="1" dirty="0"/>
              <a:t>y</a:t>
            </a:r>
            <a:r>
              <a:rPr lang="en-US" dirty="0"/>
              <a:t>–values/outputs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454762"/>
            <a:ext cx="211161" cy="1952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239" y="3054962"/>
            <a:ext cx="211161" cy="1952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439" y="4233130"/>
            <a:ext cx="211161" cy="1952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5073160"/>
            <a:ext cx="211161" cy="1952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0208" y="5498068"/>
            <a:ext cx="6208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3399"/>
                </a:solidFill>
              </a:rPr>
              <a:t>Note: For y </a:t>
            </a:r>
            <a:r>
              <a:rPr lang="en-US" b="1" dirty="0">
                <a:solidFill>
                  <a:srgbClr val="FF3399"/>
                </a:solidFill>
              </a:rPr>
              <a:t>= (</a:t>
            </a:r>
            <a:r>
              <a:rPr lang="en-US" b="1" i="1" dirty="0">
                <a:solidFill>
                  <a:srgbClr val="FF3399"/>
                </a:solidFill>
              </a:rPr>
              <a:t>x </a:t>
            </a:r>
            <a:r>
              <a:rPr lang="en-US" b="1" dirty="0" smtClean="0">
                <a:solidFill>
                  <a:srgbClr val="FF3399"/>
                </a:solidFill>
              </a:rPr>
              <a:t>)</a:t>
            </a:r>
            <a:r>
              <a:rPr lang="en-US" b="1" baseline="30000" dirty="0" smtClean="0">
                <a:solidFill>
                  <a:srgbClr val="FF3399"/>
                </a:solidFill>
              </a:rPr>
              <a:t>2</a:t>
            </a:r>
            <a:r>
              <a:rPr lang="en-US" b="1" dirty="0" smtClean="0">
                <a:solidFill>
                  <a:srgbClr val="FF3399"/>
                </a:solidFill>
              </a:rPr>
              <a:t> + q  the vertex and parabola shifts up q units.</a:t>
            </a:r>
            <a:endParaRPr lang="en-US" b="1" dirty="0">
              <a:solidFill>
                <a:srgbClr val="FF339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6107668"/>
            <a:ext cx="6405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3399"/>
                </a:solidFill>
              </a:rPr>
              <a:t>Note: For y </a:t>
            </a:r>
            <a:r>
              <a:rPr lang="en-US" b="1" dirty="0">
                <a:solidFill>
                  <a:srgbClr val="FF3399"/>
                </a:solidFill>
              </a:rPr>
              <a:t>= (</a:t>
            </a:r>
            <a:r>
              <a:rPr lang="en-US" b="1" i="1" dirty="0">
                <a:solidFill>
                  <a:srgbClr val="FF3399"/>
                </a:solidFill>
              </a:rPr>
              <a:t>x </a:t>
            </a:r>
            <a:r>
              <a:rPr lang="en-US" b="1" dirty="0" smtClean="0">
                <a:solidFill>
                  <a:srgbClr val="FF3399"/>
                </a:solidFill>
              </a:rPr>
              <a:t>)</a:t>
            </a:r>
            <a:r>
              <a:rPr lang="en-US" b="1" baseline="30000" dirty="0" smtClean="0">
                <a:solidFill>
                  <a:srgbClr val="FF3399"/>
                </a:solidFill>
              </a:rPr>
              <a:t>2</a:t>
            </a:r>
            <a:r>
              <a:rPr lang="en-US" b="1" dirty="0" smtClean="0">
                <a:solidFill>
                  <a:srgbClr val="FF3399"/>
                </a:solidFill>
              </a:rPr>
              <a:t> - q the vertex and parabola shifts down q units.</a:t>
            </a:r>
            <a:endParaRPr lang="en-US" b="1" dirty="0">
              <a:solidFill>
                <a:srgbClr val="FF3399"/>
              </a:solidFill>
            </a:endParaRP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8305800" y="6470895"/>
            <a:ext cx="748988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sz="1800" dirty="0" smtClean="0"/>
              <a:t>3.1.</a:t>
            </a:r>
            <a:r>
              <a:rPr lang="en-US" sz="1800" i="1" dirty="0" smtClean="0"/>
              <a:t>11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1961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371600" y="1928813"/>
            <a:ext cx="6446838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6600" b="1" i="1">
                <a:solidFill>
                  <a:srgbClr val="0000CC"/>
                </a:solidFill>
              </a:rPr>
              <a:t>f(x)</a:t>
            </a:r>
            <a:r>
              <a:rPr lang="en-US" sz="6600" b="1">
                <a:solidFill>
                  <a:srgbClr val="0000CC"/>
                </a:solidFill>
              </a:rPr>
              <a:t> = </a:t>
            </a:r>
            <a:r>
              <a:rPr lang="en-US" sz="6600" b="1" i="1">
                <a:solidFill>
                  <a:srgbClr val="0000CC"/>
                </a:solidFill>
              </a:rPr>
              <a:t>a</a:t>
            </a:r>
            <a:r>
              <a:rPr lang="en-US" sz="6600" b="1">
                <a:solidFill>
                  <a:srgbClr val="0000CC"/>
                </a:solidFill>
              </a:rPr>
              <a:t>(</a:t>
            </a:r>
            <a:r>
              <a:rPr lang="en-US" sz="6600" b="1" i="1">
                <a:solidFill>
                  <a:srgbClr val="0000CC"/>
                </a:solidFill>
              </a:rPr>
              <a:t>x</a:t>
            </a:r>
            <a:r>
              <a:rPr lang="en-US" sz="6600" b="1">
                <a:solidFill>
                  <a:srgbClr val="0000CC"/>
                </a:solidFill>
              </a:rPr>
              <a:t> - </a:t>
            </a:r>
            <a:r>
              <a:rPr lang="en-US" sz="6600" b="1" i="1">
                <a:solidFill>
                  <a:srgbClr val="0000CC"/>
                </a:solidFill>
              </a:rPr>
              <a:t>p</a:t>
            </a:r>
            <a:r>
              <a:rPr lang="en-US" sz="6600" b="1">
                <a:solidFill>
                  <a:srgbClr val="0000CC"/>
                </a:solidFill>
              </a:rPr>
              <a:t>)</a:t>
            </a:r>
            <a:r>
              <a:rPr lang="en-US" sz="6600" b="1" baseline="30000">
                <a:solidFill>
                  <a:srgbClr val="0000CC"/>
                </a:solidFill>
              </a:rPr>
              <a:t>2</a:t>
            </a:r>
            <a:r>
              <a:rPr lang="en-US" sz="6600" b="1">
                <a:solidFill>
                  <a:srgbClr val="0000CC"/>
                </a:solidFill>
              </a:rPr>
              <a:t> + </a:t>
            </a:r>
            <a:r>
              <a:rPr lang="en-US" sz="6600" b="1" i="1">
                <a:solidFill>
                  <a:srgbClr val="0000CC"/>
                </a:solidFill>
              </a:rPr>
              <a:t>q</a:t>
            </a:r>
            <a:endParaRPr lang="en-US">
              <a:solidFill>
                <a:srgbClr val="0000CC"/>
              </a:solidFill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057400" y="955675"/>
            <a:ext cx="1691938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Vertical Stretch 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Factor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343400" y="781050"/>
            <a:ext cx="1627188" cy="8604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Horizontal</a:t>
            </a:r>
          </a:p>
          <a:p>
            <a:r>
              <a:rPr lang="en-US" b="1">
                <a:solidFill>
                  <a:srgbClr val="FF0000"/>
                </a:solidFill>
              </a:rPr>
              <a:t>Shift</a:t>
            </a:r>
            <a:endParaRPr lang="en-US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3289300" y="1798638"/>
            <a:ext cx="361950" cy="612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5156994" y="1663700"/>
            <a:ext cx="249238" cy="588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7142163" y="955675"/>
            <a:ext cx="1347787" cy="8604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Vertical </a:t>
            </a:r>
          </a:p>
          <a:p>
            <a:r>
              <a:rPr lang="en-US" b="1" dirty="0">
                <a:solidFill>
                  <a:srgbClr val="FF0000"/>
                </a:solidFill>
              </a:rPr>
              <a:t>Shift</a:t>
            </a:r>
            <a:endParaRPr lang="en-US" dirty="0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 flipH="1">
            <a:off x="7492267" y="1820863"/>
            <a:ext cx="522287" cy="5667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1201738" y="3497263"/>
            <a:ext cx="2652712" cy="8604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800080"/>
                </a:solidFill>
              </a:rPr>
              <a:t>Indicates direction</a:t>
            </a:r>
          </a:p>
          <a:p>
            <a:r>
              <a:rPr lang="en-US" b="1">
                <a:solidFill>
                  <a:srgbClr val="800080"/>
                </a:solidFill>
              </a:rPr>
              <a:t>of opening</a:t>
            </a:r>
            <a:endParaRPr lang="en-US"/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6324600" y="3635375"/>
            <a:ext cx="2752725" cy="8604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800080"/>
                </a:solidFill>
              </a:rPr>
              <a:t>Coordinates of </a:t>
            </a:r>
          </a:p>
          <a:p>
            <a:r>
              <a:rPr lang="en-US" b="1">
                <a:solidFill>
                  <a:srgbClr val="800080"/>
                </a:solidFill>
              </a:rPr>
              <a:t>the vertex are (</a:t>
            </a:r>
            <a:r>
              <a:rPr lang="en-US" b="1" i="1">
                <a:solidFill>
                  <a:srgbClr val="800080"/>
                </a:solidFill>
              </a:rPr>
              <a:t>p</a:t>
            </a:r>
            <a:r>
              <a:rPr lang="en-US" b="1">
                <a:solidFill>
                  <a:srgbClr val="800080"/>
                </a:solidFill>
              </a:rPr>
              <a:t>, </a:t>
            </a:r>
            <a:r>
              <a:rPr lang="en-US" b="1" i="1">
                <a:solidFill>
                  <a:srgbClr val="800080"/>
                </a:solidFill>
              </a:rPr>
              <a:t>q</a:t>
            </a:r>
            <a:r>
              <a:rPr lang="en-US" b="1">
                <a:solidFill>
                  <a:srgbClr val="800080"/>
                </a:solidFill>
              </a:rPr>
              <a:t>)</a:t>
            </a:r>
            <a:endParaRPr lang="en-US"/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3900488" y="4779963"/>
            <a:ext cx="2559050" cy="8604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800080"/>
                </a:solidFill>
              </a:rPr>
              <a:t>Axis of Symmetry</a:t>
            </a:r>
          </a:p>
          <a:p>
            <a:r>
              <a:rPr lang="en-US" b="1">
                <a:solidFill>
                  <a:srgbClr val="800080"/>
                </a:solidFill>
              </a:rPr>
              <a:t>     is  </a:t>
            </a:r>
            <a:r>
              <a:rPr lang="en-US" b="1" i="1">
                <a:solidFill>
                  <a:srgbClr val="800080"/>
                </a:solidFill>
              </a:rPr>
              <a:t>x</a:t>
            </a:r>
            <a:r>
              <a:rPr lang="en-US" b="1">
                <a:solidFill>
                  <a:srgbClr val="800080"/>
                </a:solidFill>
              </a:rPr>
              <a:t> - </a:t>
            </a:r>
            <a:r>
              <a:rPr lang="en-US" b="1" i="1">
                <a:solidFill>
                  <a:srgbClr val="800080"/>
                </a:solidFill>
              </a:rPr>
              <a:t>p</a:t>
            </a:r>
            <a:r>
              <a:rPr lang="en-US" b="1">
                <a:solidFill>
                  <a:srgbClr val="800080"/>
                </a:solidFill>
              </a:rPr>
              <a:t> = 0</a:t>
            </a:r>
            <a:endParaRPr lang="en-US"/>
          </a:p>
        </p:txBody>
      </p:sp>
      <p:sp>
        <p:nvSpPr>
          <p:cNvPr id="4110" name="Line 14"/>
          <p:cNvSpPr>
            <a:spLocks noChangeShapeType="1"/>
          </p:cNvSpPr>
          <p:nvPr/>
        </p:nvSpPr>
        <p:spPr bwMode="auto">
          <a:xfrm flipV="1">
            <a:off x="2562225" y="2797175"/>
            <a:ext cx="998538" cy="679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1" name="AutoShape 15"/>
          <p:cNvSpPr>
            <a:spLocks/>
          </p:cNvSpPr>
          <p:nvPr/>
        </p:nvSpPr>
        <p:spPr bwMode="auto">
          <a:xfrm rot="-5400000">
            <a:off x="4092575" y="3013075"/>
            <a:ext cx="1903413" cy="1452563"/>
          </a:xfrm>
          <a:prstGeom prst="leftBrace">
            <a:avLst>
              <a:gd name="adj1" fmla="val 833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2" name="AutoShape 16"/>
          <p:cNvSpPr>
            <a:spLocks/>
          </p:cNvSpPr>
          <p:nvPr/>
        </p:nvSpPr>
        <p:spPr bwMode="auto">
          <a:xfrm rot="-5400000">
            <a:off x="6385719" y="2262981"/>
            <a:ext cx="520700" cy="1995488"/>
          </a:xfrm>
          <a:prstGeom prst="leftBrace">
            <a:avLst>
              <a:gd name="adj1" fmla="val 31936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195263" y="4537075"/>
            <a:ext cx="3460750" cy="2320925"/>
          </a:xfrm>
          <a:prstGeom prst="rect">
            <a:avLst/>
          </a:prstGeom>
          <a:solidFill>
            <a:srgbClr val="FFFF87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If </a:t>
            </a:r>
            <a:r>
              <a:rPr lang="en-US" b="1" i="1"/>
              <a:t>a</a:t>
            </a:r>
            <a:r>
              <a:rPr lang="en-US" b="1"/>
              <a:t> &gt; 0</a:t>
            </a:r>
            <a:r>
              <a:rPr lang="en-US" b="1">
                <a:solidFill>
                  <a:srgbClr val="FF0000"/>
                </a:solidFill>
              </a:rPr>
              <a:t>, the graph opens </a:t>
            </a:r>
          </a:p>
          <a:p>
            <a:r>
              <a:rPr lang="en-US" b="1">
                <a:solidFill>
                  <a:srgbClr val="FF0000"/>
                </a:solidFill>
              </a:rPr>
              <a:t>up and there is a </a:t>
            </a:r>
          </a:p>
          <a:p>
            <a:r>
              <a:rPr lang="en-US" b="1">
                <a:solidFill>
                  <a:srgbClr val="FF0000"/>
                </a:solidFill>
              </a:rPr>
              <a:t>minimum value of </a:t>
            </a:r>
            <a:r>
              <a:rPr lang="en-US" b="1" i="1">
                <a:solidFill>
                  <a:srgbClr val="FF0000"/>
                </a:solidFill>
              </a:rPr>
              <a:t>y.</a:t>
            </a:r>
            <a:endParaRPr lang="en-US" b="1">
              <a:solidFill>
                <a:srgbClr val="FF0000"/>
              </a:solidFill>
            </a:endParaRPr>
          </a:p>
          <a:p>
            <a:r>
              <a:rPr lang="en-US" b="1">
                <a:solidFill>
                  <a:srgbClr val="FF0000"/>
                </a:solidFill>
              </a:rPr>
              <a:t>If </a:t>
            </a:r>
            <a:r>
              <a:rPr lang="en-US" b="1" i="1"/>
              <a:t>a</a:t>
            </a:r>
            <a:r>
              <a:rPr lang="en-US" b="1"/>
              <a:t> &lt; 0</a:t>
            </a:r>
            <a:r>
              <a:rPr lang="en-US" b="1">
                <a:solidFill>
                  <a:srgbClr val="FF0000"/>
                </a:solidFill>
              </a:rPr>
              <a:t>, the graph opens </a:t>
            </a:r>
          </a:p>
          <a:p>
            <a:r>
              <a:rPr lang="en-US" b="1">
                <a:solidFill>
                  <a:srgbClr val="FF0000"/>
                </a:solidFill>
              </a:rPr>
              <a:t>down and there is a </a:t>
            </a:r>
          </a:p>
          <a:p>
            <a:r>
              <a:rPr lang="en-US" b="1">
                <a:solidFill>
                  <a:srgbClr val="FF0000"/>
                </a:solidFill>
              </a:rPr>
              <a:t>maximum value of </a:t>
            </a:r>
            <a:r>
              <a:rPr lang="en-US" b="1" i="1">
                <a:solidFill>
                  <a:srgbClr val="FF0000"/>
                </a:solidFill>
              </a:rPr>
              <a:t>y.</a:t>
            </a:r>
            <a:endParaRPr lang="en-US"/>
          </a:p>
        </p:txBody>
      </p:sp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914400" y="14288"/>
            <a:ext cx="65350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u="sng" dirty="0"/>
              <a:t>The </a:t>
            </a:r>
            <a:r>
              <a:rPr lang="en-US" sz="2800" b="1" u="sng" dirty="0" smtClean="0"/>
              <a:t>Vertex </a:t>
            </a:r>
            <a:r>
              <a:rPr lang="en-US" sz="2800" b="1" u="sng" dirty="0"/>
              <a:t>Form of the Quadratic Function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8305800" y="6470895"/>
            <a:ext cx="761747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sz="1800" dirty="0" smtClean="0"/>
              <a:t>3.1.</a:t>
            </a:r>
            <a:r>
              <a:rPr lang="en-US" sz="1800" i="1" dirty="0" smtClean="0"/>
              <a:t>12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9081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5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  <p:bldP spid="4101" grpId="0" animBg="1" autoUpdateAnimBg="0"/>
      <p:bldP spid="4102" grpId="0" animBg="1" autoUpdateAnimBg="0"/>
      <p:bldP spid="4103" grpId="0" animBg="1"/>
      <p:bldP spid="4104" grpId="0" animBg="1"/>
      <p:bldP spid="4105" grpId="0" animBg="1" autoUpdateAnimBg="0"/>
      <p:bldP spid="4106" grpId="0" animBg="1"/>
      <p:bldP spid="4107" grpId="0" animBg="1" autoUpdateAnimBg="0"/>
      <p:bldP spid="4108" grpId="0" animBg="1" autoUpdateAnimBg="0"/>
      <p:bldP spid="4109" grpId="0" animBg="1" autoUpdateAnimBg="0"/>
      <p:bldP spid="4110" grpId="0" animBg="1"/>
      <p:bldP spid="4111" grpId="0" animBg="1"/>
      <p:bldP spid="4112" grpId="0" animBg="1"/>
      <p:bldP spid="4117" grpId="0" animBg="1" autoUpdateAnimBg="0"/>
      <p:bldP spid="4119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92" name="Group 40"/>
          <p:cNvGrpSpPr>
            <a:grpSpLocks/>
          </p:cNvGrpSpPr>
          <p:nvPr/>
        </p:nvGrpSpPr>
        <p:grpSpPr bwMode="auto">
          <a:xfrm>
            <a:off x="363538" y="1914525"/>
            <a:ext cx="2540000" cy="2108200"/>
            <a:chOff x="229" y="1206"/>
            <a:chExt cx="1600" cy="1328"/>
          </a:xfrm>
        </p:grpSpPr>
        <p:sp>
          <p:nvSpPr>
            <p:cNvPr id="23556" name="Line 4"/>
            <p:cNvSpPr>
              <a:spLocks noChangeShapeType="1"/>
            </p:cNvSpPr>
            <p:nvPr/>
          </p:nvSpPr>
          <p:spPr bwMode="auto">
            <a:xfrm>
              <a:off x="1229" y="1206"/>
              <a:ext cx="0" cy="132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7" name="Line 5"/>
            <p:cNvSpPr>
              <a:spLocks noChangeShapeType="1"/>
            </p:cNvSpPr>
            <p:nvPr/>
          </p:nvSpPr>
          <p:spPr bwMode="auto">
            <a:xfrm flipV="1">
              <a:off x="229" y="1877"/>
              <a:ext cx="160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1143000"/>
            <a:ext cx="13843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024688" y="2286000"/>
            <a:ext cx="138430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1179513" y="1709738"/>
            <a:ext cx="0" cy="2200275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7726363" y="1457325"/>
            <a:ext cx="0" cy="2200275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4" name="Oval 12"/>
          <p:cNvSpPr>
            <a:spLocks noChangeArrowheads="1"/>
          </p:cNvSpPr>
          <p:nvPr/>
        </p:nvSpPr>
        <p:spPr bwMode="auto">
          <a:xfrm>
            <a:off x="1090613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5" name="Oval 13"/>
          <p:cNvSpPr>
            <a:spLocks noChangeArrowheads="1"/>
          </p:cNvSpPr>
          <p:nvPr/>
        </p:nvSpPr>
        <p:spPr bwMode="auto">
          <a:xfrm>
            <a:off x="7666038" y="2209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406400" y="4179888"/>
            <a:ext cx="16594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660066"/>
                </a:solidFill>
              </a:rPr>
              <a:t>f</a:t>
            </a:r>
            <a:r>
              <a:rPr lang="en-US" dirty="0">
                <a:solidFill>
                  <a:srgbClr val="660066"/>
                </a:solidFill>
              </a:rPr>
              <a:t>(</a:t>
            </a:r>
            <a:r>
              <a:rPr lang="en-US" i="1" dirty="0">
                <a:solidFill>
                  <a:srgbClr val="660066"/>
                </a:solidFill>
              </a:rPr>
              <a:t>x</a:t>
            </a:r>
            <a:r>
              <a:rPr lang="en-US" dirty="0">
                <a:solidFill>
                  <a:srgbClr val="660066"/>
                </a:solidFill>
              </a:rPr>
              <a:t>) = (</a:t>
            </a:r>
            <a:r>
              <a:rPr lang="en-US" i="1" dirty="0">
                <a:solidFill>
                  <a:srgbClr val="660066"/>
                </a:solidFill>
              </a:rPr>
              <a:t>x</a:t>
            </a:r>
            <a:r>
              <a:rPr lang="en-US" dirty="0">
                <a:solidFill>
                  <a:srgbClr val="660066"/>
                </a:solidFill>
              </a:rPr>
              <a:t> +</a:t>
            </a:r>
            <a:r>
              <a:rPr lang="en-US" dirty="0" smtClean="0">
                <a:solidFill>
                  <a:srgbClr val="660066"/>
                </a:solidFill>
              </a:rPr>
              <a:t>2)</a:t>
            </a:r>
            <a:r>
              <a:rPr lang="en-US" baseline="30000" dirty="0" smtClean="0">
                <a:solidFill>
                  <a:srgbClr val="660066"/>
                </a:solidFill>
              </a:rPr>
              <a:t>2</a:t>
            </a:r>
            <a:r>
              <a:rPr lang="en-US" dirty="0" smtClean="0">
                <a:solidFill>
                  <a:srgbClr val="660066"/>
                </a:solidFill>
              </a:rPr>
              <a:t> + 1</a:t>
            </a:r>
            <a:endParaRPr lang="en-US" dirty="0"/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5273223" y="4148138"/>
            <a:ext cx="17203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660066"/>
                </a:solidFill>
              </a:rPr>
              <a:t>f</a:t>
            </a:r>
            <a:r>
              <a:rPr lang="en-US" dirty="0">
                <a:solidFill>
                  <a:srgbClr val="660066"/>
                </a:solidFill>
              </a:rPr>
              <a:t>(</a:t>
            </a:r>
            <a:r>
              <a:rPr lang="en-US" i="1" dirty="0">
                <a:solidFill>
                  <a:srgbClr val="660066"/>
                </a:solidFill>
              </a:rPr>
              <a:t>x</a:t>
            </a:r>
            <a:r>
              <a:rPr lang="en-US" dirty="0">
                <a:solidFill>
                  <a:srgbClr val="660066"/>
                </a:solidFill>
              </a:rPr>
              <a:t>) = </a:t>
            </a:r>
            <a:r>
              <a:rPr lang="en-US" dirty="0" smtClean="0">
                <a:solidFill>
                  <a:srgbClr val="660066"/>
                </a:solidFill>
              </a:rPr>
              <a:t>-(</a:t>
            </a:r>
            <a:r>
              <a:rPr lang="en-US" i="1" dirty="0">
                <a:solidFill>
                  <a:srgbClr val="660066"/>
                </a:solidFill>
              </a:rPr>
              <a:t>x</a:t>
            </a:r>
            <a:r>
              <a:rPr lang="en-US" dirty="0">
                <a:solidFill>
                  <a:srgbClr val="660066"/>
                </a:solidFill>
              </a:rPr>
              <a:t> - </a:t>
            </a:r>
            <a:r>
              <a:rPr lang="en-US" dirty="0" smtClean="0">
                <a:solidFill>
                  <a:srgbClr val="660066"/>
                </a:solidFill>
              </a:rPr>
              <a:t>3)</a:t>
            </a:r>
            <a:r>
              <a:rPr lang="en-US" baseline="30000" dirty="0" smtClean="0">
                <a:solidFill>
                  <a:srgbClr val="660066"/>
                </a:solidFill>
              </a:rPr>
              <a:t>2 </a:t>
            </a:r>
            <a:r>
              <a:rPr lang="en-US" dirty="0">
                <a:solidFill>
                  <a:srgbClr val="660066"/>
                </a:solidFill>
              </a:rPr>
              <a:t>+</a:t>
            </a:r>
            <a:r>
              <a:rPr lang="en-US" dirty="0" smtClean="0">
                <a:solidFill>
                  <a:srgbClr val="660066"/>
                </a:solidFill>
              </a:rPr>
              <a:t> 2</a:t>
            </a:r>
            <a:endParaRPr lang="en-US" dirty="0"/>
          </a:p>
        </p:txBody>
      </p:sp>
      <p:sp>
        <p:nvSpPr>
          <p:cNvPr id="23572" name="Text Box 20"/>
          <p:cNvSpPr txBox="1">
            <a:spLocks noChangeArrowheads="1"/>
          </p:cNvSpPr>
          <p:nvPr/>
        </p:nvSpPr>
        <p:spPr bwMode="auto">
          <a:xfrm>
            <a:off x="1208943" y="2534138"/>
            <a:ext cx="7409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 dirty="0"/>
              <a:t>(-2, </a:t>
            </a:r>
            <a:r>
              <a:rPr lang="en-US" sz="1800" b="0" dirty="0" smtClean="0"/>
              <a:t>1)</a:t>
            </a:r>
            <a:endParaRPr lang="en-US" sz="1800" b="0" dirty="0"/>
          </a:p>
        </p:txBody>
      </p:sp>
      <p:sp>
        <p:nvSpPr>
          <p:cNvPr id="23573" name="Text Box 21"/>
          <p:cNvSpPr txBox="1">
            <a:spLocks noChangeArrowheads="1"/>
          </p:cNvSpPr>
          <p:nvPr/>
        </p:nvSpPr>
        <p:spPr bwMode="auto">
          <a:xfrm>
            <a:off x="7879118" y="1848406"/>
            <a:ext cx="6703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 dirty="0" smtClean="0"/>
              <a:t>(3, </a:t>
            </a:r>
            <a:r>
              <a:rPr lang="en-US" dirty="0" smtClean="0"/>
              <a:t>2</a:t>
            </a:r>
            <a:r>
              <a:rPr lang="en-US" sz="1800" b="0" dirty="0" smtClean="0"/>
              <a:t>)</a:t>
            </a:r>
            <a:endParaRPr lang="en-US" sz="1800" b="0" dirty="0"/>
          </a:p>
        </p:txBody>
      </p:sp>
      <p:sp>
        <p:nvSpPr>
          <p:cNvPr id="23574" name="Text Box 22"/>
          <p:cNvSpPr txBox="1">
            <a:spLocks noChangeArrowheads="1"/>
          </p:cNvSpPr>
          <p:nvPr/>
        </p:nvSpPr>
        <p:spPr bwMode="auto">
          <a:xfrm>
            <a:off x="9525" y="4768850"/>
            <a:ext cx="2817374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Vertex is</a:t>
            </a:r>
            <a:r>
              <a:rPr lang="en-US" b="0" dirty="0">
                <a:solidFill>
                  <a:srgbClr val="FF0000"/>
                </a:solidFill>
              </a:rPr>
              <a:t>    (-2, </a:t>
            </a:r>
            <a:r>
              <a:rPr lang="en-US" b="0" dirty="0" smtClean="0">
                <a:solidFill>
                  <a:srgbClr val="FF0000"/>
                </a:solidFill>
              </a:rPr>
              <a:t>1)</a:t>
            </a:r>
            <a:endParaRPr lang="en-US" b="0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Axis of symmetry</a:t>
            </a:r>
            <a:r>
              <a:rPr lang="en-US" b="0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is</a:t>
            </a:r>
            <a:r>
              <a:rPr lang="en-US" b="0" dirty="0">
                <a:solidFill>
                  <a:srgbClr val="FF0000"/>
                </a:solidFill>
              </a:rPr>
              <a:t> </a:t>
            </a:r>
            <a:r>
              <a:rPr lang="en-US" b="0" i="1" dirty="0">
                <a:solidFill>
                  <a:srgbClr val="FF0000"/>
                </a:solidFill>
              </a:rPr>
              <a:t>x</a:t>
            </a:r>
            <a:r>
              <a:rPr lang="en-US" b="0" dirty="0">
                <a:solidFill>
                  <a:srgbClr val="FF0000"/>
                </a:solidFill>
              </a:rPr>
              <a:t> + 2 = 0</a:t>
            </a:r>
          </a:p>
          <a:p>
            <a:r>
              <a:rPr lang="en-US" dirty="0">
                <a:solidFill>
                  <a:srgbClr val="FF0000"/>
                </a:solidFill>
              </a:rPr>
              <a:t>Minimum value</a:t>
            </a:r>
            <a:r>
              <a:rPr lang="en-US" b="0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of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0" i="1" dirty="0" smtClean="0">
                <a:solidFill>
                  <a:srgbClr val="FF0000"/>
                </a:solidFill>
              </a:rPr>
              <a:t>y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>
                <a:solidFill>
                  <a:srgbClr val="FF0000"/>
                </a:solidFill>
              </a:rPr>
              <a:t>=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</a:p>
          <a:p>
            <a:r>
              <a:rPr lang="en-US" b="0" dirty="0" smtClean="0">
                <a:solidFill>
                  <a:srgbClr val="FF0000"/>
                </a:solidFill>
              </a:rPr>
              <a:t>Range is y </a:t>
            </a:r>
            <a:r>
              <a:rPr lang="en-US" b="0" u="sng" dirty="0" smtClean="0">
                <a:solidFill>
                  <a:srgbClr val="FF0000"/>
                </a:solidFill>
              </a:rPr>
              <a:t>&gt;</a:t>
            </a:r>
            <a:r>
              <a:rPr lang="en-US" b="0" dirty="0" smtClean="0">
                <a:solidFill>
                  <a:srgbClr val="FF0000"/>
                </a:solidFill>
              </a:rPr>
              <a:t> 1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Domain is all real numbers</a:t>
            </a:r>
          </a:p>
          <a:p>
            <a:r>
              <a:rPr lang="en-US" b="0" dirty="0" smtClean="0">
                <a:solidFill>
                  <a:srgbClr val="FF0000"/>
                </a:solidFill>
              </a:rPr>
              <a:t>x- intercepts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y-intercept</a:t>
            </a:r>
            <a:endParaRPr lang="en-US" b="0" dirty="0"/>
          </a:p>
        </p:txBody>
      </p:sp>
      <p:sp>
        <p:nvSpPr>
          <p:cNvPr id="23575" name="Text Box 23"/>
          <p:cNvSpPr txBox="1">
            <a:spLocks noChangeArrowheads="1"/>
          </p:cNvSpPr>
          <p:nvPr/>
        </p:nvSpPr>
        <p:spPr bwMode="auto">
          <a:xfrm>
            <a:off x="5184775" y="4746625"/>
            <a:ext cx="2676758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Vertex is</a:t>
            </a:r>
            <a:r>
              <a:rPr lang="en-US" b="0" dirty="0">
                <a:solidFill>
                  <a:srgbClr val="FF0000"/>
                </a:solidFill>
              </a:rPr>
              <a:t>    </a:t>
            </a:r>
            <a:r>
              <a:rPr lang="en-US" b="0" dirty="0" smtClean="0">
                <a:solidFill>
                  <a:srgbClr val="FF0000"/>
                </a:solidFill>
              </a:rPr>
              <a:t>(3, 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b="0" dirty="0" smtClean="0">
                <a:solidFill>
                  <a:srgbClr val="FF0000"/>
                </a:solidFill>
              </a:rPr>
              <a:t>)</a:t>
            </a:r>
            <a:endParaRPr lang="en-US" b="0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Axis of symmetry is</a:t>
            </a:r>
            <a:r>
              <a:rPr lang="en-US" b="0" dirty="0">
                <a:solidFill>
                  <a:srgbClr val="FF0000"/>
                </a:solidFill>
              </a:rPr>
              <a:t>  </a:t>
            </a:r>
            <a:r>
              <a:rPr lang="en-US" b="0" i="1" dirty="0">
                <a:solidFill>
                  <a:srgbClr val="FF0000"/>
                </a:solidFill>
              </a:rPr>
              <a:t>x</a:t>
            </a:r>
            <a:r>
              <a:rPr lang="en-US" b="0" dirty="0">
                <a:solidFill>
                  <a:srgbClr val="FF0000"/>
                </a:solidFill>
              </a:rPr>
              <a:t> </a:t>
            </a:r>
            <a:r>
              <a:rPr lang="en-US" b="0" dirty="0" smtClean="0">
                <a:solidFill>
                  <a:srgbClr val="FF0000"/>
                </a:solidFill>
              </a:rPr>
              <a:t>= </a:t>
            </a:r>
            <a:r>
              <a:rPr lang="en-US" dirty="0">
                <a:solidFill>
                  <a:srgbClr val="FF0000"/>
                </a:solidFill>
              </a:rPr>
              <a:t>3</a:t>
            </a:r>
            <a:endParaRPr lang="en-US" b="0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Maximum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value </a:t>
            </a:r>
            <a:r>
              <a:rPr lang="en-US" dirty="0" smtClean="0">
                <a:solidFill>
                  <a:srgbClr val="FF0000"/>
                </a:solidFill>
              </a:rPr>
              <a:t>of </a:t>
            </a:r>
            <a:r>
              <a:rPr lang="en-US" b="0" i="1" dirty="0" smtClean="0">
                <a:solidFill>
                  <a:srgbClr val="FF0000"/>
                </a:solidFill>
              </a:rPr>
              <a:t>y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>
                <a:solidFill>
                  <a:srgbClr val="FF0000"/>
                </a:solidFill>
              </a:rPr>
              <a:t>= 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</a:p>
          <a:p>
            <a:r>
              <a:rPr lang="en-US" b="0" dirty="0" smtClean="0">
                <a:solidFill>
                  <a:srgbClr val="FF0000"/>
                </a:solidFill>
              </a:rPr>
              <a:t>Domain is all real numbers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Range is y </a:t>
            </a:r>
            <a:r>
              <a:rPr lang="en-US" u="sng" dirty="0" smtClean="0">
                <a:solidFill>
                  <a:srgbClr val="FF0000"/>
                </a:solidFill>
              </a:rPr>
              <a:t>&lt;</a:t>
            </a:r>
            <a:r>
              <a:rPr lang="en-US" dirty="0" smtClean="0">
                <a:solidFill>
                  <a:srgbClr val="FF0000"/>
                </a:solidFill>
              </a:rPr>
              <a:t> 2</a:t>
            </a:r>
          </a:p>
          <a:p>
            <a:r>
              <a:rPr lang="en-US" b="0" dirty="0" smtClean="0">
                <a:solidFill>
                  <a:srgbClr val="FF0000"/>
                </a:solidFill>
              </a:rPr>
              <a:t>x- intercepts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y-intercepts</a:t>
            </a:r>
            <a:endParaRPr lang="en-US" b="0" dirty="0"/>
          </a:p>
        </p:txBody>
      </p:sp>
      <p:grpSp>
        <p:nvGrpSpPr>
          <p:cNvPr id="2" name="Group 1"/>
          <p:cNvGrpSpPr/>
          <p:nvPr/>
        </p:nvGrpSpPr>
        <p:grpSpPr>
          <a:xfrm>
            <a:off x="3336925" y="1562100"/>
            <a:ext cx="2130425" cy="3043238"/>
            <a:chOff x="3336925" y="1562100"/>
            <a:chExt cx="2130425" cy="3043238"/>
          </a:xfrm>
        </p:grpSpPr>
        <p:pic>
          <p:nvPicPr>
            <p:cNvPr id="2355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5075" y="1562100"/>
              <a:ext cx="1384300" cy="1384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3591" name="Group 39"/>
            <p:cNvGrpSpPr>
              <a:grpSpLocks/>
            </p:cNvGrpSpPr>
            <p:nvPr/>
          </p:nvGrpSpPr>
          <p:grpSpPr bwMode="auto">
            <a:xfrm>
              <a:off x="3336925" y="1778000"/>
              <a:ext cx="2130425" cy="2286000"/>
              <a:chOff x="2102" y="1120"/>
              <a:chExt cx="1342" cy="1440"/>
            </a:xfrm>
          </p:grpSpPr>
          <p:sp>
            <p:nvSpPr>
              <p:cNvPr id="23576" name="Line 24"/>
              <p:cNvSpPr>
                <a:spLocks noChangeShapeType="1"/>
              </p:cNvSpPr>
              <p:nvPr/>
            </p:nvSpPr>
            <p:spPr bwMode="auto">
              <a:xfrm>
                <a:off x="2814" y="1120"/>
                <a:ext cx="0" cy="1440"/>
              </a:xfrm>
              <a:prstGeom prst="line">
                <a:avLst/>
              </a:prstGeom>
              <a:noFill/>
              <a:ln w="9525">
                <a:solidFill>
                  <a:srgbClr val="00009E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7" name="Line 25"/>
              <p:cNvSpPr>
                <a:spLocks noChangeShapeType="1"/>
              </p:cNvSpPr>
              <p:nvPr/>
            </p:nvSpPr>
            <p:spPr bwMode="auto">
              <a:xfrm>
                <a:off x="2102" y="1863"/>
                <a:ext cx="1342" cy="0"/>
              </a:xfrm>
              <a:prstGeom prst="line">
                <a:avLst/>
              </a:prstGeom>
              <a:noFill/>
              <a:ln w="9525">
                <a:solidFill>
                  <a:srgbClr val="00009E"/>
                </a:solidFill>
                <a:round/>
                <a:headEnd type="arrow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578" name="Text Box 26"/>
            <p:cNvSpPr txBox="1">
              <a:spLocks noChangeArrowheads="1"/>
            </p:cNvSpPr>
            <p:nvPr/>
          </p:nvSpPr>
          <p:spPr bwMode="auto">
            <a:xfrm>
              <a:off x="3898900" y="4148138"/>
              <a:ext cx="122078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rgbClr val="00009E"/>
                  </a:solidFill>
                </a:rPr>
                <a:t>f</a:t>
              </a:r>
              <a:r>
                <a:rPr lang="en-US">
                  <a:solidFill>
                    <a:srgbClr val="00009E"/>
                  </a:solidFill>
                </a:rPr>
                <a:t>(</a:t>
              </a:r>
              <a:r>
                <a:rPr lang="en-US" i="1">
                  <a:solidFill>
                    <a:srgbClr val="00009E"/>
                  </a:solidFill>
                </a:rPr>
                <a:t>x</a:t>
              </a:r>
              <a:r>
                <a:rPr lang="en-US">
                  <a:solidFill>
                    <a:srgbClr val="00009E"/>
                  </a:solidFill>
                </a:rPr>
                <a:t>) = </a:t>
              </a:r>
              <a:r>
                <a:rPr lang="en-US" i="1">
                  <a:solidFill>
                    <a:srgbClr val="00009E"/>
                  </a:solidFill>
                </a:rPr>
                <a:t>x</a:t>
              </a:r>
              <a:r>
                <a:rPr lang="en-US" baseline="30000">
                  <a:solidFill>
                    <a:srgbClr val="00009E"/>
                  </a:solidFill>
                </a:rPr>
                <a:t>2</a:t>
              </a:r>
              <a:endParaRPr lang="en-US">
                <a:solidFill>
                  <a:srgbClr val="00009E"/>
                </a:solidFill>
              </a:endParaRPr>
            </a:p>
          </p:txBody>
        </p:sp>
        <p:sp>
          <p:nvSpPr>
            <p:cNvPr id="23579" name="Oval 27"/>
            <p:cNvSpPr>
              <a:spLocks noChangeArrowheads="1"/>
            </p:cNvSpPr>
            <p:nvPr/>
          </p:nvSpPr>
          <p:spPr bwMode="auto">
            <a:xfrm>
              <a:off x="4371975" y="2871788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85" name="Line 33"/>
          <p:cNvSpPr>
            <a:spLocks noChangeShapeType="1"/>
          </p:cNvSpPr>
          <p:nvPr/>
        </p:nvSpPr>
        <p:spPr bwMode="auto">
          <a:xfrm>
            <a:off x="4445000" y="4772025"/>
            <a:ext cx="0" cy="1958975"/>
          </a:xfrm>
          <a:prstGeom prst="line">
            <a:avLst/>
          </a:prstGeom>
          <a:noFill/>
          <a:ln w="28575">
            <a:solidFill>
              <a:srgbClr val="00009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8" name="Text Box 36"/>
          <p:cNvSpPr txBox="1">
            <a:spLocks noChangeArrowheads="1"/>
          </p:cNvSpPr>
          <p:nvPr/>
        </p:nvSpPr>
        <p:spPr bwMode="auto">
          <a:xfrm>
            <a:off x="1524000" y="19050"/>
            <a:ext cx="58418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CC0000"/>
                </a:solidFill>
              </a:rPr>
              <a:t>Characterists</a:t>
            </a:r>
            <a:r>
              <a:rPr lang="en-US" sz="3200" dirty="0" smtClean="0">
                <a:solidFill>
                  <a:srgbClr val="CC0000"/>
                </a:solidFill>
              </a:rPr>
              <a:t> of  </a:t>
            </a:r>
            <a:r>
              <a:rPr lang="en-US" sz="3200" i="1" dirty="0">
                <a:solidFill>
                  <a:srgbClr val="CC0000"/>
                </a:solidFill>
              </a:rPr>
              <a:t>f</a:t>
            </a:r>
            <a:r>
              <a:rPr lang="en-US" sz="3200" dirty="0">
                <a:solidFill>
                  <a:srgbClr val="CC0000"/>
                </a:solidFill>
              </a:rPr>
              <a:t>(</a:t>
            </a:r>
            <a:r>
              <a:rPr lang="en-US" sz="3200" i="1" dirty="0">
                <a:solidFill>
                  <a:srgbClr val="CC0000"/>
                </a:solidFill>
              </a:rPr>
              <a:t>x</a:t>
            </a:r>
            <a:r>
              <a:rPr lang="en-US" sz="3200" dirty="0">
                <a:solidFill>
                  <a:srgbClr val="CC0000"/>
                </a:solidFill>
              </a:rPr>
              <a:t>) = </a:t>
            </a:r>
            <a:r>
              <a:rPr lang="en-US" sz="3200" dirty="0" smtClean="0">
                <a:solidFill>
                  <a:srgbClr val="CC0000"/>
                </a:solidFill>
              </a:rPr>
              <a:t>a(</a:t>
            </a:r>
            <a:r>
              <a:rPr lang="en-US" sz="3200" i="1" dirty="0" smtClean="0">
                <a:solidFill>
                  <a:srgbClr val="CC0000"/>
                </a:solidFill>
              </a:rPr>
              <a:t>x</a:t>
            </a:r>
            <a:r>
              <a:rPr lang="en-US" sz="3200" dirty="0" smtClean="0">
                <a:solidFill>
                  <a:srgbClr val="CC0000"/>
                </a:solidFill>
              </a:rPr>
              <a:t> </a:t>
            </a:r>
            <a:r>
              <a:rPr lang="en-US" sz="3200" dirty="0">
                <a:solidFill>
                  <a:srgbClr val="CC0000"/>
                </a:solidFill>
              </a:rPr>
              <a:t>- </a:t>
            </a:r>
            <a:r>
              <a:rPr lang="en-US" sz="3200" i="1" dirty="0" smtClean="0">
                <a:solidFill>
                  <a:srgbClr val="CC0000"/>
                </a:solidFill>
              </a:rPr>
              <a:t>p</a:t>
            </a:r>
            <a:r>
              <a:rPr lang="en-US" sz="3200" dirty="0" smtClean="0">
                <a:solidFill>
                  <a:srgbClr val="CC0000"/>
                </a:solidFill>
              </a:rPr>
              <a:t>)</a:t>
            </a:r>
            <a:r>
              <a:rPr lang="en-US" sz="3200" baseline="30000" dirty="0" smtClean="0">
                <a:solidFill>
                  <a:srgbClr val="CC0000"/>
                </a:solidFill>
              </a:rPr>
              <a:t>2 </a:t>
            </a:r>
            <a:r>
              <a:rPr lang="en-US" sz="3200" dirty="0">
                <a:solidFill>
                  <a:srgbClr val="CC0000"/>
                </a:solidFill>
              </a:rPr>
              <a:t>+ q</a:t>
            </a:r>
            <a:r>
              <a:rPr lang="en-US" sz="3200" baseline="30000" dirty="0" smtClean="0">
                <a:solidFill>
                  <a:srgbClr val="CC0000"/>
                </a:solidFill>
              </a:rPr>
              <a:t> </a:t>
            </a:r>
            <a:endParaRPr lang="en-US" sz="3200" dirty="0">
              <a:solidFill>
                <a:srgbClr val="CC0000"/>
              </a:solidFill>
            </a:endParaRPr>
          </a:p>
        </p:txBody>
      </p:sp>
      <p:sp>
        <p:nvSpPr>
          <p:cNvPr id="23589" name="Text Box 37"/>
          <p:cNvSpPr txBox="1">
            <a:spLocks noChangeArrowheads="1"/>
          </p:cNvSpPr>
          <p:nvPr/>
        </p:nvSpPr>
        <p:spPr bwMode="auto">
          <a:xfrm>
            <a:off x="388938" y="698500"/>
            <a:ext cx="43524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Comparing</a:t>
            </a:r>
            <a:r>
              <a:rPr lang="en-US" b="0" dirty="0"/>
              <a:t>  </a:t>
            </a:r>
            <a:r>
              <a:rPr lang="en-US" i="1" dirty="0">
                <a:solidFill>
                  <a:srgbClr val="CC0000"/>
                </a:solidFill>
              </a:rPr>
              <a:t>f</a:t>
            </a:r>
            <a:r>
              <a:rPr lang="en-US" dirty="0">
                <a:solidFill>
                  <a:srgbClr val="CC0000"/>
                </a:solidFill>
              </a:rPr>
              <a:t>(</a:t>
            </a:r>
            <a:r>
              <a:rPr lang="en-US" i="1" dirty="0">
                <a:solidFill>
                  <a:srgbClr val="CC0000"/>
                </a:solidFill>
              </a:rPr>
              <a:t>x</a:t>
            </a:r>
            <a:r>
              <a:rPr lang="en-US" dirty="0">
                <a:solidFill>
                  <a:srgbClr val="CC0000"/>
                </a:solidFill>
              </a:rPr>
              <a:t>) = </a:t>
            </a:r>
            <a:r>
              <a:rPr lang="en-US" dirty="0" smtClean="0">
                <a:solidFill>
                  <a:srgbClr val="CC0000"/>
                </a:solidFill>
              </a:rPr>
              <a:t>a(</a:t>
            </a:r>
            <a:r>
              <a:rPr lang="en-US" i="1" dirty="0" smtClean="0">
                <a:solidFill>
                  <a:srgbClr val="CC0000"/>
                </a:solidFill>
              </a:rPr>
              <a:t>x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dirty="0">
                <a:solidFill>
                  <a:srgbClr val="CC0000"/>
                </a:solidFill>
              </a:rPr>
              <a:t>- </a:t>
            </a:r>
            <a:r>
              <a:rPr lang="en-US" i="1" dirty="0" smtClean="0">
                <a:solidFill>
                  <a:srgbClr val="CC0000"/>
                </a:solidFill>
              </a:rPr>
              <a:t>p</a:t>
            </a:r>
            <a:r>
              <a:rPr lang="en-US" dirty="0" smtClean="0">
                <a:solidFill>
                  <a:srgbClr val="CC0000"/>
                </a:solidFill>
              </a:rPr>
              <a:t>)</a:t>
            </a:r>
            <a:r>
              <a:rPr lang="en-US" baseline="30000" dirty="0" smtClean="0">
                <a:solidFill>
                  <a:srgbClr val="CC0000"/>
                </a:solidFill>
              </a:rPr>
              <a:t>2 </a:t>
            </a:r>
            <a:r>
              <a:rPr lang="en-US" dirty="0" smtClean="0">
                <a:solidFill>
                  <a:srgbClr val="CC0000"/>
                </a:solidFill>
              </a:rPr>
              <a:t>+ q  with  </a:t>
            </a:r>
            <a:r>
              <a:rPr lang="en-US" i="1" dirty="0">
                <a:solidFill>
                  <a:srgbClr val="CC0000"/>
                </a:solidFill>
              </a:rPr>
              <a:t>f</a:t>
            </a:r>
            <a:r>
              <a:rPr lang="en-US" dirty="0">
                <a:solidFill>
                  <a:srgbClr val="CC0000"/>
                </a:solidFill>
              </a:rPr>
              <a:t>(</a:t>
            </a:r>
            <a:r>
              <a:rPr lang="en-US" i="1" dirty="0">
                <a:solidFill>
                  <a:srgbClr val="CC0000"/>
                </a:solidFill>
              </a:rPr>
              <a:t>x</a:t>
            </a:r>
            <a:r>
              <a:rPr lang="en-US" dirty="0">
                <a:solidFill>
                  <a:srgbClr val="CC0000"/>
                </a:solidFill>
              </a:rPr>
              <a:t>) = </a:t>
            </a:r>
            <a:r>
              <a:rPr lang="en-US" i="1" dirty="0">
                <a:solidFill>
                  <a:srgbClr val="CC0000"/>
                </a:solidFill>
              </a:rPr>
              <a:t>x</a:t>
            </a:r>
            <a:r>
              <a:rPr lang="en-US" dirty="0">
                <a:solidFill>
                  <a:srgbClr val="CC0000"/>
                </a:solidFill>
              </a:rPr>
              <a:t> </a:t>
            </a:r>
            <a:r>
              <a:rPr lang="en-US" baseline="30000" dirty="0">
                <a:solidFill>
                  <a:srgbClr val="CC0000"/>
                </a:solidFill>
              </a:rPr>
              <a:t>2</a:t>
            </a:r>
            <a:r>
              <a:rPr lang="en-US" dirty="0">
                <a:solidFill>
                  <a:srgbClr val="CC0000"/>
                </a:solidFill>
              </a:rPr>
              <a:t>:</a:t>
            </a:r>
            <a:endParaRPr lang="en-US" sz="3200" baseline="30000" dirty="0">
              <a:solidFill>
                <a:srgbClr val="CC0000"/>
              </a:solidFill>
            </a:endParaRPr>
          </a:p>
        </p:txBody>
      </p:sp>
      <p:grpSp>
        <p:nvGrpSpPr>
          <p:cNvPr id="23594" name="Group 42"/>
          <p:cNvGrpSpPr>
            <a:grpSpLocks/>
          </p:cNvGrpSpPr>
          <p:nvPr/>
        </p:nvGrpSpPr>
        <p:grpSpPr bwMode="auto">
          <a:xfrm>
            <a:off x="5934075" y="1795463"/>
            <a:ext cx="2493963" cy="2108200"/>
            <a:chOff x="3738" y="1131"/>
            <a:chExt cx="1571" cy="1328"/>
          </a:xfrm>
        </p:grpSpPr>
        <p:sp>
          <p:nvSpPr>
            <p:cNvPr id="23559" name="Line 7"/>
            <p:cNvSpPr>
              <a:spLocks noChangeShapeType="1"/>
            </p:cNvSpPr>
            <p:nvPr/>
          </p:nvSpPr>
          <p:spPr bwMode="auto">
            <a:xfrm>
              <a:off x="4353" y="1131"/>
              <a:ext cx="0" cy="132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0" name="Line 8"/>
            <p:cNvSpPr>
              <a:spLocks noChangeShapeType="1"/>
            </p:cNvSpPr>
            <p:nvPr/>
          </p:nvSpPr>
          <p:spPr bwMode="auto">
            <a:xfrm flipV="1">
              <a:off x="3738" y="1845"/>
              <a:ext cx="1571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" name="Text Box 17"/>
          <p:cNvSpPr txBox="1">
            <a:spLocks noChangeArrowheads="1"/>
          </p:cNvSpPr>
          <p:nvPr/>
        </p:nvSpPr>
        <p:spPr bwMode="auto">
          <a:xfrm>
            <a:off x="8305800" y="6470895"/>
            <a:ext cx="761747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sz="1800" dirty="0" smtClean="0"/>
              <a:t>3.1.</a:t>
            </a:r>
            <a:r>
              <a:rPr lang="en-US" sz="1800" i="1" dirty="0" smtClean="0"/>
              <a:t>13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4051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3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23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23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500"/>
                                        <p:tgtEl>
                                          <p:spTgt spid="235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235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500"/>
                                        <p:tgtEl>
                                          <p:spTgt spid="235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0" dur="500"/>
                                        <p:tgtEl>
                                          <p:spTgt spid="235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500"/>
                                        <p:tgtEl>
                                          <p:spTgt spid="235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0" dur="500"/>
                                        <p:tgtEl>
                                          <p:spTgt spid="235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2" dur="500"/>
                                        <p:tgtEl>
                                          <p:spTgt spid="23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3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3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500"/>
                                        <p:tgtEl>
                                          <p:spTgt spid="23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" dur="500"/>
                                        <p:tgtEl>
                                          <p:spTgt spid="235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" dur="500"/>
                                        <p:tgtEl>
                                          <p:spTgt spid="235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4" dur="500"/>
                                        <p:tgtEl>
                                          <p:spTgt spid="235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9" dur="500"/>
                                        <p:tgtEl>
                                          <p:spTgt spid="235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4" dur="500"/>
                                        <p:tgtEl>
                                          <p:spTgt spid="235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9" dur="500"/>
                                        <p:tgtEl>
                                          <p:spTgt spid="235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2" grpId="0" animBg="1"/>
      <p:bldP spid="23563" grpId="0" animBg="1"/>
      <p:bldP spid="23564" grpId="0" animBg="1"/>
      <p:bldP spid="23565" grpId="0" animBg="1"/>
      <p:bldP spid="23566" grpId="0" autoUpdateAnimBg="0"/>
      <p:bldP spid="23567" grpId="0" autoUpdateAnimBg="0"/>
      <p:bldP spid="23572" grpId="0" autoUpdateAnimBg="0"/>
      <p:bldP spid="23573" grpId="0" autoUpdateAnimBg="0"/>
      <p:bldP spid="23574" grpId="0" build="p" autoUpdateAnimBg="0"/>
      <p:bldP spid="23575" grpId="0" build="p" autoUpdateAnimBg="0"/>
      <p:bldP spid="23585" grpId="0" animBg="1"/>
      <p:bldP spid="23588" grpId="0" autoUpdateAnimBg="0"/>
      <p:bldP spid="23589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5" name="Picture 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12725" y="2009775"/>
            <a:ext cx="917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A81C3B"/>
                </a:solidFill>
              </a:rPr>
              <a:t>Vertex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33363" y="2619375"/>
            <a:ext cx="2128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A81C3B"/>
                </a:solidFill>
              </a:rPr>
              <a:t>Axis of Symmetry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28600" y="3259138"/>
            <a:ext cx="1960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A81C3B"/>
                </a:solidFill>
              </a:rPr>
              <a:t>Max/ Min Value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31775" y="3927475"/>
            <a:ext cx="1044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A81C3B"/>
                </a:solidFill>
              </a:rPr>
              <a:t>Domain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250825" y="4613275"/>
            <a:ext cx="876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A81C3B"/>
                </a:solidFill>
              </a:rPr>
              <a:t>Range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266700" y="5222875"/>
            <a:ext cx="1352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A81C3B"/>
                </a:solidFill>
              </a:rPr>
              <a:t>y</a:t>
            </a:r>
            <a:r>
              <a:rPr lang="en-US">
                <a:solidFill>
                  <a:srgbClr val="A81C3B"/>
                </a:solidFill>
              </a:rPr>
              <a:t>-intercept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247650" y="5908675"/>
            <a:ext cx="1366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A81C3B"/>
                </a:solidFill>
              </a:rPr>
              <a:t>x</a:t>
            </a:r>
            <a:r>
              <a:rPr lang="en-US">
                <a:solidFill>
                  <a:srgbClr val="A81C3B"/>
                </a:solidFill>
              </a:rPr>
              <a:t>-intercept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2514600" y="1401763"/>
            <a:ext cx="12811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solidFill>
                  <a:schemeClr val="accent2"/>
                </a:solidFill>
              </a:rPr>
              <a:t>y</a:t>
            </a:r>
            <a:r>
              <a:rPr lang="en-US">
                <a:solidFill>
                  <a:schemeClr val="accent2"/>
                </a:solidFill>
              </a:rPr>
              <a:t> = 2</a:t>
            </a:r>
            <a:r>
              <a:rPr lang="en-US" i="1">
                <a:solidFill>
                  <a:schemeClr val="accent2"/>
                </a:solidFill>
              </a:rPr>
              <a:t>x</a:t>
            </a:r>
            <a:r>
              <a:rPr lang="en-US" baseline="30000">
                <a:solidFill>
                  <a:schemeClr val="accent2"/>
                </a:solidFill>
              </a:rPr>
              <a:t>2 </a:t>
            </a:r>
            <a:r>
              <a:rPr lang="en-US">
                <a:solidFill>
                  <a:schemeClr val="accent2"/>
                </a:solidFill>
              </a:rPr>
              <a:t>+ 3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4041775" y="1371600"/>
            <a:ext cx="1787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solidFill>
                  <a:schemeClr val="accent2"/>
                </a:solidFill>
              </a:rPr>
              <a:t>y</a:t>
            </a:r>
            <a:r>
              <a:rPr lang="en-US">
                <a:solidFill>
                  <a:schemeClr val="accent2"/>
                </a:solidFill>
              </a:rPr>
              <a:t> = 2(</a:t>
            </a:r>
            <a:r>
              <a:rPr lang="en-US" i="1">
                <a:solidFill>
                  <a:schemeClr val="accent2"/>
                </a:solidFill>
              </a:rPr>
              <a:t>x - </a:t>
            </a:r>
            <a:r>
              <a:rPr lang="en-US">
                <a:solidFill>
                  <a:schemeClr val="accent2"/>
                </a:solidFill>
              </a:rPr>
              <a:t>1</a:t>
            </a:r>
            <a:r>
              <a:rPr lang="en-US" i="1">
                <a:solidFill>
                  <a:schemeClr val="accent2"/>
                </a:solidFill>
              </a:rPr>
              <a:t>)</a:t>
            </a:r>
            <a:r>
              <a:rPr lang="en-US" baseline="30000">
                <a:solidFill>
                  <a:schemeClr val="accent2"/>
                </a:solidFill>
              </a:rPr>
              <a:t>2 </a:t>
            </a:r>
            <a:r>
              <a:rPr lang="en-US">
                <a:solidFill>
                  <a:schemeClr val="accent2"/>
                </a:solidFill>
              </a:rPr>
              <a:t>+ 3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5972175" y="1371600"/>
            <a:ext cx="1495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solidFill>
                  <a:schemeClr val="accent2"/>
                </a:solidFill>
              </a:rPr>
              <a:t>y</a:t>
            </a:r>
            <a:r>
              <a:rPr lang="en-US">
                <a:solidFill>
                  <a:schemeClr val="accent2"/>
                </a:solidFill>
              </a:rPr>
              <a:t> = -2(</a:t>
            </a:r>
            <a:r>
              <a:rPr lang="en-US" i="1">
                <a:solidFill>
                  <a:schemeClr val="accent2"/>
                </a:solidFill>
              </a:rPr>
              <a:t>x - </a:t>
            </a:r>
            <a:r>
              <a:rPr lang="en-US">
                <a:solidFill>
                  <a:schemeClr val="accent2"/>
                </a:solidFill>
              </a:rPr>
              <a:t>1</a:t>
            </a:r>
            <a:r>
              <a:rPr lang="en-US" i="1">
                <a:solidFill>
                  <a:schemeClr val="accent2"/>
                </a:solidFill>
              </a:rPr>
              <a:t>)</a:t>
            </a:r>
            <a:r>
              <a:rPr lang="en-US" baseline="30000">
                <a:solidFill>
                  <a:schemeClr val="accent2"/>
                </a:solidFill>
              </a:rPr>
              <a:t>2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7461250" y="1374775"/>
            <a:ext cx="1682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solidFill>
                  <a:schemeClr val="accent2"/>
                </a:solidFill>
              </a:rPr>
              <a:t>y</a:t>
            </a:r>
            <a:r>
              <a:rPr lang="en-US">
                <a:solidFill>
                  <a:schemeClr val="accent2"/>
                </a:solidFill>
              </a:rPr>
              <a:t> = 2(</a:t>
            </a:r>
            <a:r>
              <a:rPr lang="en-US" i="1">
                <a:solidFill>
                  <a:schemeClr val="accent2"/>
                </a:solidFill>
              </a:rPr>
              <a:t>x + </a:t>
            </a:r>
            <a:r>
              <a:rPr lang="en-US">
                <a:solidFill>
                  <a:schemeClr val="accent2"/>
                </a:solidFill>
              </a:rPr>
              <a:t>1</a:t>
            </a:r>
            <a:r>
              <a:rPr lang="en-US" i="1">
                <a:solidFill>
                  <a:schemeClr val="accent2"/>
                </a:solidFill>
              </a:rPr>
              <a:t>)</a:t>
            </a:r>
            <a:r>
              <a:rPr lang="en-US" baseline="30000">
                <a:solidFill>
                  <a:schemeClr val="accent2"/>
                </a:solidFill>
              </a:rPr>
              <a:t>2</a:t>
            </a:r>
            <a:r>
              <a:rPr lang="en-US">
                <a:solidFill>
                  <a:schemeClr val="accent2"/>
                </a:solidFill>
              </a:rPr>
              <a:t>-1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2727325" y="1965325"/>
            <a:ext cx="733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(0, 3)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2727325" y="2574925"/>
            <a:ext cx="709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/>
              <a:t>x</a:t>
            </a:r>
            <a:r>
              <a:rPr lang="en-US"/>
              <a:t> = 0</a:t>
            </a: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2590800" y="3152775"/>
            <a:ext cx="116891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Min of </a:t>
            </a:r>
            <a:r>
              <a:rPr lang="en-US" sz="1600" i="1" dirty="0"/>
              <a:t>y</a:t>
            </a:r>
            <a:r>
              <a:rPr lang="en-US" sz="1600" dirty="0"/>
              <a:t> = </a:t>
            </a:r>
            <a:r>
              <a:rPr lang="en-US" sz="1600" dirty="0" smtClean="0"/>
              <a:t>3</a:t>
            </a:r>
            <a:endParaRPr lang="en-US" sz="1600" dirty="0"/>
          </a:p>
        </p:txBody>
      </p:sp>
      <p:graphicFrame>
        <p:nvGraphicFramePr>
          <p:cNvPr id="5138" name="Object 18"/>
          <p:cNvGraphicFramePr>
            <a:graphicFrameLocks noChangeAspect="1"/>
          </p:cNvGraphicFramePr>
          <p:nvPr/>
        </p:nvGraphicFramePr>
        <p:xfrm>
          <a:off x="2667000" y="4014788"/>
          <a:ext cx="800100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8" name="Equation" r:id="rId4" imgW="381000" imgH="139700" progId="Equation.DSMT36">
                  <p:embed/>
                </p:oleObj>
              </mc:Choice>
              <mc:Fallback>
                <p:oleObj name="Equation" r:id="rId4" imgW="381000" imgH="139700" progId="Equation.DSMT3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014788"/>
                        <a:ext cx="800100" cy="29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2727325" y="4597400"/>
            <a:ext cx="690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/>
              <a:t>y</a:t>
            </a:r>
            <a:r>
              <a:rPr lang="en-US"/>
              <a:t> ≥ 3</a:t>
            </a: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2727325" y="5207000"/>
            <a:ext cx="733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(0, 3)</a:t>
            </a: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2722563" y="5816600"/>
            <a:ext cx="706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none</a:t>
            </a:r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4518025" y="1935163"/>
            <a:ext cx="733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(1, 3)</a:t>
            </a: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4518025" y="2544763"/>
            <a:ext cx="984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/>
              <a:t>x</a:t>
            </a:r>
            <a:r>
              <a:rPr lang="en-US"/>
              <a:t> -1 = 0</a:t>
            </a:r>
          </a:p>
        </p:txBody>
      </p:sp>
      <p:graphicFrame>
        <p:nvGraphicFramePr>
          <p:cNvPr id="5144" name="Object 24"/>
          <p:cNvGraphicFramePr>
            <a:graphicFrameLocks noChangeAspect="1"/>
          </p:cNvGraphicFramePr>
          <p:nvPr/>
        </p:nvGraphicFramePr>
        <p:xfrm>
          <a:off x="4457700" y="3984625"/>
          <a:ext cx="800100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9" name="Equation" r:id="rId6" imgW="381000" imgH="139700" progId="Equation.DSMT36">
                  <p:embed/>
                </p:oleObj>
              </mc:Choice>
              <mc:Fallback>
                <p:oleObj name="Equation" r:id="rId6" imgW="381000" imgH="139700" progId="Equation.DSMT3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7700" y="3984625"/>
                        <a:ext cx="800100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4518025" y="4567238"/>
            <a:ext cx="690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/>
              <a:t>y</a:t>
            </a:r>
            <a:r>
              <a:rPr lang="en-US"/>
              <a:t> ≥ 3</a:t>
            </a:r>
          </a:p>
        </p:txBody>
      </p:sp>
      <p:sp>
        <p:nvSpPr>
          <p:cNvPr id="5146" name="Text Box 26"/>
          <p:cNvSpPr txBox="1">
            <a:spLocks noChangeArrowheads="1"/>
          </p:cNvSpPr>
          <p:nvPr/>
        </p:nvSpPr>
        <p:spPr bwMode="auto">
          <a:xfrm>
            <a:off x="4518025" y="5176838"/>
            <a:ext cx="733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(0, 5)</a:t>
            </a:r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4513263" y="5851525"/>
            <a:ext cx="706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none</a:t>
            </a:r>
          </a:p>
        </p:txBody>
      </p:sp>
      <p:sp>
        <p:nvSpPr>
          <p:cNvPr id="5148" name="Text Box 28"/>
          <p:cNvSpPr txBox="1">
            <a:spLocks noChangeArrowheads="1"/>
          </p:cNvSpPr>
          <p:nvPr/>
        </p:nvSpPr>
        <p:spPr bwMode="auto">
          <a:xfrm>
            <a:off x="4191000" y="3152775"/>
            <a:ext cx="116891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Min of </a:t>
            </a:r>
            <a:r>
              <a:rPr lang="en-US" sz="1600" i="1" dirty="0"/>
              <a:t>y</a:t>
            </a:r>
            <a:r>
              <a:rPr lang="en-US" sz="1600" dirty="0"/>
              <a:t> = 3</a:t>
            </a:r>
          </a:p>
          <a:p>
            <a:endParaRPr lang="en-US" sz="1600" dirty="0"/>
          </a:p>
        </p:txBody>
      </p:sp>
      <p:sp>
        <p:nvSpPr>
          <p:cNvPr id="5150" name="Text Box 30"/>
          <p:cNvSpPr txBox="1">
            <a:spLocks noChangeArrowheads="1"/>
          </p:cNvSpPr>
          <p:nvPr/>
        </p:nvSpPr>
        <p:spPr bwMode="auto">
          <a:xfrm>
            <a:off x="6178550" y="1935163"/>
            <a:ext cx="733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(1, 0)</a:t>
            </a:r>
          </a:p>
        </p:txBody>
      </p:sp>
      <p:sp>
        <p:nvSpPr>
          <p:cNvPr id="5151" name="Text Box 31"/>
          <p:cNvSpPr txBox="1">
            <a:spLocks noChangeArrowheads="1"/>
          </p:cNvSpPr>
          <p:nvPr/>
        </p:nvSpPr>
        <p:spPr bwMode="auto">
          <a:xfrm>
            <a:off x="6178550" y="2544763"/>
            <a:ext cx="984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/>
              <a:t>x</a:t>
            </a:r>
            <a:r>
              <a:rPr lang="en-US"/>
              <a:t> -1 = 0</a:t>
            </a:r>
          </a:p>
        </p:txBody>
      </p:sp>
      <p:sp>
        <p:nvSpPr>
          <p:cNvPr id="5153" name="Text Box 33"/>
          <p:cNvSpPr txBox="1">
            <a:spLocks noChangeArrowheads="1"/>
          </p:cNvSpPr>
          <p:nvPr/>
        </p:nvSpPr>
        <p:spPr bwMode="auto">
          <a:xfrm>
            <a:off x="6178550" y="4567238"/>
            <a:ext cx="690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/>
              <a:t>y</a:t>
            </a:r>
            <a:r>
              <a:rPr lang="en-US"/>
              <a:t> ≤ 0</a:t>
            </a:r>
          </a:p>
        </p:txBody>
      </p:sp>
      <p:sp>
        <p:nvSpPr>
          <p:cNvPr id="5154" name="Text Box 34"/>
          <p:cNvSpPr txBox="1">
            <a:spLocks noChangeArrowheads="1"/>
          </p:cNvSpPr>
          <p:nvPr/>
        </p:nvSpPr>
        <p:spPr bwMode="auto">
          <a:xfrm>
            <a:off x="6178550" y="5176838"/>
            <a:ext cx="817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(0, -2)</a:t>
            </a:r>
          </a:p>
        </p:txBody>
      </p:sp>
      <p:sp>
        <p:nvSpPr>
          <p:cNvPr id="5155" name="Text Box 35"/>
          <p:cNvSpPr txBox="1">
            <a:spLocks noChangeArrowheads="1"/>
          </p:cNvSpPr>
          <p:nvPr/>
        </p:nvSpPr>
        <p:spPr bwMode="auto">
          <a:xfrm>
            <a:off x="6173788" y="5851525"/>
            <a:ext cx="733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(1, 0)</a:t>
            </a:r>
          </a:p>
        </p:txBody>
      </p:sp>
      <p:sp>
        <p:nvSpPr>
          <p:cNvPr id="5156" name="Text Box 36"/>
          <p:cNvSpPr txBox="1">
            <a:spLocks noChangeArrowheads="1"/>
          </p:cNvSpPr>
          <p:nvPr/>
        </p:nvSpPr>
        <p:spPr bwMode="auto">
          <a:xfrm>
            <a:off x="5851525" y="3152775"/>
            <a:ext cx="119904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Max of </a:t>
            </a:r>
            <a:r>
              <a:rPr lang="en-US" sz="1600" i="1" dirty="0"/>
              <a:t>y</a:t>
            </a:r>
            <a:r>
              <a:rPr lang="en-US" sz="1600" dirty="0"/>
              <a:t> = 0</a:t>
            </a:r>
          </a:p>
          <a:p>
            <a:endParaRPr lang="en-US" sz="1600" dirty="0"/>
          </a:p>
        </p:txBody>
      </p:sp>
      <p:sp>
        <p:nvSpPr>
          <p:cNvPr id="5157" name="Text Box 37"/>
          <p:cNvSpPr txBox="1">
            <a:spLocks noChangeArrowheads="1"/>
          </p:cNvSpPr>
          <p:nvPr/>
        </p:nvSpPr>
        <p:spPr bwMode="auto">
          <a:xfrm>
            <a:off x="7778750" y="1935163"/>
            <a:ext cx="90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(-1, -1)</a:t>
            </a:r>
          </a:p>
        </p:txBody>
      </p:sp>
      <p:sp>
        <p:nvSpPr>
          <p:cNvPr id="5158" name="Text Box 38"/>
          <p:cNvSpPr txBox="1">
            <a:spLocks noChangeArrowheads="1"/>
          </p:cNvSpPr>
          <p:nvPr/>
        </p:nvSpPr>
        <p:spPr bwMode="auto">
          <a:xfrm>
            <a:off x="7778750" y="2544763"/>
            <a:ext cx="1044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/>
              <a:t>x</a:t>
            </a:r>
            <a:r>
              <a:rPr lang="en-US"/>
              <a:t> +1 = 0</a:t>
            </a:r>
          </a:p>
        </p:txBody>
      </p:sp>
      <p:graphicFrame>
        <p:nvGraphicFramePr>
          <p:cNvPr id="5159" name="Object 39"/>
          <p:cNvGraphicFramePr>
            <a:graphicFrameLocks noChangeAspect="1"/>
          </p:cNvGraphicFramePr>
          <p:nvPr/>
        </p:nvGraphicFramePr>
        <p:xfrm>
          <a:off x="7718425" y="3984625"/>
          <a:ext cx="800100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0" name="Equation" r:id="rId7" imgW="381000" imgH="139700" progId="Equation.DSMT36">
                  <p:embed/>
                </p:oleObj>
              </mc:Choice>
              <mc:Fallback>
                <p:oleObj name="Equation" r:id="rId7" imgW="381000" imgH="139700" progId="Equation.DSMT3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8425" y="3984625"/>
                        <a:ext cx="800100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60" name="Text Box 40"/>
          <p:cNvSpPr txBox="1">
            <a:spLocks noChangeArrowheads="1"/>
          </p:cNvSpPr>
          <p:nvPr/>
        </p:nvSpPr>
        <p:spPr bwMode="auto">
          <a:xfrm>
            <a:off x="7778750" y="4567238"/>
            <a:ext cx="774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/>
              <a:t>y</a:t>
            </a:r>
            <a:r>
              <a:rPr lang="en-US"/>
              <a:t> ≥ -1</a:t>
            </a:r>
          </a:p>
        </p:txBody>
      </p:sp>
      <p:sp>
        <p:nvSpPr>
          <p:cNvPr id="5161" name="Text Box 41"/>
          <p:cNvSpPr txBox="1">
            <a:spLocks noChangeArrowheads="1"/>
          </p:cNvSpPr>
          <p:nvPr/>
        </p:nvSpPr>
        <p:spPr bwMode="auto">
          <a:xfrm>
            <a:off x="7778750" y="5176838"/>
            <a:ext cx="733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(0, 1)</a:t>
            </a:r>
          </a:p>
        </p:txBody>
      </p:sp>
      <p:sp>
        <p:nvSpPr>
          <p:cNvPr id="5162" name="Text Box 42"/>
          <p:cNvSpPr txBox="1">
            <a:spLocks noChangeArrowheads="1"/>
          </p:cNvSpPr>
          <p:nvPr/>
        </p:nvSpPr>
        <p:spPr bwMode="auto">
          <a:xfrm>
            <a:off x="7691438" y="5699125"/>
            <a:ext cx="11350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( -0.3, 0) </a:t>
            </a:r>
          </a:p>
          <a:p>
            <a:r>
              <a:rPr lang="en-US"/>
              <a:t>( -1.7, 0) </a:t>
            </a:r>
          </a:p>
        </p:txBody>
      </p:sp>
      <p:sp>
        <p:nvSpPr>
          <p:cNvPr id="5163" name="Text Box 43"/>
          <p:cNvSpPr txBox="1">
            <a:spLocks noChangeArrowheads="1"/>
          </p:cNvSpPr>
          <p:nvPr/>
        </p:nvSpPr>
        <p:spPr bwMode="auto">
          <a:xfrm>
            <a:off x="7451725" y="3152775"/>
            <a:ext cx="123142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Min of </a:t>
            </a:r>
            <a:r>
              <a:rPr lang="en-US" sz="1600" i="1" dirty="0"/>
              <a:t>y</a:t>
            </a:r>
            <a:r>
              <a:rPr lang="en-US" sz="1600" dirty="0"/>
              <a:t> = -</a:t>
            </a:r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5164" name="Text Box 44"/>
          <p:cNvSpPr txBox="1">
            <a:spLocks noChangeArrowheads="1"/>
          </p:cNvSpPr>
          <p:nvPr/>
        </p:nvSpPr>
        <p:spPr bwMode="auto">
          <a:xfrm>
            <a:off x="1828800" y="198438"/>
            <a:ext cx="52276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u="sng"/>
              <a:t>Complete the following chart</a:t>
            </a:r>
          </a:p>
        </p:txBody>
      </p:sp>
      <p:graphicFrame>
        <p:nvGraphicFramePr>
          <p:cNvPr id="5167" name="Object 47"/>
          <p:cNvGraphicFramePr>
            <a:graphicFrameLocks noChangeAspect="1"/>
          </p:cNvGraphicFramePr>
          <p:nvPr/>
        </p:nvGraphicFramePr>
        <p:xfrm>
          <a:off x="6118225" y="3984625"/>
          <a:ext cx="800100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1" name="Equation" r:id="rId8" imgW="381000" imgH="139700" progId="Equation.DSMT36">
                  <p:embed/>
                </p:oleObj>
              </mc:Choice>
              <mc:Fallback>
                <p:oleObj name="Equation" r:id="rId8" imgW="381000" imgH="139700" progId="Equation.DSMT3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8225" y="3984625"/>
                        <a:ext cx="800100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 Box 17"/>
          <p:cNvSpPr txBox="1">
            <a:spLocks noChangeArrowheads="1"/>
          </p:cNvSpPr>
          <p:nvPr/>
        </p:nvSpPr>
        <p:spPr bwMode="auto">
          <a:xfrm>
            <a:off x="8305800" y="6470895"/>
            <a:ext cx="761747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sz="1800" dirty="0" smtClean="0"/>
              <a:t>3.1.</a:t>
            </a:r>
            <a:r>
              <a:rPr lang="en-US" sz="1800" i="1" dirty="0" smtClean="0"/>
              <a:t>14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3470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9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4" dur="5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9" dur="500"/>
                                        <p:tgtEl>
                                          <p:spTgt spid="5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4" dur="5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9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4" dur="5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9" dur="5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4" dur="5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9" dur="500"/>
                                        <p:tgtEl>
                                          <p:spTgt spid="5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4" dur="500"/>
                                        <p:tgtEl>
                                          <p:spTgt spid="5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9" dur="500"/>
                                        <p:tgtEl>
                                          <p:spTgt spid="5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4" dur="500"/>
                                        <p:tgtEl>
                                          <p:spTgt spid="5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utoUpdateAnimBg="0"/>
      <p:bldP spid="5125" grpId="0" autoUpdateAnimBg="0"/>
      <p:bldP spid="5126" grpId="0" autoUpdateAnimBg="0"/>
      <p:bldP spid="5127" grpId="0" autoUpdateAnimBg="0"/>
      <p:bldP spid="5128" grpId="0" autoUpdateAnimBg="0"/>
      <p:bldP spid="5129" grpId="0" autoUpdateAnimBg="0"/>
      <p:bldP spid="5130" grpId="0" autoUpdateAnimBg="0"/>
      <p:bldP spid="5131" grpId="0" autoUpdateAnimBg="0"/>
      <p:bldP spid="5132" grpId="0" autoUpdateAnimBg="0"/>
      <p:bldP spid="5133" grpId="0" autoUpdateAnimBg="0"/>
      <p:bldP spid="5134" grpId="0" autoUpdateAnimBg="0"/>
      <p:bldP spid="5135" grpId="0" autoUpdateAnimBg="0"/>
      <p:bldP spid="5136" grpId="0" autoUpdateAnimBg="0"/>
      <p:bldP spid="5137" grpId="0" autoUpdateAnimBg="0"/>
      <p:bldP spid="5139" grpId="0" autoUpdateAnimBg="0"/>
      <p:bldP spid="5140" grpId="0" autoUpdateAnimBg="0"/>
      <p:bldP spid="5141" grpId="0" autoUpdateAnimBg="0"/>
      <p:bldP spid="5142" grpId="0" autoUpdateAnimBg="0"/>
      <p:bldP spid="5143" grpId="0" autoUpdateAnimBg="0"/>
      <p:bldP spid="5145" grpId="0" autoUpdateAnimBg="0"/>
      <p:bldP spid="5146" grpId="0" autoUpdateAnimBg="0"/>
      <p:bldP spid="5147" grpId="0" autoUpdateAnimBg="0"/>
      <p:bldP spid="5148" grpId="0" autoUpdateAnimBg="0"/>
      <p:bldP spid="5150" grpId="0" autoUpdateAnimBg="0"/>
      <p:bldP spid="5151" grpId="0" autoUpdateAnimBg="0"/>
      <p:bldP spid="5153" grpId="0" autoUpdateAnimBg="0"/>
      <p:bldP spid="5154" grpId="0" autoUpdateAnimBg="0"/>
      <p:bldP spid="5155" grpId="0" autoUpdateAnimBg="0"/>
      <p:bldP spid="5156" grpId="0" autoUpdateAnimBg="0"/>
      <p:bldP spid="5157" grpId="0" autoUpdateAnimBg="0"/>
      <p:bldP spid="5158" grpId="0" autoUpdateAnimBg="0"/>
      <p:bldP spid="5160" grpId="0" autoUpdateAnimBg="0"/>
      <p:bldP spid="5161" grpId="0" autoUpdateAnimBg="0"/>
      <p:bldP spid="5162" grpId="0" autoUpdateAnimBg="0"/>
      <p:bldP spid="5163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533400"/>
            <a:ext cx="457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Assignment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52073" y="1674167"/>
            <a:ext cx="16330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cap="none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Worksheet</a:t>
            </a:r>
            <a:endParaRPr lang="en-US" sz="2400" b="1" cap="none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8305800" y="6470895"/>
            <a:ext cx="761747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sz="1800" dirty="0" smtClean="0"/>
              <a:t>3.1.</a:t>
            </a:r>
            <a:r>
              <a:rPr lang="en-US" sz="1800" i="1" dirty="0" smtClean="0"/>
              <a:t>15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6051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973264"/>
              </p:ext>
            </p:extLst>
          </p:nvPr>
        </p:nvGraphicFramePr>
        <p:xfrm>
          <a:off x="101600" y="23446"/>
          <a:ext cx="9042400" cy="678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5" name="Slide" r:id="rId3" imgW="4242816" imgH="3181996" progId="PowerPoint.Slide.12">
                  <p:embed/>
                </p:oleObj>
              </mc:Choice>
              <mc:Fallback>
                <p:oleObj name="Slide" r:id="rId3" imgW="4242816" imgH="3181996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" y="23446"/>
                        <a:ext cx="9042400" cy="6781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61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52400" y="1375761"/>
            <a:ext cx="5029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1C0785"/>
                </a:solidFill>
              </a:rPr>
              <a:t>A </a:t>
            </a:r>
            <a:r>
              <a:rPr lang="en-US" sz="2000" b="1" dirty="0">
                <a:solidFill>
                  <a:srgbClr val="1C0785"/>
                </a:solidFill>
              </a:rPr>
              <a:t>quadratic function is a function determined by </a:t>
            </a:r>
            <a:r>
              <a:rPr lang="en-US" sz="2000" b="1" dirty="0" smtClean="0">
                <a:solidFill>
                  <a:srgbClr val="1C0785"/>
                </a:solidFill>
              </a:rPr>
              <a:t>a second </a:t>
            </a:r>
            <a:r>
              <a:rPr lang="en-US" sz="2000" b="1" dirty="0">
                <a:solidFill>
                  <a:srgbClr val="1C0785"/>
                </a:solidFill>
              </a:rPr>
              <a:t>degree polynomial.</a:t>
            </a:r>
            <a:endParaRPr lang="en-US" sz="2000" b="1" dirty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55862" y="2232381"/>
            <a:ext cx="8378538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AA2293"/>
                </a:solidFill>
              </a:rPr>
              <a:t>A quadratic function </a:t>
            </a:r>
            <a:r>
              <a:rPr lang="en-US" sz="2000" b="1" dirty="0" smtClean="0">
                <a:solidFill>
                  <a:srgbClr val="AA2293"/>
                </a:solidFill>
              </a:rPr>
              <a:t>can </a:t>
            </a:r>
            <a:r>
              <a:rPr lang="en-US" sz="2000" b="1" dirty="0">
                <a:solidFill>
                  <a:srgbClr val="AA2293"/>
                </a:solidFill>
              </a:rPr>
              <a:t>be written in the form </a:t>
            </a:r>
            <a:endParaRPr lang="en-US" sz="2000" b="1" dirty="0" smtClean="0">
              <a:solidFill>
                <a:srgbClr val="AA2293"/>
              </a:solidFill>
            </a:endParaRPr>
          </a:p>
          <a:p>
            <a:endParaRPr lang="en-US" sz="2000" b="1" dirty="0" smtClean="0">
              <a:solidFill>
                <a:srgbClr val="AA2293"/>
              </a:solidFill>
            </a:endParaRPr>
          </a:p>
          <a:p>
            <a:r>
              <a:rPr lang="en-US" sz="2000" b="1" i="1" dirty="0" smtClean="0">
                <a:solidFill>
                  <a:srgbClr val="1C0785"/>
                </a:solidFill>
              </a:rPr>
              <a:t>f</a:t>
            </a:r>
            <a:r>
              <a:rPr lang="en-US" sz="2000" b="1" dirty="0" smtClean="0">
                <a:solidFill>
                  <a:srgbClr val="1C0785"/>
                </a:solidFill>
              </a:rPr>
              <a:t>(</a:t>
            </a:r>
            <a:r>
              <a:rPr lang="en-US" sz="2000" b="1" i="1" dirty="0" smtClean="0">
                <a:solidFill>
                  <a:srgbClr val="1C0785"/>
                </a:solidFill>
              </a:rPr>
              <a:t>x</a:t>
            </a:r>
            <a:r>
              <a:rPr lang="en-US" sz="2000" b="1" dirty="0">
                <a:solidFill>
                  <a:srgbClr val="1C0785"/>
                </a:solidFill>
              </a:rPr>
              <a:t>) = </a:t>
            </a:r>
            <a:r>
              <a:rPr lang="en-US" sz="2000" b="1" i="1" dirty="0">
                <a:solidFill>
                  <a:srgbClr val="1C0785"/>
                </a:solidFill>
              </a:rPr>
              <a:t>ax</a:t>
            </a:r>
            <a:r>
              <a:rPr lang="en-US" sz="2000" b="1" baseline="30000" dirty="0">
                <a:solidFill>
                  <a:srgbClr val="1C0785"/>
                </a:solidFill>
              </a:rPr>
              <a:t>2 </a:t>
            </a:r>
            <a:r>
              <a:rPr lang="en-US" sz="2000" b="1" dirty="0">
                <a:solidFill>
                  <a:srgbClr val="1C0785"/>
                </a:solidFill>
              </a:rPr>
              <a:t>+ </a:t>
            </a:r>
            <a:r>
              <a:rPr lang="en-US" sz="2000" b="1" i="1" dirty="0" err="1">
                <a:solidFill>
                  <a:srgbClr val="1C0785"/>
                </a:solidFill>
              </a:rPr>
              <a:t>bx</a:t>
            </a:r>
            <a:r>
              <a:rPr lang="en-US" sz="2000" b="1" dirty="0">
                <a:solidFill>
                  <a:srgbClr val="1C0785"/>
                </a:solidFill>
              </a:rPr>
              <a:t> + </a:t>
            </a:r>
            <a:r>
              <a:rPr lang="en-US" sz="2000" b="1" i="1" dirty="0">
                <a:solidFill>
                  <a:srgbClr val="1C0785"/>
                </a:solidFill>
              </a:rPr>
              <a:t>c</a:t>
            </a:r>
            <a:r>
              <a:rPr lang="en-US" sz="2000" b="1" dirty="0">
                <a:solidFill>
                  <a:srgbClr val="AA2293"/>
                </a:solidFill>
              </a:rPr>
              <a:t> </a:t>
            </a:r>
            <a:r>
              <a:rPr lang="en-US" sz="2000" b="1" dirty="0" smtClean="0">
                <a:solidFill>
                  <a:srgbClr val="AA2293"/>
                </a:solidFill>
              </a:rPr>
              <a:t> or   </a:t>
            </a:r>
            <a:r>
              <a:rPr lang="en-US" sz="2000" b="1" i="1" dirty="0" smtClean="0">
                <a:solidFill>
                  <a:srgbClr val="1C0785"/>
                </a:solidFill>
              </a:rPr>
              <a:t>f</a:t>
            </a:r>
            <a:r>
              <a:rPr lang="en-US" sz="2000" b="1" dirty="0" smtClean="0">
                <a:solidFill>
                  <a:srgbClr val="1C0785"/>
                </a:solidFill>
              </a:rPr>
              <a:t>(</a:t>
            </a:r>
            <a:r>
              <a:rPr lang="en-US" sz="2000" b="1" i="1" dirty="0" smtClean="0">
                <a:solidFill>
                  <a:srgbClr val="1C0785"/>
                </a:solidFill>
              </a:rPr>
              <a:t>x</a:t>
            </a:r>
            <a:r>
              <a:rPr lang="en-US" sz="2000" b="1" dirty="0">
                <a:solidFill>
                  <a:srgbClr val="1C0785"/>
                </a:solidFill>
              </a:rPr>
              <a:t>) = </a:t>
            </a:r>
            <a:r>
              <a:rPr lang="en-US" sz="2000" b="1" dirty="0" smtClean="0">
                <a:solidFill>
                  <a:srgbClr val="1C0785"/>
                </a:solidFill>
              </a:rPr>
              <a:t>a(</a:t>
            </a:r>
            <a:r>
              <a:rPr lang="en-US" sz="2000" b="1" i="1" dirty="0" smtClean="0">
                <a:solidFill>
                  <a:srgbClr val="1C0785"/>
                </a:solidFill>
              </a:rPr>
              <a:t>x</a:t>
            </a:r>
            <a:r>
              <a:rPr lang="en-US" sz="2000" b="1" dirty="0" smtClean="0">
                <a:solidFill>
                  <a:srgbClr val="1C0785"/>
                </a:solidFill>
              </a:rPr>
              <a:t> - p)</a:t>
            </a:r>
            <a:r>
              <a:rPr lang="en-US" sz="2000" b="1" baseline="30000" dirty="0" smtClean="0">
                <a:solidFill>
                  <a:srgbClr val="1C0785"/>
                </a:solidFill>
              </a:rPr>
              <a:t>2 </a:t>
            </a:r>
            <a:r>
              <a:rPr lang="en-US" sz="2000" b="1" dirty="0" smtClean="0">
                <a:solidFill>
                  <a:srgbClr val="1C0785"/>
                </a:solidFill>
              </a:rPr>
              <a:t>+ </a:t>
            </a:r>
            <a:r>
              <a:rPr lang="en-US" sz="2000" b="1" i="1" dirty="0" smtClean="0">
                <a:solidFill>
                  <a:srgbClr val="1C0785"/>
                </a:solidFill>
              </a:rPr>
              <a:t>q</a:t>
            </a:r>
            <a:r>
              <a:rPr lang="en-US" sz="2000" b="1" dirty="0" smtClean="0">
                <a:solidFill>
                  <a:srgbClr val="AA2293"/>
                </a:solidFill>
              </a:rPr>
              <a:t> </a:t>
            </a:r>
          </a:p>
          <a:p>
            <a:endParaRPr lang="en-US" sz="2000" b="1" dirty="0">
              <a:solidFill>
                <a:srgbClr val="AA2293"/>
              </a:solidFill>
            </a:endParaRPr>
          </a:p>
          <a:p>
            <a:r>
              <a:rPr lang="en-US" sz="2000" b="1" dirty="0">
                <a:solidFill>
                  <a:srgbClr val="AA2293"/>
                </a:solidFill>
              </a:rPr>
              <a:t>where </a:t>
            </a:r>
            <a:r>
              <a:rPr lang="en-US" sz="2000" b="1" i="1" dirty="0">
                <a:solidFill>
                  <a:schemeClr val="tx2"/>
                </a:solidFill>
              </a:rPr>
              <a:t>a</a:t>
            </a:r>
            <a:r>
              <a:rPr lang="en-US" sz="2000" b="1" dirty="0">
                <a:solidFill>
                  <a:schemeClr val="tx2"/>
                </a:solidFill>
              </a:rPr>
              <a:t>, </a:t>
            </a:r>
            <a:r>
              <a:rPr lang="en-US" sz="2000" b="1" i="1" dirty="0">
                <a:solidFill>
                  <a:schemeClr val="tx2"/>
                </a:solidFill>
              </a:rPr>
              <a:t>b</a:t>
            </a:r>
            <a:r>
              <a:rPr lang="en-US" sz="2000" b="1" dirty="0">
                <a:solidFill>
                  <a:schemeClr val="tx2"/>
                </a:solidFill>
              </a:rPr>
              <a:t>, and </a:t>
            </a:r>
            <a:r>
              <a:rPr lang="en-US" sz="2000" b="1" i="1" dirty="0" smtClean="0">
                <a:solidFill>
                  <a:schemeClr val="tx2"/>
                </a:solidFill>
              </a:rPr>
              <a:t>c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>
                <a:solidFill>
                  <a:srgbClr val="AA2293"/>
                </a:solidFill>
              </a:rPr>
              <a:t>or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i="1" dirty="0" smtClean="0">
                <a:solidFill>
                  <a:schemeClr val="tx2"/>
                </a:solidFill>
              </a:rPr>
              <a:t>p</a:t>
            </a:r>
            <a:r>
              <a:rPr lang="en-US" sz="2000" b="1" dirty="0" smtClean="0">
                <a:solidFill>
                  <a:schemeClr val="tx2"/>
                </a:solidFill>
              </a:rPr>
              <a:t> and </a:t>
            </a:r>
            <a:r>
              <a:rPr lang="en-US" sz="2000" b="1" i="1" dirty="0" smtClean="0">
                <a:solidFill>
                  <a:schemeClr val="tx2"/>
                </a:solidFill>
              </a:rPr>
              <a:t>q</a:t>
            </a:r>
            <a:r>
              <a:rPr lang="en-US" sz="2000" b="1" dirty="0" smtClean="0">
                <a:solidFill>
                  <a:schemeClr val="tx2"/>
                </a:solidFill>
              </a:rPr>
              <a:t> are </a:t>
            </a:r>
            <a:r>
              <a:rPr lang="en-US" sz="2000" b="1" dirty="0">
                <a:solidFill>
                  <a:schemeClr val="tx2"/>
                </a:solidFill>
              </a:rPr>
              <a:t>real numbers and </a:t>
            </a:r>
            <a:r>
              <a:rPr lang="en-US" sz="2000" b="1" i="1" dirty="0">
                <a:solidFill>
                  <a:schemeClr val="tx2"/>
                </a:solidFill>
              </a:rPr>
              <a:t>a ≠ </a:t>
            </a:r>
            <a:r>
              <a:rPr lang="en-US" sz="2000" b="1" dirty="0">
                <a:solidFill>
                  <a:schemeClr val="tx2"/>
                </a:solidFill>
              </a:rPr>
              <a:t>0.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9485" y="110337"/>
            <a:ext cx="2641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3.1A Quadratic Functions 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8305800" y="6470895"/>
            <a:ext cx="646331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sz="1800" dirty="0" smtClean="0"/>
              <a:t>3.1.</a:t>
            </a:r>
            <a:r>
              <a:rPr lang="en-US" sz="1800" i="1" dirty="0" smtClean="0"/>
              <a:t>1</a:t>
            </a:r>
            <a:endParaRPr lang="en-US" sz="1800" dirty="0"/>
          </a:p>
        </p:txBody>
      </p:sp>
      <p:sp>
        <p:nvSpPr>
          <p:cNvPr id="5" name="Rectangle 4"/>
          <p:cNvSpPr/>
          <p:nvPr/>
        </p:nvSpPr>
        <p:spPr>
          <a:xfrm>
            <a:off x="457200" y="4144025"/>
            <a:ext cx="1150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1C0785"/>
                </a:solidFill>
              </a:rPr>
              <a:t>Examples: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237428" y="4202668"/>
            <a:ext cx="1620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1C0785"/>
                </a:solidFill>
              </a:rPr>
              <a:t>Non-Examples: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5170" y="762000"/>
            <a:ext cx="1200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Definition:</a:t>
            </a:r>
            <a:endParaRPr lang="en-US" b="1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9051891"/>
              </p:ext>
            </p:extLst>
          </p:nvPr>
        </p:nvGraphicFramePr>
        <p:xfrm>
          <a:off x="304800" y="5077258"/>
          <a:ext cx="2083957" cy="394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92" name="Equation" r:id="rId3" imgW="1206360" imgH="228600" progId="Equation.DSMT4">
                  <p:embed/>
                </p:oleObj>
              </mc:Choice>
              <mc:Fallback>
                <p:oleObj name="Equation" r:id="rId3" imgW="12063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5077258"/>
                        <a:ext cx="2083957" cy="3948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8350129"/>
              </p:ext>
            </p:extLst>
          </p:nvPr>
        </p:nvGraphicFramePr>
        <p:xfrm>
          <a:off x="304800" y="4558145"/>
          <a:ext cx="1074883" cy="394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93" name="Equation" r:id="rId5" imgW="622080" imgH="228600" progId="Equation.DSMT4">
                  <p:embed/>
                </p:oleObj>
              </mc:Choice>
              <mc:Fallback>
                <p:oleObj name="Equation" r:id="rId5" imgW="62208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558145"/>
                        <a:ext cx="1074883" cy="3948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6140335"/>
              </p:ext>
            </p:extLst>
          </p:nvPr>
        </p:nvGraphicFramePr>
        <p:xfrm>
          <a:off x="304800" y="5568373"/>
          <a:ext cx="2347190" cy="680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94" name="Equation" r:id="rId7" imgW="1358640" imgH="393480" progId="Equation.DSMT4">
                  <p:embed/>
                </p:oleObj>
              </mc:Choice>
              <mc:Fallback>
                <p:oleObj name="Equation" r:id="rId7" imgW="13586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4800" y="5568373"/>
                        <a:ext cx="2347190" cy="6800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7380873"/>
              </p:ext>
            </p:extLst>
          </p:nvPr>
        </p:nvGraphicFramePr>
        <p:xfrm>
          <a:off x="2633562" y="4495772"/>
          <a:ext cx="164522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95" name="Equation" r:id="rId9" imgW="952200" imgH="279360" progId="Equation.DSMT4">
                  <p:embed/>
                </p:oleObj>
              </mc:Choice>
              <mc:Fallback>
                <p:oleObj name="Equation" r:id="rId9" imgW="9522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562" y="4495772"/>
                        <a:ext cx="1645227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3526896"/>
              </p:ext>
            </p:extLst>
          </p:nvPr>
        </p:nvGraphicFramePr>
        <p:xfrm>
          <a:off x="2667000" y="4953000"/>
          <a:ext cx="210661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96" name="Equation" r:id="rId11" imgW="1218960" imgH="279360" progId="Equation.DSMT4">
                  <p:embed/>
                </p:oleObj>
              </mc:Choice>
              <mc:Fallback>
                <p:oleObj name="Equation" r:id="rId11" imgW="12189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953000"/>
                        <a:ext cx="2106612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8810814"/>
              </p:ext>
            </p:extLst>
          </p:nvPr>
        </p:nvGraphicFramePr>
        <p:xfrm>
          <a:off x="5529263" y="4822825"/>
          <a:ext cx="987425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97" name="Equation" r:id="rId13" imgW="571320" imgH="203040" progId="Equation.DSMT4">
                  <p:embed/>
                </p:oleObj>
              </mc:Choice>
              <mc:Fallback>
                <p:oleObj name="Equation" r:id="rId13" imgW="571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9263" y="4822825"/>
                        <a:ext cx="987425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4847952"/>
              </p:ext>
            </p:extLst>
          </p:nvPr>
        </p:nvGraphicFramePr>
        <p:xfrm>
          <a:off x="5365750" y="5311775"/>
          <a:ext cx="138112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98" name="Equation" r:id="rId15" imgW="799920" imgH="228600" progId="Equation.DSMT4">
                  <p:embed/>
                </p:oleObj>
              </mc:Choice>
              <mc:Fallback>
                <p:oleObj name="Equation" r:id="rId15" imgW="7999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0" y="5311775"/>
                        <a:ext cx="1381125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3761505"/>
              </p:ext>
            </p:extLst>
          </p:nvPr>
        </p:nvGraphicFramePr>
        <p:xfrm>
          <a:off x="5467350" y="5932488"/>
          <a:ext cx="1271588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99" name="Equation" r:id="rId17" imgW="736560" imgH="241200" progId="Equation.DSMT4">
                  <p:embed/>
                </p:oleObj>
              </mc:Choice>
              <mc:Fallback>
                <p:oleObj name="Equation" r:id="rId17" imgW="7365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7350" y="5932488"/>
                        <a:ext cx="1271588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0906582"/>
              </p:ext>
            </p:extLst>
          </p:nvPr>
        </p:nvGraphicFramePr>
        <p:xfrm>
          <a:off x="7370763" y="4854575"/>
          <a:ext cx="723900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00" name="Equation" r:id="rId19" imgW="419040" imgH="228600" progId="Equation.DSMT4">
                  <p:embed/>
                </p:oleObj>
              </mc:Choice>
              <mc:Fallback>
                <p:oleObj name="Equation" r:id="rId19" imgW="419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0763" y="4854575"/>
                        <a:ext cx="723900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2842724"/>
              </p:ext>
            </p:extLst>
          </p:nvPr>
        </p:nvGraphicFramePr>
        <p:xfrm>
          <a:off x="7250112" y="5410200"/>
          <a:ext cx="1360488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01" name="Equation" r:id="rId21" imgW="787320" imgH="228600" progId="Equation.DSMT4">
                  <p:embed/>
                </p:oleObj>
              </mc:Choice>
              <mc:Fallback>
                <p:oleObj name="Equation" r:id="rId21" imgW="787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0112" y="5410200"/>
                        <a:ext cx="1360488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93794"/>
            <a:ext cx="1143000" cy="11397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530" y="1844348"/>
            <a:ext cx="227987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25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26023" y="838200"/>
            <a:ext cx="8661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The graph of a quadratic function is </a:t>
            </a:r>
            <a:r>
              <a:rPr lang="en-US" sz="2000" b="1" dirty="0" smtClean="0">
                <a:solidFill>
                  <a:srgbClr val="FF0000"/>
                </a:solidFill>
              </a:rPr>
              <a:t>in the </a:t>
            </a:r>
            <a:r>
              <a:rPr lang="en-US" sz="2000" b="1" dirty="0" smtClean="0">
                <a:solidFill>
                  <a:schemeClr val="tx2"/>
                </a:solidFill>
              </a:rPr>
              <a:t>shape of a </a:t>
            </a:r>
            <a:r>
              <a:rPr lang="en-US" sz="2000" b="1" dirty="0">
                <a:solidFill>
                  <a:schemeClr val="tx2"/>
                </a:solidFill>
              </a:rPr>
              <a:t>parabola</a:t>
            </a:r>
            <a:r>
              <a:rPr lang="en-US" sz="2000" b="1" dirty="0">
                <a:solidFill>
                  <a:srgbClr val="FF0000"/>
                </a:solidFill>
              </a:rPr>
              <a:t>, </a:t>
            </a:r>
            <a:r>
              <a:rPr lang="en-US" sz="2000" b="1" dirty="0" smtClean="0">
                <a:solidFill>
                  <a:srgbClr val="FF0000"/>
                </a:solidFill>
              </a:rPr>
              <a:t>that </a:t>
            </a:r>
            <a:r>
              <a:rPr lang="en-US" sz="2000" b="1" dirty="0">
                <a:solidFill>
                  <a:srgbClr val="FF0000"/>
                </a:solidFill>
              </a:rPr>
              <a:t>has either a </a:t>
            </a:r>
            <a:r>
              <a:rPr lang="en-US" sz="2000" b="1" dirty="0">
                <a:solidFill>
                  <a:schemeClr val="accent2"/>
                </a:solidFill>
              </a:rPr>
              <a:t>maximum</a:t>
            </a:r>
            <a:r>
              <a:rPr lang="en-US" sz="2000" b="1" dirty="0">
                <a:solidFill>
                  <a:srgbClr val="FF0000"/>
                </a:solidFill>
              </a:rPr>
              <a:t> (highest) point or a </a:t>
            </a:r>
            <a:r>
              <a:rPr lang="en-US" sz="2000" b="1" dirty="0" smtClean="0">
                <a:solidFill>
                  <a:schemeClr val="accent2"/>
                </a:solidFill>
              </a:rPr>
              <a:t>minimum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(lowest) point, called the</a:t>
            </a:r>
            <a:r>
              <a:rPr lang="en-US" sz="2000" b="1" dirty="0">
                <a:solidFill>
                  <a:schemeClr val="tx2"/>
                </a:solidFill>
              </a:rPr>
              <a:t> vertex</a:t>
            </a:r>
            <a:r>
              <a:rPr lang="en-US" sz="2000" b="1" dirty="0">
                <a:solidFill>
                  <a:srgbClr val="FF0000"/>
                </a:solidFill>
              </a:rPr>
              <a:t>.</a:t>
            </a:r>
            <a:endParaRPr lang="en-US" sz="2000" b="1" dirty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46172" y="1828800"/>
            <a:ext cx="501491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/>
              <a:t>Every </a:t>
            </a:r>
            <a:r>
              <a:rPr lang="en-US" sz="2000" b="1" dirty="0" smtClean="0"/>
              <a:t>parabola is </a:t>
            </a:r>
            <a:r>
              <a:rPr lang="en-US" sz="2000" b="1" dirty="0" smtClean="0">
                <a:solidFill>
                  <a:srgbClr val="C00000"/>
                </a:solidFill>
              </a:rPr>
              <a:t>symmetrical</a:t>
            </a:r>
            <a:r>
              <a:rPr lang="en-US" sz="2000" b="1" dirty="0" smtClean="0"/>
              <a:t> about </a:t>
            </a:r>
            <a:r>
              <a:rPr lang="en-US" sz="2000" b="1" dirty="0"/>
              <a:t>a vertical line, called the </a:t>
            </a:r>
            <a:r>
              <a:rPr lang="en-US" sz="2000" b="1" dirty="0" smtClean="0">
                <a:solidFill>
                  <a:schemeClr val="accent2"/>
                </a:solidFill>
              </a:rPr>
              <a:t>axis </a:t>
            </a:r>
            <a:r>
              <a:rPr lang="en-US" sz="2000" b="1" dirty="0">
                <a:solidFill>
                  <a:schemeClr val="accent2"/>
                </a:solidFill>
              </a:rPr>
              <a:t>of symmetry</a:t>
            </a:r>
            <a:r>
              <a:rPr lang="en-US" sz="2000" b="1" dirty="0"/>
              <a:t> that passes </a:t>
            </a:r>
            <a:r>
              <a:rPr lang="en-US" sz="2000" b="1" dirty="0" smtClean="0"/>
              <a:t>through </a:t>
            </a:r>
            <a:r>
              <a:rPr lang="en-US" sz="2000" b="1" dirty="0"/>
              <a:t>the vertex.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02" y="2982215"/>
            <a:ext cx="2425736" cy="1599953"/>
          </a:xfrm>
          <a:prstGeom prst="rect">
            <a:avLst/>
          </a:prstGeom>
        </p:spPr>
      </p:pic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8305800" y="6470895"/>
            <a:ext cx="646331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sz="1800" dirty="0" smtClean="0"/>
              <a:t>3.1.</a:t>
            </a:r>
            <a:r>
              <a:rPr lang="en-US" sz="1800" i="1" dirty="0"/>
              <a:t>2</a:t>
            </a:r>
            <a:endParaRPr lang="en-US" sz="1800" dirty="0"/>
          </a:p>
        </p:txBody>
      </p:sp>
      <p:sp>
        <p:nvSpPr>
          <p:cNvPr id="5" name="Rectangle 4"/>
          <p:cNvSpPr/>
          <p:nvPr/>
        </p:nvSpPr>
        <p:spPr>
          <a:xfrm>
            <a:off x="457200" y="304800"/>
            <a:ext cx="21227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Facts/characteristics</a:t>
            </a:r>
            <a:endParaRPr lang="en-US" dirty="0"/>
          </a:p>
        </p:txBody>
      </p:sp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950" y="3962400"/>
            <a:ext cx="2238375" cy="1844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689" y="2995680"/>
            <a:ext cx="2156358" cy="177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87573" y="4878799"/>
            <a:ext cx="328997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 smtClean="0"/>
              <a:t>Direction of Opening</a:t>
            </a:r>
          </a:p>
          <a:p>
            <a:r>
              <a:rPr lang="en-US" sz="2000" b="1" dirty="0" smtClean="0"/>
              <a:t>Domain</a:t>
            </a:r>
          </a:p>
          <a:p>
            <a:r>
              <a:rPr lang="en-US" sz="2000" b="1" dirty="0" smtClean="0"/>
              <a:t>Range</a:t>
            </a:r>
          </a:p>
          <a:p>
            <a:r>
              <a:rPr lang="en-US" sz="2000" b="1" dirty="0" smtClean="0"/>
              <a:t>x- and y-intercepts</a:t>
            </a:r>
            <a:endParaRPr lang="en-US" sz="20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7086600" y="1209727"/>
            <a:ext cx="914400" cy="255657"/>
          </a:xfrm>
          <a:prstGeom prst="round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2606337" y="2209800"/>
            <a:ext cx="1915839" cy="255657"/>
          </a:xfrm>
          <a:prstGeom prst="round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2013440" y="1914606"/>
            <a:ext cx="1415560" cy="255657"/>
          </a:xfrm>
          <a:prstGeom prst="round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316482" y="4903235"/>
            <a:ext cx="2499063" cy="1441695"/>
          </a:xfrm>
          <a:prstGeom prst="round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451" y="1587324"/>
            <a:ext cx="2930149" cy="219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57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8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  <p:bldP spid="4101" grpId="0" autoUpdateAnimBg="0"/>
      <p:bldP spid="16" grpId="0" autoUpdateAnimBg="0"/>
      <p:bldP spid="6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825" y="1235075"/>
            <a:ext cx="3600450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54000" y="1919288"/>
            <a:ext cx="4635500" cy="1645114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6350" y="107950"/>
            <a:ext cx="91198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Helvetica" pitchFamily="28" charset="0"/>
              </a:rPr>
              <a:t>Characteristics </a:t>
            </a:r>
            <a:r>
              <a:rPr lang="en-US" sz="2800" dirty="0">
                <a:solidFill>
                  <a:schemeClr val="tx2"/>
                </a:solidFill>
                <a:latin typeface="Helvetica" pitchFamily="28" charset="0"/>
              </a:rPr>
              <a:t>of a Quadratic Function</a:t>
            </a:r>
            <a:r>
              <a:rPr lang="en-US" sz="2800" dirty="0">
                <a:latin typeface="Helvetica" pitchFamily="28" charset="0"/>
              </a:rPr>
              <a:t> </a:t>
            </a:r>
            <a:r>
              <a:rPr lang="en-US" sz="2800" b="0" i="1" dirty="0"/>
              <a:t>f</a:t>
            </a:r>
            <a:r>
              <a:rPr lang="en-US" sz="2800" b="0" dirty="0"/>
              <a:t>(</a:t>
            </a:r>
            <a:r>
              <a:rPr lang="en-US" sz="2800" b="0" i="1" dirty="0"/>
              <a:t>x</a:t>
            </a:r>
            <a:r>
              <a:rPr lang="en-US" sz="2800" b="0" dirty="0"/>
              <a:t>) = </a:t>
            </a:r>
            <a:r>
              <a:rPr lang="en-US" sz="2800" b="0" i="1" dirty="0" smtClean="0"/>
              <a:t>a(x-p)</a:t>
            </a:r>
            <a:r>
              <a:rPr lang="en-US" sz="2800" b="0" baseline="30000" dirty="0" smtClean="0"/>
              <a:t>2 </a:t>
            </a:r>
            <a:r>
              <a:rPr lang="en-US" sz="2800" b="0" dirty="0"/>
              <a:t>+ </a:t>
            </a:r>
            <a:r>
              <a:rPr lang="en-US" sz="2800" i="1" dirty="0" smtClean="0"/>
              <a:t>q</a:t>
            </a:r>
            <a:r>
              <a:rPr lang="en-US" sz="2800" b="0" dirty="0" smtClean="0"/>
              <a:t> </a:t>
            </a:r>
            <a:endParaRPr lang="en-US" sz="2800" b="0" dirty="0"/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>
            <a:off x="144463" y="601663"/>
            <a:ext cx="8772525" cy="20637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AutoShape 6"/>
          <p:cNvSpPr>
            <a:spLocks noChangeArrowheads="1"/>
          </p:cNvSpPr>
          <p:nvPr/>
        </p:nvSpPr>
        <p:spPr bwMode="auto">
          <a:xfrm>
            <a:off x="254000" y="2300146"/>
            <a:ext cx="2085975" cy="479425"/>
          </a:xfrm>
          <a:prstGeom prst="wedgeRectCallout">
            <a:avLst>
              <a:gd name="adj1" fmla="val 246191"/>
              <a:gd name="adj2" fmla="val -224299"/>
            </a:avLst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254000" y="1920875"/>
            <a:ext cx="4530725" cy="164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 b="0" dirty="0" smtClean="0"/>
              <a:t>A parabola is symmetrical about the  </a:t>
            </a:r>
            <a:r>
              <a:rPr lang="en-US" sz="2200" dirty="0"/>
              <a:t>axis of symmetry </a:t>
            </a:r>
            <a:r>
              <a:rPr lang="en-US" dirty="0"/>
              <a:t>(</a:t>
            </a:r>
            <a:r>
              <a:rPr lang="en-US" b="0" dirty="0" smtClean="0"/>
              <a:t>the </a:t>
            </a:r>
            <a:r>
              <a:rPr lang="en-US" b="0" dirty="0"/>
              <a:t>vertical line through the </a:t>
            </a:r>
            <a:r>
              <a:rPr lang="en-US" b="0" dirty="0" smtClean="0"/>
              <a:t>vertex</a:t>
            </a:r>
            <a:r>
              <a:rPr lang="en-US" dirty="0" smtClean="0"/>
              <a:t>.</a:t>
            </a:r>
            <a:r>
              <a:rPr lang="en-US" b="0" dirty="0" smtClean="0"/>
              <a:t>) This line divides the function graph into two parts</a:t>
            </a:r>
            <a:r>
              <a:rPr lang="en-US" sz="2200" b="0" dirty="0" smtClean="0"/>
              <a:t>. x = p</a:t>
            </a:r>
            <a:endParaRPr lang="en-US" sz="2200" b="0" dirty="0"/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>
            <a:off x="6503988" y="1233488"/>
            <a:ext cx="0" cy="3429000"/>
          </a:xfrm>
          <a:prstGeom prst="line">
            <a:avLst/>
          </a:prstGeom>
          <a:noFill/>
          <a:ln w="57150">
            <a:solidFill>
              <a:schemeClr val="tx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325" y="1717675"/>
            <a:ext cx="1489075" cy="240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4" name="Oval 10"/>
          <p:cNvSpPr>
            <a:spLocks noChangeArrowheads="1"/>
          </p:cNvSpPr>
          <p:nvPr/>
        </p:nvSpPr>
        <p:spPr bwMode="auto">
          <a:xfrm>
            <a:off x="6443663" y="4046538"/>
            <a:ext cx="165100" cy="147637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254000" y="890588"/>
            <a:ext cx="4635500" cy="788987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AutoShape 12"/>
          <p:cNvSpPr>
            <a:spLocks noChangeArrowheads="1"/>
          </p:cNvSpPr>
          <p:nvPr/>
        </p:nvSpPr>
        <p:spPr bwMode="auto">
          <a:xfrm>
            <a:off x="2794000" y="1222375"/>
            <a:ext cx="1168400" cy="392113"/>
          </a:xfrm>
          <a:prstGeom prst="wedgeRectCallout">
            <a:avLst>
              <a:gd name="adj1" fmla="val 269975"/>
              <a:gd name="adj2" fmla="val 687154"/>
            </a:avLst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254000" y="892175"/>
            <a:ext cx="45481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200" b="0" dirty="0"/>
              <a:t>The maximum or minimum point on the parabola is called the </a:t>
            </a:r>
            <a:r>
              <a:rPr lang="en-US" sz="2200" dirty="0"/>
              <a:t>vertex</a:t>
            </a:r>
            <a:r>
              <a:rPr lang="en-US" sz="2200" b="0" dirty="0" smtClean="0"/>
              <a:t>. (p, q)</a:t>
            </a:r>
            <a:endParaRPr lang="en-US" sz="2200" b="0" dirty="0"/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330200" y="3614738"/>
            <a:ext cx="4635500" cy="133191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639" name="Group 15"/>
          <p:cNvGrpSpPr>
            <a:grpSpLocks/>
          </p:cNvGrpSpPr>
          <p:nvPr/>
        </p:nvGrpSpPr>
        <p:grpSpPr bwMode="auto">
          <a:xfrm>
            <a:off x="857250" y="3087688"/>
            <a:ext cx="6118225" cy="1046162"/>
            <a:chOff x="540" y="1945"/>
            <a:chExt cx="3854" cy="659"/>
          </a:xfrm>
        </p:grpSpPr>
        <p:sp>
          <p:nvSpPr>
            <p:cNvPr id="26640" name="AutoShape 16"/>
            <p:cNvSpPr>
              <a:spLocks noChangeArrowheads="1"/>
            </p:cNvSpPr>
            <p:nvPr/>
          </p:nvSpPr>
          <p:spPr bwMode="auto">
            <a:xfrm>
              <a:off x="540" y="2302"/>
              <a:ext cx="1067" cy="302"/>
            </a:xfrm>
            <a:prstGeom prst="wedgeRectCallout">
              <a:avLst>
                <a:gd name="adj1" fmla="val 253000"/>
                <a:gd name="adj2" fmla="val -178144"/>
              </a:avLst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1" name="Line 17"/>
            <p:cNvSpPr>
              <a:spLocks noChangeShapeType="1"/>
            </p:cNvSpPr>
            <p:nvPr/>
          </p:nvSpPr>
          <p:spPr bwMode="auto">
            <a:xfrm flipV="1">
              <a:off x="1551" y="1945"/>
              <a:ext cx="2843" cy="455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330200" y="3616325"/>
            <a:ext cx="4530725" cy="131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 b="0" dirty="0"/>
              <a:t>The </a:t>
            </a:r>
            <a:r>
              <a:rPr lang="en-US" sz="2200" i="1" dirty="0"/>
              <a:t>x</a:t>
            </a:r>
            <a:r>
              <a:rPr lang="en-US" sz="2200" dirty="0"/>
              <a:t> - intercepts </a:t>
            </a:r>
            <a:r>
              <a:rPr lang="en-US" sz="2200" b="0" dirty="0"/>
              <a:t> for the parabola are where </a:t>
            </a:r>
            <a:r>
              <a:rPr lang="en-US" sz="2200" b="0" i="1" dirty="0"/>
              <a:t>f</a:t>
            </a:r>
            <a:r>
              <a:rPr lang="en-US" sz="2200" b="0" dirty="0"/>
              <a:t>(</a:t>
            </a:r>
            <a:r>
              <a:rPr lang="en-US" sz="2200" b="0" i="1" dirty="0"/>
              <a:t>x</a:t>
            </a:r>
            <a:r>
              <a:rPr lang="en-US" sz="2200" b="0" dirty="0"/>
              <a:t>) = 0</a:t>
            </a:r>
            <a:r>
              <a:rPr lang="en-US" sz="2200" b="0" dirty="0" smtClean="0"/>
              <a:t>. They are related to the zeros of the graph of the function.</a:t>
            </a:r>
            <a:endParaRPr lang="en-US" sz="2200" b="0" dirty="0"/>
          </a:p>
        </p:txBody>
      </p:sp>
      <p:sp>
        <p:nvSpPr>
          <p:cNvPr id="26643" name="Oval 19"/>
          <p:cNvSpPr>
            <a:spLocks noChangeArrowheads="1"/>
          </p:cNvSpPr>
          <p:nvPr/>
        </p:nvSpPr>
        <p:spPr bwMode="auto">
          <a:xfrm>
            <a:off x="5951538" y="2928938"/>
            <a:ext cx="165100" cy="147637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4" name="Oval 20"/>
          <p:cNvSpPr>
            <a:spLocks noChangeArrowheads="1"/>
          </p:cNvSpPr>
          <p:nvPr/>
        </p:nvSpPr>
        <p:spPr bwMode="auto">
          <a:xfrm>
            <a:off x="6905625" y="2924175"/>
            <a:ext cx="165100" cy="147638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9" name="AutoShape 25"/>
          <p:cNvSpPr>
            <a:spLocks noChangeArrowheads="1"/>
          </p:cNvSpPr>
          <p:nvPr/>
        </p:nvSpPr>
        <p:spPr bwMode="auto">
          <a:xfrm>
            <a:off x="5578475" y="2914650"/>
            <a:ext cx="1916113" cy="176213"/>
          </a:xfrm>
          <a:prstGeom prst="leftRightArrow">
            <a:avLst>
              <a:gd name="adj1" fmla="val 50000"/>
              <a:gd name="adj2" fmla="val 217477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50" name="AutoShape 26"/>
          <p:cNvSpPr>
            <a:spLocks noChangeArrowheads="1"/>
          </p:cNvSpPr>
          <p:nvPr/>
        </p:nvSpPr>
        <p:spPr bwMode="auto">
          <a:xfrm flipV="1">
            <a:off x="6389688" y="1758950"/>
            <a:ext cx="254000" cy="2325688"/>
          </a:xfrm>
          <a:prstGeom prst="downArrow">
            <a:avLst>
              <a:gd name="adj1" fmla="val 50000"/>
              <a:gd name="adj2" fmla="val 228906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52" name="Rectangle 28"/>
          <p:cNvSpPr>
            <a:spLocks noChangeArrowheads="1"/>
          </p:cNvSpPr>
          <p:nvPr/>
        </p:nvSpPr>
        <p:spPr bwMode="auto">
          <a:xfrm>
            <a:off x="336550" y="5224463"/>
            <a:ext cx="4635500" cy="133191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54" name="AutoShape 30"/>
          <p:cNvSpPr>
            <a:spLocks noChangeArrowheads="1"/>
          </p:cNvSpPr>
          <p:nvPr/>
        </p:nvSpPr>
        <p:spPr bwMode="auto">
          <a:xfrm>
            <a:off x="593725" y="5276850"/>
            <a:ext cx="1274763" cy="479425"/>
          </a:xfrm>
          <a:prstGeom prst="wedgeRectCallout">
            <a:avLst>
              <a:gd name="adj1" fmla="val 370796"/>
              <a:gd name="adj2" fmla="val -510264"/>
            </a:avLst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5" name="Text Box 21"/>
          <p:cNvSpPr txBox="1">
            <a:spLocks noChangeArrowheads="1"/>
          </p:cNvSpPr>
          <p:nvPr/>
        </p:nvSpPr>
        <p:spPr bwMode="auto">
          <a:xfrm>
            <a:off x="628650" y="5308600"/>
            <a:ext cx="1293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Domain </a:t>
            </a:r>
          </a:p>
        </p:txBody>
      </p:sp>
      <p:sp>
        <p:nvSpPr>
          <p:cNvPr id="26655" name="AutoShape 31"/>
          <p:cNvSpPr>
            <a:spLocks noChangeArrowheads="1"/>
          </p:cNvSpPr>
          <p:nvPr/>
        </p:nvSpPr>
        <p:spPr bwMode="auto">
          <a:xfrm>
            <a:off x="454025" y="5908675"/>
            <a:ext cx="1231900" cy="479425"/>
          </a:xfrm>
          <a:prstGeom prst="wedgeRectCallout">
            <a:avLst>
              <a:gd name="adj1" fmla="val 444588"/>
              <a:gd name="adj2" fmla="val -549338"/>
            </a:avLst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6" name="Text Box 22"/>
          <p:cNvSpPr txBox="1">
            <a:spLocks noChangeArrowheads="1"/>
          </p:cNvSpPr>
          <p:nvPr/>
        </p:nvSpPr>
        <p:spPr bwMode="auto">
          <a:xfrm>
            <a:off x="620713" y="5983288"/>
            <a:ext cx="1014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Range</a:t>
            </a:r>
          </a:p>
        </p:txBody>
      </p:sp>
      <p:graphicFrame>
        <p:nvGraphicFramePr>
          <p:cNvPr id="26647" name="Object 23"/>
          <p:cNvGraphicFramePr>
            <a:graphicFrameLocks noChangeAspect="1"/>
          </p:cNvGraphicFramePr>
          <p:nvPr/>
        </p:nvGraphicFramePr>
        <p:xfrm>
          <a:off x="1927225" y="5395913"/>
          <a:ext cx="7747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" name="Equation" r:id="rId6" imgW="774700" imgH="241300" progId="Equation.DSMT4">
                  <p:embed/>
                </p:oleObj>
              </mc:Choice>
              <mc:Fallback>
                <p:oleObj name="Equation" r:id="rId6" imgW="774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7225" y="5395913"/>
                        <a:ext cx="7747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48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0321406"/>
              </p:ext>
            </p:extLst>
          </p:nvPr>
        </p:nvGraphicFramePr>
        <p:xfrm>
          <a:off x="1855788" y="6000750"/>
          <a:ext cx="18161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" name="Equation" r:id="rId8" imgW="774360" imgH="203040" progId="Equation.DSMT4">
                  <p:embed/>
                </p:oleObj>
              </mc:Choice>
              <mc:Fallback>
                <p:oleObj name="Equation" r:id="rId8" imgW="774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5788" y="6000750"/>
                        <a:ext cx="181610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8305800" y="6470895"/>
            <a:ext cx="646331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sz="1800" dirty="0" smtClean="0"/>
              <a:t>3.1.</a:t>
            </a:r>
            <a:r>
              <a:rPr lang="en-US" sz="1800" i="1" dirty="0"/>
              <a:t>4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37855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1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6" dur="500"/>
                                        <p:tgtEl>
                                          <p:spTgt spid="26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6" dur="500"/>
                                        <p:tgtEl>
                                          <p:spTgt spid="26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7" dur="5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nimBg="1"/>
      <p:bldP spid="26628" grpId="0" build="p" autoUpdateAnimBg="0"/>
      <p:bldP spid="26629" grpId="0" animBg="1"/>
      <p:bldP spid="26630" grpId="0" animBg="1"/>
      <p:bldP spid="26631" grpId="0" autoUpdateAnimBg="0"/>
      <p:bldP spid="26632" grpId="0" animBg="1"/>
      <p:bldP spid="26634" grpId="0" animBg="1"/>
      <p:bldP spid="26635" grpId="0" animBg="1"/>
      <p:bldP spid="26636" grpId="0" animBg="1"/>
      <p:bldP spid="26637" grpId="0" autoUpdateAnimBg="0"/>
      <p:bldP spid="26638" grpId="0" animBg="1"/>
      <p:bldP spid="26642" grpId="0" autoUpdateAnimBg="0"/>
      <p:bldP spid="26643" grpId="0" animBg="1"/>
      <p:bldP spid="26644" grpId="0" animBg="1"/>
      <p:bldP spid="26649" grpId="0" animBg="1"/>
      <p:bldP spid="26649" grpId="1" animBg="1"/>
      <p:bldP spid="26650" grpId="0" animBg="1"/>
      <p:bldP spid="26652" grpId="0" animBg="1"/>
      <p:bldP spid="26654" grpId="0" animBg="1"/>
      <p:bldP spid="26645" grpId="0" autoUpdateAnimBg="0"/>
      <p:bldP spid="26655" grpId="0" animBg="1"/>
      <p:bldP spid="2664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515938" y="241300"/>
            <a:ext cx="706642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0000"/>
                </a:solidFill>
              </a:rPr>
              <a:t>Listing Properties of a Quadratic Function from a Graph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1035050"/>
            <a:ext cx="3063875" cy="304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713288" y="86995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vertex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4713288" y="1827213"/>
            <a:ext cx="1166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domain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4746625" y="2352675"/>
            <a:ext cx="8907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range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4745038" y="2900363"/>
            <a:ext cx="22951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axis of symmetry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4757738" y="3433763"/>
            <a:ext cx="1724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chemeClr val="accent2"/>
                </a:solidFill>
              </a:rPr>
              <a:t>x</a:t>
            </a:r>
            <a:r>
              <a:rPr lang="en-US" sz="2400">
                <a:solidFill>
                  <a:schemeClr val="accent2"/>
                </a:solidFill>
              </a:rPr>
              <a:t>-intercepts</a:t>
            </a:r>
            <a:endParaRPr lang="en-US" sz="2400" i="1">
              <a:solidFill>
                <a:schemeClr val="accent2"/>
              </a:solidFill>
            </a:endParaRP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4816475" y="3976688"/>
            <a:ext cx="158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chemeClr val="accent2"/>
                </a:solidFill>
              </a:rPr>
              <a:t>y</a:t>
            </a:r>
            <a:r>
              <a:rPr lang="en-US" sz="2400">
                <a:solidFill>
                  <a:schemeClr val="accent2"/>
                </a:solidFill>
              </a:rPr>
              <a:t>-intercept</a:t>
            </a:r>
            <a:endParaRPr lang="en-US" sz="2400" i="1">
              <a:solidFill>
                <a:schemeClr val="accent2"/>
              </a:solidFill>
            </a:endParaRPr>
          </a:p>
        </p:txBody>
      </p:sp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1933575" y="1543050"/>
            <a:ext cx="157163" cy="1365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6022975" y="871538"/>
            <a:ext cx="84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(3, 8)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4730750" y="1336675"/>
            <a:ext cx="14305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maximum</a:t>
            </a:r>
          </a:p>
        </p:txBody>
      </p:sp>
      <p:graphicFrame>
        <p:nvGraphicFramePr>
          <p:cNvPr id="1844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419102"/>
              </p:ext>
            </p:extLst>
          </p:nvPr>
        </p:nvGraphicFramePr>
        <p:xfrm>
          <a:off x="6021388" y="1847850"/>
          <a:ext cx="812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" name="Equation" r:id="rId4" imgW="812800" imgH="355600" progId="Equation.DSMT4">
                  <p:embed/>
                </p:oleObj>
              </mc:Choice>
              <mc:Fallback>
                <p:oleObj name="Equation" r:id="rId4" imgW="8128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1388" y="1847850"/>
                        <a:ext cx="8128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370056"/>
              </p:ext>
            </p:extLst>
          </p:nvPr>
        </p:nvGraphicFramePr>
        <p:xfrm>
          <a:off x="5757863" y="2371725"/>
          <a:ext cx="1371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" name="Equation" r:id="rId6" imgW="1371600" imgH="355600" progId="Equation.DSMT4">
                  <p:embed/>
                </p:oleObj>
              </mc:Choice>
              <mc:Fallback>
                <p:oleObj name="Equation" r:id="rId6" imgW="13716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7863" y="2371725"/>
                        <a:ext cx="13716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7" name="AutoShape 15"/>
          <p:cNvSpPr>
            <a:spLocks noChangeArrowheads="1"/>
          </p:cNvSpPr>
          <p:nvPr/>
        </p:nvSpPr>
        <p:spPr bwMode="auto">
          <a:xfrm>
            <a:off x="1046163" y="3384550"/>
            <a:ext cx="1916112" cy="176213"/>
          </a:xfrm>
          <a:prstGeom prst="leftRightArrow">
            <a:avLst>
              <a:gd name="adj1" fmla="val 50000"/>
              <a:gd name="adj2" fmla="val 217477"/>
            </a:avLst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8448" name="AutoShape 16"/>
          <p:cNvSpPr>
            <a:spLocks noChangeArrowheads="1"/>
          </p:cNvSpPr>
          <p:nvPr/>
        </p:nvSpPr>
        <p:spPr bwMode="auto">
          <a:xfrm>
            <a:off x="1876425" y="1662113"/>
            <a:ext cx="254000" cy="2325687"/>
          </a:xfrm>
          <a:prstGeom prst="downArrow">
            <a:avLst>
              <a:gd name="adj1" fmla="val 50000"/>
              <a:gd name="adj2" fmla="val 228906"/>
            </a:avLst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8449" name="Line 17"/>
          <p:cNvSpPr>
            <a:spLocks noChangeShapeType="1"/>
          </p:cNvSpPr>
          <p:nvPr/>
        </p:nvSpPr>
        <p:spPr bwMode="auto">
          <a:xfrm flipH="1">
            <a:off x="2011363" y="1038225"/>
            <a:ext cx="0" cy="3165475"/>
          </a:xfrm>
          <a:prstGeom prst="line">
            <a:avLst/>
          </a:prstGeom>
          <a:noFill/>
          <a:ln w="5715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graphicFrame>
        <p:nvGraphicFramePr>
          <p:cNvPr id="1845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6213628"/>
              </p:ext>
            </p:extLst>
          </p:nvPr>
        </p:nvGraphicFramePr>
        <p:xfrm>
          <a:off x="7275513" y="2973388"/>
          <a:ext cx="7620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" name="Equation" r:id="rId8" imgW="762000" imgH="254000" progId="Equation.DSMT36">
                  <p:embed/>
                </p:oleObj>
              </mc:Choice>
              <mc:Fallback>
                <p:oleObj name="Equation" r:id="rId8" imgW="762000" imgH="254000" progId="Equation.DSMT3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5513" y="2973388"/>
                        <a:ext cx="7620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1" name="Oval 19"/>
          <p:cNvSpPr>
            <a:spLocks noChangeArrowheads="1"/>
          </p:cNvSpPr>
          <p:nvPr/>
        </p:nvSpPr>
        <p:spPr bwMode="auto">
          <a:xfrm>
            <a:off x="1284288" y="3416300"/>
            <a:ext cx="157162" cy="1365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8452" name="Oval 20"/>
          <p:cNvSpPr>
            <a:spLocks noChangeArrowheads="1"/>
          </p:cNvSpPr>
          <p:nvPr/>
        </p:nvSpPr>
        <p:spPr bwMode="auto">
          <a:xfrm>
            <a:off x="2573338" y="3392488"/>
            <a:ext cx="157162" cy="1365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8453" name="Text Box 21"/>
          <p:cNvSpPr txBox="1">
            <a:spLocks noChangeArrowheads="1"/>
          </p:cNvSpPr>
          <p:nvPr/>
        </p:nvSpPr>
        <p:spPr bwMode="auto">
          <a:xfrm>
            <a:off x="6586538" y="3411538"/>
            <a:ext cx="1590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0.2 and 5.8</a:t>
            </a:r>
          </a:p>
        </p:txBody>
      </p:sp>
      <p:sp>
        <p:nvSpPr>
          <p:cNvPr id="18454" name="Text Box 22"/>
          <p:cNvSpPr txBox="1">
            <a:spLocks noChangeArrowheads="1"/>
          </p:cNvSpPr>
          <p:nvPr/>
        </p:nvSpPr>
        <p:spPr bwMode="auto">
          <a:xfrm>
            <a:off x="6602413" y="3971925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-1</a:t>
            </a:r>
          </a:p>
        </p:txBody>
      </p:sp>
      <p:sp>
        <p:nvSpPr>
          <p:cNvPr id="18455" name="Oval 23"/>
          <p:cNvSpPr>
            <a:spLocks noChangeArrowheads="1"/>
          </p:cNvSpPr>
          <p:nvPr/>
        </p:nvSpPr>
        <p:spPr bwMode="auto">
          <a:xfrm>
            <a:off x="1258888" y="3641725"/>
            <a:ext cx="157162" cy="1365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8456" name="Text Box 24"/>
          <p:cNvSpPr txBox="1">
            <a:spLocks noChangeArrowheads="1"/>
          </p:cNvSpPr>
          <p:nvPr/>
        </p:nvSpPr>
        <p:spPr bwMode="auto">
          <a:xfrm>
            <a:off x="6365875" y="1341438"/>
            <a:ext cx="7697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i="1" dirty="0"/>
              <a:t>y</a:t>
            </a:r>
            <a:r>
              <a:rPr lang="en-US" sz="2400" dirty="0"/>
              <a:t> = </a:t>
            </a:r>
            <a:r>
              <a:rPr lang="en-US" sz="2400" dirty="0" smtClean="0"/>
              <a:t>8</a:t>
            </a:r>
            <a:endParaRPr lang="en-US" sz="2400" dirty="0"/>
          </a:p>
        </p:txBody>
      </p:sp>
      <p:sp>
        <p:nvSpPr>
          <p:cNvPr id="18457" name="Text Box 25"/>
          <p:cNvSpPr txBox="1">
            <a:spLocks noChangeArrowheads="1"/>
          </p:cNvSpPr>
          <p:nvPr/>
        </p:nvSpPr>
        <p:spPr bwMode="auto">
          <a:xfrm>
            <a:off x="8507413" y="6469063"/>
            <a:ext cx="6511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 smtClean="0"/>
              <a:t>3.1.</a:t>
            </a:r>
            <a:r>
              <a:rPr lang="en-US" i="1" dirty="0"/>
              <a:t>5</a:t>
            </a:r>
            <a:endParaRPr lang="en-US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1406369" y="4800600"/>
            <a:ext cx="48420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3399"/>
                </a:solidFill>
              </a:rPr>
              <a:t>Why is the axis of symmetry in the form </a:t>
            </a:r>
            <a:r>
              <a:rPr lang="en-US" sz="2000" b="1" i="1" dirty="0" smtClean="0">
                <a:solidFill>
                  <a:srgbClr val="FF3399"/>
                </a:solidFill>
              </a:rPr>
              <a:t>x</a:t>
            </a:r>
            <a:r>
              <a:rPr lang="en-US" sz="2000" b="1" dirty="0" smtClean="0">
                <a:solidFill>
                  <a:srgbClr val="FF3399"/>
                </a:solidFill>
              </a:rPr>
              <a:t> = </a:t>
            </a:r>
          </a:p>
          <a:p>
            <a:r>
              <a:rPr lang="en-US" sz="2000" b="1" dirty="0" smtClean="0">
                <a:solidFill>
                  <a:srgbClr val="FF3399"/>
                </a:solidFill>
              </a:rPr>
              <a:t>rather than in the form </a:t>
            </a:r>
            <a:r>
              <a:rPr lang="en-US" sz="2000" b="1" i="1" dirty="0" smtClean="0">
                <a:solidFill>
                  <a:srgbClr val="FF3399"/>
                </a:solidFill>
              </a:rPr>
              <a:t>y</a:t>
            </a:r>
            <a:r>
              <a:rPr lang="en-US" sz="2000" b="1" dirty="0" smtClean="0">
                <a:solidFill>
                  <a:srgbClr val="FF3399"/>
                </a:solidFill>
              </a:rPr>
              <a:t> =</a:t>
            </a:r>
            <a:endParaRPr lang="en-US" sz="2000" b="1" dirty="0">
              <a:solidFill>
                <a:srgbClr val="FF3399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65" y="4496680"/>
            <a:ext cx="1143000" cy="113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61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0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9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6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8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0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  <p:bldP spid="18436" grpId="0" autoUpdateAnimBg="0"/>
      <p:bldP spid="18437" grpId="0" autoUpdateAnimBg="0"/>
      <p:bldP spid="18438" grpId="0" autoUpdateAnimBg="0"/>
      <p:bldP spid="18439" grpId="0" autoUpdateAnimBg="0"/>
      <p:bldP spid="18440" grpId="0" autoUpdateAnimBg="0"/>
      <p:bldP spid="18441" grpId="0" autoUpdateAnimBg="0"/>
      <p:bldP spid="18442" grpId="0" animBg="1"/>
      <p:bldP spid="18442" grpId="1" animBg="1"/>
      <p:bldP spid="18443" grpId="0" autoUpdateAnimBg="0"/>
      <p:bldP spid="18444" grpId="0" autoUpdateAnimBg="0"/>
      <p:bldP spid="18447" grpId="0" animBg="1"/>
      <p:bldP spid="18447" grpId="1" animBg="1"/>
      <p:bldP spid="18448" grpId="0" animBg="1"/>
      <p:bldP spid="18448" grpId="1" animBg="1"/>
      <p:bldP spid="18449" grpId="0" animBg="1"/>
      <p:bldP spid="18449" grpId="1" animBg="1"/>
      <p:bldP spid="18451" grpId="0" animBg="1"/>
      <p:bldP spid="18451" grpId="1" animBg="1"/>
      <p:bldP spid="18452" grpId="0" animBg="1"/>
      <p:bldP spid="18452" grpId="1" animBg="1"/>
      <p:bldP spid="18453" grpId="0" autoUpdateAnimBg="0"/>
      <p:bldP spid="18454" grpId="0" autoUpdateAnimBg="0"/>
      <p:bldP spid="18455" grpId="0" animBg="1"/>
      <p:bldP spid="18455" grpId="1" animBg="1"/>
      <p:bldP spid="18456" grpId="0" autoUpdateAnimBg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04800"/>
            <a:ext cx="61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Exploring Transformations of the Quadratic Graph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5669" y="2438400"/>
            <a:ext cx="3171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I. Graphing the Parent Function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600" y="3687699"/>
            <a:ext cx="3713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2</a:t>
            </a:r>
            <a:r>
              <a:rPr lang="en-US" b="1" dirty="0" smtClean="0"/>
              <a:t>. Does </a:t>
            </a:r>
            <a:r>
              <a:rPr lang="en-US" b="1" dirty="0"/>
              <a:t>the graph open up or down?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28600" y="4256874"/>
            <a:ext cx="579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3</a:t>
            </a:r>
            <a:r>
              <a:rPr lang="en-US" b="1" dirty="0" smtClean="0"/>
              <a:t>. The </a:t>
            </a:r>
            <a:r>
              <a:rPr lang="en-US" b="1" dirty="0"/>
              <a:t>extreme point of curvature of the graph is called the vertex. What are the </a:t>
            </a:r>
            <a:r>
              <a:rPr lang="en-US" b="1" dirty="0" smtClean="0"/>
              <a:t>coordinates </a:t>
            </a:r>
            <a:r>
              <a:rPr lang="en-US" b="1" dirty="0"/>
              <a:t>of the vertex? </a:t>
            </a: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228600" y="674132"/>
            <a:ext cx="86868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000000"/>
                </a:solidFill>
                <a:latin typeface="Helvetica" charset="0"/>
              </a:rPr>
              <a:t>In mathematics  </a:t>
            </a:r>
            <a:r>
              <a:rPr lang="en-US" sz="2000" b="1" dirty="0">
                <a:solidFill>
                  <a:srgbClr val="10630E"/>
                </a:solidFill>
                <a:latin typeface="Helvetica" charset="0"/>
              </a:rPr>
              <a:t>transformations</a:t>
            </a:r>
            <a:r>
              <a:rPr lang="en-US" sz="2000" b="0" dirty="0">
                <a:solidFill>
                  <a:srgbClr val="000000"/>
                </a:solidFill>
                <a:latin typeface="Helvetica" charset="0"/>
              </a:rPr>
              <a:t> refer to a manipulation of the graph of a </a:t>
            </a:r>
            <a:r>
              <a:rPr lang="en-US" sz="2000" b="0" dirty="0">
                <a:solidFill>
                  <a:schemeClr val="accent2"/>
                </a:solidFill>
                <a:latin typeface="Helvetica" charset="0"/>
              </a:rPr>
              <a:t>function or relation</a:t>
            </a:r>
            <a:r>
              <a:rPr lang="en-US" sz="2000" b="0" dirty="0">
                <a:solidFill>
                  <a:srgbClr val="000000"/>
                </a:solidFill>
                <a:latin typeface="Helvetica" charset="0"/>
              </a:rPr>
              <a:t> such as a </a:t>
            </a:r>
            <a:r>
              <a:rPr lang="en-US" sz="2000" b="1" dirty="0">
                <a:solidFill>
                  <a:schemeClr val="accent2"/>
                </a:solidFill>
                <a:latin typeface="Helvetica" charset="0"/>
              </a:rPr>
              <a:t>translation</a:t>
            </a:r>
            <a:r>
              <a:rPr lang="en-US" sz="2000" b="0" dirty="0">
                <a:solidFill>
                  <a:srgbClr val="000000"/>
                </a:solidFill>
                <a:latin typeface="Helvetica" charset="0"/>
              </a:rPr>
              <a:t>, a </a:t>
            </a:r>
            <a:r>
              <a:rPr lang="en-US" sz="2000" b="1" dirty="0">
                <a:solidFill>
                  <a:schemeClr val="accent2"/>
                </a:solidFill>
                <a:latin typeface="Helvetica" charset="0"/>
              </a:rPr>
              <a:t>reflection</a:t>
            </a:r>
            <a:r>
              <a:rPr lang="en-US" sz="2000" b="0" dirty="0">
                <a:solidFill>
                  <a:srgbClr val="000000"/>
                </a:solidFill>
                <a:latin typeface="Helvetica" charset="0"/>
              </a:rPr>
              <a:t> or a </a:t>
            </a:r>
            <a:r>
              <a:rPr lang="en-US" sz="2000" b="1" dirty="0">
                <a:solidFill>
                  <a:schemeClr val="accent2"/>
                </a:solidFill>
                <a:latin typeface="Helvetica" charset="0"/>
              </a:rPr>
              <a:t>stretch</a:t>
            </a:r>
            <a:r>
              <a:rPr lang="en-US" sz="2000" b="0" dirty="0">
                <a:solidFill>
                  <a:srgbClr val="000000"/>
                </a:solidFill>
                <a:latin typeface="Helvetica" charset="0"/>
              </a:rPr>
              <a:t>. The result of a transformation is called the </a:t>
            </a:r>
            <a:r>
              <a:rPr lang="en-US" sz="2000" b="0" dirty="0">
                <a:solidFill>
                  <a:srgbClr val="CC0000"/>
                </a:solidFill>
                <a:latin typeface="Helvetica" charset="0"/>
              </a:rPr>
              <a:t>image</a:t>
            </a:r>
            <a:r>
              <a:rPr lang="en-US" sz="2000" b="0" dirty="0">
                <a:solidFill>
                  <a:srgbClr val="000000"/>
                </a:solidFill>
                <a:latin typeface="Helvetica" charset="0"/>
              </a:rPr>
              <a:t>.</a:t>
            </a:r>
          </a:p>
          <a:p>
            <a:r>
              <a:rPr lang="en-US" sz="2000" b="0" dirty="0">
                <a:solidFill>
                  <a:srgbClr val="000000"/>
                </a:solidFill>
                <a:latin typeface="Helvetica" charset="0"/>
              </a:rPr>
              <a:t>A </a:t>
            </a:r>
            <a:r>
              <a:rPr lang="en-US" sz="2000" b="1" dirty="0">
                <a:solidFill>
                  <a:srgbClr val="10630E"/>
                </a:solidFill>
                <a:latin typeface="Helvetica" charset="0"/>
              </a:rPr>
              <a:t>transformation</a:t>
            </a:r>
            <a:r>
              <a:rPr lang="en-US" sz="2000" dirty="0">
                <a:solidFill>
                  <a:srgbClr val="10630E"/>
                </a:solidFill>
                <a:latin typeface="Helvetica" charset="0"/>
              </a:rPr>
              <a:t> </a:t>
            </a:r>
            <a:r>
              <a:rPr lang="en-US" sz="2000" b="0" dirty="0">
                <a:latin typeface="Helvetica" charset="0"/>
              </a:rPr>
              <a:t>is indicated in an equation by including a </a:t>
            </a:r>
            <a:r>
              <a:rPr lang="en-US" sz="2000" b="1" dirty="0">
                <a:solidFill>
                  <a:srgbClr val="FF0000"/>
                </a:solidFill>
                <a:latin typeface="Helvetica" charset="0"/>
              </a:rPr>
              <a:t>parameter</a:t>
            </a:r>
            <a:r>
              <a:rPr lang="en-US" sz="2000" b="0" dirty="0">
                <a:latin typeface="Helvetica" charset="0"/>
              </a:rPr>
              <a:t> in the parent function.</a:t>
            </a:r>
            <a:endParaRPr lang="en-US" sz="2000" b="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28600" y="3242167"/>
            <a:ext cx="7963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1</a:t>
            </a:r>
            <a:r>
              <a:rPr lang="en-US" b="1" dirty="0" smtClean="0"/>
              <a:t>. Graph the equation f(x) = x</a:t>
            </a:r>
            <a:r>
              <a:rPr lang="en-US" b="1" baseline="30000" dirty="0" smtClean="0"/>
              <a:t>2 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26" name="Rectangle 25"/>
          <p:cNvSpPr/>
          <p:nvPr/>
        </p:nvSpPr>
        <p:spPr>
          <a:xfrm>
            <a:off x="228600" y="4992469"/>
            <a:ext cx="81865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4</a:t>
            </a:r>
            <a:r>
              <a:rPr lang="en-US" b="1" dirty="0" smtClean="0"/>
              <a:t>. Identify the domain and range of the graph of </a:t>
            </a:r>
            <a:r>
              <a:rPr lang="en-US" b="1" dirty="0"/>
              <a:t>f(x) = x</a:t>
            </a:r>
            <a:r>
              <a:rPr lang="en-US" b="1" baseline="30000" dirty="0"/>
              <a:t>2 </a:t>
            </a:r>
            <a:endParaRPr lang="en-US" b="1" dirty="0"/>
          </a:p>
        </p:txBody>
      </p:sp>
      <p:sp>
        <p:nvSpPr>
          <p:cNvPr id="27" name="Rectangle 26"/>
          <p:cNvSpPr/>
          <p:nvPr/>
        </p:nvSpPr>
        <p:spPr>
          <a:xfrm>
            <a:off x="249310" y="5421868"/>
            <a:ext cx="81865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5</a:t>
            </a:r>
            <a:r>
              <a:rPr lang="en-US" b="1" smtClean="0"/>
              <a:t>. </a:t>
            </a:r>
            <a:r>
              <a:rPr lang="en-US" b="1" dirty="0" smtClean="0"/>
              <a:t>What is the equation of the axis of symmetry.</a:t>
            </a:r>
            <a:endParaRPr lang="en-US" b="1" dirty="0"/>
          </a:p>
        </p:txBody>
      </p:sp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26631"/>
            <a:ext cx="2593975" cy="262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8305800" y="6470895"/>
            <a:ext cx="646331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sz="1800" dirty="0" smtClean="0"/>
              <a:t>3.1.</a:t>
            </a:r>
            <a:r>
              <a:rPr lang="en-US" sz="1800" i="1" dirty="0"/>
              <a:t>6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7612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19" grpId="0"/>
      <p:bldP spid="24" grpId="0" autoUpdateAnimBg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08" y="304799"/>
            <a:ext cx="685799" cy="1493691"/>
          </a:xfrm>
          <a:prstGeom prst="rect">
            <a:avLst/>
          </a:prstGeo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"/>
            <a:ext cx="55975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1600" y="83820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Move to page 1.2. Help Devin make a basket!!</a:t>
            </a:r>
          </a:p>
          <a:p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Grab and move the parabola to represent the path the basketball would follow to make a basket.</a:t>
            </a:r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297668"/>
            <a:ext cx="8614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3399"/>
                </a:solidFill>
              </a:rPr>
              <a:t>What do you notice changed in the equation of the parent graph ?</a:t>
            </a:r>
            <a:endParaRPr lang="en-US" sz="2400" b="1" dirty="0">
              <a:solidFill>
                <a:srgbClr val="FF33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446" y="2819400"/>
            <a:ext cx="2401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Move to page 2.1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446" y="3281742"/>
            <a:ext cx="6672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Click the slider to change the value of parameter </a:t>
            </a:r>
            <a:r>
              <a:rPr lang="en-US" sz="2400" b="1" i="1" dirty="0" smtClean="0">
                <a:solidFill>
                  <a:srgbClr val="0070C0"/>
                </a:solidFill>
              </a:rPr>
              <a:t>a.</a:t>
            </a:r>
            <a:endParaRPr lang="en-US" sz="2400" b="1" i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446" y="3744084"/>
            <a:ext cx="8476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1. What do you observe about the vertex of the parabola as the a value changes?</a:t>
            </a:r>
            <a:endParaRPr lang="en-US" sz="24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323446" y="4607319"/>
            <a:ext cx="8476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2. How does the value of </a:t>
            </a:r>
            <a:r>
              <a:rPr lang="en-US" sz="2400" b="1" i="1" dirty="0" smtClean="0"/>
              <a:t>a</a:t>
            </a:r>
            <a:r>
              <a:rPr lang="en-US" sz="2400" b="1" dirty="0" smtClean="0"/>
              <a:t> affect whether the graph opens up or down?</a:t>
            </a:r>
            <a:endParaRPr lang="en-US" sz="24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3446" y="5528245"/>
            <a:ext cx="8476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3. How does the value of </a:t>
            </a:r>
            <a:r>
              <a:rPr lang="en-US" sz="2400" b="1" i="1" dirty="0" smtClean="0"/>
              <a:t>a</a:t>
            </a:r>
            <a:r>
              <a:rPr lang="en-US" sz="2400" b="1" dirty="0" smtClean="0"/>
              <a:t> affect the shape of the graph?</a:t>
            </a:r>
            <a:endParaRPr lang="en-US" sz="24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3962400" y="6009230"/>
            <a:ext cx="5125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3399"/>
                </a:solidFill>
              </a:rPr>
              <a:t>Answer Questions on pages 2.2 to </a:t>
            </a:r>
            <a:r>
              <a:rPr lang="en-US" sz="2400" b="1" dirty="0" smtClean="0">
                <a:solidFill>
                  <a:srgbClr val="FF3399"/>
                </a:solidFill>
              </a:rPr>
              <a:t>2.5. </a:t>
            </a:r>
            <a:endParaRPr lang="en-US" sz="2400" b="1" dirty="0">
              <a:solidFill>
                <a:srgbClr val="FF3399"/>
              </a:solidFill>
            </a:endParaRP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8305800" y="6470895"/>
            <a:ext cx="646331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sz="1800" dirty="0" smtClean="0"/>
              <a:t>3.1.</a:t>
            </a:r>
            <a:r>
              <a:rPr lang="en-US" sz="1800" i="1" dirty="0"/>
              <a:t>7</a:t>
            </a:r>
            <a:endParaRPr lang="en-US" sz="1800" dirty="0"/>
          </a:p>
        </p:txBody>
      </p:sp>
      <p:sp>
        <p:nvSpPr>
          <p:cNvPr id="14" name="TextBox 13"/>
          <p:cNvSpPr txBox="1"/>
          <p:nvPr/>
        </p:nvSpPr>
        <p:spPr>
          <a:xfrm>
            <a:off x="1474983" y="5022817"/>
            <a:ext cx="3413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3399"/>
                </a:solidFill>
              </a:rPr>
              <a:t>Can a = 0 for a quadratic?</a:t>
            </a:r>
            <a:endParaRPr lang="en-US" sz="2400" b="1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6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9" grpId="0"/>
      <p:bldP spid="10" grpId="0"/>
      <p:bldP spid="11" grpId="0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0208" y="272534"/>
            <a:ext cx="33525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7030A0"/>
                </a:solidFill>
              </a:rPr>
              <a:t>Summary:   f</a:t>
            </a:r>
            <a:r>
              <a:rPr lang="en-US" sz="2400" b="1" dirty="0" smtClean="0">
                <a:solidFill>
                  <a:srgbClr val="7030A0"/>
                </a:solidFill>
              </a:rPr>
              <a:t>(</a:t>
            </a:r>
            <a:r>
              <a:rPr lang="en-US" sz="2400" b="1" i="1" dirty="0" smtClean="0">
                <a:solidFill>
                  <a:srgbClr val="7030A0"/>
                </a:solidFill>
              </a:rPr>
              <a:t>x</a:t>
            </a:r>
            <a:r>
              <a:rPr lang="en-US" sz="2400" b="1" dirty="0" smtClean="0">
                <a:solidFill>
                  <a:srgbClr val="7030A0"/>
                </a:solidFill>
              </a:rPr>
              <a:t>) → </a:t>
            </a:r>
            <a:r>
              <a:rPr lang="en-US" sz="2400" b="1" i="1" dirty="0" smtClean="0">
                <a:solidFill>
                  <a:srgbClr val="7030A0"/>
                </a:solidFill>
              </a:rPr>
              <a:t>a </a:t>
            </a:r>
            <a:r>
              <a:rPr lang="en-US" sz="2400" b="1" dirty="0" smtClean="0">
                <a:solidFill>
                  <a:srgbClr val="7030A0"/>
                </a:solidFill>
              </a:rPr>
              <a:t>· </a:t>
            </a:r>
            <a:r>
              <a:rPr lang="en-US" sz="2400" b="1" i="1" dirty="0" smtClean="0">
                <a:solidFill>
                  <a:srgbClr val="7030A0"/>
                </a:solidFill>
              </a:rPr>
              <a:t>f</a:t>
            </a:r>
            <a:r>
              <a:rPr lang="en-US" sz="2400" b="1" dirty="0" smtClean="0">
                <a:solidFill>
                  <a:srgbClr val="7030A0"/>
                </a:solidFill>
              </a:rPr>
              <a:t>(</a:t>
            </a:r>
            <a:r>
              <a:rPr lang="en-US" sz="2400" b="1" i="1" dirty="0" smtClean="0">
                <a:solidFill>
                  <a:srgbClr val="7030A0"/>
                </a:solidFill>
              </a:rPr>
              <a:t>x</a:t>
            </a:r>
            <a:r>
              <a:rPr lang="en-US" sz="2400" b="1" dirty="0" smtClean="0">
                <a:solidFill>
                  <a:srgbClr val="7030A0"/>
                </a:solidFill>
              </a:rPr>
              <a:t>)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877669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graph of </a:t>
            </a:r>
            <a:r>
              <a:rPr lang="en-US" dirty="0" smtClean="0"/>
              <a:t>0.5</a:t>
            </a:r>
            <a:r>
              <a:rPr lang="en-US" i="1" dirty="0" smtClean="0"/>
              <a:t>x</a:t>
            </a:r>
            <a:r>
              <a:rPr lang="en-US" i="1" baseline="30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as compared to the parent function, </a:t>
            </a:r>
            <a:r>
              <a:rPr lang="en-US" i="1" dirty="0" smtClean="0"/>
              <a:t>y = </a:t>
            </a:r>
            <a:r>
              <a:rPr lang="en-US" i="1" dirty="0"/>
              <a:t>x</a:t>
            </a:r>
            <a:r>
              <a:rPr lang="en-US" i="1" baseline="30000" dirty="0"/>
              <a:t>2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/>
              <a:t>appears</a:t>
            </a:r>
            <a:r>
              <a:rPr lang="en-US" dirty="0" smtClean="0"/>
              <a:t>...</a:t>
            </a:r>
            <a:endParaRPr lang="en-US" dirty="0"/>
          </a:p>
          <a:p>
            <a:r>
              <a:rPr lang="en-US" dirty="0" smtClean="0">
                <a:sym typeface="Webdings"/>
              </a:rPr>
              <a:t>        	</a:t>
            </a:r>
            <a:r>
              <a:rPr lang="en-US" dirty="0" smtClean="0"/>
              <a:t> </a:t>
            </a:r>
            <a:r>
              <a:rPr lang="en-US" dirty="0"/>
              <a:t>wider	</a:t>
            </a:r>
            <a:r>
              <a:rPr lang="en-US" dirty="0" smtClean="0"/>
              <a:t>		</a:t>
            </a:r>
            <a:r>
              <a:rPr lang="en-US" dirty="0" smtClean="0">
                <a:sym typeface="Webdings"/>
              </a:rPr>
              <a:t></a:t>
            </a:r>
            <a:r>
              <a:rPr lang="en-US" dirty="0" smtClean="0"/>
              <a:t> </a:t>
            </a:r>
            <a:r>
              <a:rPr lang="en-US" dirty="0"/>
              <a:t>narrower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1752600"/>
            <a:ext cx="50302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2. The </a:t>
            </a:r>
            <a:r>
              <a:rPr lang="en-US" dirty="0"/>
              <a:t>graph of </a:t>
            </a:r>
            <a:r>
              <a:rPr lang="en-US" dirty="0" smtClean="0"/>
              <a:t>y = 2·</a:t>
            </a:r>
            <a:r>
              <a:rPr lang="en-US" i="1" dirty="0" smtClean="0"/>
              <a:t>x</a:t>
            </a:r>
            <a:r>
              <a:rPr lang="en-US" i="1" baseline="30000" dirty="0" smtClean="0"/>
              <a:t>2</a:t>
            </a:r>
            <a:r>
              <a:rPr lang="en-US" dirty="0" smtClean="0"/>
              <a:t>  </a:t>
            </a:r>
            <a:r>
              <a:rPr lang="en-US" dirty="0"/>
              <a:t>as compared to </a:t>
            </a:r>
            <a:r>
              <a:rPr lang="en-US" i="1" dirty="0" smtClean="0"/>
              <a:t>y = </a:t>
            </a:r>
            <a:r>
              <a:rPr lang="en-US" i="1" dirty="0"/>
              <a:t>x</a:t>
            </a:r>
            <a:r>
              <a:rPr lang="en-US" i="1" baseline="30000" dirty="0"/>
              <a:t>2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/>
              <a:t>is</a:t>
            </a:r>
            <a:r>
              <a:rPr lang="en-US" dirty="0" smtClean="0"/>
              <a:t>...</a:t>
            </a:r>
          </a:p>
          <a:p>
            <a:endParaRPr lang="en-US" dirty="0" smtClean="0"/>
          </a:p>
          <a:p>
            <a:pPr marL="1200150" lvl="2" indent="-285750">
              <a:buFont typeface="Webdings" pitchFamily="18" charset="2"/>
              <a:buChar char="c"/>
            </a:pPr>
            <a:r>
              <a:rPr lang="en-US" dirty="0" smtClean="0"/>
              <a:t>wider		</a:t>
            </a:r>
            <a:r>
              <a:rPr lang="en-US" dirty="0"/>
              <a:t>	</a:t>
            </a:r>
            <a:r>
              <a:rPr lang="en-US" dirty="0" smtClean="0">
                <a:sym typeface="Webdings"/>
              </a:rPr>
              <a:t></a:t>
            </a:r>
            <a:r>
              <a:rPr lang="en-US" dirty="0" smtClean="0"/>
              <a:t> narrower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04800" y="2901351"/>
            <a:ext cx="78596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3. When </a:t>
            </a:r>
            <a:r>
              <a:rPr lang="en-US" dirty="0"/>
              <a:t>0 </a:t>
            </a:r>
            <a:r>
              <a:rPr lang="en-US" dirty="0" smtClean="0"/>
              <a:t>&lt; |a|  </a:t>
            </a:r>
            <a:r>
              <a:rPr lang="en-US" dirty="0"/>
              <a:t>&lt; 1, the graph </a:t>
            </a:r>
            <a:r>
              <a:rPr lang="en-US" dirty="0" smtClean="0"/>
              <a:t>of</a:t>
            </a:r>
            <a:r>
              <a:rPr lang="en-US" i="1" dirty="0"/>
              <a:t> y = </a:t>
            </a:r>
            <a:r>
              <a:rPr lang="en-US" i="1" dirty="0" smtClean="0"/>
              <a:t>ax</a:t>
            </a:r>
            <a:r>
              <a:rPr lang="en-US" i="1" baseline="30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is</a:t>
            </a:r>
            <a:r>
              <a:rPr lang="en-US" dirty="0" smtClean="0"/>
              <a:t>…</a:t>
            </a:r>
          </a:p>
          <a:p>
            <a:endParaRPr lang="en-US" dirty="0" smtClean="0"/>
          </a:p>
          <a:p>
            <a:pPr marL="1200150" lvl="2" indent="-285750">
              <a:buFont typeface="Webdings" pitchFamily="18" charset="2"/>
              <a:buChar char="c"/>
            </a:pPr>
            <a:r>
              <a:rPr lang="en-US" dirty="0" smtClean="0"/>
              <a:t>wider	</a:t>
            </a:r>
            <a:r>
              <a:rPr lang="en-US" dirty="0" smtClean="0"/>
              <a:t>		</a:t>
            </a:r>
            <a:r>
              <a:rPr lang="en-US" dirty="0" smtClean="0">
                <a:sym typeface="Webdings"/>
              </a:rPr>
              <a:t></a:t>
            </a:r>
            <a:r>
              <a:rPr lang="en-US" dirty="0" smtClean="0"/>
              <a:t> narrower          than the graph of </a:t>
            </a:r>
            <a:r>
              <a:rPr lang="en-US" i="1" dirty="0" smtClean="0"/>
              <a:t>y = x</a:t>
            </a:r>
            <a:r>
              <a:rPr lang="en-US" i="1" baseline="30000" dirty="0" smtClean="0"/>
              <a:t>2</a:t>
            </a:r>
            <a:r>
              <a:rPr lang="en-US" dirty="0" smtClean="0"/>
              <a:t> .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304800" y="5334000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5. Describe </a:t>
            </a:r>
            <a:r>
              <a:rPr lang="en-US" dirty="0"/>
              <a:t>the graph </a:t>
            </a:r>
            <a:r>
              <a:rPr lang="en-US" dirty="0" smtClean="0"/>
              <a:t>of f(x) = ax</a:t>
            </a:r>
            <a:r>
              <a:rPr lang="en-US" baseline="30000" dirty="0" smtClean="0"/>
              <a:t>2</a:t>
            </a:r>
            <a:r>
              <a:rPr lang="en-US" dirty="0" smtClean="0"/>
              <a:t>  </a:t>
            </a:r>
            <a:r>
              <a:rPr lang="en-US" dirty="0"/>
              <a:t>when </a:t>
            </a:r>
            <a:r>
              <a:rPr lang="en-US" i="1" dirty="0"/>
              <a:t>a</a:t>
            </a:r>
            <a:r>
              <a:rPr lang="en-US" dirty="0"/>
              <a:t> is negative as </a:t>
            </a:r>
            <a:r>
              <a:rPr lang="en-US" dirty="0" smtClean="0"/>
              <a:t>compared </a:t>
            </a:r>
            <a:r>
              <a:rPr lang="en-US" dirty="0"/>
              <a:t>to when </a:t>
            </a:r>
            <a:r>
              <a:rPr lang="en-US" i="1" dirty="0"/>
              <a:t>a</a:t>
            </a:r>
            <a:r>
              <a:rPr lang="en-US" dirty="0"/>
              <a:t> is positive.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04800" y="4114800"/>
            <a:ext cx="785965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4. When </a:t>
            </a:r>
            <a:r>
              <a:rPr lang="en-US" dirty="0"/>
              <a:t>|a|  &gt; 1, the graph of </a:t>
            </a:r>
            <a:r>
              <a:rPr lang="en-US" i="1" dirty="0"/>
              <a:t>y = </a:t>
            </a:r>
            <a:r>
              <a:rPr lang="en-US" i="1" dirty="0" smtClean="0"/>
              <a:t>ax</a:t>
            </a:r>
            <a:r>
              <a:rPr lang="en-US" i="1" baseline="30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is</a:t>
            </a:r>
            <a:r>
              <a:rPr lang="en-US" dirty="0" smtClean="0"/>
              <a:t>…</a:t>
            </a:r>
          </a:p>
          <a:p>
            <a:pPr marL="0" lvl="2"/>
            <a:endParaRPr lang="en-US" dirty="0" smtClean="0">
              <a:sym typeface="Webdings"/>
            </a:endParaRPr>
          </a:p>
          <a:p>
            <a:pPr marL="0" lvl="2"/>
            <a:r>
              <a:rPr lang="en-US" dirty="0">
                <a:sym typeface="Webdings"/>
              </a:rPr>
              <a:t>	</a:t>
            </a:r>
            <a:r>
              <a:rPr lang="en-US" dirty="0" smtClean="0">
                <a:sym typeface="Webdings"/>
              </a:rPr>
              <a:t> </a:t>
            </a:r>
            <a:r>
              <a:rPr lang="en-US" dirty="0" smtClean="0"/>
              <a:t>wider</a:t>
            </a: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/>
              <a:t>	</a:t>
            </a:r>
            <a:r>
              <a:rPr lang="en-US" dirty="0">
                <a:sym typeface="Webdings"/>
              </a:rPr>
              <a:t></a:t>
            </a:r>
            <a:r>
              <a:rPr lang="en-US" dirty="0"/>
              <a:t> </a:t>
            </a:r>
            <a:r>
              <a:rPr lang="en-US" dirty="0" smtClean="0"/>
              <a:t>narrower</a:t>
            </a:r>
            <a:r>
              <a:rPr lang="en-US" dirty="0"/>
              <a:t> </a:t>
            </a:r>
            <a:r>
              <a:rPr lang="en-US" dirty="0" smtClean="0"/>
              <a:t>         </a:t>
            </a:r>
            <a:r>
              <a:rPr lang="en-US" dirty="0"/>
              <a:t>than the graph of </a:t>
            </a:r>
            <a:r>
              <a:rPr lang="en-US" i="1" dirty="0"/>
              <a:t>y = x</a:t>
            </a:r>
            <a:r>
              <a:rPr lang="en-US" i="1" baseline="30000" dirty="0"/>
              <a:t>2</a:t>
            </a:r>
            <a:r>
              <a:rPr lang="en-US" dirty="0"/>
              <a:t> .</a:t>
            </a:r>
          </a:p>
          <a:p>
            <a:pPr marL="0" lvl="2"/>
            <a:endParaRPr lang="en-US" dirty="0" smtClean="0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299" y="1252538"/>
            <a:ext cx="211161" cy="19526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039" y="2395538"/>
            <a:ext cx="211161" cy="19526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776" y="3538538"/>
            <a:ext cx="211161" cy="195262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767" y="4750776"/>
            <a:ext cx="211161" cy="195262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767475" y="5706263"/>
            <a:ext cx="742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a &gt; 0 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447800" y="5715000"/>
            <a:ext cx="21635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parabola opens up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806075" y="5715000"/>
            <a:ext cx="742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a &lt; 0 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486400" y="5723737"/>
            <a:ext cx="2491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parabola opens down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51" name="Text Box 17"/>
          <p:cNvSpPr txBox="1">
            <a:spLocks noChangeArrowheads="1"/>
          </p:cNvSpPr>
          <p:nvPr/>
        </p:nvSpPr>
        <p:spPr bwMode="auto">
          <a:xfrm>
            <a:off x="8305800" y="6470895"/>
            <a:ext cx="646331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sz="1800" dirty="0" smtClean="0"/>
              <a:t>3.1.</a:t>
            </a:r>
            <a:r>
              <a:rPr lang="en-US" sz="1800" i="1" dirty="0"/>
              <a:t>8</a:t>
            </a:r>
            <a:endParaRPr lang="en-US" sz="1800" dirty="0"/>
          </a:p>
        </p:txBody>
      </p:sp>
      <p:sp>
        <p:nvSpPr>
          <p:cNvPr id="5" name="Rectangle 4"/>
          <p:cNvSpPr/>
          <p:nvPr/>
        </p:nvSpPr>
        <p:spPr>
          <a:xfrm>
            <a:off x="6732222" y="272506"/>
            <a:ext cx="22220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/>
              <a:t>x</a:t>
            </a:r>
            <a:r>
              <a:rPr lang="en-US" sz="2400" dirty="0"/>
              <a:t>) = </a:t>
            </a:r>
            <a:r>
              <a:rPr lang="en-US" sz="2400" i="1" dirty="0"/>
              <a:t>a(x-p)</a:t>
            </a:r>
            <a:r>
              <a:rPr lang="en-US" sz="2400" baseline="30000" dirty="0"/>
              <a:t>2 </a:t>
            </a:r>
            <a:r>
              <a:rPr lang="en-US" sz="2400" dirty="0"/>
              <a:t>+ </a:t>
            </a:r>
            <a:r>
              <a:rPr lang="en-US" sz="2400" i="1" dirty="0"/>
              <a:t>q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609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1" grpId="0"/>
      <p:bldP spid="40" grpId="0"/>
      <p:bldP spid="41" grpId="0"/>
      <p:bldP spid="47" grpId="0"/>
      <p:bldP spid="48" grpId="0"/>
      <p:bldP spid="49" grpId="0"/>
      <p:bldP spid="5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1219</TotalTime>
  <Words>1347</Words>
  <Application>Microsoft Office PowerPoint</Application>
  <PresentationFormat>On-screen Show (4:3)</PresentationFormat>
  <Paragraphs>216</Paragraphs>
  <Slides>16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Office Theme</vt:lpstr>
      <vt:lpstr>Slide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Edmonton Catholic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MacKay</dc:creator>
  <cp:lastModifiedBy>Stephanie MacKay</cp:lastModifiedBy>
  <cp:revision>89</cp:revision>
  <dcterms:created xsi:type="dcterms:W3CDTF">2011-09-12T18:51:21Z</dcterms:created>
  <dcterms:modified xsi:type="dcterms:W3CDTF">2011-10-04T03:24:34Z</dcterms:modified>
</cp:coreProperties>
</file>