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08" r:id="rId4"/>
    <p:sldMasterId id="2147483720" r:id="rId5"/>
  </p:sldMasterIdLst>
  <p:notesMasterIdLst>
    <p:notesMasterId r:id="rId18"/>
  </p:notesMasterIdLst>
  <p:sldIdLst>
    <p:sldId id="256" r:id="rId6"/>
    <p:sldId id="274" r:id="rId7"/>
    <p:sldId id="266" r:id="rId8"/>
    <p:sldId id="268" r:id="rId9"/>
    <p:sldId id="269" r:id="rId10"/>
    <p:sldId id="261" r:id="rId11"/>
    <p:sldId id="275" r:id="rId12"/>
    <p:sldId id="259" r:id="rId13"/>
    <p:sldId id="272" r:id="rId14"/>
    <p:sldId id="273" r:id="rId15"/>
    <p:sldId id="276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6CFF6-004D-46E9-993A-BF90870722E4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080BD-2F06-4998-BDDE-551DB60E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5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98A4A-23C5-4A67-B566-6D07E8E9C5D7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9CA62F-A57B-4C3B-94A4-86EAE7C961BA}" type="slidenum">
              <a:rPr lang="en-US"/>
              <a:pPr/>
              <a:t>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</a:defRPr>
            </a:lvl9pPr>
          </a:lstStyle>
          <a:p>
            <a:fld id="{D3FA7935-007B-411E-A3D1-CCA290FBE1B1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6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6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ABB4A-B3D5-4CEA-9E31-06AE93DC8F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058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3D0AF-DAE5-47F9-AFEC-7A4180C8BD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03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D0C2E-FFD6-492F-B553-F3B478C31D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06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9098A-10CE-41FE-9893-555D224408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88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DB63F-06C7-4652-9629-D42457F268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851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A418E-C22E-4A59-B96C-4095DC704F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13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51BDE-478F-4C37-ABCD-57C29C3C2F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75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1831-03DF-4144-8F00-2AC7B7E507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7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51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8ED29-B9FE-4EDA-96C9-1A9871BBFB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4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50779-D3E7-4D07-8661-14B850338C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34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616CC-EAC8-4C89-B469-867B372291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645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ABB4A-B3D5-4CEA-9E31-06AE93DC8F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731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3D0AF-DAE5-47F9-AFEC-7A4180C8BD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148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D0C2E-FFD6-492F-B553-F3B478C31D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92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9098A-10CE-41FE-9893-555D224408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097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DB63F-06C7-4652-9629-D42457F268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0040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A418E-C22E-4A59-B96C-4095DC704F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092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51BDE-478F-4C37-ABCD-57C29C3C2F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59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044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1831-03DF-4144-8F00-2AC7B7E507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241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8ED29-B9FE-4EDA-96C9-1A9871BBFB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0678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50779-D3E7-4D07-8661-14B850338C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945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616CC-EAC8-4C89-B469-867B372291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851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ABB4A-B3D5-4CEA-9E31-06AE93DC8F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43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3D0AF-DAE5-47F9-AFEC-7A4180C8BD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833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D0C2E-FFD6-492F-B553-F3B478C31D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447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9098A-10CE-41FE-9893-555D224408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9606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DB63F-06C7-4652-9629-D42457F268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1881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A418E-C22E-4A59-B96C-4095DC704F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008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51BDE-478F-4C37-ABCD-57C29C3C2F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860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1831-03DF-4144-8F00-2AC7B7E507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4821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8ED29-B9FE-4EDA-96C9-1A9871BBFB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438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50779-D3E7-4D07-8661-14B850338C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79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616CC-EAC8-4C89-B469-867B372291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386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5A492-BAAA-4085-95C0-3BB0810AF2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36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EA0F-E368-4666-B3D1-2FB7B2231C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055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E37B1-17C4-49A1-9748-128050F923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16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711A4-222A-426D-BCA2-765D851FFA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122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E639E-27EC-4FFE-9798-1A26AB22FB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77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92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69A7-F0AC-4093-9ACF-92288E3A4B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561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67D0F-DA17-4EBC-B213-3D54476150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523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C473F-3697-40D6-9A63-16F37A62C3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067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EAFDD-2EF0-4437-AB5F-4F13ADF23B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487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DF40D-F459-42D1-872F-6155A4DC8F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035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7BAD-450D-4753-BA70-F2F16E45D4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7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4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0EB8-9692-48DD-8CEC-3FEEC47C5C6D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2E5384A-DD41-4762-95FE-AF1C7CEEEAFA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5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2E5384A-DD41-4762-95FE-AF1C7CEEEAFA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3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2E5384A-DD41-4762-95FE-AF1C7CEEEAFA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8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" pitchFamily="2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Times" pitchFamily="2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Times" pitchFamily="2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1EEF92A-7EDD-4CFC-A7B6-9EDD0FC6523B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82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s.cbe.ab.ca/Aberhart/jkotow/interactives/parabolas.html" TargetMode="External"/><Relationship Id="rId2" Type="http://schemas.openxmlformats.org/officeDocument/2006/relationships/hyperlink" Target="3.1%20Vertex%20Form%20Media/projectile-motion_en.ja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id17601\My%20Documents\Math%20Files\Math%2020-1\3.%20Quadratic%20Functions\3.1%20Quadratic%20Function%20in%20Vertex%20Form\3.1%20Vertex%20Form%20Media\3.1_143_AP.sw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2.bin"/><Relationship Id="rId3" Type="http://schemas.openxmlformats.org/officeDocument/2006/relationships/image" Target="../media/image30.png"/><Relationship Id="rId21" Type="http://schemas.openxmlformats.org/officeDocument/2006/relationships/image" Target="../media/image2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3.wmf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29" Type="http://schemas.openxmlformats.org/officeDocument/2006/relationships/image" Target="../media/image2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0.wmf"/><Relationship Id="rId24" Type="http://schemas.openxmlformats.org/officeDocument/2006/relationships/oleObject" Target="../embeddings/oleObject21.bin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23" Type="http://schemas.openxmlformats.org/officeDocument/2006/relationships/image" Target="../media/image26.wmf"/><Relationship Id="rId28" Type="http://schemas.openxmlformats.org/officeDocument/2006/relationships/oleObject" Target="../embeddings/oleObject23.bin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1642"/>
            <a:ext cx="3778614" cy="2420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6200"/>
            <a:ext cx="4186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3 Quadratic Functions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598" y="457200"/>
            <a:ext cx="400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.1 B Quadratic Function in Vertex Form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657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51" y="1102757"/>
            <a:ext cx="325755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733800"/>
            <a:ext cx="8991600" cy="38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32" y="4156126"/>
            <a:ext cx="8973368" cy="155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7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494713" cy="4953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0000"/>
                </a:solidFill>
              </a:rPr>
              <a:t>Use </a:t>
            </a:r>
            <a:r>
              <a:rPr lang="en-US" sz="2400" b="1" smtClean="0">
                <a:solidFill>
                  <a:srgbClr val="3333CC"/>
                </a:solidFill>
              </a:rPr>
              <a:t>both</a:t>
            </a:r>
            <a:r>
              <a:rPr lang="en-US" sz="2400" smtClean="0">
                <a:solidFill>
                  <a:srgbClr val="FF0000"/>
                </a:solidFill>
              </a:rPr>
              <a:t> points to substitute into the standard form of the equation.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2346325" cy="122555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3333CC"/>
                </a:solidFill>
              </a:rPr>
              <a:t>1, 15</a:t>
            </a:r>
            <a:r>
              <a:rPr lang="en-US" sz="2400" b="1" dirty="0" smtClean="0">
                <a:solidFill>
                  <a:srgbClr val="000000"/>
                </a:solidFill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3333CC"/>
                </a:solidFill>
              </a:rPr>
              <a:t>15</a:t>
            </a:r>
            <a:r>
              <a:rPr lang="en-US" sz="2400" b="1" dirty="0" smtClean="0">
                <a:solidFill>
                  <a:srgbClr val="000000"/>
                </a:solidFill>
              </a:rPr>
              <a:t> = </a:t>
            </a:r>
            <a:r>
              <a:rPr lang="en-US" sz="2400" b="1" i="1" dirty="0" smtClean="0">
                <a:solidFill>
                  <a:srgbClr val="000000"/>
                </a:solidFill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3333CC"/>
                </a:solidFill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</a:rPr>
              <a:t> - 4)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</a:rPr>
              <a:t> +</a:t>
            </a:r>
            <a:r>
              <a:rPr lang="en-US" sz="2400" b="1" i="1" dirty="0" smtClean="0">
                <a:solidFill>
                  <a:srgbClr val="000000"/>
                </a:solidFill>
              </a:rPr>
              <a:t> q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15 = 9</a:t>
            </a:r>
            <a:r>
              <a:rPr lang="en-US" sz="2400" b="1" i="1" dirty="0" smtClean="0">
                <a:solidFill>
                  <a:srgbClr val="000000"/>
                </a:solidFill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</a:rPr>
              <a:t> + </a:t>
            </a:r>
            <a:r>
              <a:rPr lang="en-US" sz="2400" b="1" i="1" dirty="0" smtClean="0">
                <a:solidFill>
                  <a:srgbClr val="000000"/>
                </a:solidFill>
              </a:rPr>
              <a:t>q  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953000" y="2743200"/>
            <a:ext cx="2295525" cy="122555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3333CC"/>
                </a:solidFill>
              </a:rPr>
              <a:t>5, -1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3333CC"/>
                </a:solidFill>
              </a:rPr>
              <a:t>-1</a:t>
            </a:r>
            <a:r>
              <a:rPr lang="en-US" sz="2400" b="1" dirty="0" smtClean="0">
                <a:solidFill>
                  <a:srgbClr val="000000"/>
                </a:solidFill>
              </a:rPr>
              <a:t> = a(</a:t>
            </a:r>
            <a:r>
              <a:rPr lang="en-US" sz="2400" b="1" dirty="0" smtClean="0">
                <a:solidFill>
                  <a:srgbClr val="3333CC"/>
                </a:solidFill>
              </a:rPr>
              <a:t>5</a:t>
            </a:r>
            <a:r>
              <a:rPr lang="en-US" sz="2400" b="1" dirty="0" smtClean="0">
                <a:solidFill>
                  <a:srgbClr val="000000"/>
                </a:solidFill>
              </a:rPr>
              <a:t> - 4)</a:t>
            </a:r>
            <a:r>
              <a:rPr lang="en-US" sz="24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2400" b="1" dirty="0" smtClean="0">
                <a:solidFill>
                  <a:srgbClr val="000000"/>
                </a:solidFill>
              </a:rPr>
              <a:t> + </a:t>
            </a:r>
            <a:r>
              <a:rPr lang="en-US" sz="2400" b="1" i="1" dirty="0" smtClean="0">
                <a:solidFill>
                  <a:srgbClr val="000000"/>
                </a:solidFill>
              </a:rPr>
              <a:t>q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-1 = </a:t>
            </a:r>
            <a:r>
              <a:rPr lang="en-US" sz="2400" b="1" i="1" dirty="0" smtClean="0">
                <a:solidFill>
                  <a:srgbClr val="000000"/>
                </a:solidFill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</a:rPr>
              <a:t> + </a:t>
            </a:r>
            <a:r>
              <a:rPr lang="en-US" sz="2400" b="1" i="1" dirty="0" smtClean="0">
                <a:solidFill>
                  <a:srgbClr val="000000"/>
                </a:solidFill>
              </a:rPr>
              <a:t>q    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95288" y="5715000"/>
            <a:ext cx="152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486400" y="4876800"/>
            <a:ext cx="2220913" cy="860425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3333CC"/>
                </a:solidFill>
              </a:rPr>
              <a:t>The equation is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smtClean="0">
                <a:solidFill>
                  <a:srgbClr val="3333CC"/>
                </a:solidFill>
              </a:rPr>
              <a:t>y</a:t>
            </a:r>
            <a:r>
              <a:rPr lang="en-US" sz="2400" b="1" smtClean="0">
                <a:solidFill>
                  <a:srgbClr val="3333CC"/>
                </a:solidFill>
              </a:rPr>
              <a:t> = 2(</a:t>
            </a:r>
            <a:r>
              <a:rPr lang="en-US" sz="2400" b="1" i="1" smtClean="0">
                <a:solidFill>
                  <a:srgbClr val="3333CC"/>
                </a:solidFill>
              </a:rPr>
              <a:t>x</a:t>
            </a:r>
            <a:r>
              <a:rPr lang="en-US" sz="2400" b="1" smtClean="0">
                <a:solidFill>
                  <a:srgbClr val="3333CC"/>
                </a:solidFill>
              </a:rPr>
              <a:t> - 4)</a:t>
            </a:r>
            <a:r>
              <a:rPr lang="en-US" sz="2400" b="1" baseline="30000" smtClean="0">
                <a:solidFill>
                  <a:srgbClr val="3333CC"/>
                </a:solidFill>
              </a:rPr>
              <a:t>2</a:t>
            </a:r>
            <a:r>
              <a:rPr lang="en-US" sz="2400" b="1" smtClean="0">
                <a:solidFill>
                  <a:srgbClr val="3333CC"/>
                </a:solidFill>
              </a:rPr>
              <a:t> - 3.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0" y="0"/>
            <a:ext cx="6967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3333CC"/>
                </a:solidFill>
              </a:rPr>
              <a:t>Writing the Equation of a Parabola [Cont’d]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60363" y="5730875"/>
            <a:ext cx="1119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0000"/>
                </a:solidFill>
              </a:rPr>
              <a:t>16 = 8</a:t>
            </a:r>
            <a:r>
              <a:rPr lang="en-US" sz="2400" b="1" i="1" smtClean="0">
                <a:solidFill>
                  <a:srgbClr val="FF0000"/>
                </a:solidFill>
              </a:rPr>
              <a:t>a</a:t>
            </a:r>
            <a:endParaRPr lang="en-US" sz="2400" b="1" smtClean="0">
              <a:solidFill>
                <a:srgbClr val="FF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0000"/>
                </a:solidFill>
              </a:rPr>
              <a:t>  2 = </a:t>
            </a:r>
            <a:r>
              <a:rPr lang="en-US" sz="2400" b="1" i="1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28600" y="5334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The parabola that passes through (1, 15) and (5, -1) with its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axis of symmetry at 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</a:rPr>
              <a:t> = 4.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04800" y="1401763"/>
            <a:ext cx="2559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3333CC"/>
                </a:solidFill>
              </a:rPr>
              <a:t>y</a:t>
            </a:r>
            <a:r>
              <a:rPr lang="en-US" sz="2800" b="1" smtClean="0">
                <a:solidFill>
                  <a:srgbClr val="3333CC"/>
                </a:solidFill>
              </a:rPr>
              <a:t> = </a:t>
            </a:r>
            <a:r>
              <a:rPr lang="en-US" sz="2800" b="1" i="1" smtClean="0">
                <a:solidFill>
                  <a:srgbClr val="3333CC"/>
                </a:solidFill>
              </a:rPr>
              <a:t>a</a:t>
            </a:r>
            <a:r>
              <a:rPr lang="en-US" sz="2800" b="1" smtClean="0">
                <a:solidFill>
                  <a:srgbClr val="3333CC"/>
                </a:solidFill>
              </a:rPr>
              <a:t>(</a:t>
            </a:r>
            <a:r>
              <a:rPr lang="en-US" sz="2800" b="1" i="1" smtClean="0">
                <a:solidFill>
                  <a:srgbClr val="3333CC"/>
                </a:solidFill>
              </a:rPr>
              <a:t>x</a:t>
            </a:r>
            <a:r>
              <a:rPr lang="en-US" sz="2800" b="1" smtClean="0">
                <a:solidFill>
                  <a:srgbClr val="3333CC"/>
                </a:solidFill>
              </a:rPr>
              <a:t> - 4)</a:t>
            </a:r>
            <a:r>
              <a:rPr lang="en-US" sz="2800" b="1" baseline="30000" smtClean="0">
                <a:solidFill>
                  <a:srgbClr val="3333CC"/>
                </a:solidFill>
              </a:rPr>
              <a:t>2</a:t>
            </a:r>
            <a:r>
              <a:rPr lang="en-US" sz="2800" b="1" smtClean="0">
                <a:solidFill>
                  <a:srgbClr val="3333CC"/>
                </a:solidFill>
              </a:rPr>
              <a:t> + </a:t>
            </a:r>
            <a:r>
              <a:rPr lang="en-US" sz="2800" b="1" i="1" smtClean="0">
                <a:solidFill>
                  <a:srgbClr val="3333CC"/>
                </a:solidFill>
              </a:rPr>
              <a:t>q.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304800" y="4144963"/>
            <a:ext cx="2673350" cy="16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00"/>
                </a:solidFill>
              </a:rPr>
              <a:t>Solve the system</a:t>
            </a:r>
            <a:endParaRPr lang="en-US" sz="2400" b="1" smtClean="0">
              <a:solidFill>
                <a:srgbClr val="FF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FF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0000"/>
                </a:solidFill>
              </a:rPr>
              <a:t>15 = 9</a:t>
            </a:r>
            <a:r>
              <a:rPr lang="en-US" sz="2400" b="1" i="1" smtClean="0">
                <a:solidFill>
                  <a:srgbClr val="FF0000"/>
                </a:solidFill>
              </a:rPr>
              <a:t>a</a:t>
            </a:r>
            <a:r>
              <a:rPr lang="en-US" sz="2400" b="1" smtClean="0">
                <a:solidFill>
                  <a:srgbClr val="FF0000"/>
                </a:solidFill>
              </a:rPr>
              <a:t> + q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0000"/>
                </a:solidFill>
              </a:rPr>
              <a:t> -1 =   </a:t>
            </a:r>
            <a:r>
              <a:rPr lang="en-US" sz="2400" b="1" i="1" smtClean="0">
                <a:solidFill>
                  <a:srgbClr val="FF0000"/>
                </a:solidFill>
              </a:rPr>
              <a:t>a</a:t>
            </a:r>
            <a:r>
              <a:rPr lang="en-US" sz="2400" b="1" smtClean="0">
                <a:solidFill>
                  <a:srgbClr val="FF0000"/>
                </a:solidFill>
              </a:rPr>
              <a:t> + q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819400" y="4800600"/>
            <a:ext cx="16369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-1 = </a:t>
            </a:r>
            <a:r>
              <a:rPr lang="en-US" sz="2400" b="1" i="1" dirty="0" smtClean="0">
                <a:solidFill>
                  <a:srgbClr val="000000"/>
                </a:solidFill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</a:rPr>
              <a:t> + </a:t>
            </a:r>
            <a:r>
              <a:rPr lang="en-US" sz="2400" b="1" i="1" dirty="0" smtClean="0">
                <a:solidFill>
                  <a:srgbClr val="000000"/>
                </a:solidFill>
              </a:rPr>
              <a:t>q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-1 = 2 + </a:t>
            </a:r>
            <a:r>
              <a:rPr lang="en-US" sz="2400" b="1" i="1" dirty="0" smtClean="0">
                <a:solidFill>
                  <a:srgbClr val="000000"/>
                </a:solidFill>
              </a:rPr>
              <a:t>q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-3 = </a:t>
            </a:r>
            <a:r>
              <a:rPr lang="en-US" sz="2400" b="1" i="1" dirty="0" smtClean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3.1.</a:t>
            </a:r>
            <a:r>
              <a:rPr lang="en-US" sz="1800" i="1" dirty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882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2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2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1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 autoUpdateAnimBg="0"/>
      <p:bldP spid="11268" grpId="0" build="p" animBg="1" autoUpdateAnimBg="0"/>
      <p:bldP spid="11269" grpId="0" build="p" animBg="1" autoUpdateAnimBg="0"/>
      <p:bldP spid="11271" grpId="0" animBg="1"/>
      <p:bldP spid="11273" grpId="0" animBg="1" autoUpdateAnimBg="0"/>
      <p:bldP spid="11274" grpId="0" autoUpdateAnimBg="0"/>
      <p:bldP spid="11275" grpId="0" build="p" autoUpdateAnimBg="0"/>
      <p:bldP spid="11277" grpId="0" autoUpdateAnimBg="0"/>
      <p:bldP spid="11278" grpId="0" autoUpdateAnimBg="0"/>
      <p:bldP spid="11279" grpId="0" build="p" autoUpdateAnimBg="0"/>
      <p:bldP spid="1128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376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A train tunnel through a mountain is in the shape of a parabola with height 18 feet at the highest point and width 24 feet at the base.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Write a quadratic function in vertex form that models the shape of the tunnel.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Determine the height of the tunnel, to the nearest 0.1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</a:rPr>
              <a:t>ft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</a:rPr>
              <a:t>, at a point that is 10 feet from the edge of the wall.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64" y="2057400"/>
            <a:ext cx="3995036" cy="295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3.1.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00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2898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157:</a:t>
            </a:r>
          </a:p>
          <a:p>
            <a:r>
              <a:rPr lang="en-US" dirty="0" smtClean="0"/>
              <a:t>3a,c, 4c,d, 7d, 8a, 9a, 10a, 13</a:t>
            </a:r>
            <a:endParaRPr lang="en-US" sz="1200" dirty="0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4898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/>
              <a:t>3</a:t>
            </a:r>
            <a:r>
              <a:rPr lang="en-US" sz="1800" dirty="0" smtClean="0"/>
              <a:t>.1.</a:t>
            </a:r>
            <a:r>
              <a:rPr lang="en-US" sz="1800" i="1" dirty="0" smtClean="0"/>
              <a:t>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05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file"/>
          </p:cNvPr>
          <p:cNvSpPr/>
          <p:nvPr/>
        </p:nvSpPr>
        <p:spPr>
          <a:xfrm>
            <a:off x="152400" y="838200"/>
            <a:ext cx="49929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Quadratic Canon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598" y="298911"/>
            <a:ext cx="400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.1 B Quadratic Function in Vertex Form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3.1.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sp>
        <p:nvSpPr>
          <p:cNvPr id="2" name="Rectangle 1">
            <a:hlinkClick r:id="rId3"/>
          </p:cNvPr>
          <p:cNvSpPr/>
          <p:nvPr/>
        </p:nvSpPr>
        <p:spPr>
          <a:xfrm>
            <a:off x="457200" y="5715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http://projects.cbe.ab.ca/Aberhart/jkotow/interactives/parabolas.html</a:t>
            </a:r>
          </a:p>
        </p:txBody>
      </p:sp>
    </p:spTree>
    <p:extLst>
      <p:ext uri="{BB962C8B-B14F-4D97-AF65-F5344CB8AC3E}">
        <p14:creationId xmlns:p14="http://schemas.microsoft.com/office/powerpoint/2010/main" val="175373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.1_143_AP.swf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200" y="61544"/>
            <a:ext cx="89916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4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31862" y="1928813"/>
            <a:ext cx="644683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600" b="1" i="1" dirty="0">
                <a:solidFill>
                  <a:srgbClr val="0000CC"/>
                </a:solidFill>
              </a:rPr>
              <a:t>f(x)</a:t>
            </a:r>
            <a:r>
              <a:rPr lang="en-US" sz="6600" b="1" dirty="0">
                <a:solidFill>
                  <a:srgbClr val="0000CC"/>
                </a:solidFill>
              </a:rPr>
              <a:t> = </a:t>
            </a:r>
            <a:r>
              <a:rPr lang="en-US" sz="6600" b="1" i="1" dirty="0">
                <a:solidFill>
                  <a:srgbClr val="0000CC"/>
                </a:solidFill>
              </a:rPr>
              <a:t>a</a:t>
            </a:r>
            <a:r>
              <a:rPr lang="en-US" sz="6600" b="1" dirty="0">
                <a:solidFill>
                  <a:srgbClr val="0000CC"/>
                </a:solidFill>
              </a:rPr>
              <a:t>(</a:t>
            </a:r>
            <a:r>
              <a:rPr lang="en-US" sz="6600" b="1" i="1" dirty="0">
                <a:solidFill>
                  <a:srgbClr val="0000CC"/>
                </a:solidFill>
              </a:rPr>
              <a:t>x</a:t>
            </a:r>
            <a:r>
              <a:rPr lang="en-US" sz="6600" b="1" dirty="0">
                <a:solidFill>
                  <a:srgbClr val="0000CC"/>
                </a:solidFill>
              </a:rPr>
              <a:t> - </a:t>
            </a:r>
            <a:r>
              <a:rPr lang="en-US" sz="6600" b="1" i="1" dirty="0">
                <a:solidFill>
                  <a:srgbClr val="0000CC"/>
                </a:solidFill>
              </a:rPr>
              <a:t>p</a:t>
            </a:r>
            <a:r>
              <a:rPr lang="en-US" sz="6600" b="1" dirty="0">
                <a:solidFill>
                  <a:srgbClr val="0000CC"/>
                </a:solidFill>
              </a:rPr>
              <a:t>)</a:t>
            </a:r>
            <a:r>
              <a:rPr lang="en-US" sz="6600" b="1" baseline="30000" dirty="0">
                <a:solidFill>
                  <a:srgbClr val="0000CC"/>
                </a:solidFill>
              </a:rPr>
              <a:t>2</a:t>
            </a:r>
            <a:r>
              <a:rPr lang="en-US" sz="6600" b="1" dirty="0">
                <a:solidFill>
                  <a:srgbClr val="0000CC"/>
                </a:solidFill>
              </a:rPr>
              <a:t> + </a:t>
            </a:r>
            <a:r>
              <a:rPr lang="en-US" sz="6600" b="1" i="1" dirty="0">
                <a:solidFill>
                  <a:srgbClr val="0000CC"/>
                </a:solidFill>
              </a:rPr>
              <a:t>q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485900" y="533400"/>
            <a:ext cx="198120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 |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| increases,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graph narrows.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As |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| decreases, graph   widens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03662" y="781050"/>
            <a:ext cx="2535631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ve</a:t>
            </a:r>
            <a:r>
              <a:rPr lang="en-US" b="1" dirty="0" smtClean="0">
                <a:solidFill>
                  <a:srgbClr val="FF0000"/>
                </a:solidFill>
              </a:rPr>
              <a:t> is part of equation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 &gt; 0, vertex moves right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 &lt; 0, vertex moves left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849562" y="1798638"/>
            <a:ext cx="361950" cy="612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717256" y="1663700"/>
            <a:ext cx="249238" cy="588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646861" y="609600"/>
            <a:ext cx="2497139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 &gt;0 vertex moves up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q &lt; 0 vertex shifts down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7052529" y="1820863"/>
            <a:ext cx="522287" cy="566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62000" y="3497263"/>
            <a:ext cx="2042097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00080"/>
                </a:solidFill>
              </a:rPr>
              <a:t>Indicates direction</a:t>
            </a:r>
          </a:p>
          <a:p>
            <a:r>
              <a:rPr lang="en-US" b="1" dirty="0">
                <a:solidFill>
                  <a:srgbClr val="800080"/>
                </a:solidFill>
              </a:rPr>
              <a:t>of </a:t>
            </a:r>
            <a:r>
              <a:rPr lang="en-US" b="1" dirty="0" smtClean="0">
                <a:solidFill>
                  <a:srgbClr val="800080"/>
                </a:solidFill>
              </a:rPr>
              <a:t>opening</a:t>
            </a:r>
          </a:p>
          <a:p>
            <a:r>
              <a:rPr lang="en-US" b="1" dirty="0" smtClean="0">
                <a:solidFill>
                  <a:srgbClr val="800080"/>
                </a:solidFill>
              </a:rPr>
              <a:t>a &gt;0 up, a &lt; 0 down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884862" y="3635375"/>
            <a:ext cx="2752725" cy="8604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800080"/>
                </a:solidFill>
              </a:rPr>
              <a:t>Coordinates of </a:t>
            </a:r>
          </a:p>
          <a:p>
            <a:r>
              <a:rPr lang="en-US" b="1">
                <a:solidFill>
                  <a:srgbClr val="800080"/>
                </a:solidFill>
              </a:rPr>
              <a:t>the vertex are (</a:t>
            </a:r>
            <a:r>
              <a:rPr lang="en-US" b="1" i="1">
                <a:solidFill>
                  <a:srgbClr val="800080"/>
                </a:solidFill>
              </a:rPr>
              <a:t>p</a:t>
            </a:r>
            <a:r>
              <a:rPr lang="en-US" b="1">
                <a:solidFill>
                  <a:srgbClr val="800080"/>
                </a:solidFill>
              </a:rPr>
              <a:t>, </a:t>
            </a:r>
            <a:r>
              <a:rPr lang="en-US" b="1" i="1">
                <a:solidFill>
                  <a:srgbClr val="800080"/>
                </a:solidFill>
              </a:rPr>
              <a:t>q</a:t>
            </a:r>
            <a:r>
              <a:rPr lang="en-US" b="1">
                <a:solidFill>
                  <a:srgbClr val="800080"/>
                </a:solidFill>
              </a:rPr>
              <a:t>)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460750" y="4779963"/>
            <a:ext cx="2759345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00080"/>
                </a:solidFill>
              </a:rPr>
              <a:t>Axis of </a:t>
            </a:r>
            <a:r>
              <a:rPr lang="en-US" b="1" dirty="0" smtClean="0">
                <a:solidFill>
                  <a:srgbClr val="800080"/>
                </a:solidFill>
              </a:rPr>
              <a:t>Symmetry Equation</a:t>
            </a:r>
            <a:endParaRPr lang="en-US" b="1" dirty="0">
              <a:solidFill>
                <a:srgbClr val="800080"/>
              </a:solidFill>
            </a:endParaRPr>
          </a:p>
          <a:p>
            <a:r>
              <a:rPr lang="en-US" b="1" dirty="0">
                <a:solidFill>
                  <a:srgbClr val="800080"/>
                </a:solidFill>
              </a:rPr>
              <a:t>     is  </a:t>
            </a:r>
            <a:r>
              <a:rPr lang="en-US" b="1" i="1" dirty="0">
                <a:solidFill>
                  <a:srgbClr val="800080"/>
                </a:solidFill>
              </a:rPr>
              <a:t>x</a:t>
            </a:r>
            <a:r>
              <a:rPr lang="en-US" b="1" dirty="0">
                <a:solidFill>
                  <a:srgbClr val="800080"/>
                </a:solidFill>
              </a:rPr>
              <a:t> - </a:t>
            </a:r>
            <a:r>
              <a:rPr lang="en-US" b="1" i="1" dirty="0">
                <a:solidFill>
                  <a:srgbClr val="800080"/>
                </a:solidFill>
              </a:rPr>
              <a:t>p</a:t>
            </a:r>
            <a:r>
              <a:rPr lang="en-US" b="1" dirty="0">
                <a:solidFill>
                  <a:srgbClr val="800080"/>
                </a:solidFill>
              </a:rPr>
              <a:t> = 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2122487" y="2797175"/>
            <a:ext cx="998538" cy="679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11" name="AutoShape 15"/>
          <p:cNvSpPr>
            <a:spLocks/>
          </p:cNvSpPr>
          <p:nvPr/>
        </p:nvSpPr>
        <p:spPr bwMode="auto">
          <a:xfrm rot="-5400000">
            <a:off x="3652837" y="3013075"/>
            <a:ext cx="1903413" cy="1452563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12" name="AutoShape 16"/>
          <p:cNvSpPr>
            <a:spLocks/>
          </p:cNvSpPr>
          <p:nvPr/>
        </p:nvSpPr>
        <p:spPr bwMode="auto">
          <a:xfrm rot="-5400000">
            <a:off x="5945981" y="2262981"/>
            <a:ext cx="520700" cy="1995488"/>
          </a:xfrm>
          <a:prstGeom prst="leftBrace">
            <a:avLst>
              <a:gd name="adj1" fmla="val 3193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914400" y="14288"/>
            <a:ext cx="65350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prstClr val="black"/>
                </a:solidFill>
              </a:rPr>
              <a:t>The </a:t>
            </a:r>
            <a:r>
              <a:rPr lang="en-US" sz="2800" b="1" u="sng" dirty="0" smtClean="0">
                <a:solidFill>
                  <a:prstClr val="black"/>
                </a:solidFill>
              </a:rPr>
              <a:t>Vertex </a:t>
            </a:r>
            <a:r>
              <a:rPr lang="en-US" sz="2800" b="1" u="sng" dirty="0">
                <a:solidFill>
                  <a:prstClr val="black"/>
                </a:solidFill>
              </a:rPr>
              <a:t>Form of the Quadratic Function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>
                <a:solidFill>
                  <a:prstClr val="black"/>
                </a:solidFill>
              </a:rPr>
              <a:t>3.1.</a:t>
            </a:r>
            <a:r>
              <a:rPr lang="en-US" sz="1800" i="1" dirty="0">
                <a:solidFill>
                  <a:prstClr val="black"/>
                </a:solidFill>
              </a:rPr>
              <a:t>3</a:t>
            </a: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6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nimBg="1" autoUpdateAnimBg="0"/>
      <p:bldP spid="4102" grpId="0" animBg="1" autoUpdateAnimBg="0"/>
      <p:bldP spid="4103" grpId="0" animBg="1"/>
      <p:bldP spid="4104" grpId="0" animBg="1"/>
      <p:bldP spid="4105" grpId="0" animBg="1" autoUpdateAnimBg="0"/>
      <p:bldP spid="4106" grpId="0" animBg="1"/>
      <p:bldP spid="4107" grpId="0" animBg="1" autoUpdateAnimBg="0"/>
      <p:bldP spid="4108" grpId="0" animBg="1" autoUpdateAnimBg="0"/>
      <p:bldP spid="4109" grpId="0" animBg="1" autoUpdateAnimBg="0"/>
      <p:bldP spid="4110" grpId="0" animBg="1"/>
      <p:bldP spid="4111" grpId="0" animBg="1"/>
      <p:bldP spid="4112" grpId="0" animBg="1"/>
      <p:bldP spid="41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71600" y="762000"/>
            <a:ext cx="644842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600" b="1" i="1" smtClean="0">
                <a:solidFill>
                  <a:srgbClr val="A81C3B"/>
                </a:solidFill>
              </a:rPr>
              <a:t>f(x)</a:t>
            </a:r>
            <a:r>
              <a:rPr lang="en-US" sz="6600" b="1" smtClean="0">
                <a:solidFill>
                  <a:srgbClr val="A81C3B"/>
                </a:solidFill>
              </a:rPr>
              <a:t> = </a:t>
            </a:r>
            <a:r>
              <a:rPr lang="en-US" sz="6600" b="1" i="1" smtClean="0">
                <a:solidFill>
                  <a:srgbClr val="A81C3B"/>
                </a:solidFill>
              </a:rPr>
              <a:t>a</a:t>
            </a:r>
            <a:r>
              <a:rPr lang="en-US" sz="6600" b="1" smtClean="0">
                <a:solidFill>
                  <a:srgbClr val="A81C3B"/>
                </a:solidFill>
              </a:rPr>
              <a:t>(</a:t>
            </a:r>
            <a:r>
              <a:rPr lang="en-US" sz="6600" b="1" i="1" smtClean="0">
                <a:solidFill>
                  <a:srgbClr val="A81C3B"/>
                </a:solidFill>
              </a:rPr>
              <a:t>x</a:t>
            </a:r>
            <a:r>
              <a:rPr lang="en-US" sz="6600" b="1" smtClean="0">
                <a:solidFill>
                  <a:srgbClr val="A81C3B"/>
                </a:solidFill>
              </a:rPr>
              <a:t> - </a:t>
            </a:r>
            <a:r>
              <a:rPr lang="en-US" sz="6600" b="1" i="1" smtClean="0">
                <a:solidFill>
                  <a:srgbClr val="A81C3B"/>
                </a:solidFill>
              </a:rPr>
              <a:t>p</a:t>
            </a:r>
            <a:r>
              <a:rPr lang="en-US" sz="6600" b="1" smtClean="0">
                <a:solidFill>
                  <a:srgbClr val="A81C3B"/>
                </a:solidFill>
              </a:rPr>
              <a:t>)</a:t>
            </a:r>
            <a:r>
              <a:rPr lang="en-US" sz="6600" b="1" baseline="30000" smtClean="0">
                <a:solidFill>
                  <a:srgbClr val="A81C3B"/>
                </a:solidFill>
              </a:rPr>
              <a:t>2</a:t>
            </a:r>
            <a:r>
              <a:rPr lang="en-US" sz="6600" b="1" smtClean="0">
                <a:solidFill>
                  <a:srgbClr val="A81C3B"/>
                </a:solidFill>
              </a:rPr>
              <a:t> + </a:t>
            </a:r>
            <a:r>
              <a:rPr lang="en-US" sz="6600" b="1" i="1" smtClean="0">
                <a:solidFill>
                  <a:srgbClr val="A81C3B"/>
                </a:solidFill>
              </a:rPr>
              <a:t>q</a:t>
            </a:r>
            <a:endParaRPr lang="en-US" sz="2400" smtClean="0">
              <a:solidFill>
                <a:srgbClr val="A81C3B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324600" y="3683000"/>
            <a:ext cx="2751138" cy="8604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800080"/>
                </a:solidFill>
              </a:rPr>
              <a:t>Coordinates of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800080"/>
                </a:solidFill>
              </a:rPr>
              <a:t>the vertex are (</a:t>
            </a:r>
            <a:r>
              <a:rPr lang="en-US" sz="2400" b="1" i="1" smtClean="0">
                <a:solidFill>
                  <a:srgbClr val="800080"/>
                </a:solidFill>
              </a:rPr>
              <a:t>p</a:t>
            </a:r>
            <a:r>
              <a:rPr lang="en-US" sz="2400" b="1" smtClean="0">
                <a:solidFill>
                  <a:srgbClr val="800080"/>
                </a:solidFill>
              </a:rPr>
              <a:t>, </a:t>
            </a:r>
            <a:r>
              <a:rPr lang="en-US" sz="2400" b="1" i="1" smtClean="0">
                <a:solidFill>
                  <a:srgbClr val="800080"/>
                </a:solidFill>
              </a:rPr>
              <a:t>q</a:t>
            </a:r>
            <a:r>
              <a:rPr lang="en-US" sz="2400" b="1" smtClean="0">
                <a:solidFill>
                  <a:srgbClr val="800080"/>
                </a:solidFill>
              </a:rPr>
              <a:t>)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362200" y="3886200"/>
            <a:ext cx="3134191" cy="1200329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800080"/>
                </a:solidFill>
              </a:rPr>
              <a:t>Represent any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800080"/>
                </a:solidFill>
              </a:rPr>
              <a:t>Point on the quadratic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800080"/>
                </a:solidFill>
              </a:rPr>
              <a:t>(</a:t>
            </a:r>
            <a:r>
              <a:rPr lang="en-US" sz="2400" b="1" i="1" dirty="0" smtClean="0">
                <a:solidFill>
                  <a:srgbClr val="800080"/>
                </a:solidFill>
              </a:rPr>
              <a:t>x</a:t>
            </a:r>
            <a:r>
              <a:rPr lang="en-US" sz="2400" b="1" dirty="0" smtClean="0">
                <a:solidFill>
                  <a:srgbClr val="800080"/>
                </a:solidFill>
              </a:rPr>
              <a:t>, </a:t>
            </a:r>
            <a:r>
              <a:rPr lang="en-US" sz="2400" b="1" i="1" dirty="0" smtClean="0">
                <a:solidFill>
                  <a:srgbClr val="800080"/>
                </a:solidFill>
              </a:rPr>
              <a:t>y</a:t>
            </a:r>
            <a:r>
              <a:rPr lang="en-US" sz="2400" b="1" dirty="0" smtClean="0">
                <a:solidFill>
                  <a:srgbClr val="800080"/>
                </a:solidFill>
              </a:rPr>
              <a:t>)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/>
          </p:cNvSpPr>
          <p:nvPr/>
        </p:nvSpPr>
        <p:spPr bwMode="auto">
          <a:xfrm rot="-5400000">
            <a:off x="6385719" y="2310606"/>
            <a:ext cx="520700" cy="1995488"/>
          </a:xfrm>
          <a:prstGeom prst="leftBrace">
            <a:avLst>
              <a:gd name="adj1" fmla="val 3193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14400" y="14288"/>
            <a:ext cx="7281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 smtClean="0">
                <a:solidFill>
                  <a:srgbClr val="000000"/>
                </a:solidFill>
              </a:rPr>
              <a:t>The Standard Form of the Quadratic Function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286000" y="1905000"/>
            <a:ext cx="5562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600" b="1" i="1" smtClean="0">
                <a:solidFill>
                  <a:srgbClr val="0000CC"/>
                </a:solidFill>
              </a:rPr>
              <a:t>y</a:t>
            </a:r>
            <a:r>
              <a:rPr lang="en-US" sz="6600" b="1" smtClean="0">
                <a:solidFill>
                  <a:srgbClr val="0000CC"/>
                </a:solidFill>
              </a:rPr>
              <a:t> = </a:t>
            </a:r>
            <a:r>
              <a:rPr lang="en-US" sz="6600" b="1" i="1" smtClean="0">
                <a:solidFill>
                  <a:srgbClr val="0000CC"/>
                </a:solidFill>
              </a:rPr>
              <a:t>a</a:t>
            </a:r>
            <a:r>
              <a:rPr lang="en-US" sz="6600" b="1" smtClean="0">
                <a:solidFill>
                  <a:srgbClr val="0000CC"/>
                </a:solidFill>
              </a:rPr>
              <a:t>(</a:t>
            </a:r>
            <a:r>
              <a:rPr lang="en-US" sz="6600" b="1" i="1" smtClean="0">
                <a:solidFill>
                  <a:srgbClr val="0000CC"/>
                </a:solidFill>
              </a:rPr>
              <a:t>x</a:t>
            </a:r>
            <a:r>
              <a:rPr lang="en-US" sz="6600" b="1" smtClean="0">
                <a:solidFill>
                  <a:srgbClr val="0000CC"/>
                </a:solidFill>
              </a:rPr>
              <a:t> - </a:t>
            </a:r>
            <a:r>
              <a:rPr lang="en-US" sz="6600" b="1" i="1" smtClean="0">
                <a:solidFill>
                  <a:srgbClr val="0000CC"/>
                </a:solidFill>
              </a:rPr>
              <a:t>p</a:t>
            </a:r>
            <a:r>
              <a:rPr lang="en-US" sz="6600" b="1" smtClean="0">
                <a:solidFill>
                  <a:srgbClr val="0000CC"/>
                </a:solidFill>
              </a:rPr>
              <a:t>)</a:t>
            </a:r>
            <a:r>
              <a:rPr lang="en-US" sz="6600" b="1" baseline="30000" smtClean="0">
                <a:solidFill>
                  <a:srgbClr val="0000CC"/>
                </a:solidFill>
              </a:rPr>
              <a:t>2</a:t>
            </a:r>
            <a:r>
              <a:rPr lang="en-US" sz="6600" b="1" smtClean="0">
                <a:solidFill>
                  <a:srgbClr val="0000CC"/>
                </a:solidFill>
              </a:rPr>
              <a:t> + </a:t>
            </a:r>
            <a:r>
              <a:rPr lang="en-US" sz="6600" b="1" i="1" smtClean="0">
                <a:solidFill>
                  <a:srgbClr val="0000CC"/>
                </a:solidFill>
              </a:rPr>
              <a:t>q</a:t>
            </a:r>
            <a:endParaRPr lang="en-US" sz="2400" smtClean="0">
              <a:solidFill>
                <a:srgbClr val="0000CC"/>
              </a:solidFill>
            </a:endParaRPr>
          </a:p>
        </p:txBody>
      </p:sp>
      <p:sp>
        <p:nvSpPr>
          <p:cNvPr id="9225" name="AutoShape 9"/>
          <p:cNvSpPr>
            <a:spLocks/>
          </p:cNvSpPr>
          <p:nvPr/>
        </p:nvSpPr>
        <p:spPr bwMode="auto">
          <a:xfrm rot="-5400000">
            <a:off x="3328194" y="2310606"/>
            <a:ext cx="520700" cy="1995488"/>
          </a:xfrm>
          <a:prstGeom prst="leftBrace">
            <a:avLst>
              <a:gd name="adj1" fmla="val 3193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3.1.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2494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nimBg="1" autoUpdateAnimBg="0"/>
      <p:bldP spid="9220" grpId="0" animBg="1" autoUpdateAnimBg="0"/>
      <p:bldP spid="9221" grpId="0" animBg="1"/>
      <p:bldP spid="9223" grpId="0" autoUpdateAnimBg="0"/>
      <p:bldP spid="9224" grpId="0" autoUpdateAnimBg="0"/>
      <p:bldP spid="92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95350" y="90488"/>
            <a:ext cx="73259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List the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Properties of a Quadratic Function from a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Graph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and write the equation in the form 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443413" y="1066800"/>
            <a:ext cx="10903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vertex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43413" y="2147888"/>
            <a:ext cx="12923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domain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443413" y="2673350"/>
            <a:ext cx="10063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range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443413" y="3221038"/>
            <a:ext cx="26480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axis of symmetry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443413" y="3754438"/>
            <a:ext cx="19114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chemeClr val="accent2"/>
                </a:solidFill>
              </a:rPr>
              <a:t>x</a:t>
            </a:r>
            <a:r>
              <a:rPr lang="en-US" sz="2800">
                <a:solidFill>
                  <a:schemeClr val="accent2"/>
                </a:solidFill>
              </a:rPr>
              <a:t>-intercepts</a:t>
            </a:r>
            <a:endParaRPr lang="en-US" sz="2800" i="1">
              <a:solidFill>
                <a:schemeClr val="accent2"/>
              </a:solidFill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443413" y="4325405"/>
            <a:ext cx="17752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chemeClr val="accent2"/>
                </a:solidFill>
              </a:rPr>
              <a:t>y</a:t>
            </a:r>
            <a:r>
              <a:rPr lang="en-US" sz="2800">
                <a:solidFill>
                  <a:schemeClr val="accent2"/>
                </a:solidFill>
              </a:rPr>
              <a:t>-intercept</a:t>
            </a:r>
            <a:endParaRPr lang="en-US" sz="2800" i="1">
              <a:solidFill>
                <a:schemeClr val="accent2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756275" y="1068388"/>
            <a:ext cx="9396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(2, 1)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443413" y="1574800"/>
            <a:ext cx="18308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max or min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670664"/>
              </p:ext>
            </p:extLst>
          </p:nvPr>
        </p:nvGraphicFramePr>
        <p:xfrm>
          <a:off x="5754688" y="2168525"/>
          <a:ext cx="812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3" imgW="812800" imgH="355600" progId="Equation.DSMT4">
                  <p:embed/>
                </p:oleObj>
              </mc:Choice>
              <mc:Fallback>
                <p:oleObj name="Equation" r:id="rId3" imgW="8128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2168525"/>
                        <a:ext cx="812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880771"/>
              </p:ext>
            </p:extLst>
          </p:nvPr>
        </p:nvGraphicFramePr>
        <p:xfrm>
          <a:off x="5541963" y="2794000"/>
          <a:ext cx="1270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5" imgW="1270000" imgH="355600" progId="Equation.DSMT4">
                  <p:embed/>
                </p:oleObj>
              </mc:Choice>
              <mc:Fallback>
                <p:oleObj name="Equation" r:id="rId5" imgW="12700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1963" y="2794000"/>
                        <a:ext cx="1270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600899"/>
              </p:ext>
            </p:extLst>
          </p:nvPr>
        </p:nvGraphicFramePr>
        <p:xfrm>
          <a:off x="7086600" y="3352800"/>
          <a:ext cx="762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MathType Equation 3.6+" r:id="rId7" imgW="762000" imgH="254000" progId="Equation.DSMT36">
                  <p:embed/>
                </p:oleObj>
              </mc:Choice>
              <mc:Fallback>
                <p:oleObj name="MathType Equation 3.6+" r:id="rId7" imgW="762000" imgH="254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352800"/>
                        <a:ext cx="762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6319838" y="3732213"/>
            <a:ext cx="930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none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335713" y="4292600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292049" y="1538288"/>
            <a:ext cx="8707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/>
              <a:t>y</a:t>
            </a:r>
            <a:r>
              <a:rPr lang="en-US" sz="2800" dirty="0"/>
              <a:t> = </a:t>
            </a:r>
            <a:r>
              <a:rPr lang="en-US" sz="2800" dirty="0" smtClean="0"/>
              <a:t>1</a:t>
            </a:r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672901"/>
              </p:ext>
            </p:extLst>
          </p:nvPr>
        </p:nvGraphicFramePr>
        <p:xfrm>
          <a:off x="5618772" y="457199"/>
          <a:ext cx="1814932" cy="464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9" imgW="1091880" imgH="279360" progId="Equation.DSMT4">
                  <p:embed/>
                </p:oleObj>
              </mc:Choice>
              <mc:Fallback>
                <p:oleObj name="Equation" r:id="rId9" imgW="1091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18772" y="457199"/>
                        <a:ext cx="1814932" cy="464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30313"/>
            <a:ext cx="3362325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5533776" y="1669560"/>
            <a:ext cx="758273" cy="359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98414"/>
              </p:ext>
            </p:extLst>
          </p:nvPr>
        </p:nvGraphicFramePr>
        <p:xfrm>
          <a:off x="762000" y="4809958"/>
          <a:ext cx="1814932" cy="464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Equation" r:id="rId12" imgW="1091880" imgH="279360" progId="Equation.DSMT4">
                  <p:embed/>
                </p:oleObj>
              </mc:Choice>
              <mc:Fallback>
                <p:oleObj name="Equation" r:id="rId12" imgW="1091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2000" y="4809958"/>
                        <a:ext cx="1814932" cy="464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889644"/>
              </p:ext>
            </p:extLst>
          </p:nvPr>
        </p:nvGraphicFramePr>
        <p:xfrm>
          <a:off x="727075" y="5410200"/>
          <a:ext cx="17303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13" imgW="1041120" imgH="279360" progId="Equation.DSMT4">
                  <p:embed/>
                </p:oleObj>
              </mc:Choice>
              <mc:Fallback>
                <p:oleObj name="Equation" r:id="rId13" imgW="10411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27075" y="5410200"/>
                        <a:ext cx="173037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95600" y="4844534"/>
            <a:ext cx="4165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solve for a, use a point  </a:t>
            </a:r>
            <a:endParaRPr lang="en-US" sz="2400" dirty="0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6096000" y="4850962"/>
            <a:ext cx="7585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(0,5)</a:t>
            </a:r>
            <a:endParaRPr lang="en-US" sz="2400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411132"/>
              </p:ext>
            </p:extLst>
          </p:nvPr>
        </p:nvGraphicFramePr>
        <p:xfrm>
          <a:off x="3068638" y="5376863"/>
          <a:ext cx="16891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15" imgW="1015920" imgH="279360" progId="Equation.DSMT4">
                  <p:embed/>
                </p:oleObj>
              </mc:Choice>
              <mc:Fallback>
                <p:oleObj name="Equation" r:id="rId15" imgW="1015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068638" y="5376863"/>
                        <a:ext cx="168910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595692"/>
              </p:ext>
            </p:extLst>
          </p:nvPr>
        </p:nvGraphicFramePr>
        <p:xfrm>
          <a:off x="3111500" y="5867400"/>
          <a:ext cx="16891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17" imgW="1015920" imgH="279360" progId="Equation.DSMT4">
                  <p:embed/>
                </p:oleObj>
              </mc:Choice>
              <mc:Fallback>
                <p:oleObj name="Equation" r:id="rId17" imgW="1015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11500" y="5867400"/>
                        <a:ext cx="168910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17715"/>
              </p:ext>
            </p:extLst>
          </p:nvPr>
        </p:nvGraphicFramePr>
        <p:xfrm>
          <a:off x="3681413" y="6326188"/>
          <a:ext cx="54927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19" imgW="330120" imgH="177480" progId="Equation.DSMT4">
                  <p:embed/>
                </p:oleObj>
              </mc:Choice>
              <mc:Fallback>
                <p:oleObj name="Equation" r:id="rId19" imgW="330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681413" y="6326188"/>
                        <a:ext cx="549275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835572"/>
              </p:ext>
            </p:extLst>
          </p:nvPr>
        </p:nvGraphicFramePr>
        <p:xfrm>
          <a:off x="5788025" y="5486400"/>
          <a:ext cx="16668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21" imgW="1002960" imgH="279360" progId="Equation.DSMT4">
                  <p:embed/>
                </p:oleObj>
              </mc:Choice>
              <mc:Fallback>
                <p:oleObj name="Equation" r:id="rId21" imgW="10029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788025" y="5486400"/>
                        <a:ext cx="166687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3.1.</a:t>
            </a:r>
            <a:r>
              <a:rPr lang="en-US" sz="1800" i="1" dirty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6520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1" grpId="0" autoUpdateAnimBg="0"/>
      <p:bldP spid="19462" grpId="0" autoUpdateAnimBg="0"/>
      <p:bldP spid="19463" grpId="0" autoUpdateAnimBg="0"/>
      <p:bldP spid="19464" grpId="0" autoUpdateAnimBg="0"/>
      <p:bldP spid="19465" grpId="0" autoUpdateAnimBg="0"/>
      <p:bldP spid="19466" grpId="0" autoUpdateAnimBg="0"/>
      <p:bldP spid="19467" grpId="0" autoUpdateAnimBg="0"/>
      <p:bldP spid="19468" grpId="0" autoUpdateAnimBg="0"/>
      <p:bldP spid="19472" grpId="0" autoUpdateAnimBg="0"/>
      <p:bldP spid="19473" grpId="0" autoUpdateAnimBg="0"/>
      <p:bldP spid="19474" grpId="0" autoUpdateAnimBg="0"/>
      <p:bldP spid="3" grpId="0" animBg="1"/>
      <p:bldP spid="4" grpId="0"/>
      <p:bldP spid="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7021"/>
            <a:ext cx="3350740" cy="3270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57200" y="106365"/>
            <a:ext cx="75098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Write the equation of the Quadratic Function in the form 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198952"/>
              </p:ext>
            </p:extLst>
          </p:nvPr>
        </p:nvGraphicFramePr>
        <p:xfrm>
          <a:off x="3746720" y="568030"/>
          <a:ext cx="18161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720" y="568030"/>
                        <a:ext cx="18161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7215" y="3810000"/>
            <a:ext cx="6058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Determine the Exact Value of the x- Intercept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634580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V(-2, 4)</a:t>
            </a:r>
            <a:endParaRPr lang="en-US" sz="24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342271"/>
              </p:ext>
            </p:extLst>
          </p:nvPr>
        </p:nvGraphicFramePr>
        <p:xfrm>
          <a:off x="3797300" y="1219200"/>
          <a:ext cx="17732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Equation" r:id="rId6" imgW="1066680" imgH="279360" progId="Equation.DSMT4">
                  <p:embed/>
                </p:oleObj>
              </mc:Choice>
              <mc:Fallback>
                <p:oleObj name="Equation" r:id="rId6" imgW="1066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300" y="1219200"/>
                        <a:ext cx="17732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403724"/>
              </p:ext>
            </p:extLst>
          </p:nvPr>
        </p:nvGraphicFramePr>
        <p:xfrm>
          <a:off x="3810000" y="1676400"/>
          <a:ext cx="17526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Equation" r:id="rId8" imgW="1054080" imgH="279360" progId="Equation.DSMT4">
                  <p:embed/>
                </p:oleObj>
              </mc:Choice>
              <mc:Fallback>
                <p:oleObj name="Equation" r:id="rId8" imgW="1054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76400"/>
                        <a:ext cx="17526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18385" y="1600200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(0, </a:t>
            </a:r>
            <a:r>
              <a:rPr lang="en-US" sz="2400" b="1" dirty="0"/>
              <a:t>2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193963"/>
              </p:ext>
            </p:extLst>
          </p:nvPr>
        </p:nvGraphicFramePr>
        <p:xfrm>
          <a:off x="3810000" y="2217738"/>
          <a:ext cx="10763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Equation" r:id="rId10" imgW="647640" imgH="177480" progId="Equation.DSMT4">
                  <p:embed/>
                </p:oleObj>
              </mc:Choice>
              <mc:Fallback>
                <p:oleObj name="Equation" r:id="rId10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17738"/>
                        <a:ext cx="1076325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584700"/>
              </p:ext>
            </p:extLst>
          </p:nvPr>
        </p:nvGraphicFramePr>
        <p:xfrm>
          <a:off x="3657600" y="2676525"/>
          <a:ext cx="865188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Equation" r:id="rId12" imgW="520560" imgH="177480" progId="Equation.DSMT4">
                  <p:embed/>
                </p:oleObj>
              </mc:Choice>
              <mc:Fallback>
                <p:oleObj name="Equation" r:id="rId12" imgW="520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676525"/>
                        <a:ext cx="865188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990343"/>
              </p:ext>
            </p:extLst>
          </p:nvPr>
        </p:nvGraphicFramePr>
        <p:xfrm>
          <a:off x="3810000" y="3003550"/>
          <a:ext cx="80168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" name="Equation" r:id="rId14" imgW="482400" imgH="393480" progId="Equation.DSMT4">
                  <p:embed/>
                </p:oleObj>
              </mc:Choice>
              <mc:Fallback>
                <p:oleObj name="Equation" r:id="rId14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003550"/>
                        <a:ext cx="801687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020128"/>
              </p:ext>
            </p:extLst>
          </p:nvPr>
        </p:nvGraphicFramePr>
        <p:xfrm>
          <a:off x="5427663" y="2952750"/>
          <a:ext cx="19843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Equation" r:id="rId16" imgW="1193760" imgH="393480" progId="Equation.DSMT4">
                  <p:embed/>
                </p:oleObj>
              </mc:Choice>
              <mc:Fallback>
                <p:oleObj name="Equation" r:id="rId16" imgW="1193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663" y="2952750"/>
                        <a:ext cx="19843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175094"/>
              </p:ext>
            </p:extLst>
          </p:nvPr>
        </p:nvGraphicFramePr>
        <p:xfrm>
          <a:off x="762000" y="4259942"/>
          <a:ext cx="19843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Equation" r:id="rId18" imgW="1193760" imgH="393480" progId="Equation.DSMT4">
                  <p:embed/>
                </p:oleObj>
              </mc:Choice>
              <mc:Fallback>
                <p:oleObj name="Equation" r:id="rId18" imgW="1193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59942"/>
                        <a:ext cx="19843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03575" y="4303903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(</a:t>
            </a:r>
            <a:r>
              <a:rPr lang="en-US" sz="2000" b="1" i="1" dirty="0" smtClean="0"/>
              <a:t>x</a:t>
            </a:r>
            <a:r>
              <a:rPr lang="en-US" sz="2000" b="1" dirty="0" smtClean="0"/>
              <a:t>, 0)</a:t>
            </a:r>
            <a:endParaRPr lang="en-US" sz="2000" b="1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80364"/>
              </p:ext>
            </p:extLst>
          </p:nvPr>
        </p:nvGraphicFramePr>
        <p:xfrm>
          <a:off x="771525" y="4832350"/>
          <a:ext cx="196373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Equation" r:id="rId20" imgW="1180800" imgH="393480" progId="Equation.DSMT4">
                  <p:embed/>
                </p:oleObj>
              </mc:Choice>
              <mc:Fallback>
                <p:oleObj name="Equation" r:id="rId20" imgW="1180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4832350"/>
                        <a:ext cx="196373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956331"/>
              </p:ext>
            </p:extLst>
          </p:nvPr>
        </p:nvGraphicFramePr>
        <p:xfrm>
          <a:off x="631825" y="5518150"/>
          <a:ext cx="17303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quation" r:id="rId22" imgW="1041120" imgH="393480" progId="Equation.DSMT4">
                  <p:embed/>
                </p:oleObj>
              </mc:Choice>
              <mc:Fallback>
                <p:oleObj name="Equation" r:id="rId22" imgW="1041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5518150"/>
                        <a:ext cx="17303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650240"/>
              </p:ext>
            </p:extLst>
          </p:nvPr>
        </p:nvGraphicFramePr>
        <p:xfrm>
          <a:off x="854075" y="6297613"/>
          <a:ext cx="12033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24" imgW="723600" imgH="279360" progId="Equation.DSMT4">
                  <p:embed/>
                </p:oleObj>
              </mc:Choice>
              <mc:Fallback>
                <p:oleObj name="Equation" r:id="rId24" imgW="723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6297613"/>
                        <a:ext cx="1203325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5046"/>
              </p:ext>
            </p:extLst>
          </p:nvPr>
        </p:nvGraphicFramePr>
        <p:xfrm>
          <a:off x="3363913" y="4918075"/>
          <a:ext cx="12652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26" imgW="761760" imgH="228600" progId="Equation.DSMT4">
                  <p:embed/>
                </p:oleObj>
              </mc:Choice>
              <mc:Fallback>
                <p:oleObj name="Equation" r:id="rId26" imgW="761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4918075"/>
                        <a:ext cx="12652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350986"/>
              </p:ext>
            </p:extLst>
          </p:nvPr>
        </p:nvGraphicFramePr>
        <p:xfrm>
          <a:off x="3733800" y="5410200"/>
          <a:ext cx="1244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28" imgW="749160" imgH="228600" progId="Equation.DSMT4">
                  <p:embed/>
                </p:oleObj>
              </mc:Choice>
              <mc:Fallback>
                <p:oleObj name="Equation" r:id="rId28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410200"/>
                        <a:ext cx="1244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3.1.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964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581150" y="152400"/>
            <a:ext cx="6465888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365" tIns="32182" rIns="64365" bIns="32182">
            <a:spAutoFit/>
          </a:bodyPr>
          <a:lstStyle>
            <a:lvl1pPr defTabSz="642938">
              <a:defRPr>
                <a:solidFill>
                  <a:schemeClr val="tx1"/>
                </a:solidFill>
                <a:latin typeface="Arial" charset="0"/>
              </a:defRPr>
            </a:lvl1pPr>
            <a:lvl2pPr marL="322263" defTabSz="642938">
              <a:defRPr>
                <a:solidFill>
                  <a:schemeClr val="tx1"/>
                </a:solidFill>
                <a:latin typeface="Arial" charset="0"/>
              </a:defRPr>
            </a:lvl2pPr>
            <a:lvl3pPr marL="642938" defTabSz="642938">
              <a:defRPr>
                <a:solidFill>
                  <a:schemeClr val="tx1"/>
                </a:solidFill>
                <a:latin typeface="Arial" charset="0"/>
              </a:defRPr>
            </a:lvl3pPr>
            <a:lvl4pPr marL="965200" defTabSz="642938">
              <a:defRPr>
                <a:solidFill>
                  <a:schemeClr val="tx1"/>
                </a:solidFill>
                <a:latin typeface="Arial" charset="0"/>
              </a:defRPr>
            </a:lvl4pPr>
            <a:lvl5pPr marL="1287463" defTabSz="642938">
              <a:defRPr>
                <a:solidFill>
                  <a:schemeClr val="tx1"/>
                </a:solidFill>
                <a:latin typeface="Arial" charset="0"/>
              </a:defRPr>
            </a:lvl5pPr>
            <a:lvl6pPr marL="17446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018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590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162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600" b="1" dirty="0">
                <a:solidFill>
                  <a:srgbClr val="BA131A"/>
                </a:solidFill>
              </a:rPr>
              <a:t>Determine the Number of </a:t>
            </a:r>
            <a:r>
              <a:rPr lang="en-US" sz="2600" b="1" i="1" dirty="0">
                <a:solidFill>
                  <a:srgbClr val="BA131A"/>
                </a:solidFill>
              </a:rPr>
              <a:t>x</a:t>
            </a:r>
            <a:r>
              <a:rPr lang="en-US" sz="2600" b="1" dirty="0">
                <a:solidFill>
                  <a:srgbClr val="BA131A"/>
                </a:solidFill>
              </a:rPr>
              <a:t>-intercepts Using </a:t>
            </a:r>
            <a:r>
              <a:rPr lang="en-US" sz="2600" b="1" i="1" dirty="0">
                <a:solidFill>
                  <a:srgbClr val="BA131A"/>
                </a:solidFill>
              </a:rPr>
              <a:t>a</a:t>
            </a:r>
            <a:r>
              <a:rPr lang="en-US" sz="2600" b="1" dirty="0">
                <a:solidFill>
                  <a:srgbClr val="BA131A"/>
                </a:solidFill>
              </a:rPr>
              <a:t> and </a:t>
            </a:r>
            <a:r>
              <a:rPr lang="en-US" sz="2600" b="1" i="1" dirty="0">
                <a:solidFill>
                  <a:srgbClr val="BA131A"/>
                </a:solidFill>
              </a:rPr>
              <a:t>q</a:t>
            </a:r>
          </a:p>
        </p:txBody>
      </p:sp>
      <p:graphicFrame>
        <p:nvGraphicFramePr>
          <p:cNvPr id="8408" name="Group 2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592779"/>
              </p:ext>
            </p:extLst>
          </p:nvPr>
        </p:nvGraphicFramePr>
        <p:xfrm>
          <a:off x="1325563" y="2065338"/>
          <a:ext cx="6721475" cy="2962277"/>
        </p:xfrm>
        <a:graphic>
          <a:graphicData uri="http://schemas.openxmlformats.org/drawingml/2006/table">
            <a:tbl>
              <a:tblPr/>
              <a:tblGrid>
                <a:gridCol w="3200400"/>
                <a:gridCol w="3521075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Quadratic Functions </a:t>
                      </a: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Number of x-intercepts</a:t>
                      </a: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429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4365" marR="64365" marT="32182" marB="32182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374" name="Picture 182" descr="NBKTemp(616144603)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620407"/>
            <a:ext cx="20716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75" name="Picture 183" descr="NBKTemp(630342911)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75" y="2994025"/>
            <a:ext cx="22574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76" name="Picture 184" descr="NBKTemp(1631915565)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3397250"/>
            <a:ext cx="17430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77" name="Picture 185" descr="NBKTemp(576697792)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29050"/>
            <a:ext cx="1508125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78" name="Picture 186" descr="NBKTemp(1397515475)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286250"/>
            <a:ext cx="1828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79" name="Picture 187" descr="NBKTemp(2004298576)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652963"/>
            <a:ext cx="20796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17201" y="2590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42938" fontAlgn="base"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7201" y="2971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17201" y="34290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42938" fontAlgn="base"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7201" y="38404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17201" y="42672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85141" y="464820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42938" fontAlgn="base"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0 </a:t>
            </a:r>
          </a:p>
        </p:txBody>
      </p:sp>
      <p:pic>
        <p:nvPicPr>
          <p:cNvPr id="6146" name="Picture 2" descr="http://www.examiner.com/images/blog/wysiwyg/image/iStock_000007651615XSmall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2400"/>
            <a:ext cx="1495425" cy="149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3.1.</a:t>
            </a:r>
            <a:r>
              <a:rPr lang="en-US" sz="1800" i="1" dirty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8701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0" y="0"/>
            <a:ext cx="74381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3333CC"/>
                </a:solidFill>
              </a:rPr>
              <a:t>Writing the Equation of a Parabola :Excellence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28600" y="533400"/>
            <a:ext cx="83488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Write the equation of the parabola that passes through (1, 15)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and (5, -1) with its axis of symmetry at </a:t>
            </a:r>
            <a:r>
              <a:rPr lang="en-US" sz="2400" b="1" i="1" dirty="0" smtClean="0">
                <a:solidFill>
                  <a:srgbClr val="000000"/>
                </a:solidFill>
              </a:rPr>
              <a:t>x</a:t>
            </a:r>
            <a:r>
              <a:rPr lang="en-US" sz="2400" b="1" dirty="0" smtClean="0">
                <a:solidFill>
                  <a:srgbClr val="000000"/>
                </a:solidFill>
              </a:rPr>
              <a:t> = 4.</a:t>
            </a:r>
          </a:p>
        </p:txBody>
      </p:sp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6083300" cy="472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2063750" y="39766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174875" y="401955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(1, 15)</a:t>
            </a:r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3865563" y="53911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886200" y="54864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</a:rPr>
              <a:t>(5, -1)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3490913" y="1676400"/>
            <a:ext cx="0" cy="48006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 rot="-5400000">
            <a:off x="2869406" y="2235994"/>
            <a:ext cx="814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smtClean="0">
                <a:solidFill>
                  <a:srgbClr val="3333CC"/>
                </a:solidFill>
              </a:rPr>
              <a:t>x</a:t>
            </a:r>
            <a:r>
              <a:rPr lang="en-US" sz="2400" b="1" smtClean="0">
                <a:solidFill>
                  <a:srgbClr val="3333CC"/>
                </a:solidFill>
              </a:rPr>
              <a:t> = 4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4724400" y="4038600"/>
            <a:ext cx="43402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Given that the axis of symmetry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 is 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= 4,  then </a:t>
            </a:r>
            <a:r>
              <a:rPr lang="en-US" sz="2400" b="1" i="1" smtClean="0">
                <a:solidFill>
                  <a:srgbClr val="000000"/>
                </a:solidFill>
              </a:rPr>
              <a:t>p</a:t>
            </a:r>
            <a:r>
              <a:rPr lang="en-US" sz="2400" b="1" smtClean="0">
                <a:solidFill>
                  <a:srgbClr val="000000"/>
                </a:solidFill>
              </a:rPr>
              <a:t> = 4.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</a:rPr>
              <a:t>Therefore, </a:t>
            </a:r>
            <a:r>
              <a:rPr lang="en-US" sz="2400" b="1" i="1" smtClean="0">
                <a:solidFill>
                  <a:srgbClr val="000000"/>
                </a:solidFill>
              </a:rPr>
              <a:t>y</a:t>
            </a:r>
            <a:r>
              <a:rPr lang="en-US" sz="2400" b="1" smtClean="0">
                <a:solidFill>
                  <a:srgbClr val="000000"/>
                </a:solidFill>
              </a:rPr>
              <a:t> = </a:t>
            </a:r>
            <a:r>
              <a:rPr lang="en-US" sz="2400" b="1" i="1" smtClean="0">
                <a:solidFill>
                  <a:srgbClr val="000000"/>
                </a:solidFill>
              </a:rPr>
              <a:t>a</a:t>
            </a:r>
            <a:r>
              <a:rPr lang="en-US" sz="2400" b="1" smtClean="0">
                <a:solidFill>
                  <a:srgbClr val="000000"/>
                </a:solidFill>
              </a:rPr>
              <a:t>(</a:t>
            </a:r>
            <a:r>
              <a:rPr lang="en-US" sz="2400" b="1" i="1" smtClean="0">
                <a:solidFill>
                  <a:srgbClr val="000000"/>
                </a:solidFill>
              </a:rPr>
              <a:t>x</a:t>
            </a:r>
            <a:r>
              <a:rPr lang="en-US" sz="2400" b="1" smtClean="0">
                <a:solidFill>
                  <a:srgbClr val="000000"/>
                </a:solidFill>
              </a:rPr>
              <a:t> - 4)</a:t>
            </a:r>
            <a:r>
              <a:rPr lang="en-US" sz="2400" b="1" baseline="30000" smtClean="0">
                <a:solidFill>
                  <a:srgbClr val="000000"/>
                </a:solidFill>
              </a:rPr>
              <a:t>2</a:t>
            </a:r>
            <a:r>
              <a:rPr lang="en-US" sz="2400" b="1" smtClean="0">
                <a:solidFill>
                  <a:srgbClr val="000000"/>
                </a:solidFill>
              </a:rPr>
              <a:t> + </a:t>
            </a:r>
            <a:r>
              <a:rPr lang="en-US" sz="2400" b="1" i="1" smtClean="0">
                <a:solidFill>
                  <a:srgbClr val="000000"/>
                </a:solidFill>
              </a:rPr>
              <a:t>q.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3.1.</a:t>
            </a:r>
            <a:r>
              <a:rPr lang="en-US" sz="1800" i="1" dirty="0"/>
              <a:t>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727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1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utoUpdateAnimBg="0"/>
      <p:bldP spid="6160" grpId="0" autoUpdateAnimBg="0"/>
      <p:bldP spid="6162" grpId="0" animBg="1"/>
      <p:bldP spid="6163" grpId="0" autoUpdateAnimBg="0"/>
      <p:bldP spid="6164" grpId="0" animBg="1"/>
      <p:bldP spid="6165" grpId="0" autoUpdateAnimBg="0"/>
      <p:bldP spid="6166" grpId="0" animBg="1"/>
      <p:bldP spid="6167" grpId="0" autoUpdateAnimBg="0"/>
      <p:bldP spid="616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601</Words>
  <Application>Microsoft Office PowerPoint</Application>
  <PresentationFormat>On-screen Show (4:3)</PresentationFormat>
  <Paragraphs>114</Paragraphs>
  <Slides>12</Slides>
  <Notes>3</Notes>
  <HiddenSlides>0</HiddenSlides>
  <MMClips>1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Office Theme</vt:lpstr>
      <vt:lpstr>Blank Presentation</vt:lpstr>
      <vt:lpstr>3_Blank Presentation</vt:lpstr>
      <vt:lpstr>4_Blank Presentation</vt:lpstr>
      <vt:lpstr>1_Blank Presentation</vt:lpstr>
      <vt:lpstr>Equation</vt:lpstr>
      <vt:lpstr>MathType Equation 3.6+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64</cp:revision>
  <dcterms:created xsi:type="dcterms:W3CDTF">2011-09-12T18:51:21Z</dcterms:created>
  <dcterms:modified xsi:type="dcterms:W3CDTF">2011-10-07T15:59:59Z</dcterms:modified>
</cp:coreProperties>
</file>