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9" r:id="rId4"/>
    <p:sldId id="265" r:id="rId5"/>
    <p:sldId id="270" r:id="rId6"/>
    <p:sldId id="259" r:id="rId7"/>
    <p:sldId id="260" r:id="rId8"/>
    <p:sldId id="261" r:id="rId9"/>
    <p:sldId id="262" r:id="rId10"/>
    <p:sldId id="263" r:id="rId11"/>
    <p:sldId id="258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image" Target="../media/image52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12" Type="http://schemas.openxmlformats.org/officeDocument/2006/relationships/image" Target="../media/image51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11" Type="http://schemas.openxmlformats.org/officeDocument/2006/relationships/image" Target="../media/image50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47.wmf"/><Relationship Id="rId26" Type="http://schemas.openxmlformats.org/officeDocument/2006/relationships/oleObject" Target="../embeddings/oleObject54.bin"/><Relationship Id="rId3" Type="http://schemas.openxmlformats.org/officeDocument/2006/relationships/oleObject" Target="../embeddings/oleObject42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9.bin"/><Relationship Id="rId25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29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6.bin"/><Relationship Id="rId24" Type="http://schemas.openxmlformats.org/officeDocument/2006/relationships/oleObject" Target="../embeddings/oleObject53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23" Type="http://schemas.openxmlformats.org/officeDocument/2006/relationships/oleObject" Target="../embeddings/oleObject52.bin"/><Relationship Id="rId28" Type="http://schemas.openxmlformats.org/officeDocument/2006/relationships/oleObject" Target="../embeddings/oleObject55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Relationship Id="rId27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id17601\My%20Documents\Math%20Files\Math%2020-1\3.%20Quadratic%20Functions\3.3%20Completing%20the%20Square\3.3%20Complete%20Square%20Media\3.3_180_AP.sw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hyperlink" Target="3.3%20Complete%20Square%20Media/algebra%20tiles.notebook" TargetMode="Externa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13.jpg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5.wmf"/><Relationship Id="rId18" Type="http://schemas.openxmlformats.org/officeDocument/2006/relationships/image" Target="../media/image27.wmf"/><Relationship Id="rId26" Type="http://schemas.openxmlformats.org/officeDocument/2006/relationships/image" Target="../media/image31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29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30.wmf"/><Relationship Id="rId32" Type="http://schemas.openxmlformats.org/officeDocument/2006/relationships/oleObject" Target="../embeddings/oleObject3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2.wmf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8.bin"/><Relationship Id="rId31" Type="http://schemas.openxmlformats.org/officeDocument/2006/relationships/oleObject" Target="../embeddings/oleObject34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Relationship Id="rId22" Type="http://schemas.openxmlformats.org/officeDocument/2006/relationships/image" Target="../media/image29.wmf"/><Relationship Id="rId27" Type="http://schemas.openxmlformats.org/officeDocument/2006/relationships/oleObject" Target="../embeddings/oleObject32.bin"/><Relationship Id="rId30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18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3 Quadratic Functions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71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3.3 Completing the Square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80" y="1214438"/>
            <a:ext cx="32194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26" y="376303"/>
            <a:ext cx="4336433" cy="259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6" y="3276600"/>
            <a:ext cx="8579612" cy="40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" y="3677196"/>
            <a:ext cx="8489259" cy="142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4025" y="457200"/>
            <a:ext cx="1938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CC"/>
                </a:solidFill>
              </a:rPr>
              <a:t>y</a:t>
            </a:r>
            <a:r>
              <a:rPr lang="en-US" sz="2400" b="1">
                <a:solidFill>
                  <a:srgbClr val="0000CC"/>
                </a:solidFill>
              </a:rPr>
              <a:t> = 4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 baseline="30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- 9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- 3</a:t>
            </a:r>
            <a:endParaRPr lang="en-US" sz="2400" b="1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128713"/>
            <a:ext cx="2282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00CC"/>
                </a:solidFill>
              </a:rPr>
              <a:t>y</a:t>
            </a:r>
            <a:r>
              <a:rPr lang="en-US" sz="2400" b="1" dirty="0">
                <a:solidFill>
                  <a:srgbClr val="0000CC"/>
                </a:solidFill>
              </a:rPr>
              <a:t> =  4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r>
              <a:rPr lang="en-US" sz="2400" b="1" dirty="0">
                <a:solidFill>
                  <a:srgbClr val="0000CC"/>
                </a:solidFill>
              </a:rPr>
              <a:t> -  9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 </a:t>
            </a:r>
            <a:r>
              <a:rPr lang="en-US" sz="2400" b="1" dirty="0" smtClean="0">
                <a:solidFill>
                  <a:srgbClr val="0000CC"/>
                </a:solidFill>
              </a:rPr>
              <a:t>  - </a:t>
            </a:r>
            <a:r>
              <a:rPr lang="en-US" sz="2400" b="1" dirty="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14798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(     </a:t>
            </a:r>
            <a:r>
              <a:rPr lang="en-US" sz="2400" b="1" dirty="0" smtClean="0">
                <a:solidFill>
                  <a:srgbClr val="CC0000"/>
                </a:solidFill>
              </a:rPr>
              <a:t>           </a:t>
            </a:r>
            <a:r>
              <a:rPr lang="en-US" sz="2400" b="1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31800" y="1738313"/>
            <a:ext cx="2183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y = 4</a:t>
            </a:r>
            <a:r>
              <a:rPr lang="en-US" sz="2400" b="1">
                <a:solidFill>
                  <a:srgbClr val="CC0000"/>
                </a:solidFill>
              </a:rPr>
              <a:t>(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 baseline="30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-    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) </a:t>
            </a:r>
            <a:r>
              <a:rPr lang="en-US" sz="2400" b="1">
                <a:solidFill>
                  <a:srgbClr val="0000CC"/>
                </a:solidFill>
              </a:rPr>
              <a:t>- 3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2500313"/>
            <a:ext cx="48285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CC"/>
                </a:solidFill>
              </a:rPr>
              <a:t>y</a:t>
            </a:r>
            <a:r>
              <a:rPr lang="en-US" sz="2400" b="1">
                <a:solidFill>
                  <a:srgbClr val="0000CC"/>
                </a:solidFill>
              </a:rPr>
              <a:t> = 4</a:t>
            </a:r>
            <a:r>
              <a:rPr lang="en-US" sz="2400" b="1">
                <a:solidFill>
                  <a:srgbClr val="CC0000"/>
                </a:solidFill>
              </a:rPr>
              <a:t>(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 baseline="30000">
                <a:solidFill>
                  <a:srgbClr val="0000CC"/>
                </a:solidFill>
              </a:rPr>
              <a:t>2</a:t>
            </a:r>
            <a:r>
              <a:rPr lang="en-US" sz="2400" b="1">
                <a:solidFill>
                  <a:srgbClr val="0000CC"/>
                </a:solidFill>
              </a:rPr>
              <a:t> -     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+ ______  -  ______ </a:t>
            </a:r>
            <a:r>
              <a:rPr lang="en-US" sz="2400" b="1">
                <a:solidFill>
                  <a:srgbClr val="CC0000"/>
                </a:solidFill>
              </a:rPr>
              <a:t>) </a:t>
            </a:r>
            <a:r>
              <a:rPr lang="en-US" sz="2400" b="1">
                <a:solidFill>
                  <a:srgbClr val="0000CC"/>
                </a:solidFill>
              </a:rPr>
              <a:t>- 3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42780"/>
              </p:ext>
            </p:extLst>
          </p:nvPr>
        </p:nvGraphicFramePr>
        <p:xfrm>
          <a:off x="2590800" y="2270125"/>
          <a:ext cx="3762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3" imgW="215900" imgH="355600" progId="Equation.DSMT36">
                  <p:embed/>
                </p:oleObj>
              </mc:Choice>
              <mc:Fallback>
                <p:oleObj name="Equation" r:id="rId3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70125"/>
                        <a:ext cx="37623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888632"/>
              </p:ext>
            </p:extLst>
          </p:nvPr>
        </p:nvGraphicFramePr>
        <p:xfrm>
          <a:off x="4038600" y="2251075"/>
          <a:ext cx="3762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Equation" r:id="rId5" imgW="215900" imgH="355600" progId="Equation.DSMT36">
                  <p:embed/>
                </p:oleObj>
              </mc:Choice>
              <mc:Fallback>
                <p:oleObj name="Equation" r:id="rId5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51075"/>
                        <a:ext cx="37623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4025" y="3200400"/>
            <a:ext cx="39212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00CC"/>
                </a:solidFill>
              </a:rPr>
              <a:t>y</a:t>
            </a:r>
            <a:r>
              <a:rPr lang="en-US" sz="2400" b="1" dirty="0">
                <a:solidFill>
                  <a:srgbClr val="0000CC"/>
                </a:solidFill>
              </a:rPr>
              <a:t> =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4(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baseline="30000" dirty="0">
                <a:solidFill>
                  <a:srgbClr val="0000CC"/>
                </a:solidFill>
              </a:rPr>
              <a:t>2</a:t>
            </a:r>
            <a:r>
              <a:rPr lang="en-US" sz="2400" b="1" dirty="0">
                <a:solidFill>
                  <a:srgbClr val="0000CC"/>
                </a:solidFill>
              </a:rPr>
              <a:t> -    </a:t>
            </a:r>
            <a:r>
              <a:rPr lang="en-US" sz="2400" b="1" i="1" dirty="0">
                <a:solidFill>
                  <a:srgbClr val="0000CC"/>
                </a:solidFill>
              </a:rPr>
              <a:t>x</a:t>
            </a:r>
            <a:r>
              <a:rPr lang="en-US" sz="2400" b="1" dirty="0">
                <a:solidFill>
                  <a:srgbClr val="0000CC"/>
                </a:solidFill>
              </a:rPr>
              <a:t> +       </a:t>
            </a:r>
            <a:r>
              <a:rPr lang="en-US" sz="2400" b="1" dirty="0" smtClean="0"/>
              <a:t>)                </a:t>
            </a:r>
            <a:r>
              <a:rPr lang="en-US" sz="2400" b="1" dirty="0">
                <a:solidFill>
                  <a:srgbClr val="0000CC"/>
                </a:solidFill>
              </a:rPr>
              <a:t>- 3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562767"/>
              </p:ext>
            </p:extLst>
          </p:nvPr>
        </p:nvGraphicFramePr>
        <p:xfrm>
          <a:off x="2871483" y="3098651"/>
          <a:ext cx="10175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" name="Equation" r:id="rId7" imgW="584200" imgH="381000" progId="Equation.DSMT36">
                  <p:embed/>
                </p:oleObj>
              </mc:Choice>
              <mc:Fallback>
                <p:oleObj name="Equation" r:id="rId7" imgW="5842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483" y="3098651"/>
                        <a:ext cx="10175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" y="4038600"/>
            <a:ext cx="2779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CC"/>
                </a:solidFill>
              </a:rPr>
              <a:t>y</a:t>
            </a:r>
            <a:r>
              <a:rPr lang="en-US" sz="2400" b="1">
                <a:solidFill>
                  <a:srgbClr val="0000CC"/>
                </a:solidFill>
              </a:rPr>
              <a:t> = 4(</a:t>
            </a:r>
            <a:r>
              <a:rPr lang="en-US" sz="2400" b="1" i="1">
                <a:solidFill>
                  <a:srgbClr val="0000CC"/>
                </a:solidFill>
              </a:rPr>
              <a:t>x</a:t>
            </a:r>
            <a:r>
              <a:rPr lang="en-US" sz="2400" b="1">
                <a:solidFill>
                  <a:srgbClr val="0000CC"/>
                </a:solidFill>
              </a:rPr>
              <a:t> -     )</a:t>
            </a:r>
            <a:r>
              <a:rPr lang="en-US" sz="2400" b="1" baseline="30000">
                <a:solidFill>
                  <a:srgbClr val="0000CC"/>
                </a:solidFill>
              </a:rPr>
              <a:t>2 </a:t>
            </a:r>
            <a:r>
              <a:rPr lang="en-US" sz="2400" b="1" baseline="30000"/>
              <a:t> </a:t>
            </a:r>
            <a:r>
              <a:rPr lang="en-US" sz="2400" b="1"/>
              <a:t>-        </a:t>
            </a:r>
            <a:r>
              <a:rPr lang="en-US" sz="2400" b="1">
                <a:solidFill>
                  <a:srgbClr val="0000CC"/>
                </a:solidFill>
              </a:rPr>
              <a:t>- 3</a:t>
            </a:r>
            <a:endParaRPr lang="en-US" sz="2400" b="1"/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669433"/>
              </p:ext>
            </p:extLst>
          </p:nvPr>
        </p:nvGraphicFramePr>
        <p:xfrm>
          <a:off x="2362200" y="3979863"/>
          <a:ext cx="4191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9" imgW="215900" imgH="355600" progId="Equation.DSMT36">
                  <p:embed/>
                </p:oleObj>
              </mc:Choice>
              <mc:Fallback>
                <p:oleObj name="Equation" r:id="rId9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979863"/>
                        <a:ext cx="4191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57200" y="4938713"/>
            <a:ext cx="1909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4(</a:t>
            </a:r>
            <a:r>
              <a:rPr lang="en-US" sz="2400" b="1" i="1"/>
              <a:t>x</a:t>
            </a:r>
            <a:r>
              <a:rPr lang="en-US" sz="2400" b="1"/>
              <a:t> -     )</a:t>
            </a:r>
            <a:r>
              <a:rPr lang="en-US" sz="2400" b="1" baseline="30000"/>
              <a:t>2  </a:t>
            </a:r>
            <a:r>
              <a:rPr lang="en-US" sz="2400" b="1"/>
              <a:t>-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087689"/>
              </p:ext>
            </p:extLst>
          </p:nvPr>
        </p:nvGraphicFramePr>
        <p:xfrm>
          <a:off x="2362200" y="4873625"/>
          <a:ext cx="42068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11" imgW="215900" imgH="355600" progId="Equation.DSMT36">
                  <p:embed/>
                </p:oleObj>
              </mc:Choice>
              <mc:Fallback>
                <p:oleObj name="Equation" r:id="rId11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73625"/>
                        <a:ext cx="420688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835985"/>
              </p:ext>
            </p:extLst>
          </p:nvPr>
        </p:nvGraphicFramePr>
        <p:xfrm>
          <a:off x="2819400" y="4873625"/>
          <a:ext cx="6191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Equation" r:id="rId13" imgW="317500" imgH="355600" progId="Equation.DSMT36">
                  <p:embed/>
                </p:oleObj>
              </mc:Choice>
              <mc:Fallback>
                <p:oleObj name="Equation" r:id="rId13" imgW="317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73625"/>
                        <a:ext cx="61912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457200" y="5791200"/>
            <a:ext cx="19094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4(</a:t>
            </a:r>
            <a:r>
              <a:rPr lang="en-US" sz="2400" b="1" i="1"/>
              <a:t>x</a:t>
            </a:r>
            <a:r>
              <a:rPr lang="en-US" sz="2400" b="1"/>
              <a:t> -     )</a:t>
            </a:r>
            <a:r>
              <a:rPr lang="en-US" sz="2400" b="1" baseline="30000"/>
              <a:t>2  </a:t>
            </a:r>
            <a:r>
              <a:rPr lang="en-US" sz="2400" b="1"/>
              <a:t>-</a:t>
            </a: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667314"/>
              </p:ext>
            </p:extLst>
          </p:nvPr>
        </p:nvGraphicFramePr>
        <p:xfrm>
          <a:off x="2438400" y="5727700"/>
          <a:ext cx="5778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15" imgW="279400" imgH="355600" progId="Equation.DSMT36">
                  <p:embed/>
                </p:oleObj>
              </mc:Choice>
              <mc:Fallback>
                <p:oleObj name="Equation" r:id="rId15" imgW="2794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27700"/>
                        <a:ext cx="57785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546725" y="5029200"/>
            <a:ext cx="13481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 Vertex is</a:t>
            </a:r>
            <a:endParaRPr lang="en-US" sz="2400" b="1"/>
          </a:p>
          <a:p>
            <a:endParaRPr lang="en-US" sz="2400" b="1"/>
          </a:p>
        </p:txBody>
      </p:sp>
      <p:graphicFrame>
        <p:nvGraphicFramePr>
          <p:cNvPr id="112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48512"/>
              </p:ext>
            </p:extLst>
          </p:nvPr>
        </p:nvGraphicFramePr>
        <p:xfrm>
          <a:off x="7073900" y="4930775"/>
          <a:ext cx="14954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Equation" r:id="rId17" imgW="685800" imgH="381000" progId="Equation.DSMT36">
                  <p:embed/>
                </p:oleObj>
              </mc:Choice>
              <mc:Fallback>
                <p:oleObj name="Equation" r:id="rId17" imgW="6858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4930775"/>
                        <a:ext cx="14954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955925" y="-76200"/>
            <a:ext cx="31061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CC0000"/>
                </a:solidFill>
              </a:rPr>
              <a:t>Completing the Square</a:t>
            </a:r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057892"/>
              </p:ext>
            </p:extLst>
          </p:nvPr>
        </p:nvGraphicFramePr>
        <p:xfrm>
          <a:off x="1676400" y="1676400"/>
          <a:ext cx="268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Equation" r:id="rId19" imgW="139700" imgH="355600" progId="Equation.DSMT36">
                  <p:embed/>
                </p:oleObj>
              </mc:Choice>
              <mc:Fallback>
                <p:oleObj name="Equation" r:id="rId19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76400"/>
                        <a:ext cx="2682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241803"/>
              </p:ext>
            </p:extLst>
          </p:nvPr>
        </p:nvGraphicFramePr>
        <p:xfrm>
          <a:off x="1676400" y="2425700"/>
          <a:ext cx="2778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Equation" r:id="rId21" imgW="139700" imgH="355600" progId="Equation.DSMT36">
                  <p:embed/>
                </p:oleObj>
              </mc:Choice>
              <mc:Fallback>
                <p:oleObj name="Equation" r:id="rId21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425700"/>
                        <a:ext cx="2778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202470"/>
              </p:ext>
            </p:extLst>
          </p:nvPr>
        </p:nvGraphicFramePr>
        <p:xfrm>
          <a:off x="2312987" y="3124200"/>
          <a:ext cx="2778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Equation" r:id="rId23" imgW="139700" imgH="355600" progId="Equation.DSMT36">
                  <p:embed/>
                </p:oleObj>
              </mc:Choice>
              <mc:Fallback>
                <p:oleObj name="Equation" r:id="rId23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7" y="3124200"/>
                        <a:ext cx="2778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061948"/>
              </p:ext>
            </p:extLst>
          </p:nvPr>
        </p:nvGraphicFramePr>
        <p:xfrm>
          <a:off x="1579563" y="3962400"/>
          <a:ext cx="2778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Equation" r:id="rId24" imgW="139700" imgH="355600" progId="Equation.DSMT36">
                  <p:embed/>
                </p:oleObj>
              </mc:Choice>
              <mc:Fallback>
                <p:oleObj name="Equation" r:id="rId24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962400"/>
                        <a:ext cx="27781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01534"/>
              </p:ext>
            </p:extLst>
          </p:nvPr>
        </p:nvGraphicFramePr>
        <p:xfrm>
          <a:off x="1550987" y="4876800"/>
          <a:ext cx="2778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26" imgW="139700" imgH="355600" progId="Equation.DSMT36">
                  <p:embed/>
                </p:oleObj>
              </mc:Choice>
              <mc:Fallback>
                <p:oleObj name="Equation" r:id="rId26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7" y="4876800"/>
                        <a:ext cx="2778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876752"/>
              </p:ext>
            </p:extLst>
          </p:nvPr>
        </p:nvGraphicFramePr>
        <p:xfrm>
          <a:off x="1600200" y="5729288"/>
          <a:ext cx="2778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28" imgW="139700" imgH="355600" progId="Equation.DSMT36">
                  <p:embed/>
                </p:oleObj>
              </mc:Choice>
              <mc:Fallback>
                <p:oleObj name="Equation" r:id="rId28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729288"/>
                        <a:ext cx="277813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99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1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3" grpId="0" autoUpdateAnimBg="0"/>
      <p:bldP spid="11275" grpId="0" autoUpdateAnimBg="0"/>
      <p:bldP spid="11277" grpId="0" autoUpdateAnimBg="0"/>
      <p:bldP spid="11280" grpId="0" autoUpdateAnimBg="0"/>
      <p:bldP spid="11282" grpId="0" autoUpdateAnimBg="0"/>
      <p:bldP spid="1128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1202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A:</a:t>
            </a:r>
          </a:p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761747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620869"/>
            <a:ext cx="34596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Part B:</a:t>
            </a:r>
          </a:p>
          <a:p>
            <a:r>
              <a:rPr lang="en-US" dirty="0" smtClean="0"/>
              <a:t>Page </a:t>
            </a:r>
            <a:r>
              <a:rPr lang="en-US" dirty="0" smtClean="0"/>
              <a:t>192</a:t>
            </a:r>
            <a:r>
              <a:rPr lang="en-US" dirty="0" smtClean="0"/>
              <a:t>:</a:t>
            </a:r>
          </a:p>
          <a:p>
            <a:r>
              <a:rPr lang="en-US" dirty="0" smtClean="0"/>
              <a:t> 6b, 7a,d, 12, 15, 18, 19, 20, 22, 30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.3_180_AP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2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41959"/>
            <a:ext cx="6352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3.3 </a:t>
            </a:r>
            <a:r>
              <a:rPr lang="en-US" sz="2400" b="1" dirty="0" smtClean="0">
                <a:solidFill>
                  <a:srgbClr val="FF0000"/>
                </a:solidFill>
              </a:rPr>
              <a:t>Quadratic Functions: Completing </a:t>
            </a:r>
            <a:r>
              <a:rPr lang="en-US" sz="2400" b="1" dirty="0" smtClean="0">
                <a:solidFill>
                  <a:srgbClr val="FF0000"/>
                </a:solidFill>
              </a:rPr>
              <a:t>the Square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1093829"/>
            <a:ext cx="20739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Vertex Form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32110" y="1093829"/>
            <a:ext cx="25592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Standard Form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88100"/>
              </p:ext>
            </p:extLst>
          </p:nvPr>
        </p:nvGraphicFramePr>
        <p:xfrm>
          <a:off x="911882" y="1905000"/>
          <a:ext cx="208510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3" imgW="1091880" imgH="279360" progId="Equation.DSMT4">
                  <p:embed/>
                </p:oleObj>
              </mc:Choice>
              <mc:Fallback>
                <p:oleObj name="Equation" r:id="rId3" imgW="109188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882" y="1905000"/>
                        <a:ext cx="2085109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473427"/>
              </p:ext>
            </p:extLst>
          </p:nvPr>
        </p:nvGraphicFramePr>
        <p:xfrm>
          <a:off x="5107184" y="1905000"/>
          <a:ext cx="18684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184" y="1905000"/>
                        <a:ext cx="18684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4191000" y="1143000"/>
            <a:ext cx="0" cy="38862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2971800"/>
            <a:ext cx="1754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Advantages: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2971799"/>
            <a:ext cx="1754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Advantages: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449" y="4186535"/>
            <a:ext cx="2113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Disadvantages: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09746" y="4204120"/>
            <a:ext cx="2113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Disadvantages: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33748" y="5029200"/>
            <a:ext cx="1371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Conversion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9" name="AutoShape 16"/>
          <p:cNvSpPr>
            <a:spLocks noChangeArrowheads="1"/>
          </p:cNvSpPr>
          <p:nvPr/>
        </p:nvSpPr>
        <p:spPr bwMode="auto">
          <a:xfrm>
            <a:off x="3604018" y="5410963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514600" y="5334000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Expand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 rot="10800000">
            <a:off x="3581401" y="5943600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72528" y="5895945"/>
            <a:ext cx="2405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Complete the square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63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864530" y="2813539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+ 3)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endParaRPr lang="en-US" sz="2400" b="1" dirty="0">
              <a:solidFill>
                <a:srgbClr val="CC0000"/>
              </a:solidFill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888468" y="2813539"/>
            <a:ext cx="2176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baseline="30000" dirty="0">
                <a:solidFill>
                  <a:srgbClr val="CC0000"/>
                </a:solidFill>
              </a:rPr>
              <a:t>   </a:t>
            </a:r>
            <a:r>
              <a:rPr lang="en-US" sz="2400" b="1" dirty="0">
                <a:solidFill>
                  <a:srgbClr val="CC0000"/>
                </a:solidFill>
              </a:rPr>
              <a:t>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+ 3)(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+ 3)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855130" y="3270739"/>
            <a:ext cx="250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baseline="30000" dirty="0">
                <a:solidFill>
                  <a:srgbClr val="CC0000"/>
                </a:solidFill>
              </a:rPr>
              <a:t>  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i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+ 3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+ 3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+ 9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874180" y="3727939"/>
            <a:ext cx="2227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=</a:t>
            </a:r>
            <a:r>
              <a:rPr lang="en-US" sz="2400" b="1" baseline="30000" dirty="0">
                <a:solidFill>
                  <a:srgbClr val="CC0000"/>
                </a:solidFill>
              </a:rPr>
              <a:t>   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i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 + 2(3</a:t>
            </a:r>
            <a:r>
              <a:rPr lang="en-US" sz="2400" b="1" i="1" dirty="0">
                <a:solidFill>
                  <a:srgbClr val="CC0000"/>
                </a:solidFill>
              </a:rPr>
              <a:t>x)</a:t>
            </a:r>
            <a:r>
              <a:rPr lang="en-US" sz="2400" b="1" dirty="0">
                <a:solidFill>
                  <a:srgbClr val="CC0000"/>
                </a:solidFill>
              </a:rPr>
              <a:t> + 9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893230" y="4240237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=</a:t>
            </a:r>
            <a:r>
              <a:rPr lang="en-US" sz="2400" b="1" baseline="30000">
                <a:solidFill>
                  <a:srgbClr val="CC0000"/>
                </a:solidFill>
              </a:rPr>
              <a:t>   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 i="1" baseline="30000">
                <a:solidFill>
                  <a:srgbClr val="CC0000"/>
                </a:solidFill>
              </a:rPr>
              <a:t>2</a:t>
            </a:r>
            <a:r>
              <a:rPr lang="en-US" sz="2400" b="1">
                <a:solidFill>
                  <a:srgbClr val="CC0000"/>
                </a:solidFill>
              </a:rPr>
              <a:t> + 6</a:t>
            </a:r>
            <a:r>
              <a:rPr lang="en-US" sz="2400" b="1" i="1">
                <a:solidFill>
                  <a:srgbClr val="CC0000"/>
                </a:solidFill>
              </a:rPr>
              <a:t>x </a:t>
            </a:r>
            <a:r>
              <a:rPr lang="en-US" sz="2400" b="1">
                <a:solidFill>
                  <a:srgbClr val="CC0000"/>
                </a:solidFill>
              </a:rPr>
              <a:t>+ 9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2572" y="1676400"/>
            <a:ext cx="6502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Rewrite the function in standard form: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601100"/>
              </p:ext>
            </p:extLst>
          </p:nvPr>
        </p:nvGraphicFramePr>
        <p:xfrm>
          <a:off x="982133" y="2184344"/>
          <a:ext cx="26754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133" y="2184344"/>
                        <a:ext cx="267546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2263" y="2264173"/>
            <a:ext cx="3822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</a:rPr>
              <a:t>What is a possible first step?</a:t>
            </a:r>
            <a:endParaRPr lang="en-US" sz="2400" b="1" dirty="0">
              <a:solidFill>
                <a:srgbClr val="FF3399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33600" y="2813539"/>
            <a:ext cx="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285958"/>
              </p:ext>
            </p:extLst>
          </p:nvPr>
        </p:nvGraphicFramePr>
        <p:xfrm>
          <a:off x="911852" y="4343400"/>
          <a:ext cx="34528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5" imgW="1295280" imgH="228600" progId="Equation.DSMT4">
                  <p:embed/>
                </p:oleObj>
              </mc:Choice>
              <mc:Fallback>
                <p:oleObj name="Equation" r:id="rId5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852" y="4343400"/>
                        <a:ext cx="34528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62259"/>
              </p:ext>
            </p:extLst>
          </p:nvPr>
        </p:nvGraphicFramePr>
        <p:xfrm>
          <a:off x="1066801" y="762000"/>
          <a:ext cx="1921736" cy="49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7" imgW="1091880" imgH="279360" progId="Equation.DSMT4">
                  <p:embed/>
                </p:oleObj>
              </mc:Choice>
              <mc:Fallback>
                <p:oleObj name="Equation" r:id="rId7" imgW="1091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1" y="762000"/>
                        <a:ext cx="1921736" cy="49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718820"/>
              </p:ext>
            </p:extLst>
          </p:nvPr>
        </p:nvGraphicFramePr>
        <p:xfrm>
          <a:off x="5262102" y="762000"/>
          <a:ext cx="186848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9" imgW="977760" imgH="228600" progId="Equation.DSMT4">
                  <p:embed/>
                </p:oleObj>
              </mc:Choice>
              <mc:Fallback>
                <p:oleObj name="Equation" r:id="rId9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102" y="762000"/>
                        <a:ext cx="186848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24200" y="152400"/>
            <a:ext cx="2080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Conversion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3575470" y="915163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72506" y="3261947"/>
            <a:ext cx="2004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Going backwards</a:t>
            </a:r>
            <a:endParaRPr lang="en-US" sz="2000" b="1" dirty="0">
              <a:solidFill>
                <a:srgbClr val="FF3399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14600" y="2848710"/>
            <a:ext cx="0" cy="12660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0" y="5057745"/>
            <a:ext cx="2826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Perfect square trinomial.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4668" y="5562600"/>
            <a:ext cx="6390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What relationships do you notice between the 3 and  6, 9?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000690"/>
            <a:ext cx="7896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Would this relationship always occur when expanding square binomials?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/>
              <a:t>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383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  <p:bldP spid="7" grpId="0"/>
      <p:bldP spid="9" grpId="0"/>
      <p:bldP spid="14" grpId="0"/>
      <p:bldP spid="15" grpId="0" animBg="1"/>
      <p:bldP spid="16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17525" y="669925"/>
            <a:ext cx="2560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Factor 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+ 6</a:t>
            </a:r>
            <a:r>
              <a:rPr lang="en-US" sz="2400" b="1" i="1"/>
              <a:t>x</a:t>
            </a:r>
            <a:r>
              <a:rPr lang="en-US" sz="2400" b="1"/>
              <a:t> + 9</a:t>
            </a:r>
            <a:endParaRPr lang="en-US" sz="24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410200" y="685800"/>
            <a:ext cx="322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 + 3)(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 + 3) or (</a:t>
            </a:r>
            <a:r>
              <a:rPr lang="en-US" sz="2400" b="1" i="1">
                <a:solidFill>
                  <a:srgbClr val="CC0000"/>
                </a:solidFill>
              </a:rPr>
              <a:t>x</a:t>
            </a:r>
            <a:r>
              <a:rPr lang="en-US" sz="2400" b="1">
                <a:solidFill>
                  <a:srgbClr val="CC0000"/>
                </a:solidFill>
              </a:rPr>
              <a:t> + 3)</a:t>
            </a:r>
            <a:r>
              <a:rPr lang="en-US" sz="2400" b="1" baseline="30000">
                <a:solidFill>
                  <a:srgbClr val="CC0000"/>
                </a:solidFill>
              </a:rPr>
              <a:t>2</a:t>
            </a:r>
            <a:endParaRPr lang="en-US" sz="2400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 rot="5400000">
            <a:off x="2171700" y="7239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43000" y="1524000"/>
            <a:ext cx="2197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Perfect Square </a:t>
            </a:r>
          </a:p>
          <a:p>
            <a:r>
              <a:rPr lang="en-US" sz="2400" b="1">
                <a:solidFill>
                  <a:schemeClr val="accent2"/>
                </a:solidFill>
              </a:rPr>
              <a:t>    Trinomial</a:t>
            </a:r>
            <a:endParaRPr 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3581400" y="1676400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241925" y="1616075"/>
            <a:ext cx="378071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The factors are </a:t>
            </a:r>
            <a:r>
              <a:rPr lang="en-US" sz="2000" b="1" dirty="0" smtClean="0">
                <a:solidFill>
                  <a:schemeClr val="accent2"/>
                </a:solidFill>
              </a:rPr>
              <a:t>squared binomials</a:t>
            </a:r>
            <a:endParaRPr lang="en-US" sz="2000" dirty="0"/>
          </a:p>
          <a:p>
            <a:r>
              <a:rPr lang="en-US" sz="2400" b="1" dirty="0">
                <a:solidFill>
                  <a:srgbClr val="CC0000"/>
                </a:solidFill>
              </a:rPr>
              <a:t>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+ </a:t>
            </a:r>
            <a:r>
              <a:rPr lang="en-US" sz="2400" b="1" i="1" dirty="0">
                <a:solidFill>
                  <a:srgbClr val="CC0000"/>
                </a:solidFill>
              </a:rPr>
              <a:t>a</a:t>
            </a:r>
            <a:r>
              <a:rPr lang="en-US" sz="2400" b="1" dirty="0">
                <a:solidFill>
                  <a:srgbClr val="CC0000"/>
                </a:solidFill>
              </a:rPr>
              <a:t>)</a:t>
            </a:r>
            <a:r>
              <a:rPr lang="en-US" sz="2400" b="1" baseline="30000" dirty="0">
                <a:solidFill>
                  <a:srgbClr val="CC0000"/>
                </a:solidFill>
              </a:rPr>
              <a:t>2 </a:t>
            </a:r>
            <a:r>
              <a:rPr lang="en-US" sz="2400" b="1" dirty="0">
                <a:solidFill>
                  <a:srgbClr val="CC0000"/>
                </a:solidFill>
              </a:rPr>
              <a:t>or (</a:t>
            </a:r>
            <a:r>
              <a:rPr lang="en-US" sz="2400" b="1" i="1" dirty="0">
                <a:solidFill>
                  <a:srgbClr val="CC0000"/>
                </a:solidFill>
              </a:rPr>
              <a:t>x</a:t>
            </a:r>
            <a:r>
              <a:rPr lang="en-US" sz="2400" b="1" dirty="0">
                <a:solidFill>
                  <a:srgbClr val="CC0000"/>
                </a:solidFill>
              </a:rPr>
              <a:t> - </a:t>
            </a:r>
            <a:r>
              <a:rPr lang="en-US" sz="2400" b="1" i="1" dirty="0">
                <a:solidFill>
                  <a:srgbClr val="CC0000"/>
                </a:solidFill>
              </a:rPr>
              <a:t>a</a:t>
            </a:r>
            <a:r>
              <a:rPr lang="en-US" sz="2400" b="1" dirty="0">
                <a:solidFill>
                  <a:srgbClr val="CC0000"/>
                </a:solidFill>
              </a:rPr>
              <a:t>)</a:t>
            </a:r>
            <a:r>
              <a:rPr lang="en-US" sz="2400" b="1" baseline="30000" dirty="0">
                <a:solidFill>
                  <a:srgbClr val="CC0000"/>
                </a:solidFill>
              </a:rPr>
              <a:t>2</a:t>
            </a:r>
            <a:r>
              <a:rPr lang="en-US" sz="2400" b="1" dirty="0">
                <a:solidFill>
                  <a:srgbClr val="CC0000"/>
                </a:solidFill>
              </a:rPr>
              <a:t>.</a:t>
            </a:r>
            <a:endParaRPr lang="en-US" sz="2400" dirty="0"/>
          </a:p>
        </p:txBody>
      </p:sp>
      <p:sp>
        <p:nvSpPr>
          <p:cNvPr id="4117" name="AutoShape 21"/>
          <p:cNvSpPr>
            <a:spLocks noChangeArrowheads="1"/>
          </p:cNvSpPr>
          <p:nvPr/>
        </p:nvSpPr>
        <p:spPr bwMode="auto">
          <a:xfrm>
            <a:off x="3581400" y="657225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422525" y="-61913"/>
            <a:ext cx="4211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CC"/>
                </a:solidFill>
              </a:rPr>
              <a:t>Perfect Square Trinomials</a:t>
            </a:r>
          </a:p>
        </p:txBody>
      </p:sp>
      <p:pic>
        <p:nvPicPr>
          <p:cNvPr id="2" name="Picture 1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387" y="2881649"/>
            <a:ext cx="827088" cy="8521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27358" y="2984558"/>
            <a:ext cx="4985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Exploring Perfect Square Trinomials and their</a:t>
            </a:r>
          </a:p>
          <a:p>
            <a:r>
              <a:rPr lang="en-US" sz="2000" b="1" dirty="0" smtClean="0">
                <a:solidFill>
                  <a:srgbClr val="FF3399"/>
                </a:solidFill>
              </a:rPr>
              <a:t>Binomial Factors.</a:t>
            </a:r>
            <a:endParaRPr lang="en-US" sz="2000" b="1" dirty="0">
              <a:solidFill>
                <a:srgbClr val="FF3399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41689"/>
              </p:ext>
            </p:extLst>
          </p:nvPr>
        </p:nvGraphicFramePr>
        <p:xfrm>
          <a:off x="685800" y="4657725"/>
          <a:ext cx="168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57725"/>
                        <a:ext cx="168275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904441"/>
              </p:ext>
            </p:extLst>
          </p:nvPr>
        </p:nvGraphicFramePr>
        <p:xfrm>
          <a:off x="3143250" y="4324350"/>
          <a:ext cx="22542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7" imgW="901440" imgH="469800" progId="Equation.DSMT4">
                  <p:embed/>
                </p:oleObj>
              </mc:Choice>
              <mc:Fallback>
                <p:oleObj name="Equation" r:id="rId7" imgW="90144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4324350"/>
                        <a:ext cx="22542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246805"/>
              </p:ext>
            </p:extLst>
          </p:nvPr>
        </p:nvGraphicFramePr>
        <p:xfrm>
          <a:off x="6375400" y="4324350"/>
          <a:ext cx="13970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9" imgW="558720" imgH="469800" progId="Equation.DSMT4">
                  <p:embed/>
                </p:oleObj>
              </mc:Choice>
              <mc:Fallback>
                <p:oleObj name="Equation" r:id="rId9" imgW="5587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324350"/>
                        <a:ext cx="139700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2560637" y="4876800"/>
            <a:ext cx="41116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5562600" y="4876800"/>
            <a:ext cx="41116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531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nimBg="1"/>
      <p:bldP spid="4101" grpId="0" autoUpdateAnimBg="0"/>
      <p:bldP spid="4102" grpId="0" animBg="1"/>
      <p:bldP spid="4103" grpId="0" autoUpdateAnimBg="0"/>
      <p:bldP spid="4117" grpId="0" animBg="1"/>
      <p:bldP spid="4124" grpId="0" autoUpdateAnimBg="0"/>
      <p:bldP spid="3" grpId="0"/>
      <p:bldP spid="9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249472" y="2209800"/>
            <a:ext cx="84845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Determine </a:t>
            </a:r>
            <a:r>
              <a:rPr lang="en-US" sz="2400" b="1" dirty="0"/>
              <a:t>the value of the last term that will make the following</a:t>
            </a:r>
          </a:p>
          <a:p>
            <a:r>
              <a:rPr lang="en-US" sz="2400" b="1" dirty="0"/>
              <a:t>perfect square trinomials</a:t>
            </a:r>
            <a:r>
              <a:rPr lang="en-US" sz="2400" b="1" dirty="0" smtClean="0"/>
              <a:t>. Then factor the trinomial.</a:t>
            </a:r>
            <a:endParaRPr lang="en-US" sz="2400" dirty="0"/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54272" y="3140075"/>
            <a:ext cx="2613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 baseline="30000">
                <a:solidFill>
                  <a:schemeClr val="accent2"/>
                </a:solidFill>
              </a:rPr>
              <a:t>2</a:t>
            </a:r>
            <a:r>
              <a:rPr lang="en-US" sz="2400" b="1">
                <a:solidFill>
                  <a:schemeClr val="accent2"/>
                </a:solidFill>
              </a:rPr>
              <a:t> + 14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</a:t>
            </a:r>
            <a:r>
              <a:rPr lang="en-US" sz="2400">
                <a:solidFill>
                  <a:schemeClr val="accent2"/>
                </a:solidFill>
              </a:rPr>
              <a:t> _______</a:t>
            </a: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8397" y="3673475"/>
            <a:ext cx="246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 baseline="30000">
                <a:solidFill>
                  <a:schemeClr val="accent2"/>
                </a:solidFill>
              </a:rPr>
              <a:t>2</a:t>
            </a:r>
            <a:r>
              <a:rPr lang="en-US" sz="2400" b="1">
                <a:solidFill>
                  <a:schemeClr val="accent2"/>
                </a:solidFill>
              </a:rPr>
              <a:t> + 7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</a:t>
            </a:r>
            <a:r>
              <a:rPr lang="en-US" sz="2400">
                <a:solidFill>
                  <a:schemeClr val="accent2"/>
                </a:solidFill>
              </a:rPr>
              <a:t> _______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54272" y="4267200"/>
            <a:ext cx="238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 baseline="30000">
                <a:solidFill>
                  <a:schemeClr val="accent2"/>
                </a:solidFill>
              </a:rPr>
              <a:t>2</a:t>
            </a:r>
            <a:r>
              <a:rPr lang="en-US" sz="2400" b="1">
                <a:solidFill>
                  <a:schemeClr val="accent2"/>
                </a:solidFill>
              </a:rPr>
              <a:t> - 3</a:t>
            </a:r>
            <a:r>
              <a:rPr lang="en-US" sz="2400" b="1" i="1">
                <a:solidFill>
                  <a:schemeClr val="accent2"/>
                </a:solidFill>
              </a:rPr>
              <a:t>x</a:t>
            </a:r>
            <a:r>
              <a:rPr lang="en-US" sz="2400" b="1">
                <a:solidFill>
                  <a:schemeClr val="accent2"/>
                </a:solidFill>
              </a:rPr>
              <a:t> +</a:t>
            </a:r>
            <a:r>
              <a:rPr lang="en-US" sz="2400">
                <a:solidFill>
                  <a:schemeClr val="accent2"/>
                </a:solidFill>
              </a:rPr>
              <a:t> _______</a:t>
            </a:r>
          </a:p>
        </p:txBody>
      </p:sp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3830872" y="3140075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5964472" y="3063875"/>
            <a:ext cx="111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(</a:t>
            </a:r>
            <a:r>
              <a:rPr lang="en-US" sz="2400" b="1" i="1"/>
              <a:t>x</a:t>
            </a:r>
            <a:r>
              <a:rPr lang="en-US" sz="2400" b="1"/>
              <a:t> + 7)</a:t>
            </a:r>
            <a:r>
              <a:rPr lang="en-US" sz="2400" b="1" baseline="30000"/>
              <a:t>2</a:t>
            </a:r>
            <a:endParaRPr lang="en-US" sz="2400"/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3830872" y="3749675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3830872" y="4359275"/>
            <a:ext cx="13716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2154472" y="31273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49</a:t>
            </a:r>
            <a:endParaRPr lang="en-US" sz="2400"/>
          </a:p>
        </p:txBody>
      </p:sp>
      <p:graphicFrame>
        <p:nvGraphicFramePr>
          <p:cNvPr id="1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062701"/>
              </p:ext>
            </p:extLst>
          </p:nvPr>
        </p:nvGraphicFramePr>
        <p:xfrm>
          <a:off x="2230672" y="3521075"/>
          <a:ext cx="3238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3" imgW="215900" imgH="355600" progId="Equation.DSMT36">
                  <p:embed/>
                </p:oleObj>
              </mc:Choice>
              <mc:Fallback>
                <p:oleObj name="Equation" r:id="rId3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672" y="3521075"/>
                        <a:ext cx="3238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034390"/>
              </p:ext>
            </p:extLst>
          </p:nvPr>
        </p:nvGraphicFramePr>
        <p:xfrm>
          <a:off x="2306872" y="4130675"/>
          <a:ext cx="209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5" imgW="139700" imgH="355600" progId="Equation.DSMT36">
                  <p:embed/>
                </p:oleObj>
              </mc:Choice>
              <mc:Fallback>
                <p:oleObj name="Equation" r:id="rId5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872" y="4130675"/>
                        <a:ext cx="2095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733705"/>
              </p:ext>
            </p:extLst>
          </p:nvPr>
        </p:nvGraphicFramePr>
        <p:xfrm>
          <a:off x="6040672" y="3532188"/>
          <a:ext cx="9144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name="Equation" r:id="rId7" imgW="571500" imgH="406400" progId="Equation.DSMT36">
                  <p:embed/>
                </p:oleObj>
              </mc:Choice>
              <mc:Fallback>
                <p:oleObj name="Equation" r:id="rId7" imgW="5715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672" y="3532188"/>
                        <a:ext cx="9144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662741"/>
              </p:ext>
            </p:extLst>
          </p:nvPr>
        </p:nvGraphicFramePr>
        <p:xfrm>
          <a:off x="6040672" y="4156075"/>
          <a:ext cx="9144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name="Equation" r:id="rId9" imgW="571500" imgH="406400" progId="Equation.DSMT36">
                  <p:embed/>
                </p:oleObj>
              </mc:Choice>
              <mc:Fallback>
                <p:oleObj name="Equation" r:id="rId9" imgW="571500" imgH="406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672" y="4156075"/>
                        <a:ext cx="9144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54456"/>
              </p:ext>
            </p:extLst>
          </p:nvPr>
        </p:nvGraphicFramePr>
        <p:xfrm>
          <a:off x="2195513" y="814388"/>
          <a:ext cx="22796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11" imgW="863600" imgH="190500" progId="Equation.DSMT4">
                  <p:embed/>
                </p:oleObj>
              </mc:Choice>
              <mc:Fallback>
                <p:oleObj name="Equation" r:id="rId11" imgW="863600" imgH="190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814388"/>
                        <a:ext cx="227965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521060"/>
              </p:ext>
            </p:extLst>
          </p:nvPr>
        </p:nvGraphicFramePr>
        <p:xfrm>
          <a:off x="4495800" y="777875"/>
          <a:ext cx="16764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13" imgW="635000" imgH="254000" progId="Equation.DSMT4">
                  <p:embed/>
                </p:oleObj>
              </mc:Choice>
              <mc:Fallback>
                <p:oleObj name="Equation" r:id="rId13" imgW="6350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777875"/>
                        <a:ext cx="16764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305050" y="152400"/>
            <a:ext cx="38263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Factor the trinomial</a:t>
            </a:r>
            <a:endParaRPr lang="en-US" sz="2800" b="1" cap="all" spc="0" dirty="0">
              <a:ln w="0"/>
              <a:solidFill>
                <a:schemeClr val="accent3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54472" y="1479156"/>
            <a:ext cx="3481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Explain: Where did the 10</a:t>
            </a:r>
            <a:r>
              <a:rPr lang="en-US" sz="2000" b="1" i="1" dirty="0" smtClean="0">
                <a:solidFill>
                  <a:srgbClr val="FF3399"/>
                </a:solidFill>
              </a:rPr>
              <a:t>x</a:t>
            </a:r>
            <a:r>
              <a:rPr lang="en-US" sz="2000" b="1" dirty="0" smtClean="0">
                <a:solidFill>
                  <a:srgbClr val="FF3399"/>
                </a:solidFill>
              </a:rPr>
              <a:t> go?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/>
              <a:t>4</a:t>
            </a:r>
            <a:endParaRPr lang="en-US" sz="18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61462"/>
              </p:ext>
            </p:extLst>
          </p:nvPr>
        </p:nvGraphicFramePr>
        <p:xfrm>
          <a:off x="1608930" y="4876800"/>
          <a:ext cx="133453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15" imgW="685800" imgH="469800" progId="Equation.DSMT4">
                  <p:embed/>
                </p:oleObj>
              </mc:Choice>
              <mc:Fallback>
                <p:oleObj name="Equation" r:id="rId15" imgW="685800" imgH="4698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930" y="4876800"/>
                        <a:ext cx="133453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095587"/>
              </p:ext>
            </p:extLst>
          </p:nvPr>
        </p:nvGraphicFramePr>
        <p:xfrm>
          <a:off x="5797550" y="4989513"/>
          <a:ext cx="12350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17" imgW="634680" imgH="431640" progId="Equation.DSMT4">
                  <p:embed/>
                </p:oleObj>
              </mc:Choice>
              <mc:Fallback>
                <p:oleObj name="Equation" r:id="rId17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550" y="4989513"/>
                        <a:ext cx="12350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557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nimBg="1"/>
      <p:bldP spid="7" grpId="0" autoUpdateAnimBg="0"/>
      <p:bldP spid="8" grpId="0" animBg="1"/>
      <p:bldP spid="9" grpId="0" animBg="1"/>
      <p:bldP spid="10" grpId="0" autoUpdateAnimBg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0"/>
            <a:ext cx="79019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Changing from </a:t>
            </a:r>
            <a:r>
              <a:rPr lang="en-US" sz="3200" b="1" u="sng" dirty="0" smtClean="0">
                <a:solidFill>
                  <a:schemeClr val="accent2"/>
                </a:solidFill>
              </a:rPr>
              <a:t>Standard </a:t>
            </a:r>
            <a:r>
              <a:rPr lang="en-US" sz="3200" b="1" u="sng" dirty="0">
                <a:solidFill>
                  <a:schemeClr val="accent2"/>
                </a:solidFill>
              </a:rPr>
              <a:t>Form to </a:t>
            </a:r>
            <a:r>
              <a:rPr lang="en-US" sz="3200" b="1" u="sng" dirty="0" smtClean="0">
                <a:solidFill>
                  <a:schemeClr val="accent2"/>
                </a:solidFill>
              </a:rPr>
              <a:t>Vertex </a:t>
            </a:r>
            <a:r>
              <a:rPr lang="en-US" sz="3200" b="1" u="sng" dirty="0">
                <a:solidFill>
                  <a:schemeClr val="accent2"/>
                </a:solidFill>
              </a:rPr>
              <a:t>Form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3177" y="533400"/>
            <a:ext cx="67810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/>
              <a:t>Rewrite </a:t>
            </a:r>
            <a:r>
              <a:rPr lang="en-US" sz="2400" b="1" i="1" dirty="0"/>
              <a:t>y</a:t>
            </a:r>
            <a:r>
              <a:rPr lang="en-US" sz="2400" b="1" dirty="0"/>
              <a:t> =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+ 10</a:t>
            </a:r>
            <a:r>
              <a:rPr lang="en-US" sz="2400" b="1" i="1" dirty="0"/>
              <a:t>x</a:t>
            </a:r>
            <a:r>
              <a:rPr lang="en-US" sz="2400" b="1" dirty="0"/>
              <a:t> + 23 in the form </a:t>
            </a:r>
            <a:r>
              <a:rPr lang="en-US" sz="2400" b="1" i="1" dirty="0"/>
              <a:t>y</a:t>
            </a:r>
            <a:r>
              <a:rPr lang="en-US" sz="2400" b="1" dirty="0"/>
              <a:t> = </a:t>
            </a:r>
            <a:r>
              <a:rPr lang="en-US" sz="2400" b="1" i="1" dirty="0"/>
              <a:t>a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</a:t>
            </a:r>
            <a:r>
              <a:rPr lang="en-US" sz="2400" b="1" i="1" dirty="0"/>
              <a:t>p</a:t>
            </a:r>
            <a:r>
              <a:rPr lang="en-US" sz="2400" b="1" dirty="0"/>
              <a:t>)</a:t>
            </a:r>
            <a:r>
              <a:rPr lang="en-US" sz="2400" b="1" baseline="30000" dirty="0"/>
              <a:t>2 </a:t>
            </a:r>
            <a:r>
              <a:rPr lang="en-US" sz="2400" b="1" dirty="0"/>
              <a:t>+ </a:t>
            </a:r>
            <a:r>
              <a:rPr lang="en-US" sz="2400" b="1" i="1" dirty="0"/>
              <a:t>q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  </a:t>
            </a:r>
            <a:r>
              <a:rPr lang="en-US" sz="2400" b="1" dirty="0"/>
              <a:t>Sketch the graph</a:t>
            </a:r>
            <a:r>
              <a:rPr lang="en-US" sz="2400" dirty="0"/>
              <a:t>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181600" y="1676400"/>
            <a:ext cx="290483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</a:rPr>
              <a:t>1. </a:t>
            </a:r>
            <a:r>
              <a:rPr lang="en-US" sz="1800" b="1" dirty="0" smtClean="0">
                <a:solidFill>
                  <a:srgbClr val="0000CC"/>
                </a:solidFill>
              </a:rPr>
              <a:t>Group the </a:t>
            </a:r>
            <a:r>
              <a:rPr lang="en-US" sz="1800" b="1" dirty="0">
                <a:solidFill>
                  <a:srgbClr val="0000CC"/>
                </a:solidFill>
              </a:rPr>
              <a:t>first two terms</a:t>
            </a:r>
            <a:r>
              <a:rPr lang="en-US" sz="1800" dirty="0">
                <a:solidFill>
                  <a:srgbClr val="0000CC"/>
                </a:solidFill>
              </a:rPr>
              <a:t>.</a:t>
            </a:r>
            <a:endParaRPr lang="en-US" sz="24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38125" y="1447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 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 10</a:t>
            </a:r>
            <a:r>
              <a:rPr lang="en-US" sz="2400" b="1" i="1"/>
              <a:t>x</a:t>
            </a:r>
            <a:r>
              <a:rPr lang="en-US" sz="2400" b="1"/>
              <a:t>   +   23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41300" y="1981200"/>
            <a:ext cx="454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en-US" sz="2400" b="1" dirty="0"/>
              <a:t> = (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+ 10</a:t>
            </a:r>
            <a:r>
              <a:rPr lang="en-US" sz="2400" b="1" i="1" dirty="0"/>
              <a:t>x</a:t>
            </a:r>
            <a:r>
              <a:rPr lang="en-US" sz="2400" b="1" dirty="0"/>
              <a:t> +  ____  -  ____) + 23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04850" y="14478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endParaRPr lang="en-US" sz="24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81200" y="14478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)</a:t>
            </a:r>
            <a:endParaRPr lang="en-US" sz="24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194300" y="2362200"/>
            <a:ext cx="3699859" cy="19389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2.  Add a value within the 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</a:t>
            </a:r>
            <a:r>
              <a:rPr lang="en-US" sz="2000" b="1" dirty="0" smtClean="0">
                <a:solidFill>
                  <a:srgbClr val="0000CC"/>
                </a:solidFill>
              </a:rPr>
              <a:t>Parentheses </a:t>
            </a:r>
            <a:r>
              <a:rPr lang="en-US" sz="2000" b="1" dirty="0">
                <a:solidFill>
                  <a:srgbClr val="0000CC"/>
                </a:solidFill>
              </a:rPr>
              <a:t>to make a perfect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square trinomial.  Whatever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you add must be subtracted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to keep the value of the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function the same.</a:t>
            </a:r>
            <a:endParaRPr lang="en-US" sz="2400" dirty="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330450" y="1981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25</a:t>
            </a:r>
            <a:endParaRPr lang="en-US" sz="24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276600" y="1981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25</a:t>
            </a:r>
            <a:endParaRPr lang="en-US" sz="2400" dirty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181600" y="4449763"/>
            <a:ext cx="3281363" cy="739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3.  Group the perfect square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trinomial.</a:t>
            </a:r>
            <a:endParaRPr lang="en-US" sz="2000" dirty="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181600" y="5440363"/>
            <a:ext cx="3273425" cy="739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4.  Factor the trinomial and </a:t>
            </a:r>
          </a:p>
          <a:p>
            <a:r>
              <a:rPr lang="en-US" sz="2000" b="1" dirty="0">
                <a:solidFill>
                  <a:srgbClr val="0000CC"/>
                </a:solidFill>
              </a:rPr>
              <a:t>     simplify.</a:t>
            </a:r>
            <a:endParaRPr lang="en-US" sz="2000" dirty="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28600" y="2514600"/>
            <a:ext cx="3779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+ 10</a:t>
            </a:r>
            <a:r>
              <a:rPr lang="en-US" sz="2400" b="1" i="1"/>
              <a:t>x</a:t>
            </a:r>
            <a:r>
              <a:rPr lang="en-US" sz="2400" b="1"/>
              <a:t> + </a:t>
            </a:r>
            <a:r>
              <a:rPr lang="en-US" sz="2400" b="1">
                <a:solidFill>
                  <a:srgbClr val="0000CC"/>
                </a:solidFill>
              </a:rPr>
              <a:t>25</a:t>
            </a:r>
            <a:r>
              <a:rPr lang="en-US" sz="2400" b="1"/>
              <a:t>) - </a:t>
            </a:r>
            <a:r>
              <a:rPr lang="en-US" sz="2400" b="1">
                <a:solidFill>
                  <a:srgbClr val="CC0000"/>
                </a:solidFill>
              </a:rPr>
              <a:t>25</a:t>
            </a:r>
            <a:r>
              <a:rPr lang="en-US" sz="2400" b="1"/>
              <a:t> +  23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28600" y="3048000"/>
            <a:ext cx="198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+ 5)</a:t>
            </a:r>
            <a:r>
              <a:rPr lang="en-US" sz="2400" b="1" baseline="30000"/>
              <a:t>2</a:t>
            </a:r>
            <a:r>
              <a:rPr lang="en-US" sz="2400" b="1"/>
              <a:t> - 2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3124200" y="4038600"/>
            <a:ext cx="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33400" y="49530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rc 18"/>
          <p:cNvSpPr>
            <a:spLocks/>
          </p:cNvSpPr>
          <p:nvPr/>
        </p:nvSpPr>
        <p:spPr bwMode="auto">
          <a:xfrm flipV="1">
            <a:off x="1524000" y="3810000"/>
            <a:ext cx="609600" cy="1676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 flipH="1" flipV="1">
            <a:off x="990600" y="3810000"/>
            <a:ext cx="533400" cy="1676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1447800" y="5410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660525" y="5470525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(-5, -2)</a:t>
            </a:r>
            <a:endParaRPr lang="en-US" sz="24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66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nimBg="1" autoUpdateAnimBg="0"/>
      <p:bldP spid="5125" grpId="0" autoUpdateAnimBg="0"/>
      <p:bldP spid="5126" grpId="0" autoUpdateAnimBg="0"/>
      <p:bldP spid="5127" grpId="0" autoUpdateAnimBg="0"/>
      <p:bldP spid="5128" grpId="0" autoUpdateAnimBg="0"/>
      <p:bldP spid="5129" grpId="0" animBg="1" autoUpdateAnimBg="0"/>
      <p:bldP spid="5130" grpId="0" autoUpdateAnimBg="0"/>
      <p:bldP spid="5131" grpId="0" autoUpdateAnimBg="0"/>
      <p:bldP spid="5132" grpId="0" animBg="1" autoUpdateAnimBg="0"/>
      <p:bldP spid="5133" grpId="0" animBg="1" autoUpdateAnimBg="0"/>
      <p:bldP spid="5134" grpId="0" autoUpdateAnimBg="0"/>
      <p:bldP spid="5135" grpId="0" autoUpdateAnimBg="0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0"/>
            <a:ext cx="79019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Changing from </a:t>
            </a:r>
            <a:r>
              <a:rPr lang="en-US" sz="3200" b="1" u="sng" dirty="0" smtClean="0">
                <a:solidFill>
                  <a:schemeClr val="accent2"/>
                </a:solidFill>
              </a:rPr>
              <a:t>Standard </a:t>
            </a:r>
            <a:r>
              <a:rPr lang="en-US" sz="3200" b="1" u="sng" dirty="0">
                <a:solidFill>
                  <a:schemeClr val="accent2"/>
                </a:solidFill>
              </a:rPr>
              <a:t>Form to </a:t>
            </a:r>
            <a:r>
              <a:rPr lang="en-US" sz="3200" b="1" u="sng" dirty="0" smtClean="0">
                <a:solidFill>
                  <a:schemeClr val="accent2"/>
                </a:solidFill>
              </a:rPr>
              <a:t>Vertex </a:t>
            </a:r>
            <a:r>
              <a:rPr lang="en-US" sz="3200" b="1" u="sng" dirty="0">
                <a:solidFill>
                  <a:schemeClr val="accent2"/>
                </a:solidFill>
              </a:rPr>
              <a:t>Form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0675" y="609600"/>
            <a:ext cx="668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Write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+ 8</a:t>
            </a:r>
            <a:r>
              <a:rPr lang="en-US" sz="2400" b="1" i="1"/>
              <a:t>x</a:t>
            </a:r>
            <a:r>
              <a:rPr lang="en-US" sz="2400" b="1"/>
              <a:t> - 12 in the form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a</a:t>
            </a:r>
            <a:r>
              <a:rPr lang="en-US" sz="2400" b="1"/>
              <a:t>(</a:t>
            </a:r>
            <a:r>
              <a:rPr lang="en-US" sz="2400" b="1" i="1"/>
              <a:t>x</a:t>
            </a:r>
            <a:r>
              <a:rPr lang="en-US" sz="2400" b="1"/>
              <a:t> - </a:t>
            </a:r>
            <a:r>
              <a:rPr lang="en-US" sz="2400" b="1" i="1"/>
              <a:t>p</a:t>
            </a:r>
            <a:r>
              <a:rPr lang="en-US" sz="2400" b="1"/>
              <a:t>)</a:t>
            </a:r>
            <a:r>
              <a:rPr lang="en-US" sz="2400" b="1" baseline="30000"/>
              <a:t>2 </a:t>
            </a:r>
            <a:r>
              <a:rPr lang="en-US" sz="2400" b="1"/>
              <a:t>+ </a:t>
            </a:r>
            <a:r>
              <a:rPr lang="en-US" sz="2400" b="1" i="1"/>
              <a:t>q</a:t>
            </a:r>
            <a:r>
              <a:rPr lang="en-US" sz="2400" b="1"/>
              <a:t>.  </a:t>
            </a:r>
            <a:endParaRPr lang="en-US" sz="240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49275" y="1219200"/>
            <a:ext cx="262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 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 8</a:t>
            </a:r>
            <a:r>
              <a:rPr lang="en-US" sz="2400" b="1" i="1"/>
              <a:t>x</a:t>
            </a:r>
            <a:r>
              <a:rPr lang="en-US" sz="2400" b="1"/>
              <a:t>   -   12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61975" y="1752600"/>
            <a:ext cx="431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+ 8</a:t>
            </a:r>
            <a:r>
              <a:rPr lang="en-US" sz="2400" b="1" i="1"/>
              <a:t>x</a:t>
            </a:r>
            <a:r>
              <a:rPr lang="en-US" sz="2400" b="1"/>
              <a:t> +  ____  -  ____) - 12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25525" y="12192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endParaRPr lang="en-US" sz="240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49475" y="12192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)</a:t>
            </a:r>
            <a:endParaRPr lang="en-US" sz="24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454275" y="175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16</a:t>
            </a:r>
            <a:endParaRPr lang="en-US" sz="24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44875" y="175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16</a:t>
            </a:r>
            <a:endParaRPr lang="en-US" sz="2400" dirty="0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49275" y="2286000"/>
            <a:ext cx="347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+ 8</a:t>
            </a:r>
            <a:r>
              <a:rPr lang="en-US" sz="2400" b="1" i="1"/>
              <a:t>x</a:t>
            </a:r>
            <a:r>
              <a:rPr lang="en-US" sz="2400" b="1"/>
              <a:t> + </a:t>
            </a:r>
            <a:r>
              <a:rPr lang="en-US" sz="2400" b="1">
                <a:solidFill>
                  <a:srgbClr val="0000CC"/>
                </a:solidFill>
              </a:rPr>
              <a:t>16</a:t>
            </a:r>
            <a:r>
              <a:rPr lang="en-US" sz="2400" b="1"/>
              <a:t>) - </a:t>
            </a:r>
            <a:r>
              <a:rPr lang="en-US" sz="2400" b="1">
                <a:solidFill>
                  <a:srgbClr val="CC0000"/>
                </a:solidFill>
              </a:rPr>
              <a:t>16</a:t>
            </a:r>
            <a:r>
              <a:rPr lang="en-US" sz="2400" b="1"/>
              <a:t> - 12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49275" y="2819400"/>
            <a:ext cx="213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+ 4)</a:t>
            </a:r>
            <a:r>
              <a:rPr lang="en-US" sz="2400" b="1" baseline="30000"/>
              <a:t>2</a:t>
            </a:r>
            <a:r>
              <a:rPr lang="en-US" sz="2400" b="1"/>
              <a:t> - 28</a:t>
            </a:r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598488" y="4152900"/>
            <a:ext cx="20329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en-US" sz="2400" b="1" dirty="0"/>
              <a:t> =  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 -  16</a:t>
            </a:r>
            <a:r>
              <a:rPr lang="en-US" sz="2400" b="1" i="1" dirty="0"/>
              <a:t>x</a:t>
            </a:r>
            <a:r>
              <a:rPr lang="en-US" sz="2400" b="1" dirty="0"/>
              <a:t>   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11188" y="4686300"/>
            <a:ext cx="3773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en-US" sz="2400" b="1" dirty="0"/>
              <a:t> = (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- 16</a:t>
            </a:r>
            <a:r>
              <a:rPr lang="en-US" sz="2400" b="1" i="1" dirty="0"/>
              <a:t>x</a:t>
            </a:r>
            <a:r>
              <a:rPr lang="en-US" sz="2400" b="1" dirty="0"/>
              <a:t> +  ____  -  ____) </a:t>
            </a: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1074738" y="41529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endParaRPr lang="en-US" sz="2400"/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2351088" y="41529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)</a:t>
            </a:r>
            <a:endParaRPr lang="en-US" sz="2400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2700338" y="4686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</a:rPr>
              <a:t>64</a:t>
            </a:r>
            <a:endParaRPr lang="en-US" sz="2400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597275" y="4686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64</a:t>
            </a:r>
            <a:endParaRPr lang="en-US" sz="2400" dirty="0"/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598488" y="5219700"/>
            <a:ext cx="29578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en-US" sz="2400" b="1" dirty="0"/>
              <a:t> = (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- 16</a:t>
            </a:r>
            <a:r>
              <a:rPr lang="en-US" sz="2400" b="1" i="1" dirty="0"/>
              <a:t>x</a:t>
            </a:r>
            <a:r>
              <a:rPr lang="en-US" sz="2400" b="1" dirty="0"/>
              <a:t> + </a:t>
            </a:r>
            <a:r>
              <a:rPr lang="en-US" sz="2400" b="1" dirty="0">
                <a:solidFill>
                  <a:srgbClr val="0000CC"/>
                </a:solidFill>
              </a:rPr>
              <a:t>64</a:t>
            </a:r>
            <a:r>
              <a:rPr lang="en-US" sz="2400" b="1" dirty="0"/>
              <a:t>) - </a:t>
            </a:r>
            <a:r>
              <a:rPr lang="en-US" sz="2400" b="1" dirty="0">
                <a:solidFill>
                  <a:srgbClr val="CC0000"/>
                </a:solidFill>
              </a:rPr>
              <a:t>64</a:t>
            </a:r>
            <a:r>
              <a:rPr lang="en-US" sz="2400" b="1" dirty="0"/>
              <a:t> 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598488" y="5753100"/>
            <a:ext cx="19896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/>
              <a:t>y</a:t>
            </a:r>
            <a:r>
              <a:rPr lang="en-US" sz="2400" b="1" dirty="0"/>
              <a:t> = (</a:t>
            </a:r>
            <a:r>
              <a:rPr lang="en-US" sz="2400" b="1" i="1" dirty="0"/>
              <a:t>x</a:t>
            </a:r>
            <a:r>
              <a:rPr lang="en-US" sz="2400" b="1" dirty="0"/>
              <a:t> - 8)</a:t>
            </a:r>
            <a:r>
              <a:rPr lang="en-US" sz="2400" b="1" baseline="30000" dirty="0"/>
              <a:t>2</a:t>
            </a:r>
            <a:r>
              <a:rPr lang="en-US" sz="2400" b="1" dirty="0"/>
              <a:t> - </a:t>
            </a:r>
            <a:r>
              <a:rPr lang="en-US" sz="2400" b="1" dirty="0" smtClean="0"/>
              <a:t>64</a:t>
            </a:r>
            <a:endParaRPr lang="en-US" sz="2400" b="1" dirty="0"/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320675" y="3505200"/>
            <a:ext cx="59754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/>
              <a:t>Write </a:t>
            </a:r>
            <a:r>
              <a:rPr lang="en-US" sz="2400" b="1" i="1" dirty="0"/>
              <a:t>y</a:t>
            </a:r>
            <a:r>
              <a:rPr lang="en-US" sz="2400" b="1" dirty="0"/>
              <a:t> =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- 16</a:t>
            </a:r>
            <a:r>
              <a:rPr lang="en-US" sz="2400" b="1" i="1" dirty="0"/>
              <a:t>x</a:t>
            </a:r>
            <a:r>
              <a:rPr lang="en-US" sz="2400" b="1" dirty="0"/>
              <a:t> </a:t>
            </a:r>
            <a:r>
              <a:rPr lang="en-US" sz="2400" b="1" dirty="0" smtClean="0"/>
              <a:t>in </a:t>
            </a:r>
            <a:r>
              <a:rPr lang="en-US" sz="2400" b="1" dirty="0"/>
              <a:t>the form </a:t>
            </a:r>
            <a:r>
              <a:rPr lang="en-US" sz="2400" b="1" i="1" dirty="0"/>
              <a:t>y</a:t>
            </a:r>
            <a:r>
              <a:rPr lang="en-US" sz="2400" b="1" dirty="0"/>
              <a:t> = </a:t>
            </a:r>
            <a:r>
              <a:rPr lang="en-US" sz="2400" b="1" i="1" dirty="0"/>
              <a:t>a</a:t>
            </a:r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dirty="0"/>
              <a:t> - </a:t>
            </a:r>
            <a:r>
              <a:rPr lang="en-US" sz="2400" b="1" i="1" dirty="0"/>
              <a:t>p</a:t>
            </a:r>
            <a:r>
              <a:rPr lang="en-US" sz="2400" b="1" dirty="0"/>
              <a:t>)</a:t>
            </a:r>
            <a:r>
              <a:rPr lang="en-US" sz="2400" b="1" baseline="30000" dirty="0"/>
              <a:t>2 </a:t>
            </a:r>
            <a:r>
              <a:rPr lang="en-US" sz="2400" b="1" dirty="0"/>
              <a:t>+ </a:t>
            </a:r>
            <a:r>
              <a:rPr lang="en-US" sz="2400" b="1" i="1" dirty="0"/>
              <a:t>q</a:t>
            </a:r>
            <a:r>
              <a:rPr lang="en-US" sz="2400" b="1" dirty="0"/>
              <a:t>.  </a:t>
            </a:r>
            <a:endParaRPr lang="en-US" sz="2400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84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50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49" grpId="0" autoUpdateAnimBg="0"/>
      <p:bldP spid="9250" grpId="0" autoUpdateAnimBg="0"/>
      <p:bldP spid="9251" grpId="0" autoUpdateAnimBg="0"/>
      <p:bldP spid="9252" grpId="0" autoUpdateAnimBg="0"/>
      <p:bldP spid="9253" grpId="0" autoUpdateAnimBg="0"/>
      <p:bldP spid="9254" grpId="0" autoUpdateAnimBg="0"/>
      <p:bldP spid="9255" grpId="0" autoUpdateAnimBg="0"/>
      <p:bldP spid="9256" grpId="0" autoUpdateAnimBg="0"/>
      <p:bldP spid="925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953000" y="1905000"/>
            <a:ext cx="3124200" cy="1219200"/>
          </a:xfrm>
          <a:prstGeom prst="rect">
            <a:avLst/>
          </a:prstGeom>
          <a:solidFill>
            <a:srgbClr val="CCFFFF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0"/>
            <a:ext cx="79019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chemeClr val="accent2"/>
                </a:solidFill>
              </a:rPr>
              <a:t>Changing from </a:t>
            </a:r>
            <a:r>
              <a:rPr lang="en-US" sz="3200" b="1" u="sng" dirty="0" smtClean="0">
                <a:solidFill>
                  <a:schemeClr val="accent2"/>
                </a:solidFill>
              </a:rPr>
              <a:t>Standard </a:t>
            </a:r>
            <a:r>
              <a:rPr lang="en-US" sz="3200" b="1" u="sng" dirty="0">
                <a:solidFill>
                  <a:schemeClr val="accent2"/>
                </a:solidFill>
              </a:rPr>
              <a:t>Form to </a:t>
            </a:r>
            <a:r>
              <a:rPr lang="en-US" sz="3200" b="1" u="sng" dirty="0" smtClean="0">
                <a:solidFill>
                  <a:schemeClr val="accent2"/>
                </a:solidFill>
              </a:rPr>
              <a:t>Vertex </a:t>
            </a:r>
            <a:r>
              <a:rPr lang="en-US" sz="3200" b="1" u="sng" dirty="0">
                <a:solidFill>
                  <a:schemeClr val="accent2"/>
                </a:solidFill>
              </a:rPr>
              <a:t>Form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609600"/>
            <a:ext cx="653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Write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+ 7</a:t>
            </a:r>
            <a:r>
              <a:rPr lang="en-US" sz="2400" b="1" i="1"/>
              <a:t>x</a:t>
            </a:r>
            <a:r>
              <a:rPr lang="en-US" sz="2400" b="1"/>
              <a:t> - 3 in the form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a</a:t>
            </a:r>
            <a:r>
              <a:rPr lang="en-US" sz="2400" b="1"/>
              <a:t>(</a:t>
            </a:r>
            <a:r>
              <a:rPr lang="en-US" sz="2400" b="1" i="1"/>
              <a:t>x</a:t>
            </a:r>
            <a:r>
              <a:rPr lang="en-US" sz="2400" b="1"/>
              <a:t> - </a:t>
            </a:r>
            <a:r>
              <a:rPr lang="en-US" sz="2400" b="1" i="1"/>
              <a:t>p</a:t>
            </a:r>
            <a:r>
              <a:rPr lang="en-US" sz="2400" b="1"/>
              <a:t>)</a:t>
            </a:r>
            <a:r>
              <a:rPr lang="en-US" sz="2400" b="1" baseline="30000"/>
              <a:t>2 </a:t>
            </a:r>
            <a:r>
              <a:rPr lang="en-US" sz="2400" b="1"/>
              <a:t>+ </a:t>
            </a:r>
            <a:r>
              <a:rPr lang="en-US" sz="2400" b="1" i="1"/>
              <a:t>q</a:t>
            </a:r>
            <a:r>
              <a:rPr lang="en-US" sz="2400" b="1"/>
              <a:t>.  </a:t>
            </a:r>
            <a:endParaRPr lang="en-US" sz="24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246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 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 7</a:t>
            </a:r>
            <a:r>
              <a:rPr lang="en-US" sz="2400" b="1" i="1"/>
              <a:t>x</a:t>
            </a:r>
            <a:r>
              <a:rPr lang="en-US" sz="2400" b="1"/>
              <a:t>   -   3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7500" y="1828800"/>
            <a:ext cx="416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+ 7</a:t>
            </a:r>
            <a:r>
              <a:rPr lang="en-US" sz="2400" b="1" i="1"/>
              <a:t>x</a:t>
            </a:r>
            <a:r>
              <a:rPr lang="en-US" sz="2400" b="1"/>
              <a:t> +  ____  -  ____) - 3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81050" y="11430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endParaRPr lang="en-US" sz="2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05000" y="11430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)</a:t>
            </a:r>
            <a:endParaRPr lang="en-US" sz="2400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2360613" y="1600200"/>
          <a:ext cx="369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2" name="Equation" r:id="rId3" imgW="215900" imgH="355600" progId="Equation.DSMT36">
                  <p:embed/>
                </p:oleObj>
              </mc:Choice>
              <mc:Fallback>
                <p:oleObj name="Equation" r:id="rId3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600200"/>
                        <a:ext cx="3698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598033"/>
              </p:ext>
            </p:extLst>
          </p:nvPr>
        </p:nvGraphicFramePr>
        <p:xfrm>
          <a:off x="3276600" y="1600200"/>
          <a:ext cx="3698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3" name="Equation" r:id="rId5" imgW="215900" imgH="355600" progId="Equation.DSMT36">
                  <p:embed/>
                </p:oleObj>
              </mc:Choice>
              <mc:Fallback>
                <p:oleObj name="Equation" r:id="rId5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600200"/>
                        <a:ext cx="3698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2667000"/>
            <a:ext cx="406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+ 7</a:t>
            </a:r>
            <a:r>
              <a:rPr lang="en-US" sz="2400" b="1" i="1"/>
              <a:t>x</a:t>
            </a:r>
            <a:r>
              <a:rPr lang="en-US" sz="2400" b="1"/>
              <a:t> +  ____ )            - 3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2347913" y="2438400"/>
          <a:ext cx="369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4" name="Equation" r:id="rId6" imgW="215900" imgH="355600" progId="Equation.DSMT36">
                  <p:embed/>
                </p:oleObj>
              </mc:Choice>
              <mc:Fallback>
                <p:oleObj name="Equation" r:id="rId6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913" y="2438400"/>
                        <a:ext cx="3698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511489"/>
              </p:ext>
            </p:extLst>
          </p:nvPr>
        </p:nvGraphicFramePr>
        <p:xfrm>
          <a:off x="2971800" y="26162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5" name="Equation" r:id="rId7" imgW="368300" imgH="355600" progId="Equation.DSMT36">
                  <p:embed/>
                </p:oleObj>
              </mc:Choice>
              <mc:Fallback>
                <p:oleObj name="Equation" r:id="rId7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6162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080000" y="1295400"/>
            <a:ext cx="188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+      ) </a:t>
            </a:r>
            <a:r>
              <a:rPr lang="en-US" sz="2400" b="1" baseline="30000"/>
              <a:t>2</a:t>
            </a:r>
            <a:endParaRPr lang="en-US" sz="2400" b="1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6248400" y="1219200"/>
          <a:ext cx="239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Equation" r:id="rId9" imgW="139700" imgH="355600" progId="Equation.DSMT36">
                  <p:embed/>
                </p:oleObj>
              </mc:Choice>
              <mc:Fallback>
                <p:oleObj name="Equation" r:id="rId9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397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7010400" y="12192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Equation" r:id="rId11" imgW="368300" imgH="355600" progId="Equation.DSMT36">
                  <p:embed/>
                </p:oleObj>
              </mc:Choice>
              <mc:Fallback>
                <p:oleObj name="Equation" r:id="rId11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192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7673975" y="12192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8" name="Equation" r:id="rId12" imgW="368300" imgH="355600" progId="Equation.DSMT36">
                  <p:embed/>
                </p:oleObj>
              </mc:Choice>
              <mc:Fallback>
                <p:oleObj name="Equation" r:id="rId12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975" y="12192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080000" y="2209800"/>
            <a:ext cx="188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+      ) </a:t>
            </a:r>
            <a:r>
              <a:rPr lang="en-US" sz="2400" b="1" baseline="30000"/>
              <a:t>2</a:t>
            </a:r>
            <a:endParaRPr lang="en-US" sz="2400" b="1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6248400" y="2133600"/>
          <a:ext cx="239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Equation" r:id="rId14" imgW="139700" imgH="355600" progId="Equation.DSMT36">
                  <p:embed/>
                </p:oleObj>
              </mc:Choice>
              <mc:Fallback>
                <p:oleObj name="Equation" r:id="rId14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2397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7010400" y="21336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0" name="Equation" r:id="rId15" imgW="368300" imgH="355600" progId="Equation.DSMT36">
                  <p:embed/>
                </p:oleObj>
              </mc:Choice>
              <mc:Fallback>
                <p:oleObj name="Equation" r:id="rId15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1336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4953000" y="5003800"/>
            <a:ext cx="3124200" cy="1219200"/>
          </a:xfrm>
          <a:prstGeom prst="rect">
            <a:avLst/>
          </a:prstGeom>
          <a:solidFill>
            <a:srgbClr val="CCFFFF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04800" y="42418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  </a:t>
            </a:r>
            <a:r>
              <a:rPr lang="en-US" sz="2400" b="1" i="1"/>
              <a:t>x</a:t>
            </a:r>
            <a:r>
              <a:rPr lang="en-US" sz="2400" b="1" baseline="30000"/>
              <a:t>2 </a:t>
            </a:r>
            <a:r>
              <a:rPr lang="en-US" sz="2400" b="1"/>
              <a:t> -  9</a:t>
            </a:r>
            <a:r>
              <a:rPr lang="en-US" sz="2400" b="1" i="1"/>
              <a:t>x</a:t>
            </a:r>
            <a:r>
              <a:rPr lang="en-US" sz="2400" b="1"/>
              <a:t>   +   5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317500" y="4927600"/>
            <a:ext cx="431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 -  9</a:t>
            </a:r>
            <a:r>
              <a:rPr lang="en-US" sz="2400" b="1" i="1"/>
              <a:t>x</a:t>
            </a:r>
            <a:r>
              <a:rPr lang="en-US" sz="2400" b="1"/>
              <a:t> +  ____  -  ____) + 5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781050" y="42418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(</a:t>
            </a:r>
            <a:endParaRPr lang="en-US" sz="2400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905000" y="42418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</a:rPr>
              <a:t>)</a:t>
            </a:r>
            <a:endParaRPr lang="en-US" sz="2400"/>
          </a:p>
        </p:txBody>
      </p:sp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2401888" y="4699000"/>
          <a:ext cx="369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name="Equation" r:id="rId17" imgW="215900" imgH="355600" progId="Equation.DSMT36">
                  <p:embed/>
                </p:oleObj>
              </mc:Choice>
              <mc:Fallback>
                <p:oleObj name="Equation" r:id="rId17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1888" y="4699000"/>
                        <a:ext cx="3698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741352"/>
              </p:ext>
            </p:extLst>
          </p:nvPr>
        </p:nvGraphicFramePr>
        <p:xfrm>
          <a:off x="3351213" y="4699000"/>
          <a:ext cx="369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Equation" r:id="rId19" imgW="215900" imgH="355600" progId="Equation.DSMT36">
                  <p:embed/>
                </p:oleObj>
              </mc:Choice>
              <mc:Fallback>
                <p:oleObj name="Equation" r:id="rId19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4699000"/>
                        <a:ext cx="3698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04800" y="5765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 baseline="30000"/>
              <a:t>2 </a:t>
            </a:r>
            <a:r>
              <a:rPr lang="en-US" sz="2400" b="1"/>
              <a:t> -  9</a:t>
            </a:r>
            <a:r>
              <a:rPr lang="en-US" sz="2400" b="1" i="1"/>
              <a:t>x</a:t>
            </a:r>
            <a:r>
              <a:rPr lang="en-US" sz="2400" b="1"/>
              <a:t> +  ____ )            + 5</a:t>
            </a:r>
          </a:p>
        </p:txBody>
      </p:sp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2449513" y="5562600"/>
          <a:ext cx="3698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Equation" r:id="rId21" imgW="215900" imgH="355600" progId="Equation.DSMT36">
                  <p:embed/>
                </p:oleObj>
              </mc:Choice>
              <mc:Fallback>
                <p:oleObj name="Equation" r:id="rId21" imgW="215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5562600"/>
                        <a:ext cx="3698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199378"/>
              </p:ext>
            </p:extLst>
          </p:nvPr>
        </p:nvGraphicFramePr>
        <p:xfrm>
          <a:off x="3124200" y="57150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Equation" r:id="rId23" imgW="368300" imgH="355600" progId="Equation.DSMT36">
                  <p:embed/>
                </p:oleObj>
              </mc:Choice>
              <mc:Fallback>
                <p:oleObj name="Equation" r:id="rId23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150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080000" y="4394200"/>
            <a:ext cx="188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 -      ) </a:t>
            </a:r>
            <a:r>
              <a:rPr lang="en-US" sz="2400" b="1" baseline="30000"/>
              <a:t>2</a:t>
            </a:r>
            <a:endParaRPr lang="en-US" sz="2400" b="1"/>
          </a:p>
        </p:txBody>
      </p:sp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6248400" y="4318000"/>
          <a:ext cx="239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5" name="Equation" r:id="rId25" imgW="139700" imgH="355600" progId="Equation.DSMT36">
                  <p:embed/>
                </p:oleObj>
              </mc:Choice>
              <mc:Fallback>
                <p:oleObj name="Equation" r:id="rId25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18000"/>
                        <a:ext cx="2397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7010400" y="43180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Equation" r:id="rId27" imgW="368300" imgH="355600" progId="Equation.DSMT36">
                  <p:embed/>
                </p:oleObj>
              </mc:Choice>
              <mc:Fallback>
                <p:oleObj name="Equation" r:id="rId27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3180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7673975" y="43180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Equation" r:id="rId29" imgW="368300" imgH="355600" progId="Equation.DSMT36">
                  <p:embed/>
                </p:oleObj>
              </mc:Choice>
              <mc:Fallback>
                <p:oleObj name="Equation" r:id="rId29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3975" y="43180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080000" y="5308600"/>
            <a:ext cx="188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y</a:t>
            </a:r>
            <a:r>
              <a:rPr lang="en-US" sz="2400" b="1"/>
              <a:t> = (</a:t>
            </a:r>
            <a:r>
              <a:rPr lang="en-US" sz="2400" b="1" i="1"/>
              <a:t>x</a:t>
            </a:r>
            <a:r>
              <a:rPr lang="en-US" sz="2400" b="1"/>
              <a:t>  -      ) </a:t>
            </a:r>
            <a:r>
              <a:rPr lang="en-US" sz="2400" b="1" baseline="30000"/>
              <a:t>2</a:t>
            </a:r>
            <a:endParaRPr lang="en-US" sz="2400" b="1"/>
          </a:p>
        </p:txBody>
      </p:sp>
      <p:graphicFrame>
        <p:nvGraphicFramePr>
          <p:cNvPr id="10284" name="Object 44"/>
          <p:cNvGraphicFramePr>
            <a:graphicFrameLocks noChangeAspect="1"/>
          </p:cNvGraphicFramePr>
          <p:nvPr/>
        </p:nvGraphicFramePr>
        <p:xfrm>
          <a:off x="6248400" y="5232400"/>
          <a:ext cx="2397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8" name="Equation" r:id="rId31" imgW="139700" imgH="355600" progId="Equation.DSMT36">
                  <p:embed/>
                </p:oleObj>
              </mc:Choice>
              <mc:Fallback>
                <p:oleObj name="Equation" r:id="rId31" imgW="1397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232400"/>
                        <a:ext cx="2397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5" name="Object 45"/>
          <p:cNvGraphicFramePr>
            <a:graphicFrameLocks noChangeAspect="1"/>
          </p:cNvGraphicFramePr>
          <p:nvPr/>
        </p:nvGraphicFramePr>
        <p:xfrm>
          <a:off x="7010400" y="5232400"/>
          <a:ext cx="631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Equation" r:id="rId32" imgW="368300" imgH="355600" progId="Equation.DSMT36">
                  <p:embed/>
                </p:oleObj>
              </mc:Choice>
              <mc:Fallback>
                <p:oleObj name="Equation" r:id="rId32" imgW="3683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32400"/>
                        <a:ext cx="631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76200" y="3657600"/>
            <a:ext cx="661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Write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x</a:t>
            </a:r>
            <a:r>
              <a:rPr lang="en-US" sz="2400" b="1" baseline="30000"/>
              <a:t>2</a:t>
            </a:r>
            <a:r>
              <a:rPr lang="en-US" sz="2400" b="1"/>
              <a:t> - 9</a:t>
            </a:r>
            <a:r>
              <a:rPr lang="en-US" sz="2400" b="1" i="1"/>
              <a:t>x</a:t>
            </a:r>
            <a:r>
              <a:rPr lang="en-US" sz="2400" b="1"/>
              <a:t>  + 5 in the form </a:t>
            </a:r>
            <a:r>
              <a:rPr lang="en-US" sz="2400" b="1" i="1"/>
              <a:t>y</a:t>
            </a:r>
            <a:r>
              <a:rPr lang="en-US" sz="2400" b="1"/>
              <a:t> = </a:t>
            </a:r>
            <a:r>
              <a:rPr lang="en-US" sz="2400" b="1" i="1"/>
              <a:t>a</a:t>
            </a:r>
            <a:r>
              <a:rPr lang="en-US" sz="2400" b="1"/>
              <a:t>(</a:t>
            </a:r>
            <a:r>
              <a:rPr lang="en-US" sz="2400" b="1" i="1"/>
              <a:t>x</a:t>
            </a:r>
            <a:r>
              <a:rPr lang="en-US" sz="2400" b="1"/>
              <a:t> - </a:t>
            </a:r>
            <a:r>
              <a:rPr lang="en-US" sz="2400" b="1" i="1"/>
              <a:t>p</a:t>
            </a:r>
            <a:r>
              <a:rPr lang="en-US" sz="2400" b="1"/>
              <a:t>)</a:t>
            </a:r>
            <a:r>
              <a:rPr lang="en-US" sz="2400" b="1" baseline="30000"/>
              <a:t>2 </a:t>
            </a:r>
            <a:r>
              <a:rPr lang="en-US" sz="2400" b="1"/>
              <a:t>+ </a:t>
            </a:r>
            <a:r>
              <a:rPr lang="en-US" sz="2400" b="1" i="1"/>
              <a:t>q</a:t>
            </a:r>
            <a:r>
              <a:rPr lang="en-US" sz="2400" b="1"/>
              <a:t>.  </a:t>
            </a:r>
            <a:endParaRPr lang="en-US" sz="2400"/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7014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5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1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51" grpId="0" autoUpdateAnimBg="0"/>
      <p:bldP spid="10254" grpId="0" autoUpdateAnimBg="0"/>
      <p:bldP spid="10258" grpId="0" autoUpdateAnimBg="0"/>
      <p:bldP spid="10269" grpId="0" animBg="1"/>
      <p:bldP spid="10270" grpId="0" autoUpdateAnimBg="0"/>
      <p:bldP spid="10271" grpId="0" autoUpdateAnimBg="0"/>
      <p:bldP spid="10272" grpId="0" autoUpdateAnimBg="0"/>
      <p:bldP spid="10273" grpId="0" autoUpdateAnimBg="0"/>
      <p:bldP spid="10276" grpId="0" autoUpdateAnimBg="0"/>
      <p:bldP spid="10279" grpId="0" autoUpdateAnimBg="0"/>
      <p:bldP spid="10283" grpId="0" autoUpdateAnimBg="0"/>
      <p:bldP spid="1028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4025" y="457200"/>
            <a:ext cx="24240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CC"/>
                </a:solidFill>
              </a:rPr>
              <a:t>y</a:t>
            </a:r>
            <a:r>
              <a:rPr lang="en-US" sz="2800" b="1" dirty="0">
                <a:solidFill>
                  <a:srgbClr val="0000CC"/>
                </a:solidFill>
              </a:rPr>
              <a:t> = -3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</a:t>
            </a:r>
            <a:r>
              <a:rPr lang="en-US" sz="2800" b="1" dirty="0" smtClean="0">
                <a:solidFill>
                  <a:srgbClr val="0000CC"/>
                </a:solidFill>
              </a:rPr>
              <a:t>6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- 1</a:t>
            </a:r>
            <a:endParaRPr lang="en-US" sz="2800" b="1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128713"/>
            <a:ext cx="25875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CC"/>
                </a:solidFill>
              </a:rPr>
              <a:t>y</a:t>
            </a:r>
            <a:r>
              <a:rPr lang="en-US" sz="2800" b="1" dirty="0">
                <a:solidFill>
                  <a:srgbClr val="0000CC"/>
                </a:solidFill>
              </a:rPr>
              <a:t> =  -3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+ </a:t>
            </a:r>
            <a:r>
              <a:rPr lang="en-US" sz="2800" b="1" dirty="0" smtClean="0">
                <a:solidFill>
                  <a:srgbClr val="0000CC"/>
                </a:solidFill>
              </a:rPr>
              <a:t>6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dirty="0" smtClean="0">
                <a:solidFill>
                  <a:srgbClr val="0000CC"/>
                </a:solidFill>
              </a:rPr>
              <a:t>  </a:t>
            </a:r>
            <a:r>
              <a:rPr lang="en-US" sz="2800" b="1" dirty="0">
                <a:solidFill>
                  <a:srgbClr val="0000CC"/>
                </a:solidFill>
              </a:rPr>
              <a:t>- 1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33292" y="1128713"/>
            <a:ext cx="16353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</a:rPr>
              <a:t>(           </a:t>
            </a:r>
            <a:r>
              <a:rPr lang="en-US" sz="2800" b="1" dirty="0" smtClean="0">
                <a:solidFill>
                  <a:srgbClr val="CC0000"/>
                </a:solidFill>
              </a:rPr>
              <a:t>    </a:t>
            </a:r>
            <a:r>
              <a:rPr lang="en-US" sz="2800" b="1" dirty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1800" y="1738313"/>
            <a:ext cx="258115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y = -3</a:t>
            </a:r>
            <a:r>
              <a:rPr lang="en-US" sz="2800" b="1" dirty="0">
                <a:solidFill>
                  <a:srgbClr val="CC0000"/>
                </a:solidFill>
              </a:rPr>
              <a:t>(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- 2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dirty="0">
                <a:solidFill>
                  <a:srgbClr val="CC0000"/>
                </a:solidFill>
              </a:rPr>
              <a:t>) </a:t>
            </a:r>
            <a:r>
              <a:rPr lang="en-US" sz="2800" b="1" dirty="0">
                <a:solidFill>
                  <a:srgbClr val="0000CC"/>
                </a:solidFill>
              </a:rPr>
              <a:t>- 1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57200" y="2500313"/>
            <a:ext cx="58416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CC"/>
                </a:solidFill>
              </a:rPr>
              <a:t>y</a:t>
            </a:r>
            <a:r>
              <a:rPr lang="en-US" sz="2800" b="1" dirty="0">
                <a:solidFill>
                  <a:srgbClr val="0000CC"/>
                </a:solidFill>
              </a:rPr>
              <a:t> = -3</a:t>
            </a:r>
            <a:r>
              <a:rPr lang="en-US" sz="2800" b="1" dirty="0">
                <a:solidFill>
                  <a:srgbClr val="CC0000"/>
                </a:solidFill>
              </a:rPr>
              <a:t>(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-   </a:t>
            </a:r>
            <a:r>
              <a:rPr lang="en-US" sz="2800" b="1" dirty="0" smtClean="0">
                <a:solidFill>
                  <a:srgbClr val="0000CC"/>
                </a:solidFill>
              </a:rPr>
              <a:t>2</a:t>
            </a:r>
            <a:r>
              <a:rPr lang="en-US" sz="2800" b="1" i="1" dirty="0" smtClean="0">
                <a:solidFill>
                  <a:srgbClr val="0000CC"/>
                </a:solidFill>
              </a:rPr>
              <a:t>x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+ ______  -  ______ </a:t>
            </a:r>
            <a:r>
              <a:rPr lang="en-US" sz="2800" b="1" dirty="0">
                <a:solidFill>
                  <a:srgbClr val="CC0000"/>
                </a:solidFill>
              </a:rPr>
              <a:t>) </a:t>
            </a:r>
            <a:r>
              <a:rPr lang="en-US" sz="2800" b="1" dirty="0">
                <a:solidFill>
                  <a:srgbClr val="0000CC"/>
                </a:solidFill>
              </a:rPr>
              <a:t>- 1</a:t>
            </a:r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519559"/>
              </p:ext>
            </p:extLst>
          </p:nvPr>
        </p:nvGraphicFramePr>
        <p:xfrm>
          <a:off x="3244850" y="2485117"/>
          <a:ext cx="222250" cy="410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Equation" r:id="rId3" imgW="88560" imgH="164880" progId="Equation.DSMT4">
                  <p:embed/>
                </p:oleObj>
              </mc:Choice>
              <mc:Fallback>
                <p:oleObj name="Equation" r:id="rId3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4850" y="2485117"/>
                        <a:ext cx="222250" cy="410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781068"/>
              </p:ext>
            </p:extLst>
          </p:nvPr>
        </p:nvGraphicFramePr>
        <p:xfrm>
          <a:off x="4806950" y="2466067"/>
          <a:ext cx="222250" cy="410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0" y="2466067"/>
                        <a:ext cx="222250" cy="4104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4025" y="3200400"/>
            <a:ext cx="51491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CC"/>
                </a:solidFill>
              </a:rPr>
              <a:t>y</a:t>
            </a:r>
            <a:r>
              <a:rPr lang="en-US" sz="2800" b="1" dirty="0">
                <a:solidFill>
                  <a:srgbClr val="0000CC"/>
                </a:solidFill>
              </a:rPr>
              <a:t> =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-3</a:t>
            </a:r>
            <a:r>
              <a:rPr lang="en-US" sz="2800" b="1" dirty="0">
                <a:solidFill>
                  <a:srgbClr val="C00000"/>
                </a:solidFill>
              </a:rPr>
              <a:t>(</a:t>
            </a:r>
            <a:r>
              <a:rPr lang="en-US" sz="2800" b="1" i="1" dirty="0">
                <a:solidFill>
                  <a:srgbClr val="0000CC"/>
                </a:solidFill>
              </a:rPr>
              <a:t>x</a:t>
            </a:r>
            <a:r>
              <a:rPr lang="en-US" sz="2800" b="1" baseline="30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-  </a:t>
            </a:r>
            <a:r>
              <a:rPr lang="en-US" sz="2800" b="1" dirty="0" smtClean="0">
                <a:solidFill>
                  <a:srgbClr val="0000CC"/>
                </a:solidFill>
              </a:rPr>
              <a:t>2x + 1   </a:t>
            </a:r>
            <a:r>
              <a:rPr lang="en-US" sz="2800" b="1" dirty="0">
                <a:solidFill>
                  <a:schemeClr val="accent2"/>
                </a:solidFill>
              </a:rPr>
              <a:t>)         </a:t>
            </a:r>
            <a:r>
              <a:rPr lang="en-US" sz="2800" b="1" dirty="0"/>
              <a:t>           </a:t>
            </a:r>
            <a:r>
              <a:rPr lang="en-US" sz="2800" b="1" dirty="0">
                <a:solidFill>
                  <a:srgbClr val="0000CC"/>
                </a:solidFill>
              </a:rPr>
              <a:t>- 1</a:t>
            </a:r>
          </a:p>
        </p:txBody>
      </p:sp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735371"/>
              </p:ext>
            </p:extLst>
          </p:nvPr>
        </p:nvGraphicFramePr>
        <p:xfrm>
          <a:off x="3354388" y="3267075"/>
          <a:ext cx="13985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Equation" r:id="rId7" imgW="799920" imgH="253800" progId="Equation.DSMT4">
                  <p:embed/>
                </p:oleObj>
              </mc:Choice>
              <mc:Fallback>
                <p:oleObj name="Equation" r:id="rId7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3267075"/>
                        <a:ext cx="139858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34544" y="4075093"/>
            <a:ext cx="15428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</a:rPr>
              <a:t> Vertex is</a:t>
            </a:r>
            <a:endParaRPr lang="en-US" sz="2800" b="1" dirty="0"/>
          </a:p>
          <a:p>
            <a:endParaRPr lang="en-US" sz="2800" b="1" dirty="0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955925" y="-76200"/>
            <a:ext cx="35941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>
                <a:solidFill>
                  <a:srgbClr val="CC0000"/>
                </a:solidFill>
              </a:rPr>
              <a:t>Completing the Square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562229"/>
              </p:ext>
            </p:extLst>
          </p:nvPr>
        </p:nvGraphicFramePr>
        <p:xfrm>
          <a:off x="207963" y="3886200"/>
          <a:ext cx="38655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Equation" r:id="rId9" imgW="1574640" imgH="279360" progId="Equation.DSMT4">
                  <p:embed/>
                </p:oleObj>
              </mc:Choice>
              <mc:Fallback>
                <p:oleObj name="Equation" r:id="rId9" imgW="1574640" imgH="279360" progId="Equation.DSMT4">
                  <p:embed/>
                  <p:pic>
                    <p:nvPicPr>
                      <p:cNvPr id="0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3" y="3886200"/>
                        <a:ext cx="386556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257381"/>
              </p:ext>
            </p:extLst>
          </p:nvPr>
        </p:nvGraphicFramePr>
        <p:xfrm>
          <a:off x="441325" y="4686300"/>
          <a:ext cx="27447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Equation" r:id="rId11" imgW="1117440" imgH="279360" progId="Equation.DSMT4">
                  <p:embed/>
                </p:oleObj>
              </mc:Choice>
              <mc:Fallback>
                <p:oleObj name="Equation" r:id="rId11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686300"/>
                        <a:ext cx="27447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008014"/>
              </p:ext>
            </p:extLst>
          </p:nvPr>
        </p:nvGraphicFramePr>
        <p:xfrm>
          <a:off x="6540957" y="4718031"/>
          <a:ext cx="8429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13" imgW="342720" imgH="253800" progId="Equation.DSMT4">
                  <p:embed/>
                </p:oleObj>
              </mc:Choice>
              <mc:Fallback>
                <p:oleObj name="Equation" r:id="rId13" imgW="342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957" y="4718031"/>
                        <a:ext cx="842962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67200" y="534144"/>
            <a:ext cx="3605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99"/>
                </a:solidFill>
              </a:rPr>
              <a:t>What do you notice is different?</a:t>
            </a:r>
            <a:endParaRPr lang="en-US" sz="2000" b="1" dirty="0">
              <a:solidFill>
                <a:srgbClr val="FF3399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3.3.</a:t>
            </a:r>
            <a:r>
              <a:rPr lang="en-US" sz="1800" i="1" dirty="0" smtClean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165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2" grpId="0" autoUpdateAnimBg="0"/>
      <p:bldP spid="8211" grpId="0" autoUpdateAnimBg="0"/>
      <p:bldP spid="8214" grpId="0" autoUpdateAnimBg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802</Words>
  <Application>Microsoft Office PowerPoint</Application>
  <PresentationFormat>On-screen Show (4:3)</PresentationFormat>
  <Paragraphs>139</Paragraphs>
  <Slides>12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MathType Equation 3.6</vt:lpstr>
      <vt:lpstr>MathType 6.0 Equation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66</cp:revision>
  <dcterms:created xsi:type="dcterms:W3CDTF">2011-09-12T18:51:21Z</dcterms:created>
  <dcterms:modified xsi:type="dcterms:W3CDTF">2011-10-10T22:18:23Z</dcterms:modified>
</cp:coreProperties>
</file>