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1" r:id="rId5"/>
    <p:sldId id="259" r:id="rId6"/>
    <p:sldId id="260" r:id="rId7"/>
    <p:sldId id="272" r:id="rId8"/>
    <p:sldId id="261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A08CB1-D56A-4945-ACBD-68EF5DCEC481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FA55D45-B77D-4D30-9B0D-48614A7BE943}">
      <dgm:prSet phldrT="[Text]" custT="1"/>
      <dgm:spPr/>
      <dgm:t>
        <a:bodyPr/>
        <a:lstStyle/>
        <a:p>
          <a:r>
            <a:rPr lang="en-US" sz="2000" dirty="0" smtClean="0"/>
            <a:t>Factor</a:t>
          </a:r>
          <a:endParaRPr lang="en-US" sz="2000" dirty="0"/>
        </a:p>
      </dgm:t>
    </dgm:pt>
    <dgm:pt modelId="{3EFAF569-BF60-4082-BCE6-FFFCEFF00FA0}" type="parTrans" cxnId="{FE615340-079C-4ACB-A991-1471FC09DB6C}">
      <dgm:prSet/>
      <dgm:spPr/>
      <dgm:t>
        <a:bodyPr/>
        <a:lstStyle/>
        <a:p>
          <a:endParaRPr lang="en-US" sz="2000"/>
        </a:p>
      </dgm:t>
    </dgm:pt>
    <dgm:pt modelId="{65E34A25-3AC4-48F4-B1E0-2FD5DB2DA692}" type="sibTrans" cxnId="{FE615340-079C-4ACB-A991-1471FC09DB6C}">
      <dgm:prSet/>
      <dgm:spPr/>
      <dgm:t>
        <a:bodyPr/>
        <a:lstStyle/>
        <a:p>
          <a:endParaRPr lang="en-US" sz="2000"/>
        </a:p>
      </dgm:t>
    </dgm:pt>
    <dgm:pt modelId="{56E37CF2-7D48-46B4-AF2D-837917E3371F}">
      <dgm:prSet phldrT="[Text]" custT="1"/>
      <dgm:spPr/>
      <dgm:t>
        <a:bodyPr/>
        <a:lstStyle/>
        <a:p>
          <a:r>
            <a:rPr lang="en-US" sz="2000" dirty="0" smtClean="0"/>
            <a:t>Greatest Common Factor</a:t>
          </a:r>
          <a:endParaRPr lang="en-US" sz="2000" dirty="0"/>
        </a:p>
      </dgm:t>
    </dgm:pt>
    <dgm:pt modelId="{F19938E4-108D-46B6-8178-8932B32441CB}" type="parTrans" cxnId="{D7F4DC7D-2A99-4F58-BB1B-234DF2C87B71}">
      <dgm:prSet custT="1"/>
      <dgm:spPr/>
      <dgm:t>
        <a:bodyPr/>
        <a:lstStyle/>
        <a:p>
          <a:endParaRPr lang="en-US" sz="2000"/>
        </a:p>
      </dgm:t>
    </dgm:pt>
    <dgm:pt modelId="{B5A9BEB2-031C-4883-A171-14D06ED7CF0C}" type="sibTrans" cxnId="{D7F4DC7D-2A99-4F58-BB1B-234DF2C87B71}">
      <dgm:prSet/>
      <dgm:spPr/>
      <dgm:t>
        <a:bodyPr/>
        <a:lstStyle/>
        <a:p>
          <a:endParaRPr lang="en-US" sz="2000"/>
        </a:p>
      </dgm:t>
    </dgm:pt>
    <dgm:pt modelId="{1EE77CDB-1644-4FC9-AA52-872FE8D2F2BC}">
      <dgm:prSet phldrT="[Text]" custT="1"/>
      <dgm:spPr/>
      <dgm:t>
        <a:bodyPr/>
        <a:lstStyle/>
        <a:p>
          <a:r>
            <a:rPr lang="en-US" sz="2000" dirty="0" smtClean="0"/>
            <a:t>Simple Trinomial</a:t>
          </a:r>
          <a:endParaRPr lang="en-US" sz="2000" dirty="0"/>
        </a:p>
      </dgm:t>
    </dgm:pt>
    <dgm:pt modelId="{25D8FB6F-5820-4FE9-A4AF-4557DBDD7B84}" type="parTrans" cxnId="{9A26AED5-75BC-4651-AF31-7365BF66D091}">
      <dgm:prSet custT="1"/>
      <dgm:spPr/>
      <dgm:t>
        <a:bodyPr/>
        <a:lstStyle/>
        <a:p>
          <a:endParaRPr lang="en-US" sz="2000"/>
        </a:p>
      </dgm:t>
    </dgm:pt>
    <dgm:pt modelId="{8062C0F8-4BD3-4DB9-9C93-80CCC3B34397}" type="sibTrans" cxnId="{9A26AED5-75BC-4651-AF31-7365BF66D091}">
      <dgm:prSet/>
      <dgm:spPr/>
      <dgm:t>
        <a:bodyPr/>
        <a:lstStyle/>
        <a:p>
          <a:endParaRPr lang="en-US" sz="2000"/>
        </a:p>
      </dgm:t>
    </dgm:pt>
    <dgm:pt modelId="{223861BD-96D5-40E7-A07A-5A7922D62057}">
      <dgm:prSet phldrT="[Text]" custT="1"/>
      <dgm:spPr/>
      <dgm:t>
        <a:bodyPr/>
        <a:lstStyle/>
        <a:p>
          <a:r>
            <a:rPr lang="en-US" sz="2000" dirty="0" smtClean="0"/>
            <a:t>Perfect Square Trinomial</a:t>
          </a:r>
          <a:endParaRPr lang="en-US" sz="2000" dirty="0"/>
        </a:p>
      </dgm:t>
    </dgm:pt>
    <dgm:pt modelId="{A6E28A1F-BFE5-4ADD-BDB5-8789B52E35EE}" type="parTrans" cxnId="{86D73885-BD47-496C-8085-BD88B74E2200}">
      <dgm:prSet custT="1"/>
      <dgm:spPr/>
      <dgm:t>
        <a:bodyPr/>
        <a:lstStyle/>
        <a:p>
          <a:endParaRPr lang="en-US" sz="2000"/>
        </a:p>
      </dgm:t>
    </dgm:pt>
    <dgm:pt modelId="{2063167B-06AE-4D9C-B603-B03D6F0B2973}" type="sibTrans" cxnId="{86D73885-BD47-496C-8085-BD88B74E2200}">
      <dgm:prSet/>
      <dgm:spPr/>
      <dgm:t>
        <a:bodyPr/>
        <a:lstStyle/>
        <a:p>
          <a:endParaRPr lang="en-US" sz="2000"/>
        </a:p>
      </dgm:t>
    </dgm:pt>
    <dgm:pt modelId="{E0D9CF34-A1F6-4C1C-8DEA-754BEF73DA1C}">
      <dgm:prSet phldrT="[Text]" custT="1"/>
      <dgm:spPr/>
      <dgm:t>
        <a:bodyPr/>
        <a:lstStyle/>
        <a:p>
          <a:r>
            <a:rPr lang="en-US" sz="2000" dirty="0" smtClean="0"/>
            <a:t>Difference of Squares</a:t>
          </a:r>
        </a:p>
      </dgm:t>
    </dgm:pt>
    <dgm:pt modelId="{19F5FAA9-CB20-4EBF-980A-7AB9E412FBBA}" type="parTrans" cxnId="{0FD54AB0-3C0A-482D-AA32-398E9975A0B2}">
      <dgm:prSet custT="1"/>
      <dgm:spPr/>
      <dgm:t>
        <a:bodyPr/>
        <a:lstStyle/>
        <a:p>
          <a:endParaRPr lang="en-US" sz="2000"/>
        </a:p>
      </dgm:t>
    </dgm:pt>
    <dgm:pt modelId="{DBF8184D-7453-4D28-8DB5-7E2A3712EB84}" type="sibTrans" cxnId="{0FD54AB0-3C0A-482D-AA32-398E9975A0B2}">
      <dgm:prSet/>
      <dgm:spPr/>
      <dgm:t>
        <a:bodyPr/>
        <a:lstStyle/>
        <a:p>
          <a:endParaRPr lang="en-US" sz="2000"/>
        </a:p>
      </dgm:t>
    </dgm:pt>
    <dgm:pt modelId="{7603DC09-F12B-4AB2-9864-55CA94826F05}">
      <dgm:prSet custT="1"/>
      <dgm:spPr/>
      <dgm:t>
        <a:bodyPr/>
        <a:lstStyle/>
        <a:p>
          <a:r>
            <a:rPr lang="en-US" sz="2000" dirty="0" smtClean="0"/>
            <a:t>Decomposition</a:t>
          </a:r>
          <a:endParaRPr lang="en-US" sz="2000" dirty="0"/>
        </a:p>
      </dgm:t>
    </dgm:pt>
    <dgm:pt modelId="{6DD92545-8069-41E1-97D5-AF886A633E18}" type="parTrans" cxnId="{C577F57D-2058-4330-B2AD-CAFF1E0B6AAD}">
      <dgm:prSet custT="1"/>
      <dgm:spPr/>
      <dgm:t>
        <a:bodyPr/>
        <a:lstStyle/>
        <a:p>
          <a:endParaRPr lang="en-US" sz="2000"/>
        </a:p>
      </dgm:t>
    </dgm:pt>
    <dgm:pt modelId="{5BB17958-8A5B-4E62-AD53-45E3FFFDD9C4}" type="sibTrans" cxnId="{C577F57D-2058-4330-B2AD-CAFF1E0B6AAD}">
      <dgm:prSet/>
      <dgm:spPr/>
      <dgm:t>
        <a:bodyPr/>
        <a:lstStyle/>
        <a:p>
          <a:endParaRPr lang="en-US" sz="2000"/>
        </a:p>
      </dgm:t>
    </dgm:pt>
    <dgm:pt modelId="{EFD9744E-ACAA-4FCD-96D1-0AF6480A57EB}">
      <dgm:prSet custT="1"/>
      <dgm:spPr>
        <a:solidFill>
          <a:srgbClr val="00B050"/>
        </a:solidFill>
      </dgm:spPr>
      <dgm:t>
        <a:bodyPr/>
        <a:lstStyle/>
        <a:p>
          <a:r>
            <a:rPr lang="en-US" sz="2000" dirty="0" smtClean="0"/>
            <a:t>Fractions</a:t>
          </a:r>
          <a:endParaRPr lang="en-US" sz="2000" dirty="0"/>
        </a:p>
      </dgm:t>
    </dgm:pt>
    <dgm:pt modelId="{D583D367-2C0C-4267-8344-769736049617}" type="parTrans" cxnId="{04B768FF-1D15-4641-A4C7-743DA1615344}">
      <dgm:prSet custT="1"/>
      <dgm:spPr>
        <a:solidFill>
          <a:srgbClr val="00B050"/>
        </a:solidFill>
      </dgm:spPr>
      <dgm:t>
        <a:bodyPr/>
        <a:lstStyle/>
        <a:p>
          <a:endParaRPr lang="en-US" sz="2000"/>
        </a:p>
      </dgm:t>
    </dgm:pt>
    <dgm:pt modelId="{1AE4233F-65E7-41EE-B8B5-677F917C25D8}" type="sibTrans" cxnId="{04B768FF-1D15-4641-A4C7-743DA1615344}">
      <dgm:prSet/>
      <dgm:spPr/>
      <dgm:t>
        <a:bodyPr/>
        <a:lstStyle/>
        <a:p>
          <a:endParaRPr lang="en-US" sz="2000"/>
        </a:p>
      </dgm:t>
    </dgm:pt>
    <dgm:pt modelId="{613FFE2D-582E-4A5A-8A4F-B603E6352C5F}">
      <dgm:prSet custT="1"/>
      <dgm:spPr>
        <a:solidFill>
          <a:srgbClr val="FF3399"/>
        </a:solidFill>
      </dgm:spPr>
      <dgm:t>
        <a:bodyPr/>
        <a:lstStyle/>
        <a:p>
          <a:r>
            <a:rPr lang="en-US" sz="2000" dirty="0" smtClean="0"/>
            <a:t>Complex Bases</a:t>
          </a:r>
          <a:endParaRPr lang="en-US" sz="2000" dirty="0"/>
        </a:p>
      </dgm:t>
    </dgm:pt>
    <dgm:pt modelId="{5AF29C38-FB54-43F6-86B5-438C9C268167}" type="parTrans" cxnId="{9B0BD0F0-FD25-4223-9558-9163FD06BEAB}">
      <dgm:prSet custT="1"/>
      <dgm:spPr>
        <a:solidFill>
          <a:srgbClr val="FF3399"/>
        </a:solidFill>
      </dgm:spPr>
      <dgm:t>
        <a:bodyPr/>
        <a:lstStyle/>
        <a:p>
          <a:endParaRPr lang="en-US" sz="2000"/>
        </a:p>
      </dgm:t>
    </dgm:pt>
    <dgm:pt modelId="{D95BAF83-CB07-4BEA-99DA-CB4AFC69947A}" type="sibTrans" cxnId="{9B0BD0F0-FD25-4223-9558-9163FD06BEAB}">
      <dgm:prSet/>
      <dgm:spPr/>
      <dgm:t>
        <a:bodyPr/>
        <a:lstStyle/>
        <a:p>
          <a:endParaRPr lang="en-US" sz="2000"/>
        </a:p>
      </dgm:t>
    </dgm:pt>
    <dgm:pt modelId="{7338CE36-6595-403F-9390-5C2078453A15}" type="pres">
      <dgm:prSet presAssocID="{B0A08CB1-D56A-4945-ACBD-68EF5DCEC48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0C9058-4595-4DE5-89D9-1F47F123BAFC}" type="pres">
      <dgm:prSet presAssocID="{2FA55D45-B77D-4D30-9B0D-48614A7BE943}" presName="centerShape" presStyleLbl="node0" presStyleIdx="0" presStyleCnt="1"/>
      <dgm:spPr/>
      <dgm:t>
        <a:bodyPr/>
        <a:lstStyle/>
        <a:p>
          <a:endParaRPr lang="en-US"/>
        </a:p>
      </dgm:t>
    </dgm:pt>
    <dgm:pt modelId="{8E328C99-1027-41CE-A57B-3CF7A50D22D1}" type="pres">
      <dgm:prSet presAssocID="{F19938E4-108D-46B6-8178-8932B32441CB}" presName="parTrans" presStyleLbl="sibTrans2D1" presStyleIdx="0" presStyleCnt="7"/>
      <dgm:spPr/>
      <dgm:t>
        <a:bodyPr/>
        <a:lstStyle/>
        <a:p>
          <a:endParaRPr lang="en-US"/>
        </a:p>
      </dgm:t>
    </dgm:pt>
    <dgm:pt modelId="{CC7AFEF4-6D82-45F0-B5B9-A81E54D06856}" type="pres">
      <dgm:prSet presAssocID="{F19938E4-108D-46B6-8178-8932B32441CB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78558F93-D316-4625-A322-03423E15591F}" type="pres">
      <dgm:prSet presAssocID="{56E37CF2-7D48-46B4-AF2D-837917E3371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0FF92-133A-4233-923E-1F7C71947AAD}" type="pres">
      <dgm:prSet presAssocID="{25D8FB6F-5820-4FE9-A4AF-4557DBDD7B84}" presName="parTrans" presStyleLbl="sibTrans2D1" presStyleIdx="1" presStyleCnt="7"/>
      <dgm:spPr/>
      <dgm:t>
        <a:bodyPr/>
        <a:lstStyle/>
        <a:p>
          <a:endParaRPr lang="en-US"/>
        </a:p>
      </dgm:t>
    </dgm:pt>
    <dgm:pt modelId="{523B1C73-E07A-46A8-9D20-3E96CE0961ED}" type="pres">
      <dgm:prSet presAssocID="{25D8FB6F-5820-4FE9-A4AF-4557DBDD7B84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43ADE554-53E8-4F60-9AD0-B47FB9758472}" type="pres">
      <dgm:prSet presAssocID="{1EE77CDB-1644-4FC9-AA52-872FE8D2F2B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68644-4801-4FED-9D38-25B60AF06EC2}" type="pres">
      <dgm:prSet presAssocID="{A6E28A1F-BFE5-4ADD-BDB5-8789B52E35EE}" presName="parTrans" presStyleLbl="sibTrans2D1" presStyleIdx="2" presStyleCnt="7"/>
      <dgm:spPr/>
      <dgm:t>
        <a:bodyPr/>
        <a:lstStyle/>
        <a:p>
          <a:endParaRPr lang="en-US"/>
        </a:p>
      </dgm:t>
    </dgm:pt>
    <dgm:pt modelId="{4B175D79-4E26-43DD-8DCA-5EED381F882F}" type="pres">
      <dgm:prSet presAssocID="{A6E28A1F-BFE5-4ADD-BDB5-8789B52E35EE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CDF68EAD-B5B0-42DF-801F-BCDF8465649C}" type="pres">
      <dgm:prSet presAssocID="{223861BD-96D5-40E7-A07A-5A7922D6205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A312D-A733-484C-90E4-08D226AB7564}" type="pres">
      <dgm:prSet presAssocID="{19F5FAA9-CB20-4EBF-980A-7AB9E412FBBA}" presName="parTrans" presStyleLbl="sibTrans2D1" presStyleIdx="3" presStyleCnt="7"/>
      <dgm:spPr/>
      <dgm:t>
        <a:bodyPr/>
        <a:lstStyle/>
        <a:p>
          <a:endParaRPr lang="en-US"/>
        </a:p>
      </dgm:t>
    </dgm:pt>
    <dgm:pt modelId="{A1ECA542-BEB3-4FEF-9C05-C240BEFE2206}" type="pres">
      <dgm:prSet presAssocID="{19F5FAA9-CB20-4EBF-980A-7AB9E412FBBA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A9FB8364-1E51-479D-91F1-060218308FAA}" type="pres">
      <dgm:prSet presAssocID="{E0D9CF34-A1F6-4C1C-8DEA-754BEF73DA1C}" presName="node" presStyleLbl="node1" presStyleIdx="3" presStyleCnt="7" custScaleX="108028" custScaleY="108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C4EEF-48E8-408A-9A44-A724836E491E}" type="pres">
      <dgm:prSet presAssocID="{6DD92545-8069-41E1-97D5-AF886A633E18}" presName="parTrans" presStyleLbl="sibTrans2D1" presStyleIdx="4" presStyleCnt="7"/>
      <dgm:spPr/>
      <dgm:t>
        <a:bodyPr/>
        <a:lstStyle/>
        <a:p>
          <a:endParaRPr lang="en-US"/>
        </a:p>
      </dgm:t>
    </dgm:pt>
    <dgm:pt modelId="{732D437E-BE78-4883-943B-1CC686B6964F}" type="pres">
      <dgm:prSet presAssocID="{6DD92545-8069-41E1-97D5-AF886A633E18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BBA17DF4-1DC7-43BE-9985-27F9AF03E485}" type="pres">
      <dgm:prSet presAssocID="{7603DC09-F12B-4AB2-9864-55CA94826F0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E1E6A-5925-4966-A02E-65862B70B8DF}" type="pres">
      <dgm:prSet presAssocID="{D583D367-2C0C-4267-8344-769736049617}" presName="parTrans" presStyleLbl="sibTrans2D1" presStyleIdx="5" presStyleCnt="7"/>
      <dgm:spPr/>
      <dgm:t>
        <a:bodyPr/>
        <a:lstStyle/>
        <a:p>
          <a:endParaRPr lang="en-US"/>
        </a:p>
      </dgm:t>
    </dgm:pt>
    <dgm:pt modelId="{F7A648D2-3C4A-4C7C-BC27-0DD720BAFD82}" type="pres">
      <dgm:prSet presAssocID="{D583D367-2C0C-4267-8344-769736049617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342870C3-11E9-4664-B588-5F321375A54F}" type="pres">
      <dgm:prSet presAssocID="{EFD9744E-ACAA-4FCD-96D1-0AF6480A57E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B1A8F-572A-4EF6-9FD6-D24137CA90D1}" type="pres">
      <dgm:prSet presAssocID="{5AF29C38-FB54-43F6-86B5-438C9C268167}" presName="parTrans" presStyleLbl="sibTrans2D1" presStyleIdx="6" presStyleCnt="7"/>
      <dgm:spPr/>
      <dgm:t>
        <a:bodyPr/>
        <a:lstStyle/>
        <a:p>
          <a:endParaRPr lang="en-US"/>
        </a:p>
      </dgm:t>
    </dgm:pt>
    <dgm:pt modelId="{5447CC4F-7FD2-461E-9B8B-769AD3CB7082}" type="pres">
      <dgm:prSet presAssocID="{5AF29C38-FB54-43F6-86B5-438C9C268167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01E1C3D0-50B3-4E68-B569-419D637E5C4D}" type="pres">
      <dgm:prSet presAssocID="{613FFE2D-582E-4A5A-8A4F-B603E6352C5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979B2D-F74A-47B9-91A2-CCB18077483E}" type="presOf" srcId="{5AF29C38-FB54-43F6-86B5-438C9C268167}" destId="{D61B1A8F-572A-4EF6-9FD6-D24137CA90D1}" srcOrd="0" destOrd="0" presId="urn:microsoft.com/office/officeart/2005/8/layout/radial5"/>
    <dgm:cxn modelId="{DC9E8933-6EB0-4BC1-BAE8-40C3052C742B}" type="presOf" srcId="{EFD9744E-ACAA-4FCD-96D1-0AF6480A57EB}" destId="{342870C3-11E9-4664-B588-5F321375A54F}" srcOrd="0" destOrd="0" presId="urn:microsoft.com/office/officeart/2005/8/layout/radial5"/>
    <dgm:cxn modelId="{C577F57D-2058-4330-B2AD-CAFF1E0B6AAD}" srcId="{2FA55D45-B77D-4D30-9B0D-48614A7BE943}" destId="{7603DC09-F12B-4AB2-9864-55CA94826F05}" srcOrd="4" destOrd="0" parTransId="{6DD92545-8069-41E1-97D5-AF886A633E18}" sibTransId="{5BB17958-8A5B-4E62-AD53-45E3FFFDD9C4}"/>
    <dgm:cxn modelId="{707B30A6-EBB2-4039-91DF-7034FEC10441}" type="presOf" srcId="{B0A08CB1-D56A-4945-ACBD-68EF5DCEC481}" destId="{7338CE36-6595-403F-9390-5C2078453A15}" srcOrd="0" destOrd="0" presId="urn:microsoft.com/office/officeart/2005/8/layout/radial5"/>
    <dgm:cxn modelId="{58921019-DD8A-43A9-852E-76E1F5F9E5AF}" type="presOf" srcId="{19F5FAA9-CB20-4EBF-980A-7AB9E412FBBA}" destId="{7FAA312D-A733-484C-90E4-08D226AB7564}" srcOrd="0" destOrd="0" presId="urn:microsoft.com/office/officeart/2005/8/layout/radial5"/>
    <dgm:cxn modelId="{F8A97FB2-FC65-408D-BA9F-3C990BFCF18C}" type="presOf" srcId="{D583D367-2C0C-4267-8344-769736049617}" destId="{C3FE1E6A-5925-4966-A02E-65862B70B8DF}" srcOrd="0" destOrd="0" presId="urn:microsoft.com/office/officeart/2005/8/layout/radial5"/>
    <dgm:cxn modelId="{50B7E79C-6FD6-4B42-88B0-C1D84F99A47F}" type="presOf" srcId="{19F5FAA9-CB20-4EBF-980A-7AB9E412FBBA}" destId="{A1ECA542-BEB3-4FEF-9C05-C240BEFE2206}" srcOrd="1" destOrd="0" presId="urn:microsoft.com/office/officeart/2005/8/layout/radial5"/>
    <dgm:cxn modelId="{3435BEAC-EB80-4694-B666-70929A73F4F1}" type="presOf" srcId="{613FFE2D-582E-4A5A-8A4F-B603E6352C5F}" destId="{01E1C3D0-50B3-4E68-B569-419D637E5C4D}" srcOrd="0" destOrd="0" presId="urn:microsoft.com/office/officeart/2005/8/layout/radial5"/>
    <dgm:cxn modelId="{DCA0AE1C-8DB9-4D6D-8118-F3AD0721082B}" type="presOf" srcId="{E0D9CF34-A1F6-4C1C-8DEA-754BEF73DA1C}" destId="{A9FB8364-1E51-479D-91F1-060218308FAA}" srcOrd="0" destOrd="0" presId="urn:microsoft.com/office/officeart/2005/8/layout/radial5"/>
    <dgm:cxn modelId="{21C5268C-0DA9-4B4C-9714-FFFE053C98E1}" type="presOf" srcId="{A6E28A1F-BFE5-4ADD-BDB5-8789B52E35EE}" destId="{77468644-4801-4FED-9D38-25B60AF06EC2}" srcOrd="0" destOrd="0" presId="urn:microsoft.com/office/officeart/2005/8/layout/radial5"/>
    <dgm:cxn modelId="{86D73885-BD47-496C-8085-BD88B74E2200}" srcId="{2FA55D45-B77D-4D30-9B0D-48614A7BE943}" destId="{223861BD-96D5-40E7-A07A-5A7922D62057}" srcOrd="2" destOrd="0" parTransId="{A6E28A1F-BFE5-4ADD-BDB5-8789B52E35EE}" sibTransId="{2063167B-06AE-4D9C-B603-B03D6F0B2973}"/>
    <dgm:cxn modelId="{4428AE35-5C14-43D2-9178-2D7E0D5A8534}" type="presOf" srcId="{A6E28A1F-BFE5-4ADD-BDB5-8789B52E35EE}" destId="{4B175D79-4E26-43DD-8DCA-5EED381F882F}" srcOrd="1" destOrd="0" presId="urn:microsoft.com/office/officeart/2005/8/layout/radial5"/>
    <dgm:cxn modelId="{CF59B4F9-65C0-4C4E-A124-B2080A39209C}" type="presOf" srcId="{25D8FB6F-5820-4FE9-A4AF-4557DBDD7B84}" destId="{523B1C73-E07A-46A8-9D20-3E96CE0961ED}" srcOrd="1" destOrd="0" presId="urn:microsoft.com/office/officeart/2005/8/layout/radial5"/>
    <dgm:cxn modelId="{9B0BD0F0-FD25-4223-9558-9163FD06BEAB}" srcId="{2FA55D45-B77D-4D30-9B0D-48614A7BE943}" destId="{613FFE2D-582E-4A5A-8A4F-B603E6352C5F}" srcOrd="6" destOrd="0" parTransId="{5AF29C38-FB54-43F6-86B5-438C9C268167}" sibTransId="{D95BAF83-CB07-4BEA-99DA-CB4AFC69947A}"/>
    <dgm:cxn modelId="{C4EFFFC8-81F9-42E6-A692-F87D1755D7B5}" type="presOf" srcId="{D583D367-2C0C-4267-8344-769736049617}" destId="{F7A648D2-3C4A-4C7C-BC27-0DD720BAFD82}" srcOrd="1" destOrd="0" presId="urn:microsoft.com/office/officeart/2005/8/layout/radial5"/>
    <dgm:cxn modelId="{0FD54AB0-3C0A-482D-AA32-398E9975A0B2}" srcId="{2FA55D45-B77D-4D30-9B0D-48614A7BE943}" destId="{E0D9CF34-A1F6-4C1C-8DEA-754BEF73DA1C}" srcOrd="3" destOrd="0" parTransId="{19F5FAA9-CB20-4EBF-980A-7AB9E412FBBA}" sibTransId="{DBF8184D-7453-4D28-8DB5-7E2A3712EB84}"/>
    <dgm:cxn modelId="{6EAB9203-EA8A-4B86-928C-9678338E3328}" type="presOf" srcId="{5AF29C38-FB54-43F6-86B5-438C9C268167}" destId="{5447CC4F-7FD2-461E-9B8B-769AD3CB7082}" srcOrd="1" destOrd="0" presId="urn:microsoft.com/office/officeart/2005/8/layout/radial5"/>
    <dgm:cxn modelId="{04B768FF-1D15-4641-A4C7-743DA1615344}" srcId="{2FA55D45-B77D-4D30-9B0D-48614A7BE943}" destId="{EFD9744E-ACAA-4FCD-96D1-0AF6480A57EB}" srcOrd="5" destOrd="0" parTransId="{D583D367-2C0C-4267-8344-769736049617}" sibTransId="{1AE4233F-65E7-41EE-B8B5-677F917C25D8}"/>
    <dgm:cxn modelId="{6BD640F0-EBE5-4E31-B67A-4E55D783496C}" type="presOf" srcId="{2FA55D45-B77D-4D30-9B0D-48614A7BE943}" destId="{710C9058-4595-4DE5-89D9-1F47F123BAFC}" srcOrd="0" destOrd="0" presId="urn:microsoft.com/office/officeart/2005/8/layout/radial5"/>
    <dgm:cxn modelId="{790E8CAC-AA3F-4E42-9C89-F24A51400015}" type="presOf" srcId="{1EE77CDB-1644-4FC9-AA52-872FE8D2F2BC}" destId="{43ADE554-53E8-4F60-9AD0-B47FB9758472}" srcOrd="0" destOrd="0" presId="urn:microsoft.com/office/officeart/2005/8/layout/radial5"/>
    <dgm:cxn modelId="{72945D8A-335E-48F5-8B44-0426258D1FD5}" type="presOf" srcId="{223861BD-96D5-40E7-A07A-5A7922D62057}" destId="{CDF68EAD-B5B0-42DF-801F-BCDF8465649C}" srcOrd="0" destOrd="0" presId="urn:microsoft.com/office/officeart/2005/8/layout/radial5"/>
    <dgm:cxn modelId="{7ABF0924-3CB8-491A-AAED-23A01A4783EB}" type="presOf" srcId="{25D8FB6F-5820-4FE9-A4AF-4557DBDD7B84}" destId="{A930FF92-133A-4233-923E-1F7C71947AAD}" srcOrd="0" destOrd="0" presId="urn:microsoft.com/office/officeart/2005/8/layout/radial5"/>
    <dgm:cxn modelId="{DA2E0B02-2E26-4E30-8ECD-4CDBEB62B65D}" type="presOf" srcId="{6DD92545-8069-41E1-97D5-AF886A633E18}" destId="{732D437E-BE78-4883-943B-1CC686B6964F}" srcOrd="1" destOrd="0" presId="urn:microsoft.com/office/officeart/2005/8/layout/radial5"/>
    <dgm:cxn modelId="{FE615340-079C-4ACB-A991-1471FC09DB6C}" srcId="{B0A08CB1-D56A-4945-ACBD-68EF5DCEC481}" destId="{2FA55D45-B77D-4D30-9B0D-48614A7BE943}" srcOrd="0" destOrd="0" parTransId="{3EFAF569-BF60-4082-BCE6-FFFCEFF00FA0}" sibTransId="{65E34A25-3AC4-48F4-B1E0-2FD5DB2DA692}"/>
    <dgm:cxn modelId="{9A26AED5-75BC-4651-AF31-7365BF66D091}" srcId="{2FA55D45-B77D-4D30-9B0D-48614A7BE943}" destId="{1EE77CDB-1644-4FC9-AA52-872FE8D2F2BC}" srcOrd="1" destOrd="0" parTransId="{25D8FB6F-5820-4FE9-A4AF-4557DBDD7B84}" sibTransId="{8062C0F8-4BD3-4DB9-9C93-80CCC3B34397}"/>
    <dgm:cxn modelId="{AAAA524D-73E3-45FC-9D38-51B237505640}" type="presOf" srcId="{56E37CF2-7D48-46B4-AF2D-837917E3371F}" destId="{78558F93-D316-4625-A322-03423E15591F}" srcOrd="0" destOrd="0" presId="urn:microsoft.com/office/officeart/2005/8/layout/radial5"/>
    <dgm:cxn modelId="{DF641224-E70D-48CF-BC08-4B8BFFEA9162}" type="presOf" srcId="{7603DC09-F12B-4AB2-9864-55CA94826F05}" destId="{BBA17DF4-1DC7-43BE-9985-27F9AF03E485}" srcOrd="0" destOrd="0" presId="urn:microsoft.com/office/officeart/2005/8/layout/radial5"/>
    <dgm:cxn modelId="{71E21E39-A998-4990-843C-E1F414ED3437}" type="presOf" srcId="{F19938E4-108D-46B6-8178-8932B32441CB}" destId="{8E328C99-1027-41CE-A57B-3CF7A50D22D1}" srcOrd="0" destOrd="0" presId="urn:microsoft.com/office/officeart/2005/8/layout/radial5"/>
    <dgm:cxn modelId="{DE1677B1-4E1C-4098-AFFB-672DBC30489C}" type="presOf" srcId="{F19938E4-108D-46B6-8178-8932B32441CB}" destId="{CC7AFEF4-6D82-45F0-B5B9-A81E54D06856}" srcOrd="1" destOrd="0" presId="urn:microsoft.com/office/officeart/2005/8/layout/radial5"/>
    <dgm:cxn modelId="{D7F4DC7D-2A99-4F58-BB1B-234DF2C87B71}" srcId="{2FA55D45-B77D-4D30-9B0D-48614A7BE943}" destId="{56E37CF2-7D48-46B4-AF2D-837917E3371F}" srcOrd="0" destOrd="0" parTransId="{F19938E4-108D-46B6-8178-8932B32441CB}" sibTransId="{B5A9BEB2-031C-4883-A171-14D06ED7CF0C}"/>
    <dgm:cxn modelId="{103E25CD-1591-43EC-8AC2-9164DEFBC34B}" type="presOf" srcId="{6DD92545-8069-41E1-97D5-AF886A633E18}" destId="{8D3C4EEF-48E8-408A-9A44-A724836E491E}" srcOrd="0" destOrd="0" presId="urn:microsoft.com/office/officeart/2005/8/layout/radial5"/>
    <dgm:cxn modelId="{5CE3B61A-4ED0-4772-855A-0B8CE62F4F52}" type="presParOf" srcId="{7338CE36-6595-403F-9390-5C2078453A15}" destId="{710C9058-4595-4DE5-89D9-1F47F123BAFC}" srcOrd="0" destOrd="0" presId="urn:microsoft.com/office/officeart/2005/8/layout/radial5"/>
    <dgm:cxn modelId="{ADB5DE80-6D29-485C-B2FC-E5115913ABF5}" type="presParOf" srcId="{7338CE36-6595-403F-9390-5C2078453A15}" destId="{8E328C99-1027-41CE-A57B-3CF7A50D22D1}" srcOrd="1" destOrd="0" presId="urn:microsoft.com/office/officeart/2005/8/layout/radial5"/>
    <dgm:cxn modelId="{F4635078-6303-4C0C-A54B-085F63C5D4BC}" type="presParOf" srcId="{8E328C99-1027-41CE-A57B-3CF7A50D22D1}" destId="{CC7AFEF4-6D82-45F0-B5B9-A81E54D06856}" srcOrd="0" destOrd="0" presId="urn:microsoft.com/office/officeart/2005/8/layout/radial5"/>
    <dgm:cxn modelId="{C7CC4626-FEAA-4136-B36F-B8203542E7CE}" type="presParOf" srcId="{7338CE36-6595-403F-9390-5C2078453A15}" destId="{78558F93-D316-4625-A322-03423E15591F}" srcOrd="2" destOrd="0" presId="urn:microsoft.com/office/officeart/2005/8/layout/radial5"/>
    <dgm:cxn modelId="{403DFC5C-461D-4C13-B8BC-0AB5657027C5}" type="presParOf" srcId="{7338CE36-6595-403F-9390-5C2078453A15}" destId="{A930FF92-133A-4233-923E-1F7C71947AAD}" srcOrd="3" destOrd="0" presId="urn:microsoft.com/office/officeart/2005/8/layout/radial5"/>
    <dgm:cxn modelId="{38978283-9663-44B0-9D25-08F6AEC64384}" type="presParOf" srcId="{A930FF92-133A-4233-923E-1F7C71947AAD}" destId="{523B1C73-E07A-46A8-9D20-3E96CE0961ED}" srcOrd="0" destOrd="0" presId="urn:microsoft.com/office/officeart/2005/8/layout/radial5"/>
    <dgm:cxn modelId="{6B541ADB-4079-4193-B5FE-26B0599883B1}" type="presParOf" srcId="{7338CE36-6595-403F-9390-5C2078453A15}" destId="{43ADE554-53E8-4F60-9AD0-B47FB9758472}" srcOrd="4" destOrd="0" presId="urn:microsoft.com/office/officeart/2005/8/layout/radial5"/>
    <dgm:cxn modelId="{8106394D-1F50-4A82-9DF1-E451A5BBE5A3}" type="presParOf" srcId="{7338CE36-6595-403F-9390-5C2078453A15}" destId="{77468644-4801-4FED-9D38-25B60AF06EC2}" srcOrd="5" destOrd="0" presId="urn:microsoft.com/office/officeart/2005/8/layout/radial5"/>
    <dgm:cxn modelId="{F196CEF0-C2F9-4637-9A00-F23A2DFA32C5}" type="presParOf" srcId="{77468644-4801-4FED-9D38-25B60AF06EC2}" destId="{4B175D79-4E26-43DD-8DCA-5EED381F882F}" srcOrd="0" destOrd="0" presId="urn:microsoft.com/office/officeart/2005/8/layout/radial5"/>
    <dgm:cxn modelId="{446CBC9B-1C1F-420C-985E-5F89112CAC9F}" type="presParOf" srcId="{7338CE36-6595-403F-9390-5C2078453A15}" destId="{CDF68EAD-B5B0-42DF-801F-BCDF8465649C}" srcOrd="6" destOrd="0" presId="urn:microsoft.com/office/officeart/2005/8/layout/radial5"/>
    <dgm:cxn modelId="{947F1BF4-0CD4-47B6-A968-881C220FBCB1}" type="presParOf" srcId="{7338CE36-6595-403F-9390-5C2078453A15}" destId="{7FAA312D-A733-484C-90E4-08D226AB7564}" srcOrd="7" destOrd="0" presId="urn:microsoft.com/office/officeart/2005/8/layout/radial5"/>
    <dgm:cxn modelId="{C4B2CE19-0E8A-4128-811E-7ACB82A0ED1C}" type="presParOf" srcId="{7FAA312D-A733-484C-90E4-08D226AB7564}" destId="{A1ECA542-BEB3-4FEF-9C05-C240BEFE2206}" srcOrd="0" destOrd="0" presId="urn:microsoft.com/office/officeart/2005/8/layout/radial5"/>
    <dgm:cxn modelId="{AA7A0A4E-47A9-4A0F-82CD-356C20466093}" type="presParOf" srcId="{7338CE36-6595-403F-9390-5C2078453A15}" destId="{A9FB8364-1E51-479D-91F1-060218308FAA}" srcOrd="8" destOrd="0" presId="urn:microsoft.com/office/officeart/2005/8/layout/radial5"/>
    <dgm:cxn modelId="{84E5A7AE-BD28-465E-8BF4-A5124DB56392}" type="presParOf" srcId="{7338CE36-6595-403F-9390-5C2078453A15}" destId="{8D3C4EEF-48E8-408A-9A44-A724836E491E}" srcOrd="9" destOrd="0" presId="urn:microsoft.com/office/officeart/2005/8/layout/radial5"/>
    <dgm:cxn modelId="{5071334B-568D-43C9-B203-CB499C5BE404}" type="presParOf" srcId="{8D3C4EEF-48E8-408A-9A44-A724836E491E}" destId="{732D437E-BE78-4883-943B-1CC686B6964F}" srcOrd="0" destOrd="0" presId="urn:microsoft.com/office/officeart/2005/8/layout/radial5"/>
    <dgm:cxn modelId="{43BEBC7D-4A17-4FB6-B1D9-68BE6D703CA3}" type="presParOf" srcId="{7338CE36-6595-403F-9390-5C2078453A15}" destId="{BBA17DF4-1DC7-43BE-9985-27F9AF03E485}" srcOrd="10" destOrd="0" presId="urn:microsoft.com/office/officeart/2005/8/layout/radial5"/>
    <dgm:cxn modelId="{E868320C-D151-430B-9B43-CA0C6E168057}" type="presParOf" srcId="{7338CE36-6595-403F-9390-5C2078453A15}" destId="{C3FE1E6A-5925-4966-A02E-65862B70B8DF}" srcOrd="11" destOrd="0" presId="urn:microsoft.com/office/officeart/2005/8/layout/radial5"/>
    <dgm:cxn modelId="{E0EBC418-11AD-4962-A6A5-BCF9EACFE3E6}" type="presParOf" srcId="{C3FE1E6A-5925-4966-A02E-65862B70B8DF}" destId="{F7A648D2-3C4A-4C7C-BC27-0DD720BAFD82}" srcOrd="0" destOrd="0" presId="urn:microsoft.com/office/officeart/2005/8/layout/radial5"/>
    <dgm:cxn modelId="{C7206FD4-6D07-4A58-83BF-EB5F02C6F952}" type="presParOf" srcId="{7338CE36-6595-403F-9390-5C2078453A15}" destId="{342870C3-11E9-4664-B588-5F321375A54F}" srcOrd="12" destOrd="0" presId="urn:microsoft.com/office/officeart/2005/8/layout/radial5"/>
    <dgm:cxn modelId="{B2282991-0122-4076-8006-42702AE3FBED}" type="presParOf" srcId="{7338CE36-6595-403F-9390-5C2078453A15}" destId="{D61B1A8F-572A-4EF6-9FD6-D24137CA90D1}" srcOrd="13" destOrd="0" presId="urn:microsoft.com/office/officeart/2005/8/layout/radial5"/>
    <dgm:cxn modelId="{31548D2E-CD82-4FBF-AFC3-1CAAEA1459FE}" type="presParOf" srcId="{D61B1A8F-572A-4EF6-9FD6-D24137CA90D1}" destId="{5447CC4F-7FD2-461E-9B8B-769AD3CB7082}" srcOrd="0" destOrd="0" presId="urn:microsoft.com/office/officeart/2005/8/layout/radial5"/>
    <dgm:cxn modelId="{4654544C-AD3A-4A5F-83B7-AF0F509D8AEE}" type="presParOf" srcId="{7338CE36-6595-403F-9390-5C2078453A15}" destId="{01E1C3D0-50B3-4E68-B569-419D637E5C4D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C9058-4595-4DE5-89D9-1F47F123BAFC}">
      <dsp:nvSpPr>
        <dsp:cNvPr id="0" name=""/>
        <dsp:cNvSpPr/>
      </dsp:nvSpPr>
      <dsp:spPr>
        <a:xfrm>
          <a:off x="3368457" y="2266643"/>
          <a:ext cx="1264085" cy="1264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Factor</a:t>
          </a:r>
          <a:endParaRPr lang="en-US" sz="2000" kern="1200" dirty="0"/>
        </a:p>
      </dsp:txBody>
      <dsp:txXfrm>
        <a:off x="3553578" y="2451764"/>
        <a:ext cx="893843" cy="893843"/>
      </dsp:txXfrm>
    </dsp:sp>
    <dsp:sp modelId="{8E328C99-1027-41CE-A57B-3CF7A50D22D1}">
      <dsp:nvSpPr>
        <dsp:cNvPr id="0" name=""/>
        <dsp:cNvSpPr/>
      </dsp:nvSpPr>
      <dsp:spPr>
        <a:xfrm rot="16200000">
          <a:off x="3780360" y="1587462"/>
          <a:ext cx="440278" cy="552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846402" y="1764018"/>
        <a:ext cx="308195" cy="331541"/>
      </dsp:txXfrm>
    </dsp:sp>
    <dsp:sp modelId="{78558F93-D316-4625-A322-03423E15591F}">
      <dsp:nvSpPr>
        <dsp:cNvPr id="0" name=""/>
        <dsp:cNvSpPr/>
      </dsp:nvSpPr>
      <dsp:spPr>
        <a:xfrm>
          <a:off x="3269158" y="-26753"/>
          <a:ext cx="1462682" cy="14626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Greatest Common Factor</a:t>
          </a:r>
          <a:endParaRPr lang="en-US" sz="2000" kern="1200" dirty="0"/>
        </a:p>
      </dsp:txBody>
      <dsp:txXfrm>
        <a:off x="3483363" y="187452"/>
        <a:ext cx="1034272" cy="1034272"/>
      </dsp:txXfrm>
    </dsp:sp>
    <dsp:sp modelId="{A930FF92-133A-4233-923E-1F7C71947AAD}">
      <dsp:nvSpPr>
        <dsp:cNvPr id="0" name=""/>
        <dsp:cNvSpPr/>
      </dsp:nvSpPr>
      <dsp:spPr>
        <a:xfrm rot="19285714">
          <a:off x="4589508" y="1977127"/>
          <a:ext cx="440278" cy="552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603916" y="2128817"/>
        <a:ext cx="308195" cy="331541"/>
      </dsp:txXfrm>
    </dsp:sp>
    <dsp:sp modelId="{43ADE554-53E8-4F60-9AD0-B47FB9758472}">
      <dsp:nvSpPr>
        <dsp:cNvPr id="0" name=""/>
        <dsp:cNvSpPr/>
      </dsp:nvSpPr>
      <dsp:spPr>
        <a:xfrm>
          <a:off x="4984573" y="799346"/>
          <a:ext cx="1462682" cy="14626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Simple Trinomial</a:t>
          </a:r>
          <a:endParaRPr lang="en-US" sz="2000" kern="1200" dirty="0"/>
        </a:p>
      </dsp:txBody>
      <dsp:txXfrm>
        <a:off x="5198778" y="1013551"/>
        <a:ext cx="1034272" cy="1034272"/>
      </dsp:txXfrm>
    </dsp:sp>
    <dsp:sp modelId="{77468644-4801-4FED-9D38-25B60AF06EC2}">
      <dsp:nvSpPr>
        <dsp:cNvPr id="0" name=""/>
        <dsp:cNvSpPr/>
      </dsp:nvSpPr>
      <dsp:spPr>
        <a:xfrm rot="771429">
          <a:off x="4789351" y="2852696"/>
          <a:ext cx="440278" cy="552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791007" y="2948514"/>
        <a:ext cx="308195" cy="331541"/>
      </dsp:txXfrm>
    </dsp:sp>
    <dsp:sp modelId="{CDF68EAD-B5B0-42DF-801F-BCDF8465649C}">
      <dsp:nvSpPr>
        <dsp:cNvPr id="0" name=""/>
        <dsp:cNvSpPr/>
      </dsp:nvSpPr>
      <dsp:spPr>
        <a:xfrm>
          <a:off x="5408245" y="2655577"/>
          <a:ext cx="1462682" cy="14626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Perfect Square Trinomial</a:t>
          </a:r>
          <a:endParaRPr lang="en-US" sz="2000" kern="1200" dirty="0"/>
        </a:p>
      </dsp:txBody>
      <dsp:txXfrm>
        <a:off x="5622450" y="2869782"/>
        <a:ext cx="1034272" cy="1034272"/>
      </dsp:txXfrm>
    </dsp:sp>
    <dsp:sp modelId="{7FAA312D-A733-484C-90E4-08D226AB7564}">
      <dsp:nvSpPr>
        <dsp:cNvPr id="0" name=""/>
        <dsp:cNvSpPr/>
      </dsp:nvSpPr>
      <dsp:spPr>
        <a:xfrm rot="3857143">
          <a:off x="4232607" y="3529193"/>
          <a:ext cx="409160" cy="552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267352" y="3584411"/>
        <a:ext cx="286412" cy="331541"/>
      </dsp:txXfrm>
    </dsp:sp>
    <dsp:sp modelId="{A9FB8364-1E51-479D-91F1-060218308FAA}">
      <dsp:nvSpPr>
        <dsp:cNvPr id="0" name=""/>
        <dsp:cNvSpPr/>
      </dsp:nvSpPr>
      <dsp:spPr>
        <a:xfrm>
          <a:off x="4162429" y="4085446"/>
          <a:ext cx="1580106" cy="158010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Difference of Squares</a:t>
          </a:r>
        </a:p>
      </dsp:txBody>
      <dsp:txXfrm>
        <a:off x="4393830" y="4316847"/>
        <a:ext cx="1117304" cy="1117304"/>
      </dsp:txXfrm>
    </dsp:sp>
    <dsp:sp modelId="{8D3C4EEF-48E8-408A-9A44-A724836E491E}">
      <dsp:nvSpPr>
        <dsp:cNvPr id="0" name=""/>
        <dsp:cNvSpPr/>
      </dsp:nvSpPr>
      <dsp:spPr>
        <a:xfrm rot="6942857">
          <a:off x="3331317" y="3554849"/>
          <a:ext cx="440278" cy="552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426013" y="3605862"/>
        <a:ext cx="308195" cy="331541"/>
      </dsp:txXfrm>
    </dsp:sp>
    <dsp:sp modelId="{BBA17DF4-1DC7-43BE-9985-27F9AF03E485}">
      <dsp:nvSpPr>
        <dsp:cNvPr id="0" name=""/>
        <dsp:cNvSpPr/>
      </dsp:nvSpPr>
      <dsp:spPr>
        <a:xfrm>
          <a:off x="2317175" y="4144158"/>
          <a:ext cx="1462682" cy="146268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Decomposition</a:t>
          </a:r>
          <a:endParaRPr lang="en-US" sz="2000" kern="1200" dirty="0"/>
        </a:p>
      </dsp:txBody>
      <dsp:txXfrm>
        <a:off x="2531380" y="4358363"/>
        <a:ext cx="1034272" cy="1034272"/>
      </dsp:txXfrm>
    </dsp:sp>
    <dsp:sp modelId="{C3FE1E6A-5925-4966-A02E-65862B70B8DF}">
      <dsp:nvSpPr>
        <dsp:cNvPr id="0" name=""/>
        <dsp:cNvSpPr/>
      </dsp:nvSpPr>
      <dsp:spPr>
        <a:xfrm rot="10028571">
          <a:off x="2771370" y="2852696"/>
          <a:ext cx="440278" cy="552569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2901797" y="2948514"/>
        <a:ext cx="308195" cy="331541"/>
      </dsp:txXfrm>
    </dsp:sp>
    <dsp:sp modelId="{342870C3-11E9-4664-B588-5F321375A54F}">
      <dsp:nvSpPr>
        <dsp:cNvPr id="0" name=""/>
        <dsp:cNvSpPr/>
      </dsp:nvSpPr>
      <dsp:spPr>
        <a:xfrm>
          <a:off x="1130071" y="2655577"/>
          <a:ext cx="1462682" cy="146268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Fractions</a:t>
          </a:r>
          <a:endParaRPr lang="en-US" sz="2000" kern="1200" dirty="0"/>
        </a:p>
      </dsp:txBody>
      <dsp:txXfrm>
        <a:off x="1344276" y="2869782"/>
        <a:ext cx="1034272" cy="1034272"/>
      </dsp:txXfrm>
    </dsp:sp>
    <dsp:sp modelId="{D61B1A8F-572A-4EF6-9FD6-D24137CA90D1}">
      <dsp:nvSpPr>
        <dsp:cNvPr id="0" name=""/>
        <dsp:cNvSpPr/>
      </dsp:nvSpPr>
      <dsp:spPr>
        <a:xfrm rot="13114286">
          <a:off x="2971213" y="1977127"/>
          <a:ext cx="440278" cy="552569"/>
        </a:xfrm>
        <a:prstGeom prst="rightArrow">
          <a:avLst>
            <a:gd name="adj1" fmla="val 60000"/>
            <a:gd name="adj2" fmla="val 50000"/>
          </a:avLst>
        </a:prstGeom>
        <a:solidFill>
          <a:srgbClr val="FF33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088888" y="2128817"/>
        <a:ext cx="308195" cy="331541"/>
      </dsp:txXfrm>
    </dsp:sp>
    <dsp:sp modelId="{01E1C3D0-50B3-4E68-B569-419D637E5C4D}">
      <dsp:nvSpPr>
        <dsp:cNvPr id="0" name=""/>
        <dsp:cNvSpPr/>
      </dsp:nvSpPr>
      <dsp:spPr>
        <a:xfrm>
          <a:off x="1553743" y="799346"/>
          <a:ext cx="1462682" cy="1462682"/>
        </a:xfrm>
        <a:prstGeom prst="ellipse">
          <a:avLst/>
        </a:prstGeom>
        <a:solidFill>
          <a:srgbClr val="FF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Complex Bases</a:t>
          </a:r>
          <a:endParaRPr lang="en-US" sz="2000" kern="1200" dirty="0"/>
        </a:p>
      </dsp:txBody>
      <dsp:txXfrm>
        <a:off x="1767948" y="1013551"/>
        <a:ext cx="1034272" cy="1034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582E5-73A6-40F1-8AF4-D558CF393F4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9179A-503D-453A-A7A5-E0F16B5B9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2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1D0CB-7098-4EB2-99F4-DF18D64F79B2}" type="slidenum">
              <a:rPr lang="en-US"/>
              <a:pPr/>
              <a:t>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5F4BF-A15B-48C1-837C-95FB3FF5EC72}" type="slidenum">
              <a:rPr lang="en-US"/>
              <a:pPr/>
              <a:t>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CAD03-909B-403C-BDF8-B9733EA3D819}" type="slidenum">
              <a:rPr lang="en-US"/>
              <a:pPr/>
              <a:t>6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206-3668-46CA-8CE0-8F0465F40C0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974-DBB3-45AB-B7EE-79BD4564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4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206-3668-46CA-8CE0-8F0465F40C0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974-DBB3-45AB-B7EE-79BD4564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5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206-3668-46CA-8CE0-8F0465F40C0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974-DBB3-45AB-B7EE-79BD4564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3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206-3668-46CA-8CE0-8F0465F40C0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974-DBB3-45AB-B7EE-79BD4564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9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206-3668-46CA-8CE0-8F0465F40C0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974-DBB3-45AB-B7EE-79BD4564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7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206-3668-46CA-8CE0-8F0465F40C0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974-DBB3-45AB-B7EE-79BD4564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8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206-3668-46CA-8CE0-8F0465F40C0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974-DBB3-45AB-B7EE-79BD4564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1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206-3668-46CA-8CE0-8F0465F40C0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974-DBB3-45AB-B7EE-79BD4564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206-3668-46CA-8CE0-8F0465F40C0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974-DBB3-45AB-B7EE-79BD4564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9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206-3668-46CA-8CE0-8F0465F40C0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974-DBB3-45AB-B7EE-79BD4564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6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206-3668-46CA-8CE0-8F0465F40C0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974-DBB3-45AB-B7EE-79BD4564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7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1A206-3668-46CA-8CE0-8F0465F40C0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F974-DBB3-45AB-B7EE-79BD4564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5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6.bin"/><Relationship Id="rId26" Type="http://schemas.openxmlformats.org/officeDocument/2006/relationships/oleObject" Target="../embeddings/oleObject10.bin"/><Relationship Id="rId3" Type="http://schemas.openxmlformats.org/officeDocument/2006/relationships/diagramData" Target="../diagrams/data1.xml"/><Relationship Id="rId21" Type="http://schemas.openxmlformats.org/officeDocument/2006/relationships/image" Target="../media/image11.wmf"/><Relationship Id="rId34" Type="http://schemas.openxmlformats.org/officeDocument/2006/relationships/oleObject" Target="../embeddings/oleObject14.bin"/><Relationship Id="rId7" Type="http://schemas.microsoft.com/office/2007/relationships/diagramDrawing" Target="../diagrams/drawing1.xml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33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.bin"/><Relationship Id="rId20" Type="http://schemas.openxmlformats.org/officeDocument/2006/relationships/oleObject" Target="../embeddings/oleObject7.bin"/><Relationship Id="rId29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9.bin"/><Relationship Id="rId32" Type="http://schemas.openxmlformats.org/officeDocument/2006/relationships/oleObject" Target="../embeddings/oleObject13.bin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11.bin"/><Relationship Id="rId10" Type="http://schemas.openxmlformats.org/officeDocument/2006/relationships/oleObject" Target="../embeddings/oleObject2.bin"/><Relationship Id="rId19" Type="http://schemas.openxmlformats.org/officeDocument/2006/relationships/image" Target="../media/image10.wmf"/><Relationship Id="rId31" Type="http://schemas.openxmlformats.org/officeDocument/2006/relationships/image" Target="../media/image16.wmf"/><Relationship Id="rId4" Type="http://schemas.openxmlformats.org/officeDocument/2006/relationships/diagramLayout" Target="../diagrams/layout1.xml"/><Relationship Id="rId9" Type="http://schemas.openxmlformats.org/officeDocument/2006/relationships/image" Target="../media/image5.wmf"/><Relationship Id="rId14" Type="http://schemas.openxmlformats.org/officeDocument/2006/relationships/oleObject" Target="../embeddings/oleObject4.bin"/><Relationship Id="rId22" Type="http://schemas.openxmlformats.org/officeDocument/2006/relationships/oleObject" Target="../embeddings/oleObject8.bin"/><Relationship Id="rId27" Type="http://schemas.openxmlformats.org/officeDocument/2006/relationships/image" Target="../media/image14.wmf"/><Relationship Id="rId30" Type="http://schemas.openxmlformats.org/officeDocument/2006/relationships/oleObject" Target="../embeddings/oleObject12.bin"/><Relationship Id="rId35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421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4 Quadratic Equations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485" y="457200"/>
            <a:ext cx="357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4.2 Factoring Quadratic Equations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657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28" y="1107842"/>
            <a:ext cx="2651707" cy="1559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555" y="457199"/>
            <a:ext cx="3983024" cy="1749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28" y="2667000"/>
            <a:ext cx="8802964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4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692727"/>
            <a:ext cx="31630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25(</a:t>
            </a:r>
            <a:r>
              <a:rPr lang="en-US" sz="2800" i="1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- 1)</a:t>
            </a:r>
            <a:r>
              <a:rPr lang="en-US" sz="2800" baseline="30000" dirty="0">
                <a:solidFill>
                  <a:schemeClr val="accent2"/>
                </a:solidFill>
              </a:rPr>
              <a:t>2</a:t>
            </a:r>
            <a:r>
              <a:rPr lang="en-US" sz="2800" dirty="0">
                <a:solidFill>
                  <a:schemeClr val="accent2"/>
                </a:solidFill>
              </a:rPr>
              <a:t> - </a:t>
            </a:r>
            <a:r>
              <a:rPr lang="en-US" sz="2800" dirty="0" smtClean="0">
                <a:solidFill>
                  <a:schemeClr val="accent2"/>
                </a:solidFill>
              </a:rPr>
              <a:t>4(3</a:t>
            </a:r>
            <a:r>
              <a:rPr lang="en-US" sz="2800" i="1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+ 2)</a:t>
            </a:r>
            <a:r>
              <a:rPr lang="en-US" sz="2800" baseline="30000" dirty="0">
                <a:solidFill>
                  <a:schemeClr val="accent2"/>
                </a:solidFill>
              </a:rPr>
              <a:t>2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438400" y="1739205"/>
            <a:ext cx="632577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= </a:t>
            </a:r>
            <a:r>
              <a:rPr lang="en-US" sz="2800" dirty="0" smtClean="0"/>
              <a:t>[5</a:t>
            </a:r>
            <a:r>
              <a:rPr lang="en-US" sz="2800" dirty="0" smtClean="0">
                <a:solidFill>
                  <a:srgbClr val="CC0000"/>
                </a:solidFill>
              </a:rPr>
              <a:t>(</a:t>
            </a:r>
            <a:r>
              <a:rPr lang="en-US" sz="2800" i="1" dirty="0" smtClean="0">
                <a:solidFill>
                  <a:srgbClr val="CC0000"/>
                </a:solidFill>
              </a:rPr>
              <a:t>x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r>
              <a:rPr lang="en-US" sz="2800" dirty="0">
                <a:solidFill>
                  <a:srgbClr val="CC0000"/>
                </a:solidFill>
              </a:rPr>
              <a:t>- 1) - </a:t>
            </a:r>
            <a:r>
              <a:rPr lang="en-US" sz="2800" dirty="0" smtClean="0">
                <a:solidFill>
                  <a:srgbClr val="CC0000"/>
                </a:solidFill>
              </a:rPr>
              <a:t>2</a:t>
            </a:r>
            <a:r>
              <a:rPr lang="en-US" sz="2800" dirty="0" smtClean="0">
                <a:solidFill>
                  <a:schemeClr val="accent2"/>
                </a:solidFill>
              </a:rPr>
              <a:t>(3</a:t>
            </a:r>
            <a:r>
              <a:rPr lang="en-US" sz="2800" i="1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+ 2</a:t>
            </a:r>
            <a:r>
              <a:rPr lang="en-US" sz="2800" dirty="0"/>
              <a:t>)] </a:t>
            </a:r>
            <a:r>
              <a:rPr lang="en-US" sz="2800" dirty="0" smtClean="0"/>
              <a:t>[5(</a:t>
            </a:r>
            <a:r>
              <a:rPr lang="en-US" sz="2800" i="1" dirty="0" smtClean="0">
                <a:solidFill>
                  <a:srgbClr val="CC0000"/>
                </a:solidFill>
              </a:rPr>
              <a:t>x </a:t>
            </a:r>
            <a:r>
              <a:rPr lang="en-US" sz="2800" dirty="0">
                <a:solidFill>
                  <a:srgbClr val="CC0000"/>
                </a:solidFill>
              </a:rPr>
              <a:t>- 1) + </a:t>
            </a:r>
            <a:r>
              <a:rPr lang="en-US" sz="2800" dirty="0" smtClean="0">
                <a:solidFill>
                  <a:srgbClr val="CC0000"/>
                </a:solidFill>
              </a:rPr>
              <a:t>2</a:t>
            </a:r>
            <a:r>
              <a:rPr lang="en-US" sz="2800" dirty="0" smtClean="0">
                <a:solidFill>
                  <a:schemeClr val="accent2"/>
                </a:solidFill>
              </a:rPr>
              <a:t>(3</a:t>
            </a:r>
            <a:r>
              <a:rPr lang="en-US" sz="2800" i="1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+ 2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  <a:r>
              <a:rPr lang="en-US" sz="2800" dirty="0" smtClean="0"/>
              <a:t>]</a:t>
            </a:r>
            <a:endParaRPr lang="en-US" sz="2800" dirty="0"/>
          </a:p>
          <a:p>
            <a:r>
              <a:rPr lang="en-US" sz="2800" dirty="0">
                <a:solidFill>
                  <a:srgbClr val="CC0000"/>
                </a:solidFill>
              </a:rPr>
              <a:t>= </a:t>
            </a:r>
            <a:r>
              <a:rPr lang="en-US" sz="2800" dirty="0" smtClean="0">
                <a:solidFill>
                  <a:srgbClr val="CC0000"/>
                </a:solidFill>
              </a:rPr>
              <a:t>(5</a:t>
            </a:r>
            <a:r>
              <a:rPr lang="en-US" sz="2800" i="1" dirty="0" smtClean="0">
                <a:solidFill>
                  <a:srgbClr val="CC0000"/>
                </a:solidFill>
              </a:rPr>
              <a:t>x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r>
              <a:rPr lang="en-US" sz="2800" dirty="0">
                <a:solidFill>
                  <a:srgbClr val="CC0000"/>
                </a:solidFill>
              </a:rPr>
              <a:t>- </a:t>
            </a:r>
            <a:r>
              <a:rPr lang="en-US" sz="2800" dirty="0" smtClean="0">
                <a:solidFill>
                  <a:srgbClr val="CC0000"/>
                </a:solidFill>
              </a:rPr>
              <a:t>5 </a:t>
            </a:r>
            <a:r>
              <a:rPr lang="en-US" sz="2800" dirty="0">
                <a:solidFill>
                  <a:schemeClr val="accent2"/>
                </a:solidFill>
              </a:rPr>
              <a:t>- </a:t>
            </a:r>
            <a:r>
              <a:rPr lang="en-US" sz="2800" dirty="0" smtClean="0">
                <a:solidFill>
                  <a:schemeClr val="accent2"/>
                </a:solidFill>
              </a:rPr>
              <a:t>6</a:t>
            </a:r>
            <a:r>
              <a:rPr lang="en-US" sz="2800" i="1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- </a:t>
            </a:r>
            <a:r>
              <a:rPr lang="en-US" sz="2800" dirty="0" smtClean="0">
                <a:solidFill>
                  <a:schemeClr val="accent2"/>
                </a:solidFill>
              </a:rPr>
              <a:t>4</a:t>
            </a:r>
            <a:r>
              <a:rPr lang="en-US" sz="2800" dirty="0" smtClean="0">
                <a:solidFill>
                  <a:srgbClr val="CC0000"/>
                </a:solidFill>
              </a:rPr>
              <a:t>)(5</a:t>
            </a:r>
            <a:r>
              <a:rPr lang="en-US" sz="2800" i="1" dirty="0" smtClean="0">
                <a:solidFill>
                  <a:srgbClr val="CC0000"/>
                </a:solidFill>
              </a:rPr>
              <a:t>x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r>
              <a:rPr lang="en-US" sz="2800" dirty="0">
                <a:solidFill>
                  <a:srgbClr val="CC0000"/>
                </a:solidFill>
              </a:rPr>
              <a:t>- </a:t>
            </a:r>
            <a:r>
              <a:rPr lang="en-US" sz="2800" dirty="0" smtClean="0">
                <a:solidFill>
                  <a:srgbClr val="CC0000"/>
                </a:solidFill>
              </a:rPr>
              <a:t>5 </a:t>
            </a:r>
            <a:r>
              <a:rPr lang="en-US" sz="2800" dirty="0">
                <a:solidFill>
                  <a:schemeClr val="accent2"/>
                </a:solidFill>
              </a:rPr>
              <a:t>+ </a:t>
            </a:r>
            <a:r>
              <a:rPr lang="en-US" sz="2800" dirty="0" smtClean="0">
                <a:solidFill>
                  <a:schemeClr val="accent2"/>
                </a:solidFill>
              </a:rPr>
              <a:t>6</a:t>
            </a:r>
            <a:r>
              <a:rPr lang="en-US" sz="2800" i="1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+ </a:t>
            </a:r>
            <a:r>
              <a:rPr lang="en-US" sz="2800" dirty="0" smtClean="0">
                <a:solidFill>
                  <a:schemeClr val="accent2"/>
                </a:solidFill>
              </a:rPr>
              <a:t>4</a:t>
            </a:r>
            <a:r>
              <a:rPr lang="en-US" sz="2800" dirty="0" smtClean="0">
                <a:solidFill>
                  <a:srgbClr val="CC0000"/>
                </a:solidFill>
              </a:rPr>
              <a:t>)</a:t>
            </a:r>
            <a:endParaRPr lang="en-US" sz="2800" dirty="0">
              <a:solidFill>
                <a:srgbClr val="CC0000"/>
              </a:solidFill>
            </a:endParaRPr>
          </a:p>
          <a:p>
            <a:r>
              <a:rPr lang="en-US" sz="2800" dirty="0">
                <a:solidFill>
                  <a:srgbClr val="CC0000"/>
                </a:solidFill>
              </a:rPr>
              <a:t>= </a:t>
            </a:r>
            <a:r>
              <a:rPr lang="en-US" sz="2800" dirty="0" smtClean="0">
                <a:solidFill>
                  <a:srgbClr val="CC0000"/>
                </a:solidFill>
              </a:rPr>
              <a:t>(-</a:t>
            </a:r>
            <a:r>
              <a:rPr lang="en-US" sz="2800" i="1" dirty="0" smtClean="0">
                <a:solidFill>
                  <a:srgbClr val="CC0000"/>
                </a:solidFill>
              </a:rPr>
              <a:t>x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r>
              <a:rPr lang="en-US" sz="2800" dirty="0">
                <a:solidFill>
                  <a:srgbClr val="CC0000"/>
                </a:solidFill>
              </a:rPr>
              <a:t>- 9</a:t>
            </a:r>
            <a:r>
              <a:rPr lang="en-US" sz="2800" dirty="0" smtClean="0">
                <a:solidFill>
                  <a:srgbClr val="CC0000"/>
                </a:solidFill>
              </a:rPr>
              <a:t>)(11</a:t>
            </a:r>
            <a:r>
              <a:rPr lang="en-US" sz="2800" i="1" dirty="0" smtClean="0">
                <a:solidFill>
                  <a:srgbClr val="CC0000"/>
                </a:solidFill>
              </a:rPr>
              <a:t>x</a:t>
            </a:r>
            <a:r>
              <a:rPr lang="en-US" sz="2800" dirty="0" smtClean="0">
                <a:solidFill>
                  <a:srgbClr val="CC0000"/>
                </a:solidFill>
              </a:rPr>
              <a:t> - 1)</a:t>
            </a:r>
            <a:endParaRPr lang="en-US" sz="2800" dirty="0">
              <a:solidFill>
                <a:srgbClr val="CC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4800" y="3890665"/>
            <a:ext cx="3607078" cy="2214265"/>
            <a:chOff x="304800" y="3890665"/>
            <a:chExt cx="3607078" cy="2214265"/>
          </a:xfrm>
        </p:grpSpPr>
        <p:sp>
          <p:nvSpPr>
            <p:cNvPr id="3" name="Rectangle 2"/>
            <p:cNvSpPr/>
            <p:nvPr/>
          </p:nvSpPr>
          <p:spPr>
            <a:xfrm>
              <a:off x="304800" y="3890665"/>
              <a:ext cx="360707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Assignment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57200" y="5181600"/>
              <a:ext cx="220342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Suggested Questions:</a:t>
              </a:r>
            </a:p>
            <a:p>
              <a:r>
                <a:rPr lang="en-US" dirty="0" smtClean="0"/>
                <a:t>Page 229</a:t>
              </a:r>
            </a:p>
            <a:p>
              <a:r>
                <a:rPr lang="en-US" dirty="0" smtClean="0"/>
                <a:t># 1 - 5</a:t>
              </a:r>
              <a:endParaRPr lang="en-US" dirty="0"/>
            </a:p>
          </p:txBody>
        </p:sp>
      </p:grp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077200" y="6470895"/>
            <a:ext cx="92845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smtClean="0"/>
              <a:t>4.2A.</a:t>
            </a:r>
            <a:r>
              <a:rPr lang="en-US" sz="1800" i="1" smtClean="0"/>
              <a:t>10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9813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9485" y="110337"/>
            <a:ext cx="3818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4.2A  Factoring  Quadratic Expressions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4.2A.</a:t>
            </a:r>
            <a:r>
              <a:rPr lang="en-US" sz="1800" i="1" dirty="0" smtClean="0"/>
              <a:t>2</a:t>
            </a:r>
            <a:endParaRPr lang="en-US" sz="1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43953461"/>
              </p:ext>
            </p:extLst>
          </p:nvPr>
        </p:nvGraphicFramePr>
        <p:xfrm>
          <a:off x="457200" y="609600"/>
          <a:ext cx="8001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818399"/>
              </p:ext>
            </p:extLst>
          </p:nvPr>
        </p:nvGraphicFramePr>
        <p:xfrm>
          <a:off x="5029200" y="462083"/>
          <a:ext cx="914400" cy="332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" name="Equation" r:id="rId8" imgW="558720" imgH="203040" progId="Equation.DSMT4">
                  <p:embed/>
                </p:oleObj>
              </mc:Choice>
              <mc:Fallback>
                <p:oleObj name="Equation" r:id="rId8" imgW="558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29200" y="462083"/>
                        <a:ext cx="914400" cy="332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641433"/>
              </p:ext>
            </p:extLst>
          </p:nvPr>
        </p:nvGraphicFramePr>
        <p:xfrm>
          <a:off x="6754813" y="1371600"/>
          <a:ext cx="112236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9" name="Equation" r:id="rId10" imgW="685800" imgH="203040" progId="Equation.DSMT4">
                  <p:embed/>
                </p:oleObj>
              </mc:Choice>
              <mc:Fallback>
                <p:oleObj name="Equation" r:id="rId10" imgW="685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754813" y="1371600"/>
                        <a:ext cx="1122362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644657"/>
              </p:ext>
            </p:extLst>
          </p:nvPr>
        </p:nvGraphicFramePr>
        <p:xfrm>
          <a:off x="7335837" y="3429000"/>
          <a:ext cx="1350963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" name="Equation" r:id="rId12" imgW="825480" imgH="203040" progId="Equation.DSMT4">
                  <p:embed/>
                </p:oleObj>
              </mc:Choice>
              <mc:Fallback>
                <p:oleObj name="Equation" r:id="rId12" imgW="825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35837" y="3429000"/>
                        <a:ext cx="1350963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692435"/>
              </p:ext>
            </p:extLst>
          </p:nvPr>
        </p:nvGraphicFramePr>
        <p:xfrm>
          <a:off x="6553200" y="5410200"/>
          <a:ext cx="769937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" name="Equation" r:id="rId14" imgW="469800" imgH="203040" progId="Equation.DSMT4">
                  <p:embed/>
                </p:oleObj>
              </mc:Choice>
              <mc:Fallback>
                <p:oleObj name="Equation" r:id="rId14" imgW="469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553200" y="5410200"/>
                        <a:ext cx="769937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363475"/>
              </p:ext>
            </p:extLst>
          </p:nvPr>
        </p:nvGraphicFramePr>
        <p:xfrm>
          <a:off x="1666875" y="5867400"/>
          <a:ext cx="124777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2" name="Equation" r:id="rId16" imgW="761760" imgH="203040" progId="Equation.DSMT4">
                  <p:embed/>
                </p:oleObj>
              </mc:Choice>
              <mc:Fallback>
                <p:oleObj name="Equation" r:id="rId16" imgW="761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666875" y="5867400"/>
                        <a:ext cx="1247775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55890"/>
              </p:ext>
            </p:extLst>
          </p:nvPr>
        </p:nvGraphicFramePr>
        <p:xfrm>
          <a:off x="274638" y="3578225"/>
          <a:ext cx="13096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3" name="Equation" r:id="rId18" imgW="799920" imgH="393480" progId="Equation.DSMT4">
                  <p:embed/>
                </p:oleObj>
              </mc:Choice>
              <mc:Fallback>
                <p:oleObj name="Equation" r:id="rId18" imgW="799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74638" y="3578225"/>
                        <a:ext cx="1309687" cy="64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090554"/>
              </p:ext>
            </p:extLst>
          </p:nvPr>
        </p:nvGraphicFramePr>
        <p:xfrm>
          <a:off x="632602" y="609600"/>
          <a:ext cx="22256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4" name="Equation" r:id="rId20" imgW="1358640" imgH="279360" progId="Equation.DSMT4">
                  <p:embed/>
                </p:oleObj>
              </mc:Choice>
              <mc:Fallback>
                <p:oleObj name="Equation" r:id="rId20" imgW="13586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32602" y="609600"/>
                        <a:ext cx="2225675" cy="45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704959"/>
              </p:ext>
            </p:extLst>
          </p:nvPr>
        </p:nvGraphicFramePr>
        <p:xfrm>
          <a:off x="5952392" y="488461"/>
          <a:ext cx="126841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" name="Equation" r:id="rId22" imgW="774360" imgH="203040" progId="Equation.DSMT4">
                  <p:embed/>
                </p:oleObj>
              </mc:Choice>
              <mc:Fallback>
                <p:oleObj name="Equation" r:id="rId22" imgW="774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952392" y="488461"/>
                        <a:ext cx="1268412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469602"/>
              </p:ext>
            </p:extLst>
          </p:nvPr>
        </p:nvGraphicFramePr>
        <p:xfrm>
          <a:off x="6989762" y="1684338"/>
          <a:ext cx="1620838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" name="Equation" r:id="rId24" imgW="990360" imgH="253800" progId="Equation.DSMT4">
                  <p:embed/>
                </p:oleObj>
              </mc:Choice>
              <mc:Fallback>
                <p:oleObj name="Equation" r:id="rId24" imgW="990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989762" y="1684338"/>
                        <a:ext cx="1620838" cy="41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001482"/>
              </p:ext>
            </p:extLst>
          </p:nvPr>
        </p:nvGraphicFramePr>
        <p:xfrm>
          <a:off x="7353300" y="3852863"/>
          <a:ext cx="16224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" name="Equation" r:id="rId26" imgW="990360" imgH="533160" progId="Equation.DSMT4">
                  <p:embed/>
                </p:oleObj>
              </mc:Choice>
              <mc:Fallback>
                <p:oleObj name="Equation" r:id="rId26" imgW="9903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353300" y="3852863"/>
                        <a:ext cx="1622425" cy="871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094442"/>
              </p:ext>
            </p:extLst>
          </p:nvPr>
        </p:nvGraphicFramePr>
        <p:xfrm>
          <a:off x="6627812" y="5791200"/>
          <a:ext cx="160178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8" name="Equation" r:id="rId28" imgW="977760" imgH="253800" progId="Equation.DSMT4">
                  <p:embed/>
                </p:oleObj>
              </mc:Choice>
              <mc:Fallback>
                <p:oleObj name="Equation" r:id="rId28" imgW="977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627812" y="5791200"/>
                        <a:ext cx="1601788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28595"/>
              </p:ext>
            </p:extLst>
          </p:nvPr>
        </p:nvGraphicFramePr>
        <p:xfrm>
          <a:off x="1752600" y="6215062"/>
          <a:ext cx="18288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9" name="Equation" r:id="rId30" imgW="1117440" imgH="253800" progId="Equation.DSMT4">
                  <p:embed/>
                </p:oleObj>
              </mc:Choice>
              <mc:Fallback>
                <p:oleObj name="Equation" r:id="rId30" imgW="1117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752600" y="6215062"/>
                        <a:ext cx="1828800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904143"/>
              </p:ext>
            </p:extLst>
          </p:nvPr>
        </p:nvGraphicFramePr>
        <p:xfrm>
          <a:off x="201612" y="4464050"/>
          <a:ext cx="1931988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0" name="Equation" r:id="rId32" imgW="1180800" imgH="812520" progId="Equation.DSMT4">
                  <p:embed/>
                </p:oleObj>
              </mc:Choice>
              <mc:Fallback>
                <p:oleObj name="Equation" r:id="rId32" imgW="11808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201612" y="4464050"/>
                        <a:ext cx="1931988" cy="132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781786"/>
              </p:ext>
            </p:extLst>
          </p:nvPr>
        </p:nvGraphicFramePr>
        <p:xfrm>
          <a:off x="157194" y="1066800"/>
          <a:ext cx="27241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1" name="Equation" r:id="rId34" imgW="1663560" imgH="279360" progId="Equation.DSMT4">
                  <p:embed/>
                </p:oleObj>
              </mc:Choice>
              <mc:Fallback>
                <p:oleObj name="Equation" r:id="rId34" imgW="16635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157194" y="1066800"/>
                        <a:ext cx="2724150" cy="45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63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0C9058-4595-4DE5-89D9-1F47F123B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10C9058-4595-4DE5-89D9-1F47F123B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328C99-1027-41CE-A57B-3CF7A50D22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8E328C99-1027-41CE-A57B-3CF7A50D22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58F93-D316-4625-A322-03423E155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78558F93-D316-4625-A322-03423E1559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30FF92-133A-4233-923E-1F7C71947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A930FF92-133A-4233-923E-1F7C71947A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ADE554-53E8-4F60-9AD0-B47FB9758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43ADE554-53E8-4F60-9AD0-B47FB97584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468644-4801-4FED-9D38-25B60AF06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77468644-4801-4FED-9D38-25B60AF06E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F68EAD-B5B0-42DF-801F-BCDF84656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graphicEl>
                                              <a:dgm id="{CDF68EAD-B5B0-42DF-801F-BCDF84656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AA312D-A733-484C-90E4-08D226AB7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graphicEl>
                                              <a:dgm id="{7FAA312D-A733-484C-90E4-08D226AB75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FB8364-1E51-479D-91F1-060218308F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">
                                            <p:graphicEl>
                                              <a:dgm id="{A9FB8364-1E51-479D-91F1-060218308F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3C4EEF-48E8-408A-9A44-A724836E4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>
                                            <p:graphicEl>
                                              <a:dgm id="{8D3C4EEF-48E8-408A-9A44-A724836E49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A17DF4-1DC7-43BE-9985-27F9AF03E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">
                                            <p:graphicEl>
                                              <a:dgm id="{BBA17DF4-1DC7-43BE-9985-27F9AF03E4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FE1E6A-5925-4966-A02E-65862B70B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">
                                            <p:graphicEl>
                                              <a:dgm id="{C3FE1E6A-5925-4966-A02E-65862B70B8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2870C3-11E9-4664-B588-5F321375A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">
                                            <p:graphicEl>
                                              <a:dgm id="{342870C3-11E9-4664-B588-5F321375A5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1B1A8F-572A-4EF6-9FD6-D24137CA9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3">
                                            <p:graphicEl>
                                              <a:dgm id="{D61B1A8F-572A-4EF6-9FD6-D24137CA90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E1C3D0-50B3-4E68-B569-419D637E5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">
                                            <p:graphicEl>
                                              <a:dgm id="{01E1C3D0-50B3-4E68-B569-419D637E5C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768475" y="0"/>
            <a:ext cx="48272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solidFill>
                  <a:srgbClr val="CC0000"/>
                </a:solidFill>
              </a:rPr>
              <a:t>Solve by Factoring </a:t>
            </a:r>
            <a:r>
              <a:rPr lang="en-US" sz="2400" b="1" u="sng" dirty="0">
                <a:solidFill>
                  <a:srgbClr val="CC0000"/>
                </a:solidFill>
              </a:rPr>
              <a:t>Simple Trinomials</a:t>
            </a:r>
            <a:endParaRPr lang="en-US" sz="2400" u="sng" dirty="0">
              <a:solidFill>
                <a:srgbClr val="CC0000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533400"/>
            <a:ext cx="698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660066"/>
                </a:solidFill>
              </a:rPr>
              <a:t>Simple Trinomials</a:t>
            </a:r>
            <a:r>
              <a:rPr lang="en-US" sz="2400" dirty="0"/>
              <a:t>:  The coefficient of the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term is 1.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68325" y="990600"/>
            <a:ext cx="545213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Recall:   (</a:t>
            </a:r>
            <a:r>
              <a:rPr lang="en-US" sz="2400" i="1" dirty="0"/>
              <a:t>x</a:t>
            </a:r>
            <a:r>
              <a:rPr lang="en-US" sz="2400" dirty="0"/>
              <a:t> + 6)(</a:t>
            </a:r>
            <a:r>
              <a:rPr lang="en-US" sz="2400" i="1" dirty="0"/>
              <a:t>x</a:t>
            </a:r>
            <a:r>
              <a:rPr lang="en-US" sz="2400" dirty="0"/>
              <a:t> + 4) = </a:t>
            </a:r>
            <a:r>
              <a:rPr lang="en-US" sz="2400" dirty="0" smtClean="0"/>
              <a:t>x(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/>
              <a:t>+ 4</a:t>
            </a:r>
            <a:r>
              <a:rPr lang="en-US" sz="2400" dirty="0" smtClean="0"/>
              <a:t>) + 6(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/>
              <a:t>+ 4)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=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</a:t>
            </a:r>
            <a:r>
              <a:rPr lang="en-US" sz="2400" dirty="0" smtClean="0"/>
              <a:t>4</a:t>
            </a:r>
            <a:r>
              <a:rPr lang="en-US" sz="2400" i="1" dirty="0" smtClean="0"/>
              <a:t>x</a:t>
            </a:r>
            <a:r>
              <a:rPr lang="en-US" sz="2400" dirty="0" smtClean="0"/>
              <a:t> + 6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(6)(4)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= </a:t>
            </a:r>
            <a:r>
              <a:rPr lang="en-US" sz="2400" i="1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(4 + 6)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/>
              <a:t>+ (6)(4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=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+ 10</a:t>
            </a:r>
            <a:r>
              <a:rPr lang="en-US" sz="2400" i="1" dirty="0"/>
              <a:t>x</a:t>
            </a:r>
            <a:r>
              <a:rPr lang="en-US" sz="2400" dirty="0"/>
              <a:t> + 24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828800" y="2754556"/>
            <a:ext cx="46985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The middle term is the </a:t>
            </a:r>
            <a:r>
              <a:rPr lang="en-US" sz="2400" b="1" dirty="0">
                <a:solidFill>
                  <a:srgbClr val="FF0000"/>
                </a:solidFill>
              </a:rPr>
              <a:t>sum</a:t>
            </a:r>
            <a:r>
              <a:rPr lang="en-US" sz="2400" b="1" dirty="0">
                <a:solidFill>
                  <a:schemeClr val="accent2"/>
                </a:solidFill>
              </a:rPr>
              <a:t> of 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the constant terms of the binomial.</a:t>
            </a:r>
            <a:endParaRPr lang="en-US" sz="2400" dirty="0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5181600" y="2362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232525" y="1431925"/>
            <a:ext cx="263322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The last term is the</a:t>
            </a:r>
          </a:p>
          <a:p>
            <a:r>
              <a:rPr lang="en-US" sz="2400" b="1">
                <a:solidFill>
                  <a:srgbClr val="FF0000"/>
                </a:solidFill>
              </a:rPr>
              <a:t>product</a:t>
            </a:r>
            <a:r>
              <a:rPr lang="en-US" sz="2400" b="1">
                <a:solidFill>
                  <a:schemeClr val="accent2"/>
                </a:solidFill>
              </a:rPr>
              <a:t> of the </a:t>
            </a:r>
          </a:p>
          <a:p>
            <a:r>
              <a:rPr lang="en-US" sz="2400" b="1">
                <a:solidFill>
                  <a:schemeClr val="accent2"/>
                </a:solidFill>
              </a:rPr>
              <a:t>constant terms.</a:t>
            </a:r>
            <a:endParaRPr lang="en-US" sz="2400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38884" y="4038600"/>
            <a:ext cx="10613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3300"/>
                </a:solidFill>
              </a:rPr>
              <a:t>Factor:</a:t>
            </a:r>
            <a:endParaRPr lang="en-US" sz="2400" dirty="0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329290" y="4080164"/>
            <a:ext cx="16209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660066"/>
                </a:solidFill>
              </a:rPr>
              <a:t>x</a:t>
            </a:r>
            <a:r>
              <a:rPr lang="en-US" sz="2400" b="1" baseline="30000" dirty="0">
                <a:solidFill>
                  <a:srgbClr val="660066"/>
                </a:solidFill>
              </a:rPr>
              <a:t>2</a:t>
            </a:r>
            <a:r>
              <a:rPr lang="en-US" sz="2400" b="1" dirty="0">
                <a:solidFill>
                  <a:srgbClr val="660066"/>
                </a:solidFill>
              </a:rPr>
              <a:t> + 9</a:t>
            </a:r>
            <a:r>
              <a:rPr lang="en-US" sz="2400" b="1" i="1" dirty="0">
                <a:solidFill>
                  <a:srgbClr val="660066"/>
                </a:solidFill>
              </a:rPr>
              <a:t>x</a:t>
            </a:r>
            <a:r>
              <a:rPr lang="en-US" sz="2400" b="1" dirty="0">
                <a:solidFill>
                  <a:srgbClr val="660066"/>
                </a:solidFill>
              </a:rPr>
              <a:t> + 20</a:t>
            </a:r>
            <a:endParaRPr lang="en-US" sz="2400" dirty="0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2365629" y="6015335"/>
            <a:ext cx="17459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+ 5)(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+ 4)</a:t>
            </a:r>
            <a:endParaRPr lang="en-US" sz="2400" dirty="0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2359020" y="4948535"/>
            <a:ext cx="25939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660066"/>
                </a:solidFill>
              </a:rPr>
              <a:t>x</a:t>
            </a:r>
            <a:r>
              <a:rPr lang="en-US" sz="2400" b="1" baseline="30000" dirty="0">
                <a:solidFill>
                  <a:srgbClr val="660066"/>
                </a:solidFill>
              </a:rPr>
              <a:t>2</a:t>
            </a:r>
            <a:r>
              <a:rPr lang="en-US" sz="2400" b="1" dirty="0">
                <a:solidFill>
                  <a:srgbClr val="660066"/>
                </a:solidFill>
              </a:rPr>
              <a:t> + </a:t>
            </a:r>
            <a:r>
              <a:rPr lang="en-US" sz="2400" b="1" dirty="0" smtClean="0">
                <a:solidFill>
                  <a:srgbClr val="660066"/>
                </a:solidFill>
              </a:rPr>
              <a:t>5</a:t>
            </a:r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 + 4</a:t>
            </a:r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 + (4)(5)</a:t>
            </a:r>
            <a:endParaRPr lang="en-US" sz="2400" dirty="0"/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2359020" y="5405735"/>
            <a:ext cx="23342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(</a:t>
            </a:r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>
                <a:solidFill>
                  <a:srgbClr val="660066"/>
                </a:solidFill>
              </a:rPr>
              <a:t>+ </a:t>
            </a:r>
            <a:r>
              <a:rPr lang="en-US" sz="2400" b="1" dirty="0" smtClean="0">
                <a:solidFill>
                  <a:srgbClr val="660066"/>
                </a:solidFill>
              </a:rPr>
              <a:t>5</a:t>
            </a:r>
            <a:r>
              <a:rPr lang="en-US" sz="2400" b="1" dirty="0">
                <a:solidFill>
                  <a:srgbClr val="660066"/>
                </a:solidFill>
              </a:rPr>
              <a:t>)</a:t>
            </a:r>
            <a:r>
              <a:rPr lang="en-US" sz="2400" b="1" dirty="0" smtClean="0">
                <a:solidFill>
                  <a:srgbClr val="660066"/>
                </a:solidFill>
              </a:rPr>
              <a:t> + 4(</a:t>
            </a:r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 + 5)</a:t>
            </a:r>
            <a:endParaRPr lang="en-US" sz="2400" dirty="0"/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1600200" y="3516556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</a:rPr>
              <a:t>x</a:t>
            </a:r>
            <a:r>
              <a:rPr lang="en-US" sz="2800" b="1" baseline="30000" dirty="0">
                <a:solidFill>
                  <a:srgbClr val="002060"/>
                </a:solidFill>
              </a:rPr>
              <a:t>2 </a:t>
            </a:r>
            <a:r>
              <a:rPr lang="en-US" sz="2800" b="1" dirty="0">
                <a:solidFill>
                  <a:srgbClr val="002060"/>
                </a:solidFill>
              </a:rPr>
              <a:t>+ (</a:t>
            </a:r>
            <a:r>
              <a:rPr lang="en-US" sz="2800" b="1" i="1" dirty="0">
                <a:solidFill>
                  <a:srgbClr val="002060"/>
                </a:solidFill>
              </a:rPr>
              <a:t>a</a:t>
            </a:r>
            <a:r>
              <a:rPr lang="en-US" sz="2800" b="1" dirty="0">
                <a:solidFill>
                  <a:srgbClr val="002060"/>
                </a:solidFill>
              </a:rPr>
              <a:t> + </a:t>
            </a:r>
            <a:r>
              <a:rPr lang="en-US" sz="2800" b="1" i="1" dirty="0">
                <a:solidFill>
                  <a:srgbClr val="002060"/>
                </a:solidFill>
              </a:rPr>
              <a:t>b</a:t>
            </a:r>
            <a:r>
              <a:rPr lang="en-US" sz="2800" b="1" dirty="0">
                <a:solidFill>
                  <a:srgbClr val="002060"/>
                </a:solidFill>
              </a:rPr>
              <a:t>)</a:t>
            </a:r>
            <a:r>
              <a:rPr lang="en-US" sz="2800" b="1" i="1" dirty="0">
                <a:solidFill>
                  <a:srgbClr val="002060"/>
                </a:solidFill>
              </a:rPr>
              <a:t>x</a:t>
            </a:r>
            <a:r>
              <a:rPr lang="en-US" sz="2800" b="1" dirty="0">
                <a:solidFill>
                  <a:srgbClr val="002060"/>
                </a:solidFill>
              </a:rPr>
              <a:t> + </a:t>
            </a:r>
            <a:r>
              <a:rPr lang="en-US" sz="2800" b="1" i="1" dirty="0" err="1">
                <a:solidFill>
                  <a:srgbClr val="002060"/>
                </a:solidFill>
              </a:rPr>
              <a:t>ab</a:t>
            </a:r>
            <a:r>
              <a:rPr lang="en-US" sz="2800" b="1" dirty="0">
                <a:solidFill>
                  <a:srgbClr val="002060"/>
                </a:solidFill>
              </a:rPr>
              <a:t> = (</a:t>
            </a:r>
            <a:r>
              <a:rPr lang="en-US" sz="2800" b="1" i="1" dirty="0">
                <a:solidFill>
                  <a:srgbClr val="002060"/>
                </a:solidFill>
              </a:rPr>
              <a:t>x</a:t>
            </a:r>
            <a:r>
              <a:rPr lang="en-US" sz="2800" b="1" dirty="0">
                <a:solidFill>
                  <a:srgbClr val="002060"/>
                </a:solidFill>
              </a:rPr>
              <a:t> + a)(</a:t>
            </a:r>
            <a:r>
              <a:rPr lang="en-US" sz="2800" b="1" i="1" dirty="0">
                <a:solidFill>
                  <a:srgbClr val="002060"/>
                </a:solidFill>
              </a:rPr>
              <a:t>x</a:t>
            </a:r>
            <a:r>
              <a:rPr lang="en-US" sz="2800" b="1" dirty="0">
                <a:solidFill>
                  <a:srgbClr val="002060"/>
                </a:solidFill>
              </a:rPr>
              <a:t> + b)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4.2A.</a:t>
            </a:r>
            <a:r>
              <a:rPr lang="en-US" sz="1800" i="1" dirty="0"/>
              <a:t>3</a:t>
            </a:r>
            <a:endParaRPr lang="en-US" sz="1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47080"/>
              </p:ext>
            </p:extLst>
          </p:nvPr>
        </p:nvGraphicFramePr>
        <p:xfrm>
          <a:off x="5774444" y="415544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Factors of 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949330"/>
              </p:ext>
            </p:extLst>
          </p:nvPr>
        </p:nvGraphicFramePr>
        <p:xfrm>
          <a:off x="7086600" y="94442"/>
          <a:ext cx="1850084" cy="558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4" imgW="672840" imgH="203040" progId="Equation.DSMT4">
                  <p:embed/>
                </p:oleObj>
              </mc:Choice>
              <mc:Fallback>
                <p:oleObj name="Equation" r:id="rId4" imgW="67284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94442"/>
                        <a:ext cx="1850084" cy="558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2450068"/>
            <a:ext cx="348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CC"/>
                </a:solidFill>
              </a:rPr>
              <a:t>Explain each step going backwards</a:t>
            </a:r>
            <a:endParaRPr lang="en-US" b="1" dirty="0">
              <a:solidFill>
                <a:srgbClr val="FF33CC"/>
              </a:solidFill>
            </a:endParaRP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2362200" y="4495800"/>
            <a:ext cx="26452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660066"/>
                </a:solidFill>
              </a:rPr>
              <a:t>x</a:t>
            </a:r>
            <a:r>
              <a:rPr lang="en-US" sz="2400" b="1" baseline="30000" dirty="0">
                <a:solidFill>
                  <a:srgbClr val="660066"/>
                </a:solidFill>
              </a:rPr>
              <a:t>2</a:t>
            </a:r>
            <a:r>
              <a:rPr lang="en-US" sz="2400" b="1" dirty="0">
                <a:solidFill>
                  <a:srgbClr val="660066"/>
                </a:solidFill>
              </a:rPr>
              <a:t> + </a:t>
            </a:r>
            <a:r>
              <a:rPr lang="en-US" sz="2400" b="1" dirty="0" smtClean="0">
                <a:solidFill>
                  <a:srgbClr val="660066"/>
                </a:solidFill>
              </a:rPr>
              <a:t>(5 + 4)</a:t>
            </a:r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 + (4)(5)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110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3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3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6" grpId="0" autoUpdateAnimBg="0"/>
      <p:bldP spid="5127" grpId="0" build="p" autoUpdateAnimBg="0"/>
      <p:bldP spid="5129" grpId="0" autoUpdateAnimBg="0"/>
      <p:bldP spid="5132" grpId="0" build="p" animBg="1"/>
      <p:bldP spid="5133" grpId="0" autoUpdateAnimBg="0"/>
      <p:bldP spid="5139" grpId="0" autoUpdateAnimBg="0"/>
      <p:bldP spid="5141" grpId="0" autoUpdateAnimBg="0"/>
      <p:bldP spid="5147" grpId="0" autoUpdateAnimBg="0"/>
      <p:bldP spid="24" grpId="0" autoUpdateAnimBg="0"/>
      <p:bldP spid="25" grpId="0" autoUpdateAnimBg="0"/>
      <p:bldP spid="28" grpId="0" autoUpdateAnimBg="0"/>
      <p:bldP spid="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003010"/>
              </p:ext>
            </p:extLst>
          </p:nvPr>
        </p:nvGraphicFramePr>
        <p:xfrm>
          <a:off x="1066800" y="762000"/>
          <a:ext cx="2146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3" imgW="660240" imgH="203040" progId="Equation.DSMT4">
                  <p:embed/>
                </p:oleObj>
              </mc:Choice>
              <mc:Fallback>
                <p:oleObj name="Equation" r:id="rId3" imgW="66024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762000"/>
                        <a:ext cx="21463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410882"/>
              </p:ext>
            </p:extLst>
          </p:nvPr>
        </p:nvGraphicFramePr>
        <p:xfrm>
          <a:off x="6172200" y="914400"/>
          <a:ext cx="16764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Factors of 12</a:t>
                      </a:r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980849"/>
              </p:ext>
            </p:extLst>
          </p:nvPr>
        </p:nvGraphicFramePr>
        <p:xfrm>
          <a:off x="1041400" y="1397000"/>
          <a:ext cx="3302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5" imgW="1015920" imgH="203040" progId="Equation.DSMT4">
                  <p:embed/>
                </p:oleObj>
              </mc:Choice>
              <mc:Fallback>
                <p:oleObj name="Equation" r:id="rId5" imgW="1015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1397000"/>
                        <a:ext cx="33020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78925"/>
              </p:ext>
            </p:extLst>
          </p:nvPr>
        </p:nvGraphicFramePr>
        <p:xfrm>
          <a:off x="922338" y="2286000"/>
          <a:ext cx="35909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tion" r:id="rId7" imgW="1104840" imgH="203040" progId="Equation.DSMT4">
                  <p:embed/>
                </p:oleObj>
              </mc:Choice>
              <mc:Fallback>
                <p:oleObj name="Equation" r:id="rId7" imgW="1104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2286000"/>
                        <a:ext cx="35909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144316"/>
              </p:ext>
            </p:extLst>
          </p:nvPr>
        </p:nvGraphicFramePr>
        <p:xfrm>
          <a:off x="1066800" y="3149600"/>
          <a:ext cx="26828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tion" r:id="rId9" imgW="825480" imgH="203040" progId="Equation.DSMT4">
                  <p:embed/>
                </p:oleObj>
              </mc:Choice>
              <mc:Fallback>
                <p:oleObj name="Equation" r:id="rId9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49600"/>
                        <a:ext cx="268287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8229600" y="6444008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4.2A.</a:t>
            </a:r>
            <a:r>
              <a:rPr lang="en-US" sz="1800" i="1" dirty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1384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88925" y="714375"/>
            <a:ext cx="466025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Recall:        (3</a:t>
            </a:r>
            <a:r>
              <a:rPr lang="en-US" sz="2800" b="1" i="1" dirty="0"/>
              <a:t>x</a:t>
            </a:r>
            <a:r>
              <a:rPr lang="en-US" sz="2800" b="1" dirty="0"/>
              <a:t> + 2)(</a:t>
            </a:r>
            <a:r>
              <a:rPr lang="en-US" sz="2800" b="1" i="1" dirty="0"/>
              <a:t>x</a:t>
            </a:r>
            <a:r>
              <a:rPr lang="en-US" sz="2800" b="1" dirty="0"/>
              <a:t> + 5)</a:t>
            </a:r>
          </a:p>
          <a:p>
            <a:r>
              <a:rPr lang="en-US" sz="2800" b="1" dirty="0"/>
              <a:t>                 </a:t>
            </a:r>
            <a:r>
              <a:rPr lang="en-US" sz="2800" b="1" dirty="0" smtClean="0"/>
              <a:t>= 3x(x + 5) +2(x + 5)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= </a:t>
            </a:r>
            <a:r>
              <a:rPr lang="en-US" sz="2800" b="1" dirty="0"/>
              <a:t>3</a:t>
            </a:r>
            <a:r>
              <a:rPr lang="en-US" sz="2800" b="1" i="1" dirty="0"/>
              <a:t>x</a:t>
            </a:r>
            <a:r>
              <a:rPr lang="en-US" sz="2800" b="1" baseline="30000" dirty="0"/>
              <a:t>2</a:t>
            </a:r>
            <a:r>
              <a:rPr lang="en-US" sz="2800" b="1" dirty="0"/>
              <a:t> + </a:t>
            </a:r>
            <a:r>
              <a:rPr lang="en-US" sz="2800" b="1" dirty="0">
                <a:solidFill>
                  <a:srgbClr val="A50021"/>
                </a:solidFill>
              </a:rPr>
              <a:t>15</a:t>
            </a:r>
            <a:r>
              <a:rPr lang="en-US" sz="2800" b="1" i="1" dirty="0">
                <a:solidFill>
                  <a:srgbClr val="A50021"/>
                </a:solidFill>
              </a:rPr>
              <a:t>x </a:t>
            </a:r>
            <a:r>
              <a:rPr lang="en-US" sz="2800" b="1" dirty="0">
                <a:solidFill>
                  <a:srgbClr val="A50021"/>
                </a:solidFill>
              </a:rPr>
              <a:t>+ 2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/>
              <a:t> + 10</a:t>
            </a:r>
          </a:p>
          <a:p>
            <a:r>
              <a:rPr lang="en-US" sz="2800" b="1" dirty="0"/>
              <a:t>                 = </a:t>
            </a:r>
            <a:r>
              <a:rPr lang="en-US" sz="2800" b="1" dirty="0">
                <a:solidFill>
                  <a:schemeClr val="accent2"/>
                </a:solidFill>
              </a:rPr>
              <a:t>3</a:t>
            </a:r>
            <a:r>
              <a:rPr lang="en-US" sz="2800" b="1" i="1" dirty="0"/>
              <a:t>x</a:t>
            </a:r>
            <a:r>
              <a:rPr lang="en-US" sz="2800" b="1" baseline="30000" dirty="0"/>
              <a:t>2</a:t>
            </a:r>
            <a:r>
              <a:rPr lang="en-US" sz="2800" b="1" dirty="0"/>
              <a:t> + 17</a:t>
            </a:r>
            <a:r>
              <a:rPr lang="en-US" sz="2800" b="1" i="1" dirty="0"/>
              <a:t>x</a:t>
            </a:r>
            <a:r>
              <a:rPr lang="en-US" sz="2800" b="1" dirty="0"/>
              <a:t> + </a:t>
            </a:r>
            <a:r>
              <a:rPr lang="en-US" sz="2800" b="1" dirty="0">
                <a:solidFill>
                  <a:schemeClr val="accent2"/>
                </a:solidFill>
              </a:rPr>
              <a:t>10</a:t>
            </a:r>
            <a:endParaRPr lang="en-US" sz="2800" b="1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8600" y="3200400"/>
            <a:ext cx="666503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T</a:t>
            </a:r>
            <a:r>
              <a:rPr lang="en-US" sz="2800" b="1" dirty="0" smtClean="0"/>
              <a:t>o </a:t>
            </a:r>
            <a:r>
              <a:rPr lang="en-US" sz="2800" b="1" dirty="0"/>
              <a:t>factor </a:t>
            </a:r>
            <a:r>
              <a:rPr lang="en-US" sz="2800" b="1" dirty="0">
                <a:solidFill>
                  <a:schemeClr val="accent2"/>
                </a:solidFill>
              </a:rPr>
              <a:t>3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baseline="30000" dirty="0">
                <a:solidFill>
                  <a:schemeClr val="accent2"/>
                </a:solidFill>
              </a:rPr>
              <a:t>2</a:t>
            </a:r>
            <a:r>
              <a:rPr lang="en-US" sz="2800" b="1" dirty="0">
                <a:solidFill>
                  <a:schemeClr val="accent2"/>
                </a:solidFill>
              </a:rPr>
              <a:t> + 17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 + 10,</a:t>
            </a:r>
            <a:r>
              <a:rPr lang="en-US" sz="2800" b="1" dirty="0"/>
              <a:t> find </a:t>
            </a:r>
            <a:r>
              <a:rPr lang="en-US" sz="2800" b="1" dirty="0">
                <a:solidFill>
                  <a:srgbClr val="A50021"/>
                </a:solidFill>
              </a:rPr>
              <a:t>two </a:t>
            </a:r>
            <a:r>
              <a:rPr lang="en-US" sz="2800" b="1" dirty="0" smtClean="0">
                <a:solidFill>
                  <a:srgbClr val="A50021"/>
                </a:solidFill>
              </a:rPr>
              <a:t>numbers</a:t>
            </a:r>
          </a:p>
          <a:p>
            <a:endParaRPr lang="en-US" sz="2800" b="1" dirty="0">
              <a:solidFill>
                <a:srgbClr val="A50021"/>
              </a:solidFill>
            </a:endParaRPr>
          </a:p>
          <a:p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endParaRPr lang="en-US" sz="2800" b="1" dirty="0">
              <a:solidFill>
                <a:srgbClr val="A50021"/>
              </a:solidFill>
            </a:endParaRPr>
          </a:p>
          <a:p>
            <a:r>
              <a:rPr lang="en-US" sz="2800" b="1" dirty="0">
                <a:solidFill>
                  <a:srgbClr val="A50021"/>
                </a:solidFill>
              </a:rPr>
              <a:t>that have a product of 30</a:t>
            </a:r>
            <a:r>
              <a:rPr lang="en-US" sz="2800" b="1" dirty="0"/>
              <a:t> and </a:t>
            </a:r>
            <a:r>
              <a:rPr lang="en-US" sz="2800" b="1" dirty="0">
                <a:solidFill>
                  <a:srgbClr val="A50021"/>
                </a:solidFill>
              </a:rPr>
              <a:t>a sum of 17.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90600" y="0"/>
            <a:ext cx="7088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339933"/>
                </a:solidFill>
              </a:rPr>
              <a:t>Factoring General Trinomials Decomposition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4.2A.</a:t>
            </a:r>
            <a:r>
              <a:rPr lang="en-US" sz="1800" i="1" dirty="0"/>
              <a:t>5</a:t>
            </a:r>
            <a:endParaRPr lang="en-US" sz="1800" dirty="0"/>
          </a:p>
        </p:txBody>
      </p:sp>
      <p:sp>
        <p:nvSpPr>
          <p:cNvPr id="10" name="Curved Up Arrow 9"/>
          <p:cNvSpPr/>
          <p:nvPr/>
        </p:nvSpPr>
        <p:spPr>
          <a:xfrm>
            <a:off x="1905000" y="3660775"/>
            <a:ext cx="1828800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968756"/>
              </p:ext>
            </p:extLst>
          </p:nvPr>
        </p:nvGraphicFramePr>
        <p:xfrm>
          <a:off x="6829425" y="568325"/>
          <a:ext cx="20589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4" imgW="749160" imgH="203040" progId="Equation.DSMT4">
                  <p:embed/>
                </p:oleObj>
              </mc:Choice>
              <mc:Fallback>
                <p:oleObj name="Equation" r:id="rId4" imgW="7491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9425" y="568325"/>
                        <a:ext cx="20589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864995"/>
              </p:ext>
            </p:extLst>
          </p:nvPr>
        </p:nvGraphicFramePr>
        <p:xfrm>
          <a:off x="6952565" y="34290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Factors of 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292436" y="1905000"/>
            <a:ext cx="348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CC"/>
                </a:solidFill>
              </a:rPr>
              <a:t>Explain each step going backwards</a:t>
            </a:r>
            <a:endParaRPr lang="en-US" b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88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9" grpId="0" autoUpdateAnimBg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15875"/>
            <a:ext cx="85234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</a:rPr>
              <a:t>Solving </a:t>
            </a:r>
            <a:r>
              <a:rPr lang="en-US" sz="2800" b="1" dirty="0">
                <a:solidFill>
                  <a:srgbClr val="A50021"/>
                </a:solidFill>
              </a:rPr>
              <a:t>General Trinomials - the Decomposition Method</a:t>
            </a:r>
            <a:endParaRPr lang="en-US" sz="2000" b="1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88925" y="928688"/>
            <a:ext cx="21210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3</a:t>
            </a:r>
            <a:r>
              <a:rPr lang="en-US" sz="2800" b="1" i="1" dirty="0"/>
              <a:t>x</a:t>
            </a:r>
            <a:r>
              <a:rPr lang="en-US" sz="2800" b="1" baseline="30000" dirty="0"/>
              <a:t>2</a:t>
            </a:r>
            <a:r>
              <a:rPr lang="en-US" sz="2800" b="1" dirty="0"/>
              <a:t> - </a:t>
            </a:r>
            <a:r>
              <a:rPr lang="en-US" sz="2800" b="1" dirty="0">
                <a:solidFill>
                  <a:srgbClr val="A50021"/>
                </a:solidFill>
              </a:rPr>
              <a:t>10</a:t>
            </a:r>
            <a:r>
              <a:rPr lang="en-US" sz="2800" b="1" i="1" dirty="0"/>
              <a:t>x</a:t>
            </a:r>
            <a:r>
              <a:rPr lang="en-US" sz="2800" b="1" baseline="30000" dirty="0"/>
              <a:t> </a:t>
            </a:r>
            <a:r>
              <a:rPr lang="en-US" sz="2800" b="1" dirty="0"/>
              <a:t> + </a:t>
            </a:r>
            <a:r>
              <a:rPr lang="en-US" sz="2800" b="1" dirty="0" smtClean="0">
                <a:solidFill>
                  <a:schemeClr val="accent2"/>
                </a:solidFill>
              </a:rPr>
              <a:t>8 </a:t>
            </a:r>
            <a:endParaRPr lang="en-US" sz="2800" b="1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819400" y="900113"/>
            <a:ext cx="4041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The</a:t>
            </a:r>
            <a:r>
              <a:rPr lang="en-US" sz="2800" b="1" dirty="0">
                <a:solidFill>
                  <a:srgbClr val="A50021"/>
                </a:solidFill>
              </a:rPr>
              <a:t> product</a:t>
            </a:r>
            <a:r>
              <a:rPr lang="en-US" sz="2800" b="1" dirty="0"/>
              <a:t> is </a:t>
            </a:r>
            <a:r>
              <a:rPr lang="en-US" sz="2800" b="1" dirty="0">
                <a:solidFill>
                  <a:schemeClr val="accent2"/>
                </a:solidFill>
              </a:rPr>
              <a:t>3 </a:t>
            </a:r>
            <a:r>
              <a:rPr lang="en-US" sz="2800" b="1" dirty="0">
                <a:solidFill>
                  <a:schemeClr val="accent2"/>
                </a:solidFill>
                <a:latin typeface="Arial" pitchFamily="34" charset="0"/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 8 = 24.</a:t>
            </a:r>
            <a:endParaRPr lang="en-US" sz="2800" b="1" dirty="0"/>
          </a:p>
          <a:p>
            <a:r>
              <a:rPr lang="en-US" sz="2800" b="1" dirty="0"/>
              <a:t>The</a:t>
            </a:r>
            <a:r>
              <a:rPr lang="en-US" sz="2800" b="1" dirty="0">
                <a:solidFill>
                  <a:srgbClr val="A50021"/>
                </a:solidFill>
              </a:rPr>
              <a:t> sum</a:t>
            </a:r>
            <a:r>
              <a:rPr lang="en-US" sz="2800" b="1" dirty="0"/>
              <a:t> is </a:t>
            </a:r>
            <a:r>
              <a:rPr lang="en-US" sz="2800" b="1" dirty="0">
                <a:solidFill>
                  <a:schemeClr val="accent2"/>
                </a:solidFill>
              </a:rPr>
              <a:t>-10.</a:t>
            </a:r>
            <a:endParaRPr lang="en-US" sz="2800" b="1" dirty="0"/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>
            <a:off x="6705600" y="106680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 b="1">
              <a:solidFill>
                <a:srgbClr val="A50021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114800" y="2819400"/>
            <a:ext cx="354443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Rewrite the middle term of the </a:t>
            </a:r>
          </a:p>
          <a:p>
            <a:r>
              <a:rPr lang="en-US" sz="2000" b="1"/>
              <a:t>polynomial using </a:t>
            </a:r>
            <a:r>
              <a:rPr lang="en-US" sz="2000" b="1">
                <a:solidFill>
                  <a:srgbClr val="A50021"/>
                </a:solidFill>
              </a:rPr>
              <a:t>-6</a:t>
            </a:r>
            <a:r>
              <a:rPr lang="en-US" sz="2000" b="1"/>
              <a:t> and </a:t>
            </a:r>
            <a:r>
              <a:rPr lang="en-US" sz="2000" b="1">
                <a:solidFill>
                  <a:srgbClr val="A50021"/>
                </a:solidFill>
              </a:rPr>
              <a:t>-4</a:t>
            </a:r>
            <a:r>
              <a:rPr lang="en-US" sz="2000" b="1"/>
              <a:t>.  </a:t>
            </a:r>
          </a:p>
          <a:p>
            <a:r>
              <a:rPr lang="en-US" sz="2000" b="1"/>
              <a:t>(</a:t>
            </a:r>
            <a:r>
              <a:rPr lang="en-US" sz="2000" b="1">
                <a:solidFill>
                  <a:srgbClr val="A50021"/>
                </a:solidFill>
              </a:rPr>
              <a:t>-6</a:t>
            </a:r>
            <a:r>
              <a:rPr lang="en-US" sz="2000" b="1" i="1">
                <a:solidFill>
                  <a:srgbClr val="A50021"/>
                </a:solidFill>
              </a:rPr>
              <a:t>x</a:t>
            </a:r>
            <a:r>
              <a:rPr lang="en-US" sz="2000" b="1">
                <a:solidFill>
                  <a:srgbClr val="A50021"/>
                </a:solidFill>
              </a:rPr>
              <a:t> - 4</a:t>
            </a:r>
            <a:r>
              <a:rPr lang="en-US" sz="2000" b="1" i="1">
                <a:solidFill>
                  <a:srgbClr val="A50021"/>
                </a:solidFill>
              </a:rPr>
              <a:t>x</a:t>
            </a:r>
            <a:r>
              <a:rPr lang="en-US" sz="2000" b="1"/>
              <a:t> is just another way of</a:t>
            </a:r>
          </a:p>
          <a:p>
            <a:r>
              <a:rPr lang="en-US" sz="2000" b="1"/>
              <a:t>expressing </a:t>
            </a:r>
            <a:r>
              <a:rPr lang="en-US" sz="2000" b="1">
                <a:solidFill>
                  <a:srgbClr val="A50021"/>
                </a:solidFill>
              </a:rPr>
              <a:t>-10</a:t>
            </a:r>
            <a:r>
              <a:rPr lang="en-US" sz="2000" b="1" i="1">
                <a:solidFill>
                  <a:srgbClr val="A50021"/>
                </a:solidFill>
              </a:rPr>
              <a:t>x</a:t>
            </a:r>
            <a:r>
              <a:rPr lang="en-US" sz="2000" b="1"/>
              <a:t>.)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3500" y="2833688"/>
            <a:ext cx="28873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smtClean="0"/>
              <a:t>  </a:t>
            </a:r>
            <a:r>
              <a:rPr lang="en-US" sz="2800" b="1" dirty="0"/>
              <a:t>3</a:t>
            </a:r>
            <a:r>
              <a:rPr lang="en-US" sz="2800" b="1" i="1" dirty="0"/>
              <a:t>x</a:t>
            </a:r>
            <a:r>
              <a:rPr lang="en-US" sz="2800" b="1" baseline="30000" dirty="0"/>
              <a:t>2 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A50021"/>
                </a:solidFill>
              </a:rPr>
              <a:t>- 6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- 4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/>
              <a:t>  + </a:t>
            </a:r>
            <a:r>
              <a:rPr lang="en-US" sz="2800" b="1" dirty="0" smtClean="0"/>
              <a:t>8 </a:t>
            </a:r>
            <a:endParaRPr lang="en-US" sz="2800" b="1" dirty="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102100" y="4533900"/>
            <a:ext cx="22321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Factor by </a:t>
            </a:r>
            <a:r>
              <a:rPr lang="en-US" sz="2000" b="1" dirty="0">
                <a:solidFill>
                  <a:srgbClr val="A50021"/>
                </a:solidFill>
              </a:rPr>
              <a:t>grouping.</a:t>
            </a:r>
            <a:endParaRPr lang="en-US" sz="2000" b="1" dirty="0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76200" y="4510088"/>
            <a:ext cx="16241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</a:t>
            </a:r>
            <a:r>
              <a:rPr lang="en-US" sz="2800" b="1" dirty="0">
                <a:solidFill>
                  <a:schemeClr val="accent2"/>
                </a:solidFill>
              </a:rPr>
              <a:t>3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(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- 2)</a:t>
            </a:r>
            <a:endParaRPr lang="en-US" sz="2800" b="1" dirty="0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 flipV="1">
            <a:off x="381000" y="762000"/>
            <a:ext cx="1828800" cy="1371600"/>
          </a:xfrm>
          <a:custGeom>
            <a:avLst/>
            <a:gdLst>
              <a:gd name="G0" fmla="+- -602687 0 0"/>
              <a:gd name="G1" fmla="+- 11432760 0 0"/>
              <a:gd name="G2" fmla="+- -602687 0 11432760"/>
              <a:gd name="G3" fmla="+- 10800 0 0"/>
              <a:gd name="G4" fmla="+- 0 0 -60268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603 0 0"/>
              <a:gd name="G9" fmla="+- 0 0 11432760"/>
              <a:gd name="G10" fmla="+- 8603 0 2700"/>
              <a:gd name="G11" fmla="cos G10 -602687"/>
              <a:gd name="G12" fmla="sin G10 -602687"/>
              <a:gd name="G13" fmla="cos 13500 -602687"/>
              <a:gd name="G14" fmla="sin 13500 -602687"/>
              <a:gd name="G15" fmla="+- G11 10800 0"/>
              <a:gd name="G16" fmla="+- G12 10800 0"/>
              <a:gd name="G17" fmla="+- G13 10800 0"/>
              <a:gd name="G18" fmla="+- G14 10800 0"/>
              <a:gd name="G19" fmla="*/ 8603 1 2"/>
              <a:gd name="G20" fmla="+- G19 5400 0"/>
              <a:gd name="G21" fmla="cos G20 -602687"/>
              <a:gd name="G22" fmla="sin G20 -602687"/>
              <a:gd name="G23" fmla="+- G21 10800 0"/>
              <a:gd name="G24" fmla="+- G12 G23 G22"/>
              <a:gd name="G25" fmla="+- G22 G23 G11"/>
              <a:gd name="G26" fmla="cos 10800 -602687"/>
              <a:gd name="G27" fmla="sin 10800 -602687"/>
              <a:gd name="G28" fmla="cos 8603 -602687"/>
              <a:gd name="G29" fmla="sin 8603 -60268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432760"/>
              <a:gd name="G36" fmla="sin G34 11432760"/>
              <a:gd name="G37" fmla="+/ 11432760 -60268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603 G39"/>
              <a:gd name="G43" fmla="sin 860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414 w 21600"/>
              <a:gd name="T5" fmla="*/ 89 h 21600"/>
              <a:gd name="T6" fmla="*/ 1143 w 21600"/>
              <a:gd name="T7" fmla="*/ 11738 h 21600"/>
              <a:gd name="T8" fmla="*/ 9695 w 21600"/>
              <a:gd name="T9" fmla="*/ 2268 h 21600"/>
              <a:gd name="T10" fmla="*/ 24126 w 21600"/>
              <a:gd name="T11" fmla="*/ 8642 h 21600"/>
              <a:gd name="T12" fmla="*/ 20984 w 21600"/>
              <a:gd name="T13" fmla="*/ 12999 h 21600"/>
              <a:gd name="T14" fmla="*/ 16627 w 21600"/>
              <a:gd name="T15" fmla="*/ 985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292" y="9425"/>
                </a:moveTo>
                <a:cubicBezTo>
                  <a:pt x="18617" y="5258"/>
                  <a:pt x="15020" y="2197"/>
                  <a:pt x="10800" y="2197"/>
                </a:cubicBezTo>
                <a:cubicBezTo>
                  <a:pt x="6048" y="2197"/>
                  <a:pt x="2197" y="6048"/>
                  <a:pt x="2197" y="10800"/>
                </a:cubicBezTo>
                <a:cubicBezTo>
                  <a:pt x="2196" y="11077"/>
                  <a:pt x="2210" y="11355"/>
                  <a:pt x="2237" y="11632"/>
                </a:cubicBezTo>
                <a:lnTo>
                  <a:pt x="50" y="11844"/>
                </a:lnTo>
                <a:cubicBezTo>
                  <a:pt x="16" y="11497"/>
                  <a:pt x="0" y="11148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098" y="-1"/>
                  <a:pt x="20614" y="3843"/>
                  <a:pt x="21461" y="9073"/>
                </a:cubicBezTo>
                <a:lnTo>
                  <a:pt x="24126" y="8642"/>
                </a:lnTo>
                <a:lnTo>
                  <a:pt x="20984" y="12999"/>
                </a:lnTo>
                <a:lnTo>
                  <a:pt x="16627" y="9856"/>
                </a:lnTo>
                <a:lnTo>
                  <a:pt x="19292" y="942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1035050" y="2735263"/>
            <a:ext cx="1371600" cy="6858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AutoShape 14"/>
          <p:cNvSpPr>
            <a:spLocks/>
          </p:cNvSpPr>
          <p:nvPr/>
        </p:nvSpPr>
        <p:spPr bwMode="auto">
          <a:xfrm rot="5400000">
            <a:off x="403006" y="3345082"/>
            <a:ext cx="1066800" cy="1110812"/>
          </a:xfrm>
          <a:prstGeom prst="rightBrace">
            <a:avLst>
              <a:gd name="adj1" fmla="val 10714"/>
              <a:gd name="adj2" fmla="val 5000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76200" y="5043488"/>
            <a:ext cx="23871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 </a:t>
            </a:r>
            <a:r>
              <a:rPr lang="en-US" sz="2800" b="1" dirty="0" smtClean="0">
                <a:solidFill>
                  <a:srgbClr val="A50021"/>
                </a:solidFill>
              </a:rPr>
              <a:t>  </a:t>
            </a:r>
            <a:r>
              <a:rPr lang="en-US" sz="2800" b="1" dirty="0">
                <a:solidFill>
                  <a:srgbClr val="A50021"/>
                </a:solidFill>
              </a:rPr>
              <a:t>(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- 2)</a:t>
            </a:r>
            <a:r>
              <a:rPr lang="en-US" sz="2800" b="1" dirty="0">
                <a:solidFill>
                  <a:schemeClr val="accent2"/>
                </a:solidFill>
              </a:rPr>
              <a:t>(3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 - 4</a:t>
            </a:r>
            <a:r>
              <a:rPr lang="en-US" sz="2800" b="1" dirty="0" smtClean="0">
                <a:solidFill>
                  <a:schemeClr val="accent2"/>
                </a:solidFill>
              </a:rPr>
              <a:t>) </a:t>
            </a:r>
            <a:endParaRPr lang="en-US" sz="2800" b="1" dirty="0">
              <a:solidFill>
                <a:srgbClr val="A50021"/>
              </a:solidFill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676400" y="4502150"/>
            <a:ext cx="14879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- 4</a:t>
            </a:r>
            <a:r>
              <a:rPr lang="en-US" sz="2800" b="1" dirty="0">
                <a:solidFill>
                  <a:srgbClr val="A50021"/>
                </a:solidFill>
              </a:rPr>
              <a:t>(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- 2</a:t>
            </a:r>
            <a:r>
              <a:rPr lang="en-US" sz="2800" b="1" dirty="0" smtClean="0">
                <a:solidFill>
                  <a:srgbClr val="A50021"/>
                </a:solidFill>
              </a:rPr>
              <a:t>) 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2305" name="AutoShape 17"/>
          <p:cNvSpPr>
            <a:spLocks/>
          </p:cNvSpPr>
          <p:nvPr/>
        </p:nvSpPr>
        <p:spPr bwMode="auto">
          <a:xfrm rot="5400000">
            <a:off x="1752600" y="3290888"/>
            <a:ext cx="1066800" cy="1066800"/>
          </a:xfrm>
          <a:prstGeom prst="rightBrace">
            <a:avLst>
              <a:gd name="adj1" fmla="val 10714"/>
              <a:gd name="adj2" fmla="val 5000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4.2A.</a:t>
            </a:r>
            <a:r>
              <a:rPr lang="en-US" sz="1800" i="1" dirty="0"/>
              <a:t>6</a:t>
            </a:r>
            <a:endParaRPr lang="en-US" sz="18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764301"/>
              </p:ext>
            </p:extLst>
          </p:nvPr>
        </p:nvGraphicFramePr>
        <p:xfrm>
          <a:off x="7239000" y="685800"/>
          <a:ext cx="11599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960"/>
                <a:gridCol w="5799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Factors of 24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71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uiExpand="1" build="p" autoUpdateAnimBg="0"/>
      <p:bldP spid="12294" grpId="0" animBg="1" autoUpdateAnimBg="0"/>
      <p:bldP spid="12295" grpId="0" autoUpdateAnimBg="0"/>
      <p:bldP spid="12296" grpId="0" autoUpdateAnimBg="0"/>
      <p:bldP spid="12297" grpId="0" autoUpdateAnimBg="0"/>
      <p:bldP spid="12298" grpId="0" autoUpdateAnimBg="0"/>
      <p:bldP spid="12300" grpId="0" animBg="1"/>
      <p:bldP spid="12301" grpId="0" animBg="1"/>
      <p:bldP spid="12302" grpId="0" animBg="1"/>
      <p:bldP spid="12303" grpId="0" autoUpdateAnimBg="0"/>
      <p:bldP spid="12304" grpId="0" autoUpdateAnimBg="0"/>
      <p:bldP spid="123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69373"/>
              </p:ext>
            </p:extLst>
          </p:nvPr>
        </p:nvGraphicFramePr>
        <p:xfrm>
          <a:off x="228600" y="1066800"/>
          <a:ext cx="3962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tion" r:id="rId3" imgW="1320480" imgH="253800" progId="Equation.DSMT4">
                  <p:embed/>
                </p:oleObj>
              </mc:Choice>
              <mc:Fallback>
                <p:oleObj name="Equation" r:id="rId3" imgW="13204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66800"/>
                        <a:ext cx="3962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370820"/>
            <a:ext cx="109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Factor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594162"/>
              </p:ext>
            </p:extLst>
          </p:nvPr>
        </p:nvGraphicFramePr>
        <p:xfrm>
          <a:off x="7391400" y="457200"/>
          <a:ext cx="115992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960"/>
                <a:gridCol w="5799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Factors of 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282987"/>
              </p:ext>
            </p:extLst>
          </p:nvPr>
        </p:nvGraphicFramePr>
        <p:xfrm>
          <a:off x="5581650" y="1828800"/>
          <a:ext cx="2209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5" imgW="736560" imgH="203040" progId="Equation.DSMT4">
                  <p:embed/>
                </p:oleObj>
              </mc:Choice>
              <mc:Fallback>
                <p:oleObj name="Equation" r:id="rId5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650" y="1828800"/>
                        <a:ext cx="2209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165189"/>
              </p:ext>
            </p:extLst>
          </p:nvPr>
        </p:nvGraphicFramePr>
        <p:xfrm>
          <a:off x="5619750" y="2609850"/>
          <a:ext cx="3086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7" imgW="1028520" imgH="190440" progId="Equation.DSMT4">
                  <p:embed/>
                </p:oleObj>
              </mc:Choice>
              <mc:Fallback>
                <p:oleObj name="Equation" r:id="rId7" imgW="10285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2609850"/>
                        <a:ext cx="3086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525508"/>
              </p:ext>
            </p:extLst>
          </p:nvPr>
        </p:nvGraphicFramePr>
        <p:xfrm>
          <a:off x="5486400" y="3371850"/>
          <a:ext cx="3429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9" imgW="1143000" imgH="203040" progId="Equation.DSMT4">
                  <p:embed/>
                </p:oleObj>
              </mc:Choice>
              <mc:Fallback>
                <p:oleObj name="Equation" r:id="rId9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371850"/>
                        <a:ext cx="3429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796224"/>
              </p:ext>
            </p:extLst>
          </p:nvPr>
        </p:nvGraphicFramePr>
        <p:xfrm>
          <a:off x="5505450" y="4133850"/>
          <a:ext cx="2552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11" imgW="850680" imgH="203040" progId="Equation.DSMT4">
                  <p:embed/>
                </p:oleObj>
              </mc:Choice>
              <mc:Fallback>
                <p:oleObj name="Equation" r:id="rId11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4133850"/>
                        <a:ext cx="2552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903812"/>
              </p:ext>
            </p:extLst>
          </p:nvPr>
        </p:nvGraphicFramePr>
        <p:xfrm>
          <a:off x="266700" y="2133600"/>
          <a:ext cx="3619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13" imgW="1206360" imgH="203040" progId="Equation.DSMT4">
                  <p:embed/>
                </p:oleObj>
              </mc:Choice>
              <mc:Fallback>
                <p:oleObj name="Equation" r:id="rId13" imgW="1206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2133600"/>
                        <a:ext cx="3619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038281"/>
              </p:ext>
            </p:extLst>
          </p:nvPr>
        </p:nvGraphicFramePr>
        <p:xfrm>
          <a:off x="381000" y="2971800"/>
          <a:ext cx="2438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15" imgW="812520" imgH="203040" progId="Equation.DSMT4">
                  <p:embed/>
                </p:oleObj>
              </mc:Choice>
              <mc:Fallback>
                <p:oleObj name="Equation" r:id="rId15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971800"/>
                        <a:ext cx="2438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4.2A.</a:t>
            </a:r>
            <a:r>
              <a:rPr lang="en-US" sz="1800" i="1" dirty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437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346325" y="74613"/>
            <a:ext cx="33046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chemeClr val="bg1"/>
                </a:solidFill>
              </a:rPr>
              <a:t>Difference of Squares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2725" y="520005"/>
            <a:ext cx="815749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Recall that, when multiplying conjugate binomials, the </a:t>
            </a:r>
          </a:p>
          <a:p>
            <a:r>
              <a:rPr lang="en-US" sz="2800" dirty="0">
                <a:solidFill>
                  <a:schemeClr val="bg1"/>
                </a:solidFill>
              </a:rPr>
              <a:t>product is a difference of squares.</a:t>
            </a:r>
          </a:p>
          <a:p>
            <a:r>
              <a:rPr lang="en-US" sz="2800" dirty="0">
                <a:solidFill>
                  <a:schemeClr val="bg1"/>
                </a:solidFill>
              </a:rPr>
              <a:t>		(</a:t>
            </a:r>
            <a:r>
              <a:rPr lang="en-US" sz="2800" i="1" dirty="0">
                <a:solidFill>
                  <a:schemeClr val="bg1"/>
                </a:solidFill>
              </a:rPr>
              <a:t>x</a:t>
            </a:r>
            <a:r>
              <a:rPr lang="en-US" sz="2800" dirty="0">
                <a:solidFill>
                  <a:schemeClr val="bg1"/>
                </a:solidFill>
              </a:rPr>
              <a:t> - 7)(</a:t>
            </a:r>
            <a:r>
              <a:rPr lang="en-US" sz="2800" i="1" dirty="0">
                <a:solidFill>
                  <a:schemeClr val="bg1"/>
                </a:solidFill>
              </a:rPr>
              <a:t>x</a:t>
            </a:r>
            <a:r>
              <a:rPr lang="en-US" sz="2800" dirty="0">
                <a:solidFill>
                  <a:schemeClr val="bg1"/>
                </a:solidFill>
              </a:rPr>
              <a:t> + 7) </a:t>
            </a:r>
            <a:r>
              <a:rPr lang="en-US" sz="2800" dirty="0" smtClean="0">
                <a:solidFill>
                  <a:schemeClr val="bg1"/>
                </a:solidFill>
              </a:rPr>
              <a:t>= </a:t>
            </a:r>
            <a:r>
              <a:rPr lang="en-US" sz="2800" i="1" dirty="0">
                <a:solidFill>
                  <a:schemeClr val="bg1"/>
                </a:solidFill>
              </a:rPr>
              <a:t>x</a:t>
            </a:r>
            <a:r>
              <a:rPr lang="en-US" sz="2800" baseline="30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+ 7x – 7x - 49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                                             = </a:t>
            </a:r>
            <a:r>
              <a:rPr lang="en-US" sz="2800" i="1" dirty="0">
                <a:solidFill>
                  <a:schemeClr val="bg1"/>
                </a:solidFill>
              </a:rPr>
              <a:t>x</a:t>
            </a:r>
            <a:r>
              <a:rPr lang="en-US" sz="2800" baseline="30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 - 49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8600" y="2452688"/>
            <a:ext cx="8030019" cy="954107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Therefore, when factoring a difference of squares, the</a:t>
            </a:r>
          </a:p>
          <a:p>
            <a:r>
              <a:rPr lang="en-US" sz="2800" dirty="0">
                <a:solidFill>
                  <a:srgbClr val="7030A0"/>
                </a:solidFill>
              </a:rPr>
              <a:t>factors will be conjugate binomials.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88925" y="3595688"/>
            <a:ext cx="11910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Factor: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65125" y="4281488"/>
            <a:ext cx="11953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30000">
                <a:solidFill>
                  <a:schemeClr val="bg1"/>
                </a:solidFill>
              </a:rPr>
              <a:t> 2</a:t>
            </a:r>
            <a:r>
              <a:rPr lang="en-US" sz="2800">
                <a:solidFill>
                  <a:schemeClr val="bg1"/>
                </a:solidFill>
              </a:rPr>
              <a:t> - 81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22400" y="4281488"/>
            <a:ext cx="21755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= (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>
                <a:solidFill>
                  <a:schemeClr val="bg1"/>
                </a:solidFill>
              </a:rPr>
              <a:t> - 9)(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>
                <a:solidFill>
                  <a:schemeClr val="bg1"/>
                </a:solidFill>
              </a:rPr>
              <a:t> + 9)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114800" y="4267200"/>
            <a:ext cx="166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16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 - 121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638800" y="4267200"/>
            <a:ext cx="29065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= (4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>
                <a:solidFill>
                  <a:schemeClr val="bg1"/>
                </a:solidFill>
              </a:rPr>
              <a:t> - 11)(4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>
                <a:solidFill>
                  <a:schemeClr val="bg1"/>
                </a:solidFill>
              </a:rPr>
              <a:t> + 11)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81000" y="5500688"/>
            <a:ext cx="1590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5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 - 80</a:t>
            </a:r>
            <a:r>
              <a:rPr lang="en-US" sz="2800" i="1">
                <a:solidFill>
                  <a:schemeClr val="bg1"/>
                </a:solidFill>
              </a:rPr>
              <a:t>y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052638" y="5500688"/>
            <a:ext cx="267893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= 5(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 - 16</a:t>
            </a:r>
            <a:r>
              <a:rPr lang="en-US" sz="2800" i="1">
                <a:solidFill>
                  <a:schemeClr val="bg1"/>
                </a:solidFill>
              </a:rPr>
              <a:t>y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)</a:t>
            </a:r>
          </a:p>
          <a:p>
            <a:r>
              <a:rPr lang="en-US" sz="2800">
                <a:solidFill>
                  <a:schemeClr val="bg1"/>
                </a:solidFill>
              </a:rPr>
              <a:t>= 5(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>
                <a:solidFill>
                  <a:schemeClr val="bg1"/>
                </a:solidFill>
              </a:rPr>
              <a:t> - 4</a:t>
            </a:r>
            <a:r>
              <a:rPr lang="en-US" sz="2800" i="1">
                <a:solidFill>
                  <a:schemeClr val="bg1"/>
                </a:solidFill>
              </a:rPr>
              <a:t>y</a:t>
            </a:r>
            <a:r>
              <a:rPr lang="en-US" sz="2800">
                <a:solidFill>
                  <a:schemeClr val="bg1"/>
                </a:solidFill>
              </a:rPr>
              <a:t>)(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>
                <a:solidFill>
                  <a:schemeClr val="bg1"/>
                </a:solidFill>
              </a:rPr>
              <a:t> + 4</a:t>
            </a:r>
            <a:r>
              <a:rPr lang="en-US" sz="2800" i="1">
                <a:solidFill>
                  <a:schemeClr val="bg1"/>
                </a:solidFill>
              </a:rPr>
              <a:t>y</a:t>
            </a:r>
            <a:r>
              <a:rPr lang="en-US" sz="280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50838" y="4738688"/>
            <a:ext cx="14766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(</a:t>
            </a:r>
            <a:r>
              <a:rPr lang="en-US" sz="2800" i="1" dirty="0">
                <a:solidFill>
                  <a:srgbClr val="FFFF00"/>
                </a:solidFill>
              </a:rPr>
              <a:t>x</a:t>
            </a:r>
            <a:r>
              <a:rPr lang="en-US" sz="2800" dirty="0">
                <a:solidFill>
                  <a:srgbClr val="FFFF00"/>
                </a:solidFill>
              </a:rPr>
              <a:t>)</a:t>
            </a:r>
            <a:r>
              <a:rPr lang="en-US" sz="2800" baseline="30000" dirty="0">
                <a:solidFill>
                  <a:srgbClr val="FFFF00"/>
                </a:solidFill>
              </a:rPr>
              <a:t>2</a:t>
            </a:r>
            <a:r>
              <a:rPr lang="en-US" sz="2800" dirty="0">
                <a:solidFill>
                  <a:srgbClr val="FFFF00"/>
                </a:solidFill>
              </a:rPr>
              <a:t> - (9)</a:t>
            </a:r>
            <a:r>
              <a:rPr lang="en-US" sz="2800" baseline="30000" dirty="0">
                <a:solidFill>
                  <a:srgbClr val="FFFF00"/>
                </a:solidFill>
              </a:rPr>
              <a:t>2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110038" y="4738688"/>
            <a:ext cx="1906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(4</a:t>
            </a:r>
            <a:r>
              <a:rPr lang="en-US" sz="2800" i="1" dirty="0">
                <a:solidFill>
                  <a:srgbClr val="FFFF00"/>
                </a:solidFill>
              </a:rPr>
              <a:t>x</a:t>
            </a:r>
            <a:r>
              <a:rPr lang="en-US" sz="2800" dirty="0">
                <a:solidFill>
                  <a:srgbClr val="FFFF00"/>
                </a:solidFill>
              </a:rPr>
              <a:t>)</a:t>
            </a:r>
            <a:r>
              <a:rPr lang="en-US" sz="2800" baseline="30000" dirty="0">
                <a:solidFill>
                  <a:srgbClr val="FFFF00"/>
                </a:solidFill>
              </a:rPr>
              <a:t>2</a:t>
            </a:r>
            <a:r>
              <a:rPr lang="en-US" sz="2800" dirty="0">
                <a:solidFill>
                  <a:srgbClr val="FFFF00"/>
                </a:solidFill>
              </a:rPr>
              <a:t> - (11)</a:t>
            </a:r>
            <a:r>
              <a:rPr lang="en-US" sz="2800" baseline="30000" dirty="0">
                <a:solidFill>
                  <a:srgbClr val="FFFF00"/>
                </a:solidFill>
              </a:rPr>
              <a:t>2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696745"/>
              </p:ext>
            </p:extLst>
          </p:nvPr>
        </p:nvGraphicFramePr>
        <p:xfrm>
          <a:off x="6881813" y="4899025"/>
          <a:ext cx="84613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3" imgW="419040" imgH="393480" progId="Equation.DSMT4">
                  <p:embed/>
                </p:oleObj>
              </mc:Choice>
              <mc:Fallback>
                <p:oleObj name="Equation" r:id="rId3" imgW="419040" imgH="39348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813" y="4899025"/>
                        <a:ext cx="846137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982684"/>
              </p:ext>
            </p:extLst>
          </p:nvPr>
        </p:nvGraphicFramePr>
        <p:xfrm>
          <a:off x="6121599" y="5678488"/>
          <a:ext cx="2184201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5" imgW="990360" imgH="431640" progId="Equation.DSMT4">
                  <p:embed/>
                </p:oleObj>
              </mc:Choice>
              <mc:Fallback>
                <p:oleObj name="Equation" r:id="rId5" imgW="990360" imgH="43164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599" y="5678488"/>
                        <a:ext cx="2184201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4.2A.</a:t>
            </a:r>
            <a:r>
              <a:rPr lang="en-US" sz="1800" i="1" dirty="0"/>
              <a:t>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835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nimBg="1" autoUpdateAnimBg="0"/>
      <p:bldP spid="4102" grpId="0" autoUpdateAnimBg="0"/>
      <p:bldP spid="4103" grpId="0" autoUpdateAnimBg="0"/>
      <p:bldP spid="4104" grpId="0" autoUpdateAnimBg="0"/>
      <p:bldP spid="4105" grpId="0" autoUpdateAnimBg="0"/>
      <p:bldP spid="4106" grpId="0" autoUpdateAnimBg="0"/>
      <p:bldP spid="4107" grpId="0" autoUpdateAnimBg="0"/>
      <p:bldP spid="4108" grpId="0" build="p" autoUpdateAnimBg="0"/>
      <p:bldP spid="4109" grpId="0" autoUpdateAnimBg="0"/>
      <p:bldP spid="41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393950" y="2162175"/>
            <a:ext cx="20008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= </a:t>
            </a:r>
            <a:r>
              <a:rPr lang="en-US" sz="2800"/>
              <a:t>[</a:t>
            </a:r>
            <a:r>
              <a:rPr lang="en-US" sz="2800">
                <a:solidFill>
                  <a:schemeClr val="accent2"/>
                </a:solidFill>
              </a:rPr>
              <a:t>(</a:t>
            </a:r>
            <a:r>
              <a:rPr lang="en-US" sz="2800" i="1">
                <a:solidFill>
                  <a:schemeClr val="accent2"/>
                </a:solidFill>
              </a:rPr>
              <a:t>x</a:t>
            </a:r>
            <a:r>
              <a:rPr lang="en-US" sz="2800">
                <a:solidFill>
                  <a:schemeClr val="accent2"/>
                </a:solidFill>
              </a:rPr>
              <a:t> + </a:t>
            </a:r>
            <a:r>
              <a:rPr lang="en-US" sz="2800" i="1">
                <a:solidFill>
                  <a:schemeClr val="accent2"/>
                </a:solidFill>
              </a:rPr>
              <a:t>y</a:t>
            </a:r>
            <a:r>
              <a:rPr lang="en-US" sz="2800">
                <a:solidFill>
                  <a:schemeClr val="accent2"/>
                </a:solidFill>
              </a:rPr>
              <a:t>)</a:t>
            </a:r>
            <a:r>
              <a:rPr lang="en-US" sz="2800">
                <a:solidFill>
                  <a:srgbClr val="CC0000"/>
                </a:solidFill>
              </a:rPr>
              <a:t> - 4</a:t>
            </a:r>
            <a:r>
              <a:rPr lang="en-US" sz="2800"/>
              <a:t>]</a:t>
            </a:r>
            <a:endParaRPr lang="en-US" sz="2800">
              <a:solidFill>
                <a:srgbClr val="CC0000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79400" y="1081088"/>
            <a:ext cx="18774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(</a:t>
            </a:r>
            <a:r>
              <a:rPr lang="en-US" sz="2800" i="1">
                <a:solidFill>
                  <a:schemeClr val="accent2"/>
                </a:solidFill>
              </a:rPr>
              <a:t>x</a:t>
            </a:r>
            <a:r>
              <a:rPr lang="en-US" sz="2800">
                <a:solidFill>
                  <a:schemeClr val="accent2"/>
                </a:solidFill>
              </a:rPr>
              <a:t> + </a:t>
            </a:r>
            <a:r>
              <a:rPr lang="en-US" sz="2800" i="1">
                <a:solidFill>
                  <a:schemeClr val="accent2"/>
                </a:solidFill>
              </a:rPr>
              <a:t>y</a:t>
            </a:r>
            <a:r>
              <a:rPr lang="en-US" sz="2800">
                <a:solidFill>
                  <a:schemeClr val="accent2"/>
                </a:solidFill>
              </a:rPr>
              <a:t>)</a:t>
            </a:r>
            <a:r>
              <a:rPr lang="en-US" sz="2800" baseline="30000">
                <a:solidFill>
                  <a:schemeClr val="accent2"/>
                </a:solidFill>
              </a:rPr>
              <a:t>2 </a:t>
            </a:r>
            <a:r>
              <a:rPr lang="en-US" sz="2800">
                <a:solidFill>
                  <a:schemeClr val="accent2"/>
                </a:solidFill>
              </a:rPr>
              <a:t> - 16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88925" y="561975"/>
            <a:ext cx="28830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6600"/>
                </a:solidFill>
              </a:rPr>
              <a:t>Factor completely:</a:t>
            </a:r>
            <a:endParaRPr lang="en-US" sz="2800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366963" y="2605088"/>
            <a:ext cx="31822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= (</a:t>
            </a:r>
            <a:r>
              <a:rPr lang="en-US" sz="2800" i="1">
                <a:solidFill>
                  <a:srgbClr val="CC0000"/>
                </a:solidFill>
              </a:rPr>
              <a:t>x</a:t>
            </a:r>
            <a:r>
              <a:rPr lang="en-US" sz="2800">
                <a:solidFill>
                  <a:srgbClr val="CC0000"/>
                </a:solidFill>
              </a:rPr>
              <a:t> + </a:t>
            </a:r>
            <a:r>
              <a:rPr lang="en-US" sz="2800" i="1">
                <a:solidFill>
                  <a:srgbClr val="CC0000"/>
                </a:solidFill>
              </a:rPr>
              <a:t>y</a:t>
            </a:r>
            <a:r>
              <a:rPr lang="en-US" sz="2800">
                <a:solidFill>
                  <a:srgbClr val="CC0000"/>
                </a:solidFill>
              </a:rPr>
              <a:t> - 4)(</a:t>
            </a:r>
            <a:r>
              <a:rPr lang="en-US" sz="2800" i="1">
                <a:solidFill>
                  <a:srgbClr val="CC0000"/>
                </a:solidFill>
              </a:rPr>
              <a:t>x</a:t>
            </a:r>
            <a:r>
              <a:rPr lang="en-US" sz="2800">
                <a:solidFill>
                  <a:srgbClr val="CC0000"/>
                </a:solidFill>
              </a:rPr>
              <a:t> + </a:t>
            </a:r>
            <a:r>
              <a:rPr lang="en-US" sz="2800" i="1">
                <a:solidFill>
                  <a:srgbClr val="CC0000"/>
                </a:solidFill>
              </a:rPr>
              <a:t>y</a:t>
            </a:r>
            <a:r>
              <a:rPr lang="en-US" sz="2800">
                <a:solidFill>
                  <a:srgbClr val="CC0000"/>
                </a:solidFill>
              </a:rPr>
              <a:t> + 4)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67213" y="2163763"/>
            <a:ext cx="18085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[</a:t>
            </a:r>
            <a:r>
              <a:rPr lang="en-US" sz="2800">
                <a:solidFill>
                  <a:schemeClr val="accent2"/>
                </a:solidFill>
              </a:rPr>
              <a:t>(</a:t>
            </a:r>
            <a:r>
              <a:rPr lang="en-US" sz="2800" i="1">
                <a:solidFill>
                  <a:schemeClr val="accent2"/>
                </a:solidFill>
              </a:rPr>
              <a:t>x</a:t>
            </a:r>
            <a:r>
              <a:rPr lang="en-US" sz="2800">
                <a:solidFill>
                  <a:schemeClr val="accent2"/>
                </a:solidFill>
              </a:rPr>
              <a:t> + </a:t>
            </a:r>
            <a:r>
              <a:rPr lang="en-US" sz="2800" i="1">
                <a:solidFill>
                  <a:schemeClr val="accent2"/>
                </a:solidFill>
              </a:rPr>
              <a:t>y</a:t>
            </a:r>
            <a:r>
              <a:rPr lang="en-US" sz="2800">
                <a:solidFill>
                  <a:schemeClr val="accent2"/>
                </a:solidFill>
              </a:rPr>
              <a:t>)</a:t>
            </a:r>
            <a:r>
              <a:rPr lang="en-US" sz="2800">
                <a:solidFill>
                  <a:srgbClr val="CC0000"/>
                </a:solidFill>
              </a:rPr>
              <a:t> + 4</a:t>
            </a:r>
            <a:r>
              <a:rPr lang="en-US" sz="2800"/>
              <a:t>]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266700" y="14288"/>
            <a:ext cx="80870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339933"/>
                </a:solidFill>
              </a:rPr>
              <a:t>Factoring a Difference of Squares with a Complex Base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363788" y="1600200"/>
            <a:ext cx="13195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= </a:t>
            </a:r>
            <a:r>
              <a:rPr lang="en-US" sz="2800"/>
              <a:t>[</a:t>
            </a:r>
            <a:r>
              <a:rPr lang="en-US" sz="2800">
                <a:solidFill>
                  <a:schemeClr val="accent2"/>
                </a:solidFill>
              </a:rPr>
              <a:t>B</a:t>
            </a:r>
            <a:r>
              <a:rPr lang="en-US" sz="2800">
                <a:solidFill>
                  <a:srgbClr val="CC0000"/>
                </a:solidFill>
              </a:rPr>
              <a:t> - 4</a:t>
            </a:r>
            <a:r>
              <a:rPr lang="en-US" sz="2800"/>
              <a:t>]</a:t>
            </a:r>
            <a:endParaRPr lang="en-US" sz="2800">
              <a:solidFill>
                <a:srgbClr val="CC0000"/>
              </a:solidFill>
            </a:endParaRP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3735388" y="1601788"/>
            <a:ext cx="11272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[</a:t>
            </a:r>
            <a:r>
              <a:rPr lang="en-US" sz="2800">
                <a:solidFill>
                  <a:schemeClr val="accent2"/>
                </a:solidFill>
              </a:rPr>
              <a:t>B</a:t>
            </a:r>
            <a:r>
              <a:rPr lang="en-US" sz="2800">
                <a:solidFill>
                  <a:srgbClr val="CC0000"/>
                </a:solidFill>
              </a:rPr>
              <a:t> + 4</a:t>
            </a:r>
            <a:r>
              <a:rPr lang="en-US" sz="2800"/>
              <a:t>]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2362200" y="1143000"/>
            <a:ext cx="145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= </a:t>
            </a:r>
            <a:r>
              <a:rPr lang="en-US" sz="2800">
                <a:solidFill>
                  <a:schemeClr val="accent2"/>
                </a:solidFill>
              </a:rPr>
              <a:t>B</a:t>
            </a:r>
            <a:r>
              <a:rPr lang="en-US" sz="2800" baseline="30000">
                <a:solidFill>
                  <a:srgbClr val="CC0000"/>
                </a:solidFill>
              </a:rPr>
              <a:t>2 </a:t>
            </a:r>
            <a:r>
              <a:rPr lang="en-US" sz="2800">
                <a:solidFill>
                  <a:srgbClr val="CC0000"/>
                </a:solidFill>
              </a:rPr>
              <a:t> - 16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15913" y="4103688"/>
            <a:ext cx="18453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25 - (</a:t>
            </a:r>
            <a:r>
              <a:rPr lang="en-US" sz="2800" i="1">
                <a:solidFill>
                  <a:schemeClr val="accent2"/>
                </a:solidFill>
              </a:rPr>
              <a:t>x</a:t>
            </a:r>
            <a:r>
              <a:rPr lang="en-US" sz="2800">
                <a:solidFill>
                  <a:schemeClr val="accent2"/>
                </a:solidFill>
              </a:rPr>
              <a:t> + 3)</a:t>
            </a:r>
            <a:r>
              <a:rPr lang="en-US" sz="2800" baseline="30000">
                <a:solidFill>
                  <a:schemeClr val="accent2"/>
                </a:solidFill>
              </a:rPr>
              <a:t>2</a:t>
            </a:r>
            <a:endParaRPr lang="en-US" sz="280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136775" y="4129088"/>
            <a:ext cx="20233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= </a:t>
            </a:r>
            <a:r>
              <a:rPr lang="en-US" sz="2800"/>
              <a:t>[</a:t>
            </a:r>
            <a:r>
              <a:rPr lang="en-US" sz="2800">
                <a:solidFill>
                  <a:srgbClr val="CC0000"/>
                </a:solidFill>
              </a:rPr>
              <a:t>5 - </a:t>
            </a:r>
            <a:r>
              <a:rPr lang="en-US" sz="2800">
                <a:solidFill>
                  <a:schemeClr val="accent2"/>
                </a:solidFill>
              </a:rPr>
              <a:t>(</a:t>
            </a:r>
            <a:r>
              <a:rPr lang="en-US" sz="2800" i="1">
                <a:solidFill>
                  <a:schemeClr val="accent2"/>
                </a:solidFill>
              </a:rPr>
              <a:t>x</a:t>
            </a:r>
            <a:r>
              <a:rPr lang="en-US" sz="2800">
                <a:solidFill>
                  <a:schemeClr val="accent2"/>
                </a:solidFill>
              </a:rPr>
              <a:t> + 3)</a:t>
            </a:r>
            <a:r>
              <a:rPr lang="en-US" sz="2800"/>
              <a:t>]</a:t>
            </a:r>
            <a:endParaRPr lang="en-US" sz="2800">
              <a:solidFill>
                <a:srgbClr val="CC0000"/>
              </a:solidFill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2135188" y="4967288"/>
            <a:ext cx="23551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= (-</a:t>
            </a:r>
            <a:r>
              <a:rPr lang="en-US" sz="2800" i="1">
                <a:solidFill>
                  <a:srgbClr val="CC0000"/>
                </a:solidFill>
              </a:rPr>
              <a:t>x</a:t>
            </a:r>
            <a:r>
              <a:rPr lang="en-US" sz="2800">
                <a:solidFill>
                  <a:srgbClr val="CC0000"/>
                </a:solidFill>
              </a:rPr>
              <a:t> + 2)(8 + </a:t>
            </a:r>
            <a:r>
              <a:rPr lang="en-US" sz="2800" i="1">
                <a:solidFill>
                  <a:srgbClr val="CC0000"/>
                </a:solidFill>
              </a:rPr>
              <a:t>x</a:t>
            </a:r>
            <a:r>
              <a:rPr lang="en-US" sz="280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136775" y="4567238"/>
            <a:ext cx="31582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= (5 - </a:t>
            </a:r>
            <a:r>
              <a:rPr lang="en-US" sz="2800" i="1">
                <a:solidFill>
                  <a:srgbClr val="CC0000"/>
                </a:solidFill>
              </a:rPr>
              <a:t>x</a:t>
            </a:r>
            <a:r>
              <a:rPr lang="en-US" sz="2800">
                <a:solidFill>
                  <a:srgbClr val="CC0000"/>
                </a:solidFill>
              </a:rPr>
              <a:t> - 3)(5 + </a:t>
            </a:r>
            <a:r>
              <a:rPr lang="en-US" sz="2800" i="1">
                <a:solidFill>
                  <a:srgbClr val="CC0000"/>
                </a:solidFill>
              </a:rPr>
              <a:t>x</a:t>
            </a:r>
            <a:r>
              <a:rPr lang="en-US" sz="2800">
                <a:solidFill>
                  <a:srgbClr val="CC0000"/>
                </a:solidFill>
              </a:rPr>
              <a:t> + 3)</a:t>
            </a: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4140200" y="4129088"/>
            <a:ext cx="1830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[</a:t>
            </a:r>
            <a:r>
              <a:rPr lang="en-US" sz="2800">
                <a:solidFill>
                  <a:srgbClr val="CC0000"/>
                </a:solidFill>
              </a:rPr>
              <a:t>5 + </a:t>
            </a:r>
            <a:r>
              <a:rPr lang="en-US" sz="2800">
                <a:solidFill>
                  <a:schemeClr val="accent2"/>
                </a:solidFill>
              </a:rPr>
              <a:t>(</a:t>
            </a:r>
            <a:r>
              <a:rPr lang="en-US" sz="2800" i="1">
                <a:solidFill>
                  <a:schemeClr val="accent2"/>
                </a:solidFill>
              </a:rPr>
              <a:t>x</a:t>
            </a:r>
            <a:r>
              <a:rPr lang="en-US" sz="2800">
                <a:solidFill>
                  <a:schemeClr val="accent2"/>
                </a:solidFill>
              </a:rPr>
              <a:t> + 3)</a:t>
            </a:r>
            <a:r>
              <a:rPr lang="en-US" sz="2800"/>
              <a:t>]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4.2A.</a:t>
            </a:r>
            <a:r>
              <a:rPr lang="en-US" sz="1800" i="1" dirty="0"/>
              <a:t>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5166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7" grpId="0" autoUpdateAnimBg="0"/>
      <p:bldP spid="11274" grpId="0" autoUpdateAnimBg="0"/>
      <p:bldP spid="11275" grpId="0" autoUpdateAnimBg="0"/>
      <p:bldP spid="11276" grpId="0" autoUpdateAnimBg="0"/>
      <p:bldP spid="11287" grpId="0" autoUpdateAnimBg="0"/>
      <p:bldP spid="11289" grpId="0" build="p" autoUpdateAnimBg="0"/>
      <p:bldP spid="11290" grpId="0" autoUpdateAnimBg="0"/>
      <p:bldP spid="11291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683</Words>
  <Application>Microsoft Office PowerPoint</Application>
  <PresentationFormat>On-screen Show (4:3)</PresentationFormat>
  <Paragraphs>141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33</cp:revision>
  <dcterms:created xsi:type="dcterms:W3CDTF">2012-03-10T00:32:42Z</dcterms:created>
  <dcterms:modified xsi:type="dcterms:W3CDTF">2012-03-11T00:09:10Z</dcterms:modified>
</cp:coreProperties>
</file>