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1"/>
  </p:notesMasterIdLst>
  <p:sldIdLst>
    <p:sldId id="256" r:id="rId5"/>
    <p:sldId id="268" r:id="rId6"/>
    <p:sldId id="260" r:id="rId7"/>
    <p:sldId id="287" r:id="rId8"/>
    <p:sldId id="288" r:id="rId9"/>
    <p:sldId id="269" r:id="rId10"/>
    <p:sldId id="296" r:id="rId11"/>
    <p:sldId id="267" r:id="rId12"/>
    <p:sldId id="289" r:id="rId13"/>
    <p:sldId id="274" r:id="rId14"/>
    <p:sldId id="276" r:id="rId15"/>
    <p:sldId id="270" r:id="rId16"/>
    <p:sldId id="293" r:id="rId17"/>
    <p:sldId id="294" r:id="rId18"/>
    <p:sldId id="295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4A417-E816-4C62-B05A-61E2354BDA1D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5D739-9490-416D-92E5-FCF823143A3E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603E4-C0C3-4B25-9F61-9DCEEFDF1D3A}" type="slidenum">
              <a:rPr lang="en-US"/>
              <a:pPr/>
              <a:t>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7199F0-A09A-423F-AD5A-ABBC9BA1DA5D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A071D-75C4-4660-BF55-7F7BFFC73542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CBDAE-9444-434A-B51F-E74B330DBC12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99B5C-E23E-4EAA-90A2-6EAE9FD91B44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ADBE3-3DD0-4A16-83CC-BC970E2CD5B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A4E8D-F8CE-4793-9ECC-8FE3678D527E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6F5A-121D-4AF5-97D2-338A93880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54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0A5C3-EEF5-42B4-8E28-800194075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8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9A7FE-8D25-4EB8-B2A5-4FB5017F41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7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D01E-20D5-4AAC-AA99-97A134771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6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1319-6F6F-45B6-A934-D39718A7E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33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93B9-4228-4317-946C-9269E1D2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71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9BEF-54BF-4924-8787-46A0CFE38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36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BB48-7D53-4279-888F-E6C191D4EC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7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570F-EEEB-495E-88AC-45C0FDFBC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89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F8906-57A0-4C30-90CE-6B7009C87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79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562D-B540-450C-9F04-E33292D1D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46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6F5A-121D-4AF5-97D2-338A93880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426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0A5C3-EEF5-42B4-8E28-800194075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13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9A7FE-8D25-4EB8-B2A5-4FB5017F41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91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D01E-20D5-4AAC-AA99-97A134771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300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1319-6F6F-45B6-A934-D39718A7E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032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93B9-4228-4317-946C-9269E1D2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7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9BEF-54BF-4924-8787-46A0CFE38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9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BB48-7D53-4279-888F-E6C191D4EC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55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570F-EEEB-495E-88AC-45C0FDFBC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1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F8906-57A0-4C30-90CE-6B7009C87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89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562D-B540-450C-9F04-E33292D1D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3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6F5A-121D-4AF5-97D2-338A93880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119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0A5C3-EEF5-42B4-8E28-800194075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264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9A7FE-8D25-4EB8-B2A5-4FB5017F41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64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D01E-20D5-4AAC-AA99-97A1347714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18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1319-6F6F-45B6-A934-D39718A7E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979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93B9-4228-4317-946C-9269E1D2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0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9BEF-54BF-4924-8787-46A0CFE38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998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3BB48-7D53-4279-888F-E6C191D4EC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591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570F-EEEB-495E-88AC-45C0FDFBC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400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F8906-57A0-4C30-90CE-6B7009C87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933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562D-B540-450C-9F04-E33292D1D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4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2F3B87E-F24A-4E9A-BBA1-9F60AAAC5590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4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2F3B87E-F24A-4E9A-BBA1-9F60AAAC5590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7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2F3B87E-F24A-4E9A-BBA1-9F60AAAC5590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8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3.wmf"/><Relationship Id="rId18" Type="http://schemas.openxmlformats.org/officeDocument/2006/relationships/image" Target="../media/image1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1.jpg"/><Relationship Id="rId4" Type="http://schemas.openxmlformats.org/officeDocument/2006/relationships/image" Target="../media/image18.wmf"/><Relationship Id="rId9" Type="http://schemas.openxmlformats.org/officeDocument/2006/relationships/hyperlink" Target="http://www.explorelearning.com/index.cfm?method=cResource.dspView&amp;ResourceID=115&amp;ClassID=1354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2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4 Quadratic Equations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4537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4.2B Solve Quadratic Equations </a:t>
            </a:r>
            <a:r>
              <a:rPr lang="en-US" b="1" dirty="0">
                <a:solidFill>
                  <a:srgbClr val="FF0000"/>
                </a:solidFill>
              </a:rPr>
              <a:t> by  Factoring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2944200" cy="94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836" y="533400"/>
            <a:ext cx="4062164" cy="144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5" y="2438400"/>
            <a:ext cx="862623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8" y="3352800"/>
            <a:ext cx="8494432" cy="39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3" y="4876801"/>
            <a:ext cx="8414007" cy="100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123524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90800" y="76200"/>
            <a:ext cx="372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339933"/>
                </a:solidFill>
              </a:rPr>
              <a:t>Solving with </a:t>
            </a:r>
            <a:r>
              <a:rPr lang="en-US" sz="2400" b="1" dirty="0">
                <a:solidFill>
                  <a:srgbClr val="339933"/>
                </a:solidFill>
              </a:rPr>
              <a:t>Complex Bases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93725" y="1004888"/>
            <a:ext cx="3233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/>
              <a:t>a</a:t>
            </a:r>
            <a:r>
              <a:rPr lang="en-US" sz="2400" b="1" dirty="0"/>
              <a:t> + 2)</a:t>
            </a:r>
            <a:r>
              <a:rPr lang="en-US" sz="2400" b="1" baseline="30000" dirty="0"/>
              <a:t>2</a:t>
            </a:r>
            <a:r>
              <a:rPr lang="en-US" sz="2400" b="1" dirty="0"/>
              <a:t> + 3(</a:t>
            </a:r>
            <a:r>
              <a:rPr lang="en-US" sz="2400" b="1" i="1" dirty="0"/>
              <a:t>a</a:t>
            </a:r>
            <a:r>
              <a:rPr lang="en-US" sz="2400" b="1" dirty="0"/>
              <a:t> + 2) + </a:t>
            </a:r>
            <a:r>
              <a:rPr lang="en-US" sz="2400" b="1" dirty="0" smtClean="0"/>
              <a:t>2 = 0</a:t>
            </a:r>
            <a:endParaRPr lang="en-US" sz="2400" b="1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62000" y="1524000"/>
            <a:ext cx="7620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133600" y="1524000"/>
            <a:ext cx="7620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b="1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748460" y="1004887"/>
            <a:ext cx="1910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Let </a:t>
            </a:r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dirty="0">
                <a:solidFill>
                  <a:srgbClr val="0000CC"/>
                </a:solidFill>
              </a:rPr>
              <a:t> = (</a:t>
            </a:r>
            <a:r>
              <a:rPr lang="en-US" sz="2400" b="1" i="1" dirty="0">
                <a:solidFill>
                  <a:srgbClr val="0000CC"/>
                </a:solidFill>
              </a:rPr>
              <a:t>a</a:t>
            </a:r>
            <a:r>
              <a:rPr lang="en-US" sz="2400" b="1" dirty="0">
                <a:solidFill>
                  <a:srgbClr val="0000CC"/>
                </a:solidFill>
              </a:rPr>
              <a:t> + 2)</a:t>
            </a:r>
            <a:endParaRPr lang="en-US" sz="2400" b="1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953000" y="2073717"/>
            <a:ext cx="19768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baseline="30000" dirty="0"/>
              <a:t>2</a:t>
            </a:r>
            <a:r>
              <a:rPr lang="en-US" sz="2400" b="1" dirty="0"/>
              <a:t> + 3</a:t>
            </a:r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dirty="0"/>
              <a:t> + </a:t>
            </a:r>
            <a:r>
              <a:rPr lang="en-US" sz="2400" b="1" dirty="0" smtClean="0"/>
              <a:t>2 = 0</a:t>
            </a:r>
            <a:endParaRPr lang="en-US" sz="2400" b="1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84134" y="2338184"/>
            <a:ext cx="36647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[(</a:t>
            </a:r>
            <a:r>
              <a:rPr lang="en-US" sz="2400" b="1" i="1" dirty="0">
                <a:solidFill>
                  <a:srgbClr val="0000CC"/>
                </a:solidFill>
              </a:rPr>
              <a:t>a</a:t>
            </a:r>
            <a:r>
              <a:rPr lang="en-US" sz="2400" b="1" dirty="0">
                <a:solidFill>
                  <a:srgbClr val="0000CC"/>
                </a:solidFill>
              </a:rPr>
              <a:t> + 2)</a:t>
            </a:r>
            <a:r>
              <a:rPr lang="en-US" sz="2400" b="1" dirty="0"/>
              <a:t> + 2] </a:t>
            </a:r>
            <a:r>
              <a:rPr lang="en-US" sz="2400" b="1" dirty="0">
                <a:solidFill>
                  <a:srgbClr val="0000CC"/>
                </a:solidFill>
              </a:rPr>
              <a:t>[(</a:t>
            </a:r>
            <a:r>
              <a:rPr lang="en-US" sz="2400" b="1" i="1" dirty="0">
                <a:solidFill>
                  <a:srgbClr val="0000CC"/>
                </a:solidFill>
              </a:rPr>
              <a:t>a</a:t>
            </a:r>
            <a:r>
              <a:rPr lang="en-US" sz="2400" b="1" dirty="0">
                <a:solidFill>
                  <a:srgbClr val="0000CC"/>
                </a:solidFill>
              </a:rPr>
              <a:t> + 2)</a:t>
            </a:r>
            <a:r>
              <a:rPr lang="en-US" sz="2400" b="1" dirty="0"/>
              <a:t> + 1</a:t>
            </a:r>
            <a:r>
              <a:rPr lang="en-US" sz="2400" b="1" dirty="0" smtClean="0"/>
              <a:t>] = 0</a:t>
            </a:r>
            <a:endParaRPr lang="en-US" sz="2400" b="1" dirty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803746" y="1494694"/>
            <a:ext cx="3025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Replace </a:t>
            </a:r>
            <a:r>
              <a:rPr lang="en-US" sz="2400" b="1" dirty="0">
                <a:solidFill>
                  <a:srgbClr val="0000CC"/>
                </a:solidFill>
              </a:rPr>
              <a:t>(</a:t>
            </a:r>
            <a:r>
              <a:rPr lang="en-US" sz="2400" b="1" i="1" dirty="0">
                <a:solidFill>
                  <a:srgbClr val="0000CC"/>
                </a:solidFill>
              </a:rPr>
              <a:t>a</a:t>
            </a:r>
            <a:r>
              <a:rPr lang="en-US" sz="2400" b="1" dirty="0">
                <a:solidFill>
                  <a:srgbClr val="0000CC"/>
                </a:solidFill>
              </a:rPr>
              <a:t> + 2)</a:t>
            </a:r>
            <a:r>
              <a:rPr lang="en-US" sz="2400" b="1" dirty="0"/>
              <a:t> with </a:t>
            </a:r>
            <a:r>
              <a:rPr lang="en-US" sz="2400" b="1" dirty="0">
                <a:solidFill>
                  <a:srgbClr val="A50021"/>
                </a:solidFill>
              </a:rPr>
              <a:t>B.</a:t>
            </a:r>
            <a:endParaRPr lang="en-US" sz="2400" b="1" dirty="0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645084" y="2871584"/>
            <a:ext cx="2303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>
                <a:solidFill>
                  <a:srgbClr val="A50021"/>
                </a:solidFill>
              </a:rPr>
              <a:t>(</a:t>
            </a:r>
            <a:r>
              <a:rPr lang="en-US" sz="2400" b="1" i="1" dirty="0">
                <a:solidFill>
                  <a:srgbClr val="A50021"/>
                </a:solidFill>
              </a:rPr>
              <a:t>a</a:t>
            </a:r>
            <a:r>
              <a:rPr lang="en-US" sz="2400" b="1" dirty="0">
                <a:solidFill>
                  <a:srgbClr val="A50021"/>
                </a:solidFill>
              </a:rPr>
              <a:t> + 4)(</a:t>
            </a:r>
            <a:r>
              <a:rPr lang="en-US" sz="2400" b="1" i="1" dirty="0">
                <a:solidFill>
                  <a:srgbClr val="A50021"/>
                </a:solidFill>
              </a:rPr>
              <a:t>a</a:t>
            </a:r>
            <a:r>
              <a:rPr lang="en-US" sz="2400" b="1" dirty="0">
                <a:solidFill>
                  <a:srgbClr val="A50021"/>
                </a:solidFill>
              </a:rPr>
              <a:t> + 3</a:t>
            </a:r>
            <a:r>
              <a:rPr lang="en-US" sz="2400" b="1" dirty="0" smtClean="0">
                <a:solidFill>
                  <a:srgbClr val="A50021"/>
                </a:solidFill>
              </a:rPr>
              <a:t>) = 0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561273" y="2569017"/>
            <a:ext cx="23262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dirty="0"/>
              <a:t> + 2)(</a:t>
            </a:r>
            <a:r>
              <a:rPr lang="en-US" sz="2400" b="1" dirty="0">
                <a:solidFill>
                  <a:srgbClr val="A50021"/>
                </a:solidFill>
              </a:rPr>
              <a:t>B</a:t>
            </a:r>
            <a:r>
              <a:rPr lang="en-US" sz="2400" b="1" dirty="0"/>
              <a:t> + 1</a:t>
            </a:r>
            <a:r>
              <a:rPr lang="en-US" sz="2400" b="1" dirty="0" smtClean="0"/>
              <a:t>) = 0</a:t>
            </a:r>
            <a:endParaRPr lang="en-US" sz="2400" b="1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48016" y="3324319"/>
            <a:ext cx="33009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>
                <a:solidFill>
                  <a:srgbClr val="A50021"/>
                </a:solidFill>
              </a:rPr>
              <a:t>(</a:t>
            </a:r>
            <a:r>
              <a:rPr lang="en-US" sz="2400" b="1" i="1" dirty="0">
                <a:solidFill>
                  <a:srgbClr val="A50021"/>
                </a:solidFill>
              </a:rPr>
              <a:t>a</a:t>
            </a:r>
            <a:r>
              <a:rPr lang="en-US" sz="2400" b="1" dirty="0">
                <a:solidFill>
                  <a:srgbClr val="A50021"/>
                </a:solidFill>
              </a:rPr>
              <a:t> + 4</a:t>
            </a:r>
            <a:r>
              <a:rPr lang="en-US" sz="2400" b="1" dirty="0" smtClean="0">
                <a:solidFill>
                  <a:srgbClr val="A50021"/>
                </a:solidFill>
              </a:rPr>
              <a:t>) = 0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A50021"/>
                </a:solidFill>
              </a:rPr>
              <a:t>  (</a:t>
            </a:r>
            <a:r>
              <a:rPr lang="en-US" sz="2400" b="1" i="1" dirty="0" smtClean="0">
                <a:solidFill>
                  <a:srgbClr val="A50021"/>
                </a:solidFill>
              </a:rPr>
              <a:t>a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>
                <a:solidFill>
                  <a:srgbClr val="A50021"/>
                </a:solidFill>
              </a:rPr>
              <a:t>+ 3</a:t>
            </a:r>
            <a:r>
              <a:rPr lang="en-US" sz="2400" b="1" dirty="0" smtClean="0">
                <a:solidFill>
                  <a:srgbClr val="A50021"/>
                </a:solidFill>
              </a:rPr>
              <a:t>) = 0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662920" y="3781519"/>
            <a:ext cx="2348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i="1" dirty="0" smtClean="0">
                <a:solidFill>
                  <a:srgbClr val="A50021"/>
                </a:solidFill>
              </a:rPr>
              <a:t>a</a:t>
            </a:r>
            <a:r>
              <a:rPr lang="en-US" sz="2400" b="1" dirty="0" smtClean="0">
                <a:solidFill>
                  <a:srgbClr val="A50021"/>
                </a:solidFill>
              </a:rPr>
              <a:t>  = -4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A50021"/>
                </a:solidFill>
              </a:rPr>
              <a:t>  </a:t>
            </a:r>
            <a:r>
              <a:rPr lang="en-US" sz="2400" b="1" i="1" dirty="0" smtClean="0">
                <a:solidFill>
                  <a:srgbClr val="A50021"/>
                </a:solidFill>
              </a:rPr>
              <a:t>a</a:t>
            </a:r>
            <a:r>
              <a:rPr lang="en-US" sz="2400" b="1" dirty="0" smtClean="0">
                <a:solidFill>
                  <a:srgbClr val="A50021"/>
                </a:solidFill>
              </a:rPr>
              <a:t>  = -3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85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nimBg="1"/>
      <p:bldP spid="8197" grpId="0" animBg="1"/>
      <p:bldP spid="8198" grpId="0" autoUpdateAnimBg="0"/>
      <p:bldP spid="8199" grpId="0" build="p" autoUpdateAnimBg="0"/>
      <p:bldP spid="8200" grpId="0" build="p" autoUpdateAnimBg="0" advAuto="1000"/>
      <p:bldP spid="8201" grpId="0" autoUpdateAnimBg="0"/>
      <p:bldP spid="8205" grpId="0" autoUpdateAnimBg="0"/>
      <p:bldP spid="8206" grpId="0" autoUpdateAnimBg="0"/>
      <p:bldP spid="17" grpId="0" autoUpdateAnimBg="0"/>
      <p:bldP spid="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46325" y="74613"/>
            <a:ext cx="47933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A50021"/>
                </a:solidFill>
              </a:rPr>
              <a:t>Solving a Difference </a:t>
            </a:r>
            <a:r>
              <a:rPr lang="en-US" sz="2800" b="1" u="sng" dirty="0">
                <a:solidFill>
                  <a:srgbClr val="A50021"/>
                </a:solidFill>
              </a:rPr>
              <a:t>of Squares</a:t>
            </a:r>
            <a:endParaRPr lang="en-US" sz="2800" b="1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143000" y="1029931"/>
            <a:ext cx="19463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16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baseline="30000" dirty="0">
                <a:solidFill>
                  <a:schemeClr val="accent2"/>
                </a:solidFill>
              </a:rPr>
              <a:t>2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– 121 = 0</a:t>
            </a:r>
            <a:endParaRPr lang="en-US" sz="2400" b="1" dirty="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46167" y="2050114"/>
            <a:ext cx="2824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(4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- 11)(4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+ 11</a:t>
            </a:r>
            <a:r>
              <a:rPr lang="en-US" sz="2400" b="1" dirty="0" smtClean="0">
                <a:solidFill>
                  <a:srgbClr val="CC0000"/>
                </a:solidFill>
              </a:rPr>
              <a:t>) = 0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893791" y="1501419"/>
            <a:ext cx="2271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dirty="0" smtClean="0"/>
              <a:t>4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 -  </a:t>
            </a:r>
            <a:r>
              <a:rPr lang="en-US" sz="2400" b="1" dirty="0"/>
              <a:t>(</a:t>
            </a:r>
            <a:r>
              <a:rPr lang="en-US" sz="2400" b="1" dirty="0" smtClean="0"/>
              <a:t>11)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= 0</a:t>
            </a:r>
            <a:endParaRPr lang="en-US" sz="2400" b="1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1367" y="2549466"/>
            <a:ext cx="3821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(4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- 11</a:t>
            </a:r>
            <a:r>
              <a:rPr lang="en-US" sz="2400" b="1" dirty="0" smtClean="0">
                <a:solidFill>
                  <a:srgbClr val="CC0000"/>
                </a:solidFill>
              </a:rPr>
              <a:t>) = 0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CC0000"/>
                </a:solidFill>
              </a:rPr>
              <a:t>  (4</a:t>
            </a:r>
            <a:r>
              <a:rPr lang="en-US" sz="2400" b="1" i="1" dirty="0" smtClean="0">
                <a:solidFill>
                  <a:srgbClr val="CC0000"/>
                </a:solidFill>
              </a:rPr>
              <a:t>x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+ 11</a:t>
            </a:r>
            <a:r>
              <a:rPr lang="en-US" sz="2400" b="1" dirty="0" smtClean="0">
                <a:solidFill>
                  <a:srgbClr val="CC0000"/>
                </a:solidFill>
              </a:rPr>
              <a:t>) = 0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319110" y="3112871"/>
            <a:ext cx="1439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x = ± 11/4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15</a:t>
            </a:r>
            <a:endParaRPr lang="en-US" sz="1800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40447" y="990600"/>
            <a:ext cx="2475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5(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chemeClr val="accent2"/>
                </a:solidFill>
              </a:rPr>
              <a:t>+1)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 – 80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= 0</a:t>
            </a:r>
            <a:endParaRPr lang="en-US" sz="2800" b="1" dirty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299060" y="1510605"/>
            <a:ext cx="438774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               5</a:t>
            </a:r>
            <a:r>
              <a:rPr lang="en-US" sz="2800" b="1" dirty="0" smtClean="0">
                <a:solidFill>
                  <a:srgbClr val="CC0000"/>
                </a:solidFill>
              </a:rPr>
              <a:t>[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chemeClr val="accent2"/>
                </a:solidFill>
              </a:rPr>
              <a:t>+1)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rgbClr val="CC0000"/>
                </a:solidFill>
              </a:rPr>
              <a:t> – 16 ] = 0</a:t>
            </a:r>
          </a:p>
          <a:p>
            <a:pPr algn="r"/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+1)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rgbClr val="CC0000"/>
                </a:solidFill>
              </a:rPr>
              <a:t> – </a:t>
            </a:r>
            <a:r>
              <a:rPr lang="en-US" sz="2800" b="1" dirty="0" smtClean="0">
                <a:solidFill>
                  <a:srgbClr val="CC0000"/>
                </a:solidFill>
              </a:rPr>
              <a:t>16  </a:t>
            </a:r>
            <a:r>
              <a:rPr lang="en-US" sz="2800" b="1" dirty="0">
                <a:solidFill>
                  <a:srgbClr val="CC0000"/>
                </a:solidFill>
              </a:rPr>
              <a:t>= </a:t>
            </a:r>
            <a:r>
              <a:rPr lang="en-US" sz="2800" b="1" dirty="0" smtClean="0">
                <a:solidFill>
                  <a:srgbClr val="CC0000"/>
                </a:solidFill>
              </a:rPr>
              <a:t>0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</a:t>
            </a:r>
            <a:r>
              <a:rPr lang="en-US" sz="2800" b="1" dirty="0" smtClean="0">
                <a:solidFill>
                  <a:srgbClr val="CC0000"/>
                </a:solidFill>
              </a:rPr>
              <a:t>[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+1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b="1" dirty="0" smtClean="0">
                <a:solidFill>
                  <a:srgbClr val="CC0000"/>
                </a:solidFill>
              </a:rPr>
              <a:t> – 4 ] [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+1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b="1" dirty="0" smtClean="0">
                <a:solidFill>
                  <a:srgbClr val="CC0000"/>
                </a:solidFill>
              </a:rPr>
              <a:t>+ 4 ] = 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375821" y="3058180"/>
            <a:ext cx="29995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   </a:t>
            </a:r>
            <a:r>
              <a:rPr lang="en-US" sz="2800" b="1" dirty="0" smtClean="0">
                <a:solidFill>
                  <a:srgbClr val="CC0000"/>
                </a:solidFill>
              </a:rPr>
              <a:t>[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 – 3] [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i="1" dirty="0" smtClean="0">
                <a:solidFill>
                  <a:schemeClr val="accent2"/>
                </a:solidFill>
              </a:rPr>
              <a:t>x</a:t>
            </a:r>
            <a:r>
              <a:rPr lang="en-US" sz="2800" b="1" dirty="0" smtClean="0">
                <a:solidFill>
                  <a:srgbClr val="CC0000"/>
                </a:solidFill>
              </a:rPr>
              <a:t>+ 5] = 0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169422" y="3515380"/>
            <a:ext cx="22429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x = 3  or x = -5</a:t>
            </a:r>
            <a:endParaRPr lang="en-US" sz="28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5" grpId="0" autoUpdateAnimBg="0"/>
      <p:bldP spid="4106" grpId="0" autoUpdateAnimBg="0"/>
      <p:bldP spid="4110" grpId="0" autoUpdateAnimBg="0"/>
      <p:bldP spid="18" grpId="0" autoUpdateAnimBg="0"/>
      <p:bldP spid="19" grpId="0" autoUpdateAnimBg="0"/>
      <p:bldP spid="14" grpId="0" autoUpdateAnimBg="0"/>
      <p:bldP spid="20" grpId="0" build="p" autoUpdateAnimBg="0"/>
      <p:bldP spid="21" grpId="0" build="p" autoUpdateAnimBg="0"/>
      <p:bldP spid="2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3" y="0"/>
            <a:ext cx="7613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CC0000"/>
                </a:solidFill>
              </a:rPr>
              <a:t>Writing a Quadratic Equation With Given Roots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9900" y="127952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60033"/>
                </a:solidFill>
              </a:rPr>
              <a:t>     </a:t>
            </a:r>
            <a:r>
              <a:rPr lang="en-US" sz="2400" b="1" i="1" dirty="0">
                <a:solidFill>
                  <a:srgbClr val="660033"/>
                </a:solidFill>
              </a:rPr>
              <a:t>x</a:t>
            </a:r>
            <a:r>
              <a:rPr lang="en-US" sz="2400" b="1" dirty="0">
                <a:solidFill>
                  <a:srgbClr val="660033"/>
                </a:solidFill>
              </a:rPr>
              <a:t> = -</a:t>
            </a:r>
            <a:r>
              <a:rPr lang="en-US" sz="2400" b="1" dirty="0" smtClean="0">
                <a:solidFill>
                  <a:srgbClr val="660033"/>
                </a:solidFill>
              </a:rPr>
              <a:t>6 or x = </a:t>
            </a:r>
            <a:r>
              <a:rPr lang="en-US" sz="2400" b="1" dirty="0">
                <a:solidFill>
                  <a:srgbClr val="660033"/>
                </a:solidFill>
              </a:rPr>
              <a:t>3</a:t>
            </a:r>
            <a:endParaRPr lang="en-US" sz="24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41325" y="1965325"/>
            <a:ext cx="43533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/>
              <a:t>factors are (</a:t>
            </a:r>
            <a:r>
              <a:rPr lang="en-US" sz="2400" b="1" i="1" dirty="0"/>
              <a:t>x</a:t>
            </a:r>
            <a:r>
              <a:rPr lang="en-US" sz="2400" b="1" dirty="0"/>
              <a:t> + 6) and (</a:t>
            </a:r>
            <a:r>
              <a:rPr lang="en-US" sz="2400" b="1" i="1" dirty="0"/>
              <a:t>x</a:t>
            </a:r>
            <a:r>
              <a:rPr lang="en-US" sz="2400" b="1" dirty="0"/>
              <a:t> - 3).</a:t>
            </a:r>
            <a:endParaRPr lang="en-US" sz="2400" b="1" dirty="0">
              <a:solidFill>
                <a:srgbClr val="660033"/>
              </a:solidFill>
            </a:endParaRPr>
          </a:p>
          <a:p>
            <a:r>
              <a:rPr lang="en-US" sz="2400" b="1" dirty="0">
                <a:solidFill>
                  <a:srgbClr val="660033"/>
                </a:solidFill>
              </a:rPr>
              <a:t>(</a:t>
            </a:r>
            <a:r>
              <a:rPr lang="en-US" sz="2400" b="1" i="1" dirty="0">
                <a:solidFill>
                  <a:srgbClr val="660033"/>
                </a:solidFill>
              </a:rPr>
              <a:t>x</a:t>
            </a:r>
            <a:r>
              <a:rPr lang="en-US" sz="2400" b="1" dirty="0">
                <a:solidFill>
                  <a:srgbClr val="660033"/>
                </a:solidFill>
              </a:rPr>
              <a:t> + 6)(</a:t>
            </a:r>
            <a:r>
              <a:rPr lang="en-US" sz="2400" b="1" i="1" dirty="0">
                <a:solidFill>
                  <a:srgbClr val="660033"/>
                </a:solidFill>
              </a:rPr>
              <a:t>x</a:t>
            </a:r>
            <a:r>
              <a:rPr lang="en-US" sz="2400" b="1" dirty="0">
                <a:solidFill>
                  <a:srgbClr val="660033"/>
                </a:solidFill>
              </a:rPr>
              <a:t> - 3) = 0</a:t>
            </a:r>
          </a:p>
          <a:p>
            <a:r>
              <a:rPr lang="en-US" sz="2400" b="1" i="1" dirty="0">
                <a:solidFill>
                  <a:schemeClr val="accent2"/>
                </a:solidFill>
              </a:rPr>
              <a:t>  x</a:t>
            </a:r>
            <a:r>
              <a:rPr lang="en-US" sz="2400" b="1" baseline="30000" dirty="0">
                <a:solidFill>
                  <a:schemeClr val="accent2"/>
                </a:solidFill>
              </a:rPr>
              <a:t>2</a:t>
            </a:r>
            <a:r>
              <a:rPr lang="en-US" sz="2400" b="1" dirty="0">
                <a:solidFill>
                  <a:schemeClr val="accent2"/>
                </a:solidFill>
              </a:rPr>
              <a:t> + 3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- 18 = 0</a:t>
            </a:r>
            <a:endParaRPr lang="en-US" sz="2400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7200" y="609600"/>
            <a:ext cx="81422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Write a </a:t>
            </a:r>
            <a:r>
              <a:rPr lang="en-US" sz="2400" b="1" smtClean="0"/>
              <a:t>possible quadratic </a:t>
            </a:r>
            <a:r>
              <a:rPr lang="en-US" sz="2400" b="1"/>
              <a:t>equation, given the following roots: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17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5109709" y="2805114"/>
            <a:ext cx="3407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Is this the only equation?</a:t>
            </a:r>
            <a:endParaRPr lang="en-US" sz="2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5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build="p" autoUpdateAnimBg="0"/>
      <p:bldP spid="10249" grpId="0" autoUpdateAnimBg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-12700" y="0"/>
            <a:ext cx="89281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16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1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CC0000"/>
                </a:solidFill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</a:rPr>
              <a:t>  </a:t>
            </a:r>
            <a:r>
              <a:rPr lang="en-US" sz="2800" b="1" dirty="0">
                <a:solidFill>
                  <a:srgbClr val="000000"/>
                </a:solidFill>
              </a:rPr>
              <a:t>Find the lengths of the </a:t>
            </a:r>
            <a:r>
              <a:rPr lang="en-US" sz="2800" b="1" dirty="0" smtClean="0">
                <a:solidFill>
                  <a:srgbClr val="000000"/>
                </a:solidFill>
              </a:rPr>
              <a:t>two unknown sides of a triangle if t</a:t>
            </a:r>
            <a:r>
              <a:rPr lang="en-US" sz="2800" b="1" dirty="0" smtClean="0">
                <a:solidFill>
                  <a:srgbClr val="000000"/>
                </a:solidFill>
              </a:rPr>
              <a:t>he </a:t>
            </a:r>
            <a:r>
              <a:rPr lang="en-US" sz="2800" b="1" dirty="0" smtClean="0">
                <a:solidFill>
                  <a:srgbClr val="000000"/>
                </a:solidFill>
              </a:rPr>
              <a:t>hypotenuse </a:t>
            </a:r>
            <a:r>
              <a:rPr lang="en-US" sz="2800" b="1" dirty="0" smtClean="0">
                <a:solidFill>
                  <a:srgbClr val="000000"/>
                </a:solidFill>
              </a:rPr>
              <a:t>is </a:t>
            </a:r>
            <a:r>
              <a:rPr lang="en-US" sz="2800" b="1" dirty="0" smtClean="0">
                <a:solidFill>
                  <a:srgbClr val="000000"/>
                </a:solidFill>
              </a:rPr>
              <a:t>15 </a:t>
            </a:r>
            <a:r>
              <a:rPr lang="en-US" sz="2800" b="1" dirty="0" smtClean="0">
                <a:solidFill>
                  <a:srgbClr val="000000"/>
                </a:solidFill>
              </a:rPr>
              <a:t>cm long and the sum of other two </a:t>
            </a:r>
            <a:r>
              <a:rPr lang="en-US" sz="2800" b="1" dirty="0" smtClean="0">
                <a:solidFill>
                  <a:srgbClr val="000000"/>
                </a:solidFill>
              </a:rPr>
              <a:t>legs </a:t>
            </a:r>
            <a:r>
              <a:rPr lang="en-US" sz="2800" b="1" dirty="0" smtClean="0">
                <a:solidFill>
                  <a:srgbClr val="000000"/>
                </a:solidFill>
              </a:rPr>
              <a:t>is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21  cm.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93725" y="1584325"/>
            <a:ext cx="4124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Let </a:t>
            </a:r>
            <a:r>
              <a:rPr lang="en-US" sz="2400" b="1" i="1" smtClean="0">
                <a:solidFill>
                  <a:srgbClr val="CC0000"/>
                </a:solidFill>
              </a:rPr>
              <a:t>x</a:t>
            </a:r>
            <a:r>
              <a:rPr lang="en-US" sz="2400" b="1" smtClean="0">
                <a:solidFill>
                  <a:srgbClr val="CC0000"/>
                </a:solidFill>
              </a:rPr>
              <a:t> = one side of the triangle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21 - </a:t>
            </a:r>
            <a:r>
              <a:rPr lang="en-US" sz="2400" b="1" i="1" smtClean="0">
                <a:solidFill>
                  <a:srgbClr val="CC0000"/>
                </a:solidFill>
              </a:rPr>
              <a:t>x</a:t>
            </a:r>
            <a:r>
              <a:rPr lang="en-US" sz="2400" b="1" smtClean="0">
                <a:solidFill>
                  <a:srgbClr val="CC0000"/>
                </a:solidFill>
              </a:rPr>
              <a:t>  will be the other side.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76400" y="2574925"/>
            <a:ext cx="271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r>
              <a:rPr lang="en-US" sz="2400" b="1" smtClean="0">
                <a:solidFill>
                  <a:srgbClr val="3333CC"/>
                </a:solidFill>
              </a:rPr>
              <a:t> + (21 - </a:t>
            </a: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)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r>
              <a:rPr lang="en-US" sz="2400" b="1" smtClean="0">
                <a:solidFill>
                  <a:srgbClr val="3333CC"/>
                </a:solidFill>
              </a:rPr>
              <a:t> = (15)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endParaRPr lang="en-US" sz="2400" b="1" smtClean="0">
              <a:solidFill>
                <a:srgbClr val="3333CC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3108325"/>
            <a:ext cx="39354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000000"/>
                </a:solidFill>
              </a:rPr>
              <a:t>        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+ 441 - 42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= 225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000000"/>
                </a:solidFill>
              </a:rPr>
              <a:t>              </a:t>
            </a:r>
            <a:r>
              <a:rPr lang="en-US" sz="2400" b="1" smtClean="0">
                <a:solidFill>
                  <a:srgbClr val="000000"/>
                </a:solidFill>
              </a:rPr>
              <a:t>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- 42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+ 441 = 225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  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- 42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+ 216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2(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- 21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+ 108)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   2(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- 9)( 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- 12)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003300"/>
                </a:solidFill>
              </a:rPr>
              <a:t>              </a:t>
            </a: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= 9</a:t>
            </a:r>
            <a:r>
              <a:rPr lang="en-US" sz="2400" b="1" smtClean="0">
                <a:solidFill>
                  <a:srgbClr val="000000"/>
                </a:solidFill>
              </a:rPr>
              <a:t>    or    </a:t>
            </a: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= 12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953000" y="2895600"/>
            <a:ext cx="3603625" cy="126365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Therefore, the lengths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of the sides of the triangle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are  </a:t>
            </a:r>
            <a:r>
              <a:rPr lang="en-US" sz="2400" b="1" smtClean="0">
                <a:solidFill>
                  <a:srgbClr val="3333CC"/>
                </a:solidFill>
              </a:rPr>
              <a:t>9 cm </a:t>
            </a:r>
            <a:r>
              <a:rPr lang="en-US" sz="2400" b="1" smtClean="0">
                <a:solidFill>
                  <a:srgbClr val="3333CC"/>
                </a:solidFill>
                <a:latin typeface="Arial" charset="0"/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 12 cm.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68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build="p" autoUpdateAnimBg="0"/>
      <p:bldP spid="1024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228600" y="1524000"/>
            <a:ext cx="3978275" cy="2651125"/>
            <a:chOff x="144" y="960"/>
            <a:chExt cx="2506" cy="167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144" y="960"/>
              <a:ext cx="2112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28" y="1344"/>
              <a:ext cx="1344" cy="576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036" y="234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80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1344" y="249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144" y="249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2342" y="152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60</a:t>
              </a: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2496" y="1776"/>
              <a:ext cx="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2496" y="960"/>
              <a:ext cx="0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6525" y="60325"/>
            <a:ext cx="89189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.   A factory is to be built on a lot that measures 80 m by 60 m.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A lawn of uniform width and equal in area to the factory, must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surround the factory.  How wide is the strip of lawn, and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what are the dimensions of the factory?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4325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76400" y="1644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00200" y="3168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9718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286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rot="-5400000">
            <a:off x="1600200" y="3352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rot="-5400000">
            <a:off x="1600200" y="1828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524000" y="2743200"/>
            <a:ext cx="788988" cy="3651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80 - 2</a:t>
            </a: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2362200" y="2895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838200" y="2895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362200" y="2438400"/>
            <a:ext cx="788988" cy="36512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60 - 2</a:t>
            </a: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 flipV="1">
            <a:off x="2743200" y="2133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2743200" y="2819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876800" y="1584325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8000"/>
                </a:solidFill>
              </a:rPr>
              <a:t>Let </a:t>
            </a:r>
            <a:r>
              <a:rPr lang="en-US" sz="2400" b="1" i="1" smtClean="0">
                <a:solidFill>
                  <a:srgbClr val="008000"/>
                </a:solidFill>
              </a:rPr>
              <a:t>x</a:t>
            </a:r>
            <a:r>
              <a:rPr lang="en-US" sz="2400" b="1" smtClean="0">
                <a:solidFill>
                  <a:srgbClr val="008000"/>
                </a:solidFill>
              </a:rPr>
              <a:t> =</a:t>
            </a:r>
            <a:r>
              <a:rPr lang="en-US" sz="2400" b="1" smtClean="0">
                <a:solidFill>
                  <a:srgbClr val="000000"/>
                </a:solidFill>
              </a:rPr>
              <a:t> </a:t>
            </a:r>
            <a:r>
              <a:rPr lang="en-US" sz="2400" b="1" smtClean="0">
                <a:solidFill>
                  <a:srgbClr val="008000"/>
                </a:solidFill>
              </a:rPr>
              <a:t>the width of the strip.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12725" y="4316413"/>
            <a:ext cx="29225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CC0000"/>
                </a:solidFill>
              </a:rPr>
              <a:t>Total area</a:t>
            </a:r>
            <a:r>
              <a:rPr lang="en-US" sz="2400" b="1" smtClean="0">
                <a:solidFill>
                  <a:srgbClr val="000000"/>
                </a:solidFill>
              </a:rPr>
              <a:t> = 80 </a:t>
            </a:r>
            <a:r>
              <a:rPr lang="en-US" sz="2400" b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60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             = 4800 m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12725" y="5318125"/>
            <a:ext cx="2747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996633"/>
                </a:solidFill>
              </a:rPr>
              <a:t>Area of the factory: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860925" y="2193925"/>
            <a:ext cx="2747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996633"/>
                </a:solidFill>
              </a:rPr>
              <a:t>Area of the factory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4937125" y="2651125"/>
            <a:ext cx="33512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996633"/>
                </a:solidFill>
              </a:rPr>
              <a:t>2400</a:t>
            </a:r>
            <a:r>
              <a:rPr lang="en-US" sz="2400" b="1" smtClean="0">
                <a:solidFill>
                  <a:srgbClr val="000000"/>
                </a:solidFill>
              </a:rPr>
              <a:t> = (80 - 2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)(60 - 2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2400 = 4800 - 280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baseline="30000" smtClean="0">
                <a:solidFill>
                  <a:srgbClr val="000000"/>
                </a:solidFill>
              </a:rPr>
              <a:t>        </a:t>
            </a:r>
            <a:r>
              <a:rPr lang="en-US" sz="2400" b="1" smtClean="0">
                <a:solidFill>
                  <a:srgbClr val="000000"/>
                </a:solidFill>
              </a:rPr>
              <a:t> 0 =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- 280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+ 2400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- 70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+ 600)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- 60)(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- 10)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60    or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10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641725" y="5622925"/>
            <a:ext cx="4484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Therefore, the strip is 10 m wide.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The factory is 60 m </a:t>
            </a:r>
            <a:r>
              <a:rPr lang="en-US" sz="2400" b="1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40 m.</a:t>
            </a: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685800" y="762000"/>
            <a:ext cx="73914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4495800" y="838200"/>
            <a:ext cx="762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800100" y="6324600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= </a:t>
            </a:r>
            <a:r>
              <a:rPr lang="en-US" sz="2400" b="1" smtClean="0">
                <a:solidFill>
                  <a:srgbClr val="996633"/>
                </a:solidFill>
              </a:rPr>
              <a:t>2400 m</a:t>
            </a:r>
            <a:r>
              <a:rPr lang="en-US" sz="2400" b="1" baseline="30000" smtClean="0">
                <a:solidFill>
                  <a:srgbClr val="996633"/>
                </a:solidFill>
              </a:rPr>
              <a:t>2</a:t>
            </a:r>
            <a:endParaRPr lang="en-US" sz="2400" b="1" baseline="30000" smtClean="0">
              <a:solidFill>
                <a:srgbClr val="000000"/>
              </a:solidFill>
            </a:endParaRPr>
          </a:p>
        </p:txBody>
      </p:sp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914400" y="5715000"/>
          <a:ext cx="1143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4" imgW="635000" imgH="355600" progId="Equation.DSMT36">
                  <p:embed/>
                </p:oleObj>
              </mc:Choice>
              <mc:Fallback>
                <p:oleObj name="Equation" r:id="rId4" imgW="6350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15000"/>
                        <a:ext cx="11430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6" name="Line 42"/>
          <p:cNvSpPr>
            <a:spLocks noChangeShapeType="1"/>
          </p:cNvSpPr>
          <p:nvPr/>
        </p:nvSpPr>
        <p:spPr bwMode="auto">
          <a:xfrm flipH="1">
            <a:off x="5562600" y="44958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394325" y="49291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3333CC"/>
                </a:solidFill>
              </a:rPr>
              <a:t>extraneous</a:t>
            </a:r>
            <a:endParaRPr lang="en-US" sz="2400" b="1" smtClean="0">
              <a:solidFill>
                <a:srgbClr val="3333CC"/>
              </a:solidFill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623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1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nimBg="1"/>
      <p:bldP spid="6155" grpId="0" animBg="1"/>
      <p:bldP spid="6156" grpId="0" animBg="1"/>
      <p:bldP spid="6157" grpId="0" animBg="1"/>
      <p:bldP spid="6167" grpId="0" animBg="1" autoUpdateAnimBg="0"/>
      <p:bldP spid="6168" grpId="0" animBg="1"/>
      <p:bldP spid="6169" grpId="0" animBg="1"/>
      <p:bldP spid="6170" grpId="0" animBg="1" autoUpdateAnimBg="0"/>
      <p:bldP spid="6172" grpId="0" animBg="1"/>
      <p:bldP spid="6173" grpId="0" animBg="1"/>
      <p:bldP spid="6174" grpId="0" autoUpdateAnimBg="0"/>
      <p:bldP spid="6175" grpId="0" autoUpdateAnimBg="0"/>
      <p:bldP spid="6176" grpId="0" autoUpdateAnimBg="0"/>
      <p:bldP spid="6177" grpId="0" autoUpdateAnimBg="0"/>
      <p:bldP spid="6178" grpId="0" build="p" autoUpdateAnimBg="0"/>
      <p:bldP spid="6179" grpId="0" autoUpdateAnimBg="0"/>
      <p:bldP spid="6180" grpId="0" animBg="1"/>
      <p:bldP spid="6181" grpId="0" animBg="1"/>
      <p:bldP spid="6182" grpId="0" autoUpdateAnimBg="0"/>
      <p:bldP spid="6186" grpId="0" animBg="1"/>
      <p:bldP spid="61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2" name="Group 38"/>
          <p:cNvGrpSpPr>
            <a:grpSpLocks/>
          </p:cNvGrpSpPr>
          <p:nvPr/>
        </p:nvGrpSpPr>
        <p:grpSpPr bwMode="auto">
          <a:xfrm>
            <a:off x="228600" y="1524000"/>
            <a:ext cx="3352800" cy="2133600"/>
            <a:chOff x="144" y="960"/>
            <a:chExt cx="2112" cy="1344"/>
          </a:xfrm>
          <a:solidFill>
            <a:srgbClr val="996633"/>
          </a:solidFill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144" y="960"/>
              <a:ext cx="2112" cy="134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528" y="1344"/>
              <a:ext cx="1344" cy="57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1300" name="Text Box 36"/>
            <p:cNvSpPr txBox="1">
              <a:spLocks noChangeArrowheads="1"/>
            </p:cNvSpPr>
            <p:nvPr/>
          </p:nvSpPr>
          <p:spPr bwMode="auto">
            <a:xfrm>
              <a:off x="1056" y="1344"/>
              <a:ext cx="356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30 </a:t>
              </a:r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1584" y="1536"/>
              <a:ext cx="308" cy="28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0000"/>
                  </a:solidFill>
                </a:rPr>
                <a:t>20</a:t>
              </a:r>
            </a:p>
          </p:txBody>
        </p:sp>
      </p:grp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6525" y="60325"/>
            <a:ext cx="921495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3   A picture that measures  30 cm by 20 cm is to be surrounded by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a frame of uniform width and equal in area to the picture.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How wide is the frame, and what are the dimensions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of the entire framed picture?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14325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76400" y="1644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00200" y="31686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smtClean="0">
                <a:solidFill>
                  <a:srgbClr val="000000"/>
                </a:solidFill>
              </a:rPr>
              <a:t>x</a:t>
            </a:r>
            <a:endParaRPr lang="en-US" sz="1600" b="1" smtClean="0">
              <a:solidFill>
                <a:srgbClr val="000000"/>
              </a:solidFill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9718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28600" y="26670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rot="-5400000">
            <a:off x="1600200" y="3352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rot="-5400000">
            <a:off x="1600200" y="1828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447800" y="3733800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30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667000" y="39624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228600" y="3962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81400" y="2422525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20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3962400" y="2819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3962400" y="1524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76800" y="1584325"/>
            <a:ext cx="41889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8000"/>
                </a:solidFill>
              </a:rPr>
              <a:t>Let </a:t>
            </a:r>
            <a:r>
              <a:rPr lang="en-US" sz="2400" b="1" i="1" dirty="0" smtClean="0">
                <a:solidFill>
                  <a:srgbClr val="008000"/>
                </a:solidFill>
              </a:rPr>
              <a:t>x</a:t>
            </a:r>
            <a:r>
              <a:rPr lang="en-US" sz="2400" b="1" dirty="0" smtClean="0">
                <a:solidFill>
                  <a:srgbClr val="008000"/>
                </a:solidFill>
              </a:rPr>
              <a:t> =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the width of the frame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12725" y="4316413"/>
            <a:ext cx="3257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C0000"/>
                </a:solidFill>
              </a:rPr>
              <a:t>Total area</a:t>
            </a:r>
            <a:r>
              <a:rPr lang="en-US" sz="2400" b="1" dirty="0" smtClean="0">
                <a:solidFill>
                  <a:srgbClr val="000000"/>
                </a:solidFill>
              </a:rPr>
              <a:t> = 30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20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                   = 1200 cm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937125" y="2651125"/>
            <a:ext cx="33972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1200 = (30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)(20 + 2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1200 = 600 + 100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baseline="30000" smtClean="0">
                <a:solidFill>
                  <a:srgbClr val="000000"/>
                </a:solidFill>
              </a:rPr>
              <a:t>        </a:t>
            </a:r>
            <a:r>
              <a:rPr lang="en-US" sz="2400" b="1" smtClean="0">
                <a:solidFill>
                  <a:srgbClr val="000000"/>
                </a:solidFill>
              </a:rPr>
              <a:t> 0 = 4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+ 100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- 600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+ 25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- 150)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0 = 4(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- 5)(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+ 30)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  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5    or   </a:t>
            </a:r>
            <a:r>
              <a:rPr lang="en-US" sz="2400" b="1" i="1" smtClean="0">
                <a:solidFill>
                  <a:srgbClr val="FF1717"/>
                </a:solidFill>
              </a:rPr>
              <a:t>x</a:t>
            </a:r>
            <a:r>
              <a:rPr lang="en-US" sz="2400" b="1" smtClean="0">
                <a:solidFill>
                  <a:srgbClr val="FF1717"/>
                </a:solidFill>
              </a:rPr>
              <a:t> = -30</a:t>
            </a: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641725" y="5622925"/>
            <a:ext cx="51355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Therefore, the frame is 5 cm wide.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The framed picture is  30 cm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40 cm.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H="1">
            <a:off x="6971283" y="4548188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000000"/>
              </a:solidFill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858000" y="4964054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3333CC"/>
                </a:solidFill>
              </a:rPr>
              <a:t>extraneous</a:t>
            </a: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20</a:t>
            </a:r>
            <a:endParaRPr lang="en-US" sz="1800" dirty="0"/>
          </a:p>
        </p:txBody>
      </p:sp>
      <p:pic>
        <p:nvPicPr>
          <p:cNvPr id="29" name="Picture 2" descr="http://www.infobarrel.com/media/image/355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1"/>
            <a:ext cx="2133600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58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nimBg="1"/>
      <p:bldP spid="11274" grpId="0" animBg="1"/>
      <p:bldP spid="11275" grpId="0" animBg="1"/>
      <p:bldP spid="11276" grpId="0" animBg="1"/>
      <p:bldP spid="11277" grpId="0" autoUpdateAnimBg="0"/>
      <p:bldP spid="11278" grpId="0" animBg="1"/>
      <p:bldP spid="11279" grpId="0" animBg="1"/>
      <p:bldP spid="11280" grpId="0" autoUpdateAnimBg="0"/>
      <p:bldP spid="11281" grpId="0" animBg="1"/>
      <p:bldP spid="11282" grpId="0" animBg="1"/>
      <p:bldP spid="11289" grpId="0" autoUpdateAnimBg="0"/>
      <p:bldP spid="11290" grpId="0" autoUpdateAnimBg="0"/>
      <p:bldP spid="11293" grpId="0" build="p" autoUpdateAnimBg="0"/>
      <p:bldP spid="11294" grpId="0" autoUpdateAnimBg="0"/>
      <p:bldP spid="11303" grpId="0" animBg="1"/>
      <p:bldP spid="113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6248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122" y="1674167"/>
            <a:ext cx="30569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2831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229:</a:t>
            </a:r>
          </a:p>
          <a:p>
            <a:r>
              <a:rPr lang="en-US" dirty="0" smtClean="0"/>
              <a:t> </a:t>
            </a:r>
            <a:r>
              <a:rPr lang="en-US" dirty="0" smtClean="0"/>
              <a:t>7e,f, 8b,e,f, 9d, </a:t>
            </a:r>
          </a:p>
          <a:p>
            <a:r>
              <a:rPr lang="en-US" dirty="0" smtClean="0"/>
              <a:t>12, 13, 14, 17, 20, 22, 23, 28</a:t>
            </a:r>
            <a:endParaRPr lang="en-US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smtClean="0"/>
              <a:t>4.2.</a:t>
            </a:r>
            <a:r>
              <a:rPr lang="en-US" sz="1800" i="1" smtClean="0"/>
              <a:t>21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08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2725" y="619125"/>
            <a:ext cx="87788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6600CC"/>
                </a:solidFill>
              </a:rPr>
              <a:t>To solve quadratic equations by factoring, apply the</a:t>
            </a:r>
            <a:r>
              <a:rPr lang="en-US" sz="2400" b="1" dirty="0"/>
              <a:t>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Zero Product Property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6600CC"/>
                </a:solidFill>
              </a:rPr>
              <a:t>which states that, if the product </a:t>
            </a:r>
          </a:p>
          <a:p>
            <a:r>
              <a:rPr lang="en-US" sz="2400" b="1" dirty="0">
                <a:solidFill>
                  <a:srgbClr val="6600CC"/>
                </a:solidFill>
              </a:rPr>
              <a:t>of two real numbers is zero, then one or both of the numbers </a:t>
            </a:r>
          </a:p>
          <a:p>
            <a:r>
              <a:rPr lang="en-US" sz="2400" b="1" dirty="0">
                <a:solidFill>
                  <a:srgbClr val="6600CC"/>
                </a:solidFill>
              </a:rPr>
              <a:t>must be zero.</a:t>
            </a:r>
          </a:p>
          <a:p>
            <a:r>
              <a:rPr lang="en-US" sz="2400" b="1" dirty="0">
                <a:solidFill>
                  <a:srgbClr val="6600CC"/>
                </a:solidFill>
              </a:rPr>
              <a:t>Thus, if</a:t>
            </a:r>
            <a:r>
              <a:rPr lang="en-US" sz="2400" b="1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ab</a:t>
            </a:r>
            <a:r>
              <a:rPr lang="en-US" sz="2400" b="1" dirty="0">
                <a:solidFill>
                  <a:srgbClr val="FF0000"/>
                </a:solidFill>
              </a:rPr>
              <a:t> = 0</a:t>
            </a:r>
            <a:r>
              <a:rPr lang="en-US" sz="2400" b="1" dirty="0"/>
              <a:t>, </a:t>
            </a:r>
            <a:r>
              <a:rPr lang="en-US" sz="2400" b="1" dirty="0" smtClean="0">
                <a:solidFill>
                  <a:srgbClr val="6600CC"/>
                </a:solidFill>
              </a:rPr>
              <a:t>then either</a:t>
            </a:r>
            <a:r>
              <a:rPr lang="en-US" sz="2400" b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 = 0,</a:t>
            </a:r>
            <a:r>
              <a:rPr lang="en-US" sz="2400" b="1" dirty="0"/>
              <a:t>  </a:t>
            </a:r>
            <a:r>
              <a:rPr lang="en-US" sz="2400" b="1" dirty="0">
                <a:solidFill>
                  <a:srgbClr val="6600CC"/>
                </a:solidFill>
              </a:rPr>
              <a:t>or</a:t>
            </a:r>
            <a:r>
              <a:rPr lang="en-US" sz="2400" b="1" dirty="0"/>
              <a:t>  </a:t>
            </a:r>
            <a:r>
              <a:rPr lang="en-US" sz="2400" b="1" i="1" dirty="0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6600CC"/>
                </a:solidFill>
              </a:rPr>
              <a:t>or both equal 0.</a:t>
            </a:r>
            <a:endParaRPr lang="en-US" sz="2400" b="1" dirty="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524000" y="14288"/>
            <a:ext cx="7002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/>
              <a:t>4.2B Solving </a:t>
            </a:r>
            <a:r>
              <a:rPr lang="en-US" sz="2800" b="1" u="sng" dirty="0"/>
              <a:t>Quadratic </a:t>
            </a:r>
            <a:r>
              <a:rPr lang="en-US" sz="2800" b="1" u="sng" dirty="0" smtClean="0"/>
              <a:t>Equations by Factoring</a:t>
            </a:r>
            <a:endParaRPr lang="en-US" sz="2800" b="1" u="sng" dirty="0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576080" y="2971800"/>
            <a:ext cx="2348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</a:rPr>
              <a:t>– 5)(</a:t>
            </a:r>
            <a:r>
              <a:rPr lang="en-US" sz="2400" i="1" dirty="0">
                <a:latin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</a:rPr>
              <a:t>– 1) = 0.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5601558" y="3581400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solidFill>
                  <a:srgbClr val="0073F3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073F3"/>
                </a:solidFill>
                <a:latin typeface="Times New Roman" pitchFamily="18" charset="0"/>
              </a:rPr>
              <a:t>– 5</a:t>
            </a:r>
            <a:r>
              <a:rPr lang="en-US" sz="2400">
                <a:latin typeface="Times New Roman" pitchFamily="18" charset="0"/>
              </a:rPr>
              <a:t>)(</a:t>
            </a:r>
            <a:r>
              <a:rPr lang="en-US" sz="2400" i="1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– 1</a:t>
            </a:r>
            <a:r>
              <a:rPr lang="en-US" sz="2400">
                <a:latin typeface="Times New Roman" pitchFamily="18" charset="0"/>
              </a:rPr>
              <a:t>) = 0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763358" y="407035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i="1">
                <a:solidFill>
                  <a:srgbClr val="0073F3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073F3"/>
                </a:solidFill>
                <a:latin typeface="Times New Roman" pitchFamily="18" charset="0"/>
              </a:rPr>
              <a:t>– 5</a:t>
            </a:r>
            <a:r>
              <a:rPr lang="en-US" sz="2400">
                <a:solidFill>
                  <a:srgbClr val="00CD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 =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0        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296758" y="4572000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i="1">
                <a:solidFill>
                  <a:srgbClr val="010000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10000"/>
                </a:solidFill>
                <a:latin typeface="Times New Roman" pitchFamily="18" charset="0"/>
              </a:rPr>
              <a:t>=  5     </a:t>
            </a:r>
            <a:r>
              <a:rPr lang="en-US" sz="2400" i="1">
                <a:solidFill>
                  <a:srgbClr val="010000"/>
                </a:solidFill>
                <a:latin typeface="Times New Roman" pitchFamily="18" charset="0"/>
              </a:rPr>
              <a:t>   </a:t>
            </a:r>
            <a:endParaRPr lang="en-US" sz="2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134958" y="4572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000000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6134958" y="40703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000000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6601683" y="4070350"/>
            <a:ext cx="125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i="1">
                <a:solidFill>
                  <a:srgbClr val="FF001A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–</a:t>
            </a:r>
            <a:r>
              <a:rPr lang="en-US" sz="2400">
                <a:solidFill>
                  <a:srgbClr val="FF001A"/>
                </a:solidFill>
                <a:latin typeface="Times New Roman" pitchFamily="18" charset="0"/>
              </a:rPr>
              <a:t> 1 </a:t>
            </a:r>
            <a:r>
              <a:rPr lang="en-US" sz="2400">
                <a:latin typeface="Times New Roman" pitchFamily="18" charset="0"/>
              </a:rPr>
              <a:t>=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0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7092221" y="45815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i="1">
                <a:solidFill>
                  <a:srgbClr val="010000"/>
                </a:solidFill>
                <a:latin typeface="Times New Roman" pitchFamily="18" charset="0"/>
              </a:rPr>
              <a:t>x </a:t>
            </a:r>
            <a:r>
              <a:rPr lang="en-US" sz="2400">
                <a:solidFill>
                  <a:srgbClr val="010000"/>
                </a:solidFill>
                <a:latin typeface="Times New Roman" pitchFamily="18" charset="0"/>
              </a:rPr>
              <a:t>=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14788"/>
              </p:ext>
            </p:extLst>
          </p:nvPr>
        </p:nvGraphicFramePr>
        <p:xfrm>
          <a:off x="817562" y="3005137"/>
          <a:ext cx="12398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4" imgW="723600" imgH="203040" progId="Equation.DSMT4">
                  <p:embed/>
                </p:oleObj>
              </mc:Choice>
              <mc:Fallback>
                <p:oleObj name="Equation" r:id="rId4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7562" y="3005137"/>
                        <a:ext cx="1239838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1365" y="3581400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0 or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4186535"/>
            <a:ext cx="1265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0  or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581400"/>
            <a:ext cx="1303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6749" y="4191000"/>
            <a:ext cx="923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-1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4.2B.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412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06" grpId="0" autoUpdateAnimBg="0"/>
      <p:bldP spid="8216" grpId="0" autoUpdateAnimBg="0"/>
      <p:bldP spid="8217" grpId="0" autoUpdateAnimBg="0"/>
      <p:bldP spid="8218" grpId="0" autoUpdateAnimBg="0"/>
      <p:bldP spid="8219" grpId="0" autoUpdateAnimBg="0"/>
      <p:bldP spid="8222" grpId="0" autoUpdateAnimBg="0"/>
      <p:bldP spid="8223" grpId="0" autoUpdateAnimBg="0"/>
      <p:bldP spid="8224" grpId="0" autoUpdateAnimBg="0"/>
      <p:bldP spid="8225" grpId="0" autoUpdateAnimBg="0"/>
      <p:bldP spid="3" grpId="0"/>
      <p:bldP spid="20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19200" y="-19982"/>
            <a:ext cx="6120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A50021"/>
                </a:solidFill>
              </a:rPr>
              <a:t>Solving Quadratic Equations with a GCF </a:t>
            </a:r>
            <a:endParaRPr lang="en-US" sz="2800" b="1" u="sng" dirty="0">
              <a:solidFill>
                <a:srgbClr val="A50021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41325" y="503238"/>
            <a:ext cx="2326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1.</a:t>
            </a:r>
            <a:r>
              <a:rPr lang="en-US" sz="2800" b="1" dirty="0">
                <a:solidFill>
                  <a:srgbClr val="0000CC"/>
                </a:solidFill>
              </a:rPr>
              <a:t>   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chemeClr val="accent2"/>
                </a:solidFill>
              </a:rPr>
              <a:t> - </a:t>
            </a:r>
            <a:r>
              <a:rPr lang="en-US" sz="2800" b="1" dirty="0" smtClean="0">
                <a:solidFill>
                  <a:schemeClr val="accent2"/>
                </a:solidFill>
              </a:rPr>
              <a:t>11</a:t>
            </a:r>
            <a:r>
              <a:rPr lang="en-US" sz="2800" b="1" i="1" dirty="0" smtClean="0">
                <a:solidFill>
                  <a:schemeClr val="accent2"/>
                </a:solidFill>
              </a:rPr>
              <a:t>x </a:t>
            </a:r>
            <a:r>
              <a:rPr lang="en-US" sz="2800" b="1" dirty="0" smtClean="0">
                <a:solidFill>
                  <a:schemeClr val="accent2"/>
                </a:solidFill>
              </a:rPr>
              <a:t>= 0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43000" y="3334405"/>
            <a:ext cx="7168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3.</a:t>
            </a:r>
            <a:r>
              <a:rPr lang="en-US" sz="2800" b="1" dirty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90600" y="1249260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x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295400" y="1260373"/>
            <a:ext cx="481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(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676400" y="1269898"/>
            <a:ext cx="12987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-11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34000" y="762000"/>
            <a:ext cx="2577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2.</a:t>
            </a:r>
            <a:r>
              <a:rPr lang="en-US" sz="2800" b="1" dirty="0">
                <a:solidFill>
                  <a:srgbClr val="0000CC"/>
                </a:solidFill>
              </a:rPr>
              <a:t>   10</a:t>
            </a:r>
            <a:r>
              <a:rPr lang="en-US" sz="2800" b="1" i="1" dirty="0">
                <a:solidFill>
                  <a:srgbClr val="0000CC"/>
                </a:solidFill>
              </a:rPr>
              <a:t>x</a:t>
            </a:r>
            <a:r>
              <a:rPr lang="en-US" sz="2800" b="1" baseline="30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</a:t>
            </a:r>
            <a:r>
              <a:rPr lang="en-US" sz="2800" b="1" dirty="0" smtClean="0">
                <a:solidFill>
                  <a:srgbClr val="0000CC"/>
                </a:solidFill>
              </a:rPr>
              <a:t>5</a:t>
            </a:r>
            <a:r>
              <a:rPr lang="en-US" sz="2800" b="1" i="1" dirty="0" smtClean="0">
                <a:solidFill>
                  <a:srgbClr val="0000CC"/>
                </a:solidFill>
              </a:rPr>
              <a:t>x </a:t>
            </a:r>
            <a:r>
              <a:rPr lang="en-US" sz="2800" b="1" dirty="0" smtClean="0">
                <a:solidFill>
                  <a:srgbClr val="0000CC"/>
                </a:solidFill>
              </a:rPr>
              <a:t>= 0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969733" y="1549376"/>
            <a:ext cx="532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5</a:t>
            </a:r>
            <a:r>
              <a:rPr lang="en-US" sz="2800" b="1" i="1" dirty="0" smtClean="0"/>
              <a:t>x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502251" y="1551429"/>
            <a:ext cx="1808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(2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+ 1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280292"/>
              </p:ext>
            </p:extLst>
          </p:nvPr>
        </p:nvGraphicFramePr>
        <p:xfrm>
          <a:off x="1752600" y="3342343"/>
          <a:ext cx="17145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" name="Equation" r:id="rId4" imgW="863280" imgH="393480" progId="Equation.DSMT4">
                  <p:embed/>
                </p:oleObj>
              </mc:Choice>
              <mc:Fallback>
                <p:oleObj name="Equation" r:id="rId4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3342343"/>
                        <a:ext cx="1714500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18143"/>
              </p:ext>
            </p:extLst>
          </p:nvPr>
        </p:nvGraphicFramePr>
        <p:xfrm>
          <a:off x="1676400" y="4063068"/>
          <a:ext cx="47942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" name="Equation" r:id="rId6" imgW="241200" imgH="393480" progId="Equation.DSMT4">
                  <p:embed/>
                </p:oleObj>
              </mc:Choice>
              <mc:Fallback>
                <p:oleObj name="Equation" r:id="rId6" imgW="241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76400" y="4063068"/>
                        <a:ext cx="479425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4.2B.</a:t>
            </a:r>
            <a:r>
              <a:rPr lang="en-US" sz="1800" i="1" dirty="0"/>
              <a:t>2</a:t>
            </a:r>
            <a:endParaRPr lang="en-US" sz="1800" dirty="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62000" y="1792840"/>
            <a:ext cx="875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x </a:t>
            </a:r>
            <a:r>
              <a:rPr lang="en-US" sz="2800" b="1" dirty="0" smtClean="0"/>
              <a:t>= 0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633142" y="178266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or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118579" y="1792840"/>
            <a:ext cx="16578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(</a:t>
            </a:r>
            <a:r>
              <a:rPr lang="en-US" sz="2800" b="1" i="1" dirty="0" smtClean="0">
                <a:solidFill>
                  <a:srgbClr val="A50021"/>
                </a:solidFill>
              </a:rPr>
              <a:t>x</a:t>
            </a:r>
            <a:r>
              <a:rPr lang="en-US" sz="2800" b="1" dirty="0" smtClean="0">
                <a:solidFill>
                  <a:srgbClr val="A50021"/>
                </a:solidFill>
              </a:rPr>
              <a:t> -11)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62000" y="2326240"/>
            <a:ext cx="2233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x </a:t>
            </a:r>
            <a:r>
              <a:rPr lang="en-US" sz="2800" b="1" dirty="0" smtClean="0">
                <a:solidFill>
                  <a:srgbClr val="FF0000"/>
                </a:solidFill>
              </a:rPr>
              <a:t>= 0 or 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= 11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161" y="2064630"/>
            <a:ext cx="10583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5</a:t>
            </a:r>
            <a:r>
              <a:rPr lang="en-US" sz="2800" b="1" i="1" dirty="0" smtClean="0"/>
              <a:t>x </a:t>
            </a:r>
            <a:r>
              <a:rPr lang="en-US" sz="2800" b="1" dirty="0" smtClean="0"/>
              <a:t>= 0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622975" y="2074649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or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7106892" y="2097640"/>
            <a:ext cx="1808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(2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+ 1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i="1" dirty="0">
              <a:solidFill>
                <a:srgbClr val="0000CC"/>
              </a:solidFill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638800" y="2773421"/>
            <a:ext cx="875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x </a:t>
            </a:r>
            <a:r>
              <a:rPr lang="en-US" sz="2800" b="1" dirty="0" smtClean="0">
                <a:solidFill>
                  <a:srgbClr val="FF0000"/>
                </a:solidFill>
              </a:rPr>
              <a:t>= 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639614" y="278344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8737"/>
              </p:ext>
            </p:extLst>
          </p:nvPr>
        </p:nvGraphicFramePr>
        <p:xfrm>
          <a:off x="7239000" y="2672803"/>
          <a:ext cx="926951" cy="75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" name="Equation" r:id="rId8" imgW="482400" imgH="393480" progId="Equation.DSMT4">
                  <p:embed/>
                </p:oleObj>
              </mc:Choice>
              <mc:Fallback>
                <p:oleObj name="Equation" r:id="rId8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9000" y="2672803"/>
                        <a:ext cx="926951" cy="756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711581"/>
              </p:ext>
            </p:extLst>
          </p:nvPr>
        </p:nvGraphicFramePr>
        <p:xfrm>
          <a:off x="2090738" y="4277380"/>
          <a:ext cx="13382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" name="Equation" r:id="rId10" imgW="672840" imgH="203040" progId="Equation.DSMT4">
                  <p:embed/>
                </p:oleObj>
              </mc:Choice>
              <mc:Fallback>
                <p:oleObj name="Equation" r:id="rId10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90738" y="4277380"/>
                        <a:ext cx="1338262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589494"/>
              </p:ext>
            </p:extLst>
          </p:nvPr>
        </p:nvGraphicFramePr>
        <p:xfrm>
          <a:off x="1233488" y="4866343"/>
          <a:ext cx="909637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" name="Equation" r:id="rId12" imgW="457200" imgH="393480" progId="Equation.DSMT4">
                  <p:embed/>
                </p:oleObj>
              </mc:Choice>
              <mc:Fallback>
                <p:oleObj name="Equation" r:id="rId12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33488" y="4866343"/>
                        <a:ext cx="909637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276142"/>
              </p:ext>
            </p:extLst>
          </p:nvPr>
        </p:nvGraphicFramePr>
        <p:xfrm>
          <a:off x="2776538" y="5091768"/>
          <a:ext cx="13382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" name="Equation" r:id="rId14" imgW="672840" imgH="203040" progId="Equation.DSMT4">
                  <p:embed/>
                </p:oleObj>
              </mc:Choice>
              <mc:Fallback>
                <p:oleObj name="Equation" r:id="rId14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76538" y="5091768"/>
                        <a:ext cx="1338262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209800" y="496318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/>
              <a:t>or</a:t>
            </a:r>
            <a:endParaRPr lang="en-US" sz="2800" b="1" dirty="0">
              <a:solidFill>
                <a:srgbClr val="0000CC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354838"/>
              </p:ext>
            </p:extLst>
          </p:nvPr>
        </p:nvGraphicFramePr>
        <p:xfrm>
          <a:off x="1320800" y="5842655"/>
          <a:ext cx="7064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2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20800" y="5842655"/>
                        <a:ext cx="706438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480457"/>
              </p:ext>
            </p:extLst>
          </p:nvPr>
        </p:nvGraphicFramePr>
        <p:xfrm>
          <a:off x="3001963" y="5879168"/>
          <a:ext cx="8588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3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01963" y="5879168"/>
                        <a:ext cx="85883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195512" y="5725180"/>
            <a:ext cx="5004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or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4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2" grpId="0" autoUpdateAnimBg="0"/>
      <p:bldP spid="19464" grpId="0" autoUpdateAnimBg="0"/>
      <p:bldP spid="19465" grpId="0" autoUpdateAnimBg="0"/>
      <p:bldP spid="19473" grpId="0" autoUpdateAnimBg="0"/>
      <p:bldP spid="19461" grpId="0" autoUpdateAnimBg="0"/>
      <p:bldP spid="19467" grpId="0" autoUpdateAnimBg="0"/>
      <p:bldP spid="19486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9" grpId="0" autoUpdateAnimBg="0"/>
      <p:bldP spid="34" grpId="0" autoUpdateAnimBg="0"/>
      <p:bldP spid="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1138638" y="1524000"/>
            <a:ext cx="216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- 11</a:t>
            </a:r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dirty="0">
                <a:solidFill>
                  <a:srgbClr val="660066"/>
                </a:solidFill>
              </a:rPr>
              <a:t> + </a:t>
            </a:r>
            <a:r>
              <a:rPr lang="en-US" sz="2400" b="1" dirty="0" smtClean="0">
                <a:solidFill>
                  <a:srgbClr val="660066"/>
                </a:solidFill>
              </a:rPr>
              <a:t>24 = 0</a:t>
            </a:r>
            <a:endParaRPr lang="en-US" sz="2400" baseline="30000" dirty="0"/>
          </a:p>
        </p:txBody>
      </p:sp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1304606" y="3113698"/>
            <a:ext cx="20746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- 8)(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- 3</a:t>
            </a:r>
            <a:r>
              <a:rPr lang="en-US" sz="2400" b="1" dirty="0" smtClean="0">
                <a:solidFill>
                  <a:srgbClr val="FF0000"/>
                </a:solidFill>
              </a:rPr>
              <a:t>) = 0</a:t>
            </a:r>
            <a:endParaRPr lang="en-US" sz="2400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228600" y="2052935"/>
            <a:ext cx="31117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660066"/>
                </a:solidFill>
              </a:rPr>
              <a:t>x</a:t>
            </a:r>
            <a:r>
              <a:rPr lang="en-US" sz="2400" b="1" baseline="30000" dirty="0">
                <a:solidFill>
                  <a:srgbClr val="660066"/>
                </a:solidFill>
              </a:rPr>
              <a:t>2</a:t>
            </a:r>
            <a:r>
              <a:rPr lang="en-US" sz="2400" b="1" dirty="0">
                <a:solidFill>
                  <a:srgbClr val="660066"/>
                </a:solidFill>
              </a:rPr>
              <a:t> - 8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- 3x + (-8)(-3) = 0</a:t>
            </a:r>
            <a:endParaRPr lang="en-US" sz="2400" baseline="30000" dirty="0"/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570523" y="2510135"/>
            <a:ext cx="2781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(</a:t>
            </a:r>
            <a:r>
              <a:rPr lang="en-US" sz="2400" b="1" i="1" dirty="0" smtClean="0">
                <a:solidFill>
                  <a:srgbClr val="660066"/>
                </a:solidFill>
              </a:rPr>
              <a:t>x</a:t>
            </a:r>
            <a:r>
              <a:rPr lang="en-US" sz="2400" b="1" dirty="0" smtClean="0">
                <a:solidFill>
                  <a:srgbClr val="660066"/>
                </a:solidFill>
              </a:rPr>
              <a:t> – 8</a:t>
            </a:r>
            <a:r>
              <a:rPr lang="en-US" sz="2400" b="1" dirty="0">
                <a:solidFill>
                  <a:srgbClr val="660066"/>
                </a:solidFill>
              </a:rPr>
              <a:t>)</a:t>
            </a:r>
            <a:r>
              <a:rPr lang="en-US" sz="2400" b="1" dirty="0" smtClean="0">
                <a:solidFill>
                  <a:srgbClr val="660066"/>
                </a:solidFill>
              </a:rPr>
              <a:t> – 3(x – 8) = 0</a:t>
            </a:r>
            <a:endParaRPr lang="en-US" sz="2400" baseline="30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09774" y="1676400"/>
            <a:ext cx="216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</a:rPr>
              <a:t>2</a:t>
            </a:r>
            <a:r>
              <a:rPr lang="en-US" sz="2400" b="1" i="1" dirty="0" smtClean="0">
                <a:solidFill>
                  <a:srgbClr val="00330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3300"/>
                </a:solidFill>
              </a:rPr>
              <a:t>2</a:t>
            </a:r>
            <a:r>
              <a:rPr lang="en-US" sz="2400" b="1" dirty="0" smtClean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- 6</a:t>
            </a:r>
            <a:r>
              <a:rPr lang="en-US" sz="2400" b="1" i="1" dirty="0">
                <a:solidFill>
                  <a:srgbClr val="003300"/>
                </a:solidFill>
              </a:rPr>
              <a:t>x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smtClean="0">
                <a:solidFill>
                  <a:srgbClr val="003300"/>
                </a:solidFill>
              </a:rPr>
              <a:t>– 56 = 0</a:t>
            </a:r>
            <a:endParaRPr lang="en-US" sz="2400" b="1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623197" y="2133600"/>
            <a:ext cx="2435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 2(</a:t>
            </a:r>
            <a:r>
              <a:rPr lang="en-US" sz="2400" b="1" i="1" dirty="0" smtClean="0">
                <a:solidFill>
                  <a:srgbClr val="0000CC"/>
                </a:solidFill>
              </a:rPr>
              <a:t>x</a:t>
            </a:r>
            <a:r>
              <a:rPr lang="en-US" sz="2400" b="1" i="1" baseline="30000" dirty="0" smtClean="0">
                <a:solidFill>
                  <a:srgbClr val="0000CC"/>
                </a:solidFill>
              </a:rPr>
              <a:t>2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- 3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 - 28</a:t>
            </a:r>
            <a:r>
              <a:rPr lang="en-US" sz="2400" b="1" dirty="0" smtClean="0">
                <a:solidFill>
                  <a:srgbClr val="0000CC"/>
                </a:solidFill>
              </a:rPr>
              <a:t>) = 0</a:t>
            </a:r>
            <a:endParaRPr lang="en-US" sz="2400" b="1" dirty="0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5777829" y="2595265"/>
            <a:ext cx="2289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2(</a:t>
            </a:r>
            <a:r>
              <a:rPr lang="en-US" sz="2400" b="1" i="1" dirty="0" smtClean="0">
                <a:solidFill>
                  <a:srgbClr val="0000CC"/>
                </a:solidFill>
              </a:rPr>
              <a:t>x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- 7)(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 + 4</a:t>
            </a:r>
            <a:r>
              <a:rPr lang="en-US" sz="2400" b="1" dirty="0" smtClean="0">
                <a:solidFill>
                  <a:srgbClr val="0000CC"/>
                </a:solidFill>
              </a:rPr>
              <a:t>) = 0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578974" y="304800"/>
            <a:ext cx="76474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Determine the Roots of the Quadratic Equations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636013" y="3650902"/>
            <a:ext cx="31406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(</a:t>
            </a:r>
            <a:r>
              <a:rPr lang="en-US" sz="2400" b="1" i="1" dirty="0">
                <a:solidFill>
                  <a:srgbClr val="7030A0"/>
                </a:solidFill>
              </a:rPr>
              <a:t>x</a:t>
            </a:r>
            <a:r>
              <a:rPr lang="en-US" sz="2400" b="1" dirty="0">
                <a:solidFill>
                  <a:srgbClr val="7030A0"/>
                </a:solidFill>
              </a:rPr>
              <a:t> - 8</a:t>
            </a:r>
            <a:r>
              <a:rPr lang="en-US" sz="2400" b="1" dirty="0" smtClean="0">
                <a:solidFill>
                  <a:srgbClr val="7030A0"/>
                </a:solidFill>
              </a:rPr>
              <a:t>)= 0   </a:t>
            </a:r>
            <a:r>
              <a:rPr lang="en-US" sz="2400" b="1" dirty="0" smtClean="0"/>
              <a:t>or</a:t>
            </a:r>
            <a:r>
              <a:rPr lang="en-US" sz="2400" b="1" dirty="0" smtClean="0">
                <a:solidFill>
                  <a:srgbClr val="7030A0"/>
                </a:solidFill>
              </a:rPr>
              <a:t>   (</a:t>
            </a:r>
            <a:r>
              <a:rPr lang="en-US" sz="2400" b="1" i="1" dirty="0" smtClean="0">
                <a:solidFill>
                  <a:srgbClr val="7030A0"/>
                </a:solidFill>
              </a:rPr>
              <a:t>x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- 3</a:t>
            </a:r>
            <a:r>
              <a:rPr lang="en-US" sz="2400" b="1" dirty="0" smtClean="0">
                <a:solidFill>
                  <a:srgbClr val="7030A0"/>
                </a:solidFill>
              </a:rPr>
              <a:t>) = 0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7234" y="4343401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= 8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79131" y="434340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1697" y="4343401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=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5943282" y="3272135"/>
            <a:ext cx="21339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- 7)(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+ 4</a:t>
            </a:r>
            <a:r>
              <a:rPr lang="en-US" sz="2400" b="1" dirty="0" smtClean="0">
                <a:solidFill>
                  <a:srgbClr val="FF0000"/>
                </a:solidFill>
              </a:rPr>
              <a:t>)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791200" y="3949004"/>
            <a:ext cx="3025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i="1" dirty="0" smtClean="0">
                <a:solidFill>
                  <a:srgbClr val="0070C0"/>
                </a:solidFill>
              </a:rPr>
              <a:t>x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- 7) = </a:t>
            </a:r>
            <a:r>
              <a:rPr lang="en-US" sz="2400" b="1" dirty="0" smtClean="0">
                <a:solidFill>
                  <a:srgbClr val="0070C0"/>
                </a:solidFill>
              </a:rPr>
              <a:t>0 </a:t>
            </a:r>
            <a:r>
              <a:rPr lang="en-US" sz="2400" b="1" dirty="0" smtClean="0"/>
              <a:t>or </a:t>
            </a:r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i="1" dirty="0" smtClean="0">
                <a:solidFill>
                  <a:srgbClr val="0070C0"/>
                </a:solidFill>
              </a:rPr>
              <a:t>x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+ 4</a:t>
            </a:r>
            <a:r>
              <a:rPr lang="en-US" sz="2400" b="1" dirty="0" smtClean="0">
                <a:solidFill>
                  <a:srgbClr val="0070C0"/>
                </a:solidFill>
              </a:rPr>
              <a:t>) = 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0064" y="4543240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= 7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961" y="454323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84527" y="454324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= - 4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4.2B.</a:t>
            </a:r>
            <a:r>
              <a:rPr lang="en-US" sz="1800" i="1" dirty="0"/>
              <a:t>3</a:t>
            </a:r>
            <a:endParaRPr lang="en-US" sz="18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020565"/>
              </p:ext>
            </p:extLst>
          </p:nvPr>
        </p:nvGraphicFramePr>
        <p:xfrm>
          <a:off x="3962400" y="886767"/>
          <a:ext cx="1159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17724"/>
              </p:ext>
            </p:extLst>
          </p:nvPr>
        </p:nvGraphicFramePr>
        <p:xfrm>
          <a:off x="3962400" y="3098800"/>
          <a:ext cx="11599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28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  <p:bldP spid="11" grpId="0"/>
      <p:bldP spid="14" grpId="0"/>
      <p:bldP spid="15" grpId="0" autoUpdateAnimBg="0"/>
      <p:bldP spid="16" grpId="0" autoUpdateAnimBg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048000" y="785446"/>
            <a:ext cx="20521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8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16 = 0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209800" y="1247111"/>
            <a:ext cx="3612420" cy="452735"/>
            <a:chOff x="2209800" y="1247111"/>
            <a:chExt cx="3612420" cy="452735"/>
          </a:xfrm>
        </p:grpSpPr>
        <p:cxnSp>
          <p:nvCxnSpPr>
            <p:cNvPr id="4" name="Straight Arrow Connector 3"/>
            <p:cNvCxnSpPr>
              <a:stCxn id="2" idx="2"/>
            </p:cNvCxnSpPr>
            <p:nvPr/>
          </p:nvCxnSpPr>
          <p:spPr>
            <a:xfrm flipH="1">
              <a:off x="2209800" y="1247111"/>
              <a:ext cx="1864283" cy="37653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2" idx="2"/>
            </p:cNvCxnSpPr>
            <p:nvPr/>
          </p:nvCxnSpPr>
          <p:spPr>
            <a:xfrm>
              <a:off x="4074083" y="1247111"/>
              <a:ext cx="1748137" cy="45273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219200" y="1752600"/>
            <a:ext cx="16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Graphically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0342" y="1771710"/>
            <a:ext cx="1814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Algebraically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818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Graph related function</a:t>
            </a:r>
          </a:p>
          <a:p>
            <a:r>
              <a:rPr lang="en-US" sz="2400" b="1" i="1" dirty="0" smtClean="0"/>
              <a:t>y = 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8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16 </a:t>
            </a:r>
            <a:endParaRPr lang="en-US" sz="2400" b="1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7265"/>
            <a:ext cx="2158876" cy="162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304412" y="4948535"/>
            <a:ext cx="867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 = -</a:t>
            </a:r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247005" y="2409110"/>
            <a:ext cx="20681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8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16 = 0</a:t>
            </a:r>
            <a:endParaRPr lang="en-US" sz="2400" b="1" dirty="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800600" y="2895600"/>
            <a:ext cx="25875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+ 4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+ 4x+ 16 = 0</a:t>
            </a:r>
            <a:endParaRPr lang="en-US" sz="2400" b="1" dirty="0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267101" y="3382090"/>
            <a:ext cx="2124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4)(x+ 4) = 0</a:t>
            </a:r>
            <a:endParaRPr lang="en-US" sz="2400" b="1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800600" y="4262735"/>
            <a:ext cx="2874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4 = 0  or    x+ 4 = 0</a:t>
            </a:r>
            <a:endParaRPr lang="en-US" sz="2400" b="1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405733" y="4912547"/>
            <a:ext cx="2238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x</a:t>
            </a:r>
            <a:r>
              <a:rPr lang="en-US" sz="2400" b="1" dirty="0" smtClean="0"/>
              <a:t> = -4  or    x = -4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4798" y="5562600"/>
            <a:ext cx="3955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Two equal real number roots.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4.2B.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898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" grpId="0"/>
      <p:bldP spid="8" grpId="0"/>
      <p:bldP spid="11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2618024" cy="19389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/>
              <a:t>        x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- 10</a:t>
            </a:r>
            <a:r>
              <a:rPr lang="en-US" sz="2400" b="1" i="1" dirty="0"/>
              <a:t>x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/>
              <a:t>= </a:t>
            </a:r>
            <a:r>
              <a:rPr lang="en-US" sz="2400" b="1" dirty="0" smtClean="0"/>
              <a:t>-16</a:t>
            </a:r>
          </a:p>
          <a:p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- 10</a:t>
            </a:r>
            <a:r>
              <a:rPr lang="en-US" sz="2400" b="1" i="1" dirty="0"/>
              <a:t>x</a:t>
            </a:r>
            <a:r>
              <a:rPr lang="en-US" sz="2400" b="1" dirty="0"/>
              <a:t> + 16 = </a:t>
            </a:r>
            <a:r>
              <a:rPr lang="en-US" sz="2400" b="1" dirty="0" smtClean="0"/>
              <a:t>0</a:t>
            </a:r>
            <a:endParaRPr lang="en-US" sz="2400" b="1" dirty="0"/>
          </a:p>
          <a:p>
            <a:r>
              <a:rPr lang="en-US" sz="2400" b="1" dirty="0">
                <a:solidFill>
                  <a:schemeClr val="accent2"/>
                </a:solidFill>
              </a:rPr>
              <a:t> (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- 8)(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- 2)</a:t>
            </a:r>
            <a:r>
              <a:rPr lang="en-US" sz="2400" b="1" dirty="0"/>
              <a:t> = 0</a:t>
            </a:r>
          </a:p>
          <a:p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- 8 = 0</a:t>
            </a:r>
            <a:r>
              <a:rPr lang="en-US" sz="2400" b="1" dirty="0"/>
              <a:t>  or </a:t>
            </a:r>
            <a:r>
              <a:rPr lang="en-US" sz="2400" b="1" i="1" dirty="0">
                <a:solidFill>
                  <a:schemeClr val="accent2"/>
                </a:solidFill>
              </a:rPr>
              <a:t>x</a:t>
            </a:r>
            <a:r>
              <a:rPr lang="en-US" sz="2400" b="1" dirty="0">
                <a:solidFill>
                  <a:schemeClr val="accent2"/>
                </a:solidFill>
              </a:rPr>
              <a:t> - 2 = 0</a:t>
            </a:r>
            <a:endParaRPr lang="en-US" sz="2400" b="1" dirty="0"/>
          </a:p>
          <a:p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= 8  or 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= 2</a:t>
            </a:r>
            <a:endParaRPr lang="en-US" sz="24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71600" y="152400"/>
            <a:ext cx="63487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Determine the roots of the Quadratic Equations</a:t>
            </a:r>
            <a:endParaRPr lang="en-US" sz="2400" b="1" dirty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191000" y="990600"/>
            <a:ext cx="3429000" cy="19558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 b="1"/>
          </a:p>
          <a:p>
            <a:r>
              <a:rPr lang="en-US" sz="2400" b="1">
                <a:solidFill>
                  <a:srgbClr val="660066"/>
                </a:solidFill>
              </a:rPr>
              <a:t>(3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- 2)(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+ 7)</a:t>
            </a:r>
            <a:r>
              <a:rPr lang="en-US" sz="2400" b="1"/>
              <a:t> = 0</a:t>
            </a:r>
          </a:p>
          <a:p>
            <a:r>
              <a:rPr lang="en-US" sz="2400" b="1">
                <a:solidFill>
                  <a:srgbClr val="660066"/>
                </a:solidFill>
              </a:rPr>
              <a:t>3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- 2 = 0</a:t>
            </a:r>
            <a:r>
              <a:rPr lang="en-US" sz="2400" b="1"/>
              <a:t>  or  </a:t>
            </a:r>
            <a:r>
              <a:rPr lang="en-US" sz="2400" b="1" i="1">
                <a:solidFill>
                  <a:srgbClr val="660066"/>
                </a:solidFill>
              </a:rPr>
              <a:t>x</a:t>
            </a:r>
            <a:r>
              <a:rPr lang="en-US" sz="2400" b="1">
                <a:solidFill>
                  <a:srgbClr val="660066"/>
                </a:solidFill>
              </a:rPr>
              <a:t> + 7</a:t>
            </a:r>
            <a:r>
              <a:rPr lang="en-US" sz="2400" b="1"/>
              <a:t> = 0 </a:t>
            </a:r>
          </a:p>
          <a:p>
            <a:endParaRPr lang="en-US" sz="2400" b="1"/>
          </a:p>
          <a:p>
            <a:endParaRPr lang="en-US" sz="240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85800" y="3858002"/>
            <a:ext cx="2220480" cy="156966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 x</a:t>
            </a:r>
            <a:r>
              <a:rPr lang="en-US" sz="2400" b="1" baseline="30000"/>
              <a:t>2</a:t>
            </a:r>
            <a:r>
              <a:rPr lang="en-US" sz="2400" b="1"/>
              <a:t> + 8</a:t>
            </a:r>
            <a:r>
              <a:rPr lang="en-US" sz="2400" b="1" i="1"/>
              <a:t>x</a:t>
            </a:r>
            <a:r>
              <a:rPr lang="en-US" sz="2400" b="1"/>
              <a:t> = 0</a:t>
            </a:r>
          </a:p>
          <a:p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(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+ 8)</a:t>
            </a:r>
            <a:r>
              <a:rPr lang="en-US" sz="2400" b="1"/>
              <a:t> = 0</a:t>
            </a:r>
          </a:p>
          <a:p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= 0</a:t>
            </a:r>
            <a:r>
              <a:rPr lang="en-US" sz="2400" b="1"/>
              <a:t> or 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+ 8 = 0</a:t>
            </a:r>
            <a:endParaRPr lang="en-US" sz="2400" b="1"/>
          </a:p>
          <a:p>
            <a:r>
              <a:rPr lang="en-US" sz="2400" b="1" i="1">
                <a:solidFill>
                  <a:srgbClr val="FF0000"/>
                </a:solidFill>
              </a:rPr>
              <a:t>x</a:t>
            </a:r>
            <a:r>
              <a:rPr lang="en-US" sz="2400" b="1">
                <a:solidFill>
                  <a:srgbClr val="FF0000"/>
                </a:solidFill>
              </a:rPr>
              <a:t> = 0 or </a:t>
            </a:r>
            <a:r>
              <a:rPr lang="en-US" sz="2400" b="1" i="1">
                <a:solidFill>
                  <a:srgbClr val="FF0000"/>
                </a:solidFill>
              </a:rPr>
              <a:t>x</a:t>
            </a:r>
            <a:r>
              <a:rPr lang="en-US" sz="2400" b="1">
                <a:solidFill>
                  <a:srgbClr val="FF0000"/>
                </a:solidFill>
              </a:rPr>
              <a:t> = -8</a:t>
            </a:r>
            <a:endParaRPr lang="en-US" sz="2400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324924"/>
              </p:ext>
            </p:extLst>
          </p:nvPr>
        </p:nvGraphicFramePr>
        <p:xfrm>
          <a:off x="4864100" y="2160588"/>
          <a:ext cx="787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4" imgW="393700" imgH="393700" progId="Equation.DSMT4">
                  <p:embed/>
                </p:oleObj>
              </mc:Choice>
              <mc:Fallback>
                <p:oleObj name="Equation" r:id="rId4" imgW="393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160588"/>
                        <a:ext cx="787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500813" y="2320925"/>
            <a:ext cx="867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>
                <a:solidFill>
                  <a:srgbClr val="CC0000"/>
                </a:solidFill>
              </a:rPr>
              <a:t> = -7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5791200" y="2336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or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203700" y="1016000"/>
            <a:ext cx="241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+ 19</a:t>
            </a:r>
            <a:r>
              <a:rPr lang="en-US" sz="2400" b="1" i="1" dirty="0"/>
              <a:t>x</a:t>
            </a:r>
            <a:r>
              <a:rPr lang="en-US" sz="2400" b="1" dirty="0"/>
              <a:t> - 14 = 0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00219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4.2B.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33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0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08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08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 autoUpdateAnimBg="0"/>
      <p:bldP spid="46084" grpId="0" autoUpdateAnimBg="0"/>
      <p:bldP spid="46085" grpId="0" build="p" animBg="1" autoUpdateAnimBg="0"/>
      <p:bldP spid="46086" grpId="0" build="p" animBg="1" autoUpdateAnimBg="0"/>
      <p:bldP spid="46090" grpId="0" autoUpdateAnimBg="0"/>
      <p:bldP spid="46091" grpId="0" autoUpdateAnimBg="0"/>
      <p:bldP spid="4609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533400" y="838200"/>
            <a:ext cx="4343400" cy="181588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</a:rPr>
              <a:t>   x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–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36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=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</a:rPr>
              <a:t>           x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 = 36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    </a:t>
            </a:r>
            <a:r>
              <a:rPr lang="en-US" sz="2800" b="1" dirty="0" smtClean="0">
                <a:solidFill>
                  <a:schemeClr val="bg1"/>
                </a:solidFill>
              </a:rPr>
              <a:t>   </a:t>
            </a:r>
            <a:r>
              <a:rPr lang="en-US" sz="2800" b="1" i="1" dirty="0" smtClean="0">
                <a:solidFill>
                  <a:schemeClr val="bg1"/>
                </a:solidFill>
              </a:rPr>
              <a:t>x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>
                <a:solidFill>
                  <a:schemeClr val="bg1"/>
                </a:solidFill>
              </a:rPr>
              <a:t>= </a:t>
            </a:r>
            <a:r>
              <a:rPr lang="en-US" sz="2800" b="1" dirty="0" smtClean="0">
                <a:solidFill>
                  <a:schemeClr val="bg1"/>
                </a:solidFill>
              </a:rPr>
              <a:t>6 or x = -6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                   x = ± 6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533400" y="3276600"/>
            <a:ext cx="4343400" cy="267765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– 2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 – 25 = 0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           (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</a:rPr>
              <a:t>x -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2)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 = 25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    </a:t>
            </a:r>
            <a:r>
              <a:rPr lang="en-US" sz="2800" b="1" i="1" dirty="0" smtClean="0">
                <a:solidFill>
                  <a:schemeClr val="bg1"/>
                </a:solidFill>
              </a:rPr>
              <a:t>x</a:t>
            </a:r>
            <a:r>
              <a:rPr lang="en-US" sz="2800" b="1" dirty="0" smtClean="0">
                <a:solidFill>
                  <a:schemeClr val="bg1"/>
                </a:solidFill>
              </a:rPr>
              <a:t> - 2 = ± 6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          x </a:t>
            </a:r>
            <a:r>
              <a:rPr lang="en-US" sz="2800" b="1" dirty="0">
                <a:solidFill>
                  <a:schemeClr val="bg1"/>
                </a:solidFill>
              </a:rPr>
              <a:t>= 2 ± </a:t>
            </a:r>
            <a:r>
              <a:rPr lang="en-US" sz="2800" b="1" dirty="0" smtClean="0">
                <a:solidFill>
                  <a:schemeClr val="bg1"/>
                </a:solidFill>
              </a:rPr>
              <a:t>6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x = -4  or x = 8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17420" y="831741"/>
            <a:ext cx="17604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FFFF00"/>
                </a:solidFill>
              </a:rPr>
              <a:t>x</a:t>
            </a:r>
            <a:r>
              <a:rPr lang="en-US" sz="2800" b="1" baseline="30000" dirty="0">
                <a:solidFill>
                  <a:srgbClr val="FFFF00"/>
                </a:solidFill>
              </a:rPr>
              <a:t> 2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– 81 = 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410200" y="1746141"/>
            <a:ext cx="2472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(</a:t>
            </a:r>
            <a:r>
              <a:rPr lang="en-US" sz="2800" b="1" i="1" dirty="0">
                <a:solidFill>
                  <a:srgbClr val="FFFF00"/>
                </a:solidFill>
              </a:rPr>
              <a:t>x</a:t>
            </a:r>
            <a:r>
              <a:rPr lang="en-US" sz="2800" b="1" dirty="0">
                <a:solidFill>
                  <a:srgbClr val="FFFF00"/>
                </a:solidFill>
              </a:rPr>
              <a:t> - 9)(</a:t>
            </a:r>
            <a:r>
              <a:rPr lang="en-US" sz="2800" b="1" i="1" dirty="0">
                <a:solidFill>
                  <a:srgbClr val="FFFF00"/>
                </a:solidFill>
              </a:rPr>
              <a:t>x</a:t>
            </a:r>
            <a:r>
              <a:rPr lang="en-US" sz="2800" b="1" dirty="0">
                <a:solidFill>
                  <a:srgbClr val="FFFF00"/>
                </a:solidFill>
              </a:rPr>
              <a:t> + 9</a:t>
            </a:r>
            <a:r>
              <a:rPr lang="en-US" sz="2800" b="1" dirty="0" smtClean="0">
                <a:solidFill>
                  <a:srgbClr val="FFFF00"/>
                </a:solidFill>
              </a:rPr>
              <a:t>) = 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410200" y="1284476"/>
            <a:ext cx="2451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FFFF00"/>
                </a:solidFill>
              </a:rPr>
              <a:t>x</a:t>
            </a:r>
            <a:r>
              <a:rPr lang="en-US" sz="2800" b="1" baseline="30000" dirty="0">
                <a:solidFill>
                  <a:srgbClr val="FFFF00"/>
                </a:solidFill>
              </a:rPr>
              <a:t> 2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+ 0x – 81 = 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410200" y="2198876"/>
            <a:ext cx="3645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(</a:t>
            </a:r>
            <a:r>
              <a:rPr lang="en-US" sz="2800" b="1" i="1" dirty="0">
                <a:solidFill>
                  <a:srgbClr val="FFFF00"/>
                </a:solidFill>
              </a:rPr>
              <a:t>x</a:t>
            </a:r>
            <a:r>
              <a:rPr lang="en-US" sz="2800" b="1" dirty="0">
                <a:solidFill>
                  <a:srgbClr val="FFFF00"/>
                </a:solidFill>
              </a:rPr>
              <a:t> - 9</a:t>
            </a:r>
            <a:r>
              <a:rPr lang="en-US" sz="2800" b="1" dirty="0" smtClean="0">
                <a:solidFill>
                  <a:srgbClr val="FFFF00"/>
                </a:solidFill>
              </a:rPr>
              <a:t>) = 0  or  (</a:t>
            </a:r>
            <a:r>
              <a:rPr lang="en-US" sz="2800" b="1" i="1" dirty="0" smtClean="0">
                <a:solidFill>
                  <a:srgbClr val="FFFF00"/>
                </a:solidFill>
              </a:rPr>
              <a:t>x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+ 9</a:t>
            </a:r>
            <a:r>
              <a:rPr lang="en-US" sz="2800" b="1" dirty="0" smtClean="0">
                <a:solidFill>
                  <a:srgbClr val="FFFF00"/>
                </a:solidFill>
              </a:rPr>
              <a:t>) = 0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781800" y="2683849"/>
            <a:ext cx="1136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x = ± 9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8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 autoUpdateAnimBg="0"/>
      <p:bldP spid="3" grpId="0" build="p" animBg="1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72730" y="561975"/>
            <a:ext cx="26420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  </a:t>
            </a:r>
            <a:r>
              <a:rPr lang="en-US" sz="2800" b="1" dirty="0"/>
              <a:t>6</a:t>
            </a:r>
            <a:r>
              <a:rPr lang="en-US" sz="2800" b="1" i="1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+ </a:t>
            </a:r>
            <a:r>
              <a:rPr lang="en-US" sz="2800" b="1" i="1" dirty="0"/>
              <a:t>x</a:t>
            </a:r>
            <a:r>
              <a:rPr lang="en-US" sz="2800" b="1" dirty="0"/>
              <a:t> </a:t>
            </a:r>
            <a:r>
              <a:rPr lang="en-US" sz="2800" b="1" dirty="0" smtClean="0"/>
              <a:t>– 15 = 0</a:t>
            </a:r>
            <a:endParaRPr lang="en-US" sz="2800" b="1" dirty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48787" y="1233488"/>
            <a:ext cx="3466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6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baseline="30000" dirty="0">
                <a:solidFill>
                  <a:schemeClr val="accent2"/>
                </a:solidFill>
              </a:rPr>
              <a:t>2</a:t>
            </a:r>
            <a:r>
              <a:rPr lang="en-US" sz="2800" b="1" dirty="0">
                <a:solidFill>
                  <a:schemeClr val="accent2"/>
                </a:solidFill>
              </a:rPr>
              <a:t> + 10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- 9</a:t>
            </a:r>
            <a:r>
              <a:rPr lang="en-US" sz="2800" b="1" i="1" dirty="0">
                <a:solidFill>
                  <a:schemeClr val="accent2"/>
                </a:solidFill>
              </a:rPr>
              <a:t>x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– 15 = 0</a:t>
            </a:r>
            <a:endParaRPr lang="en-US" sz="2800" b="1" dirty="0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801187" y="1636713"/>
            <a:ext cx="1371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347412" y="1636713"/>
            <a:ext cx="13716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195411" y="2071688"/>
            <a:ext cx="29193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+ 5)</a:t>
            </a:r>
            <a:r>
              <a:rPr lang="en-US" sz="2800" b="1" dirty="0"/>
              <a:t>(2</a:t>
            </a:r>
            <a:r>
              <a:rPr lang="en-US" sz="2800" b="1" i="1" dirty="0"/>
              <a:t>x</a:t>
            </a:r>
            <a:r>
              <a:rPr lang="en-US" sz="2800" b="1" dirty="0"/>
              <a:t> - 3</a:t>
            </a:r>
            <a:r>
              <a:rPr lang="en-US" sz="2800" b="1" dirty="0" smtClean="0"/>
              <a:t>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905000" y="1651000"/>
            <a:ext cx="21836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- 3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</a:t>
            </a:r>
            <a:r>
              <a:rPr lang="en-US" sz="2800" b="1" dirty="0" smtClean="0">
                <a:solidFill>
                  <a:srgbClr val="A50021"/>
                </a:solidFill>
              </a:rPr>
              <a:t>) = 0</a:t>
            </a:r>
            <a:endParaRPr lang="en-US" sz="2800" b="1" dirty="0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28600" y="1636713"/>
            <a:ext cx="1712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/>
              <a:t>2</a:t>
            </a:r>
            <a:r>
              <a:rPr lang="en-US" sz="2800" b="1" i="1" dirty="0"/>
              <a:t>x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+ 5)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67538" y="-34398"/>
            <a:ext cx="72097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339933"/>
                </a:solidFill>
              </a:rPr>
              <a:t>Determine </a:t>
            </a:r>
            <a:r>
              <a:rPr lang="en-US" sz="2800" b="1" dirty="0" smtClean="0">
                <a:solidFill>
                  <a:srgbClr val="339933"/>
                </a:solidFill>
              </a:rPr>
              <a:t>the Roots of the Quadratic Equation</a:t>
            </a:r>
            <a:endParaRPr lang="en-US" sz="2800" b="1" dirty="0">
              <a:solidFill>
                <a:srgbClr val="339933"/>
              </a:solidFill>
            </a:endParaRP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228600" y="2677180"/>
            <a:ext cx="4092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>
                <a:solidFill>
                  <a:srgbClr val="A50021"/>
                </a:solidFill>
              </a:rPr>
              <a:t>(3</a:t>
            </a:r>
            <a:r>
              <a:rPr lang="en-US" sz="2800" b="1" i="1" dirty="0">
                <a:solidFill>
                  <a:srgbClr val="A50021"/>
                </a:solidFill>
              </a:rPr>
              <a:t>x</a:t>
            </a:r>
            <a:r>
              <a:rPr lang="en-US" sz="2800" b="1" dirty="0">
                <a:solidFill>
                  <a:srgbClr val="A50021"/>
                </a:solidFill>
              </a:rPr>
              <a:t> + 5</a:t>
            </a:r>
            <a:r>
              <a:rPr lang="en-US" sz="2800" b="1" dirty="0" smtClean="0">
                <a:solidFill>
                  <a:srgbClr val="A50021"/>
                </a:solidFill>
              </a:rPr>
              <a:t>) = 0  or  </a:t>
            </a:r>
            <a:r>
              <a:rPr lang="en-US" sz="2800" b="1" dirty="0" smtClean="0"/>
              <a:t>(2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</a:t>
            </a:r>
            <a:r>
              <a:rPr lang="en-US" sz="2800" b="1" dirty="0"/>
              <a:t>- 3</a:t>
            </a:r>
            <a:r>
              <a:rPr lang="en-US" sz="2800" b="1" dirty="0" smtClean="0"/>
              <a:t>) = 0</a:t>
            </a:r>
            <a:endParaRPr lang="en-US" sz="2800" b="1" dirty="0">
              <a:solidFill>
                <a:srgbClr val="A50021"/>
              </a:solidFill>
            </a:endParaRP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688747" y="3282672"/>
            <a:ext cx="32736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smtClean="0">
                <a:solidFill>
                  <a:srgbClr val="A50021"/>
                </a:solidFill>
              </a:rPr>
              <a:t>x</a:t>
            </a:r>
            <a:r>
              <a:rPr lang="en-US" sz="2800" b="1" dirty="0" smtClean="0">
                <a:solidFill>
                  <a:srgbClr val="A50021"/>
                </a:solidFill>
              </a:rPr>
              <a:t> = -5/3  or  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  = 3/2</a:t>
            </a:r>
            <a:endParaRPr lang="en-US" sz="2800" b="1" dirty="0">
              <a:solidFill>
                <a:srgbClr val="A5002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86200"/>
              </p:ext>
            </p:extLst>
          </p:nvPr>
        </p:nvGraphicFramePr>
        <p:xfrm>
          <a:off x="7239000" y="685800"/>
          <a:ext cx="1159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960"/>
                <a:gridCol w="57996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Factors of 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105400" y="564540"/>
            <a:ext cx="10438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sum is 1</a:t>
            </a:r>
            <a:endParaRPr lang="en-US" sz="2000" b="1" dirty="0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5181600" y="1104702"/>
            <a:ext cx="16963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/>
              <a:t>product is - 90</a:t>
            </a:r>
            <a:endParaRPr lang="en-US" sz="2000" b="1" dirty="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549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8" grpId="0" build="p" autoUpdateAnimBg="0"/>
      <p:bldP spid="13329" grpId="0" animBg="1"/>
      <p:bldP spid="13330" grpId="0" animBg="1"/>
      <p:bldP spid="13331" grpId="0" autoUpdateAnimBg="0"/>
      <p:bldP spid="13332" grpId="0" autoUpdateAnimBg="0"/>
      <p:bldP spid="13333" grpId="0" autoUpdateAnimBg="0"/>
      <p:bldP spid="35" grpId="0" autoUpdateAnimBg="0"/>
      <p:bldP spid="36" grpId="0" autoUpdateAnimBg="0"/>
      <p:bldP spid="38" grpId="0" autoUpdateAnimBg="0"/>
      <p:bldP spid="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43" y="152400"/>
            <a:ext cx="87225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Solving Quadratic Equations Involving fractions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4.2.</a:t>
            </a:r>
            <a:r>
              <a:rPr lang="en-US" sz="1800" i="1" dirty="0" smtClean="0"/>
              <a:t>12</a:t>
            </a:r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199988"/>
              </p:ext>
            </p:extLst>
          </p:nvPr>
        </p:nvGraphicFramePr>
        <p:xfrm>
          <a:off x="1676400" y="1371600"/>
          <a:ext cx="184354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quation" r:id="rId3" imgW="952200" imgH="393480" progId="Equation.DSMT4">
                  <p:embed/>
                </p:oleObj>
              </mc:Choice>
              <mc:Fallback>
                <p:oleObj name="Equation" r:id="rId3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371600"/>
                        <a:ext cx="1843548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782460"/>
            <a:ext cx="430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Leading Coefficient is a Fraction: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195869"/>
              </p:ext>
            </p:extLst>
          </p:nvPr>
        </p:nvGraphicFramePr>
        <p:xfrm>
          <a:off x="1171575" y="2209800"/>
          <a:ext cx="2333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5" imgW="1206360" imgH="393480" progId="Equation.DSMT4">
                  <p:embed/>
                </p:oleObj>
              </mc:Choice>
              <mc:Fallback>
                <p:oleObj name="Equation" r:id="rId5" imgW="1206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1575" y="2209800"/>
                        <a:ext cx="23336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520146"/>
              </p:ext>
            </p:extLst>
          </p:nvPr>
        </p:nvGraphicFramePr>
        <p:xfrm>
          <a:off x="1143000" y="3065463"/>
          <a:ext cx="2359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7" imgW="1218960" imgH="393480" progId="Equation.DSMT4">
                  <p:embed/>
                </p:oleObj>
              </mc:Choice>
              <mc:Fallback>
                <p:oleObj name="Equation" r:id="rId7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000" y="3065463"/>
                        <a:ext cx="23590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267200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+ 2) = 0  or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2871" y="4267200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= 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9318" y="4798368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-2  or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4397" y="4798368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>
            <a:hlinkClick r:id="rId9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708" y="1447800"/>
            <a:ext cx="15240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88908" y="1981200"/>
            <a:ext cx="1693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Quadratics in Factored Form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91948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1582</Words>
  <Application>Microsoft Office PowerPoint</Application>
  <PresentationFormat>On-screen Show (4:3)</PresentationFormat>
  <Paragraphs>267</Paragraphs>
  <Slides>16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Office Theme</vt:lpstr>
      <vt:lpstr>1_Blank Presentation</vt:lpstr>
      <vt:lpstr>2_Blank Presentation</vt:lpstr>
      <vt:lpstr>3_Blank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184</cp:revision>
  <dcterms:created xsi:type="dcterms:W3CDTF">2011-09-12T18:51:21Z</dcterms:created>
  <dcterms:modified xsi:type="dcterms:W3CDTF">2012-03-11T01:32:39Z</dcterms:modified>
</cp:coreProperties>
</file>