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</p:sldMasterIdLst>
  <p:notesMasterIdLst>
    <p:notesMasterId r:id="rId26"/>
  </p:notesMasterIdLst>
  <p:sldIdLst>
    <p:sldId id="256" r:id="rId5"/>
    <p:sldId id="268" r:id="rId6"/>
    <p:sldId id="259" r:id="rId7"/>
    <p:sldId id="260" r:id="rId8"/>
    <p:sldId id="262" r:id="rId9"/>
    <p:sldId id="287" r:id="rId10"/>
    <p:sldId id="288" r:id="rId11"/>
    <p:sldId id="265" r:id="rId12"/>
    <p:sldId id="266" r:id="rId13"/>
    <p:sldId id="269" r:id="rId14"/>
    <p:sldId id="258" r:id="rId15"/>
    <p:sldId id="267" r:id="rId16"/>
    <p:sldId id="289" r:id="rId17"/>
    <p:sldId id="274" r:id="rId18"/>
    <p:sldId id="276" r:id="rId19"/>
    <p:sldId id="286" r:id="rId20"/>
    <p:sldId id="270" r:id="rId21"/>
    <p:sldId id="293" r:id="rId22"/>
    <p:sldId id="294" r:id="rId23"/>
    <p:sldId id="295" r:id="rId24"/>
    <p:sldId id="29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A08CB1-D56A-4945-ACBD-68EF5DCEC481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FA55D45-B77D-4D30-9B0D-48614A7BE943}">
      <dgm:prSet phldrT="[Text]" custT="1"/>
      <dgm:spPr/>
      <dgm:t>
        <a:bodyPr/>
        <a:lstStyle/>
        <a:p>
          <a:r>
            <a:rPr lang="en-US" sz="2000" dirty="0" smtClean="0"/>
            <a:t>Factor</a:t>
          </a:r>
          <a:endParaRPr lang="en-US" sz="2000" dirty="0"/>
        </a:p>
      </dgm:t>
    </dgm:pt>
    <dgm:pt modelId="{3EFAF569-BF60-4082-BCE6-FFFCEFF00FA0}" type="parTrans" cxnId="{FE615340-079C-4ACB-A991-1471FC09DB6C}">
      <dgm:prSet/>
      <dgm:spPr/>
      <dgm:t>
        <a:bodyPr/>
        <a:lstStyle/>
        <a:p>
          <a:endParaRPr lang="en-US" sz="2000"/>
        </a:p>
      </dgm:t>
    </dgm:pt>
    <dgm:pt modelId="{65E34A25-3AC4-48F4-B1E0-2FD5DB2DA692}" type="sibTrans" cxnId="{FE615340-079C-4ACB-A991-1471FC09DB6C}">
      <dgm:prSet/>
      <dgm:spPr/>
      <dgm:t>
        <a:bodyPr/>
        <a:lstStyle/>
        <a:p>
          <a:endParaRPr lang="en-US" sz="2000"/>
        </a:p>
      </dgm:t>
    </dgm:pt>
    <dgm:pt modelId="{56E37CF2-7D48-46B4-AF2D-837917E3371F}">
      <dgm:prSet phldrT="[Text]" custT="1"/>
      <dgm:spPr/>
      <dgm:t>
        <a:bodyPr/>
        <a:lstStyle/>
        <a:p>
          <a:r>
            <a:rPr lang="en-US" sz="2000" dirty="0" smtClean="0"/>
            <a:t>Greatest Common Factor</a:t>
          </a:r>
          <a:endParaRPr lang="en-US" sz="2000" dirty="0"/>
        </a:p>
      </dgm:t>
    </dgm:pt>
    <dgm:pt modelId="{F19938E4-108D-46B6-8178-8932B32441CB}" type="parTrans" cxnId="{D7F4DC7D-2A99-4F58-BB1B-234DF2C87B71}">
      <dgm:prSet custT="1"/>
      <dgm:spPr/>
      <dgm:t>
        <a:bodyPr/>
        <a:lstStyle/>
        <a:p>
          <a:endParaRPr lang="en-US" sz="2000"/>
        </a:p>
      </dgm:t>
    </dgm:pt>
    <dgm:pt modelId="{B5A9BEB2-031C-4883-A171-14D06ED7CF0C}" type="sibTrans" cxnId="{D7F4DC7D-2A99-4F58-BB1B-234DF2C87B71}">
      <dgm:prSet/>
      <dgm:spPr/>
      <dgm:t>
        <a:bodyPr/>
        <a:lstStyle/>
        <a:p>
          <a:endParaRPr lang="en-US" sz="2000"/>
        </a:p>
      </dgm:t>
    </dgm:pt>
    <dgm:pt modelId="{1EE77CDB-1644-4FC9-AA52-872FE8D2F2BC}">
      <dgm:prSet phldrT="[Text]" custT="1"/>
      <dgm:spPr/>
      <dgm:t>
        <a:bodyPr/>
        <a:lstStyle/>
        <a:p>
          <a:r>
            <a:rPr lang="en-US" sz="2000" dirty="0" smtClean="0"/>
            <a:t>Simple Trinomial</a:t>
          </a:r>
          <a:endParaRPr lang="en-US" sz="2000" dirty="0"/>
        </a:p>
      </dgm:t>
    </dgm:pt>
    <dgm:pt modelId="{25D8FB6F-5820-4FE9-A4AF-4557DBDD7B84}" type="parTrans" cxnId="{9A26AED5-75BC-4651-AF31-7365BF66D091}">
      <dgm:prSet custT="1"/>
      <dgm:spPr/>
      <dgm:t>
        <a:bodyPr/>
        <a:lstStyle/>
        <a:p>
          <a:endParaRPr lang="en-US" sz="2000"/>
        </a:p>
      </dgm:t>
    </dgm:pt>
    <dgm:pt modelId="{8062C0F8-4BD3-4DB9-9C93-80CCC3B34397}" type="sibTrans" cxnId="{9A26AED5-75BC-4651-AF31-7365BF66D091}">
      <dgm:prSet/>
      <dgm:spPr/>
      <dgm:t>
        <a:bodyPr/>
        <a:lstStyle/>
        <a:p>
          <a:endParaRPr lang="en-US" sz="2000"/>
        </a:p>
      </dgm:t>
    </dgm:pt>
    <dgm:pt modelId="{223861BD-96D5-40E7-A07A-5A7922D62057}">
      <dgm:prSet phldrT="[Text]" custT="1"/>
      <dgm:spPr/>
      <dgm:t>
        <a:bodyPr/>
        <a:lstStyle/>
        <a:p>
          <a:r>
            <a:rPr lang="en-US" sz="2000" dirty="0" smtClean="0"/>
            <a:t>Perfect Square Trinomial</a:t>
          </a:r>
          <a:endParaRPr lang="en-US" sz="2000" dirty="0"/>
        </a:p>
      </dgm:t>
    </dgm:pt>
    <dgm:pt modelId="{A6E28A1F-BFE5-4ADD-BDB5-8789B52E35EE}" type="parTrans" cxnId="{86D73885-BD47-496C-8085-BD88B74E2200}">
      <dgm:prSet custT="1"/>
      <dgm:spPr/>
      <dgm:t>
        <a:bodyPr/>
        <a:lstStyle/>
        <a:p>
          <a:endParaRPr lang="en-US" sz="2000"/>
        </a:p>
      </dgm:t>
    </dgm:pt>
    <dgm:pt modelId="{2063167B-06AE-4D9C-B603-B03D6F0B2973}" type="sibTrans" cxnId="{86D73885-BD47-496C-8085-BD88B74E2200}">
      <dgm:prSet/>
      <dgm:spPr/>
      <dgm:t>
        <a:bodyPr/>
        <a:lstStyle/>
        <a:p>
          <a:endParaRPr lang="en-US" sz="2000"/>
        </a:p>
      </dgm:t>
    </dgm:pt>
    <dgm:pt modelId="{E0D9CF34-A1F6-4C1C-8DEA-754BEF73DA1C}">
      <dgm:prSet phldrT="[Text]" custT="1"/>
      <dgm:spPr/>
      <dgm:t>
        <a:bodyPr/>
        <a:lstStyle/>
        <a:p>
          <a:r>
            <a:rPr lang="en-US" sz="2000" dirty="0" smtClean="0"/>
            <a:t>Difference of Squares</a:t>
          </a:r>
        </a:p>
      </dgm:t>
    </dgm:pt>
    <dgm:pt modelId="{19F5FAA9-CB20-4EBF-980A-7AB9E412FBBA}" type="parTrans" cxnId="{0FD54AB0-3C0A-482D-AA32-398E9975A0B2}">
      <dgm:prSet custT="1"/>
      <dgm:spPr/>
      <dgm:t>
        <a:bodyPr/>
        <a:lstStyle/>
        <a:p>
          <a:endParaRPr lang="en-US" sz="2000"/>
        </a:p>
      </dgm:t>
    </dgm:pt>
    <dgm:pt modelId="{DBF8184D-7453-4D28-8DB5-7E2A3712EB84}" type="sibTrans" cxnId="{0FD54AB0-3C0A-482D-AA32-398E9975A0B2}">
      <dgm:prSet/>
      <dgm:spPr/>
      <dgm:t>
        <a:bodyPr/>
        <a:lstStyle/>
        <a:p>
          <a:endParaRPr lang="en-US" sz="2000"/>
        </a:p>
      </dgm:t>
    </dgm:pt>
    <dgm:pt modelId="{7603DC09-F12B-4AB2-9864-55CA94826F05}">
      <dgm:prSet custT="1"/>
      <dgm:spPr/>
      <dgm:t>
        <a:bodyPr/>
        <a:lstStyle/>
        <a:p>
          <a:r>
            <a:rPr lang="en-US" sz="2000" dirty="0" smtClean="0"/>
            <a:t>Decomposition</a:t>
          </a:r>
          <a:endParaRPr lang="en-US" sz="2000" dirty="0"/>
        </a:p>
      </dgm:t>
    </dgm:pt>
    <dgm:pt modelId="{6DD92545-8069-41E1-97D5-AF886A633E18}" type="parTrans" cxnId="{C577F57D-2058-4330-B2AD-CAFF1E0B6AAD}">
      <dgm:prSet custT="1"/>
      <dgm:spPr/>
      <dgm:t>
        <a:bodyPr/>
        <a:lstStyle/>
        <a:p>
          <a:endParaRPr lang="en-US" sz="2000"/>
        </a:p>
      </dgm:t>
    </dgm:pt>
    <dgm:pt modelId="{5BB17958-8A5B-4E62-AD53-45E3FFFDD9C4}" type="sibTrans" cxnId="{C577F57D-2058-4330-B2AD-CAFF1E0B6AAD}">
      <dgm:prSet/>
      <dgm:spPr/>
      <dgm:t>
        <a:bodyPr/>
        <a:lstStyle/>
        <a:p>
          <a:endParaRPr lang="en-US" sz="2000"/>
        </a:p>
      </dgm:t>
    </dgm:pt>
    <dgm:pt modelId="{EFD9744E-ACAA-4FCD-96D1-0AF6480A57EB}">
      <dgm:prSet custT="1"/>
      <dgm:spPr>
        <a:solidFill>
          <a:srgbClr val="00B050"/>
        </a:solidFill>
      </dgm:spPr>
      <dgm:t>
        <a:bodyPr/>
        <a:lstStyle/>
        <a:p>
          <a:r>
            <a:rPr lang="en-US" sz="2000" dirty="0" smtClean="0"/>
            <a:t>Fractions</a:t>
          </a:r>
          <a:endParaRPr lang="en-US" sz="2000" dirty="0"/>
        </a:p>
      </dgm:t>
    </dgm:pt>
    <dgm:pt modelId="{D583D367-2C0C-4267-8344-769736049617}" type="parTrans" cxnId="{04B768FF-1D15-4641-A4C7-743DA1615344}">
      <dgm:prSet custT="1"/>
      <dgm:spPr>
        <a:solidFill>
          <a:srgbClr val="00B050"/>
        </a:solidFill>
      </dgm:spPr>
      <dgm:t>
        <a:bodyPr/>
        <a:lstStyle/>
        <a:p>
          <a:endParaRPr lang="en-US" sz="2000"/>
        </a:p>
      </dgm:t>
    </dgm:pt>
    <dgm:pt modelId="{1AE4233F-65E7-41EE-B8B5-677F917C25D8}" type="sibTrans" cxnId="{04B768FF-1D15-4641-A4C7-743DA1615344}">
      <dgm:prSet/>
      <dgm:spPr/>
      <dgm:t>
        <a:bodyPr/>
        <a:lstStyle/>
        <a:p>
          <a:endParaRPr lang="en-US" sz="2000"/>
        </a:p>
      </dgm:t>
    </dgm:pt>
    <dgm:pt modelId="{613FFE2D-582E-4A5A-8A4F-B603E6352C5F}">
      <dgm:prSet custT="1"/>
      <dgm:spPr>
        <a:solidFill>
          <a:srgbClr val="FF3399"/>
        </a:solidFill>
      </dgm:spPr>
      <dgm:t>
        <a:bodyPr/>
        <a:lstStyle/>
        <a:p>
          <a:r>
            <a:rPr lang="en-US" sz="2000" dirty="0" smtClean="0"/>
            <a:t>Complex Bases</a:t>
          </a:r>
          <a:endParaRPr lang="en-US" sz="2000" dirty="0"/>
        </a:p>
      </dgm:t>
    </dgm:pt>
    <dgm:pt modelId="{5AF29C38-FB54-43F6-86B5-438C9C268167}" type="parTrans" cxnId="{9B0BD0F0-FD25-4223-9558-9163FD06BEAB}">
      <dgm:prSet custT="1"/>
      <dgm:spPr>
        <a:solidFill>
          <a:srgbClr val="FF3399"/>
        </a:solidFill>
      </dgm:spPr>
      <dgm:t>
        <a:bodyPr/>
        <a:lstStyle/>
        <a:p>
          <a:endParaRPr lang="en-US" sz="2000"/>
        </a:p>
      </dgm:t>
    </dgm:pt>
    <dgm:pt modelId="{D95BAF83-CB07-4BEA-99DA-CB4AFC69947A}" type="sibTrans" cxnId="{9B0BD0F0-FD25-4223-9558-9163FD06BEAB}">
      <dgm:prSet/>
      <dgm:spPr/>
      <dgm:t>
        <a:bodyPr/>
        <a:lstStyle/>
        <a:p>
          <a:endParaRPr lang="en-US" sz="2000"/>
        </a:p>
      </dgm:t>
    </dgm:pt>
    <dgm:pt modelId="{7338CE36-6595-403F-9390-5C2078453A15}" type="pres">
      <dgm:prSet presAssocID="{B0A08CB1-D56A-4945-ACBD-68EF5DCEC48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0C9058-4595-4DE5-89D9-1F47F123BAFC}" type="pres">
      <dgm:prSet presAssocID="{2FA55D45-B77D-4D30-9B0D-48614A7BE943}" presName="centerShape" presStyleLbl="node0" presStyleIdx="0" presStyleCnt="1"/>
      <dgm:spPr/>
      <dgm:t>
        <a:bodyPr/>
        <a:lstStyle/>
        <a:p>
          <a:endParaRPr lang="en-US"/>
        </a:p>
      </dgm:t>
    </dgm:pt>
    <dgm:pt modelId="{8E328C99-1027-41CE-A57B-3CF7A50D22D1}" type="pres">
      <dgm:prSet presAssocID="{F19938E4-108D-46B6-8178-8932B32441CB}" presName="parTrans" presStyleLbl="sibTrans2D1" presStyleIdx="0" presStyleCnt="7"/>
      <dgm:spPr/>
      <dgm:t>
        <a:bodyPr/>
        <a:lstStyle/>
        <a:p>
          <a:endParaRPr lang="en-US"/>
        </a:p>
      </dgm:t>
    </dgm:pt>
    <dgm:pt modelId="{CC7AFEF4-6D82-45F0-B5B9-A81E54D06856}" type="pres">
      <dgm:prSet presAssocID="{F19938E4-108D-46B6-8178-8932B32441CB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78558F93-D316-4625-A322-03423E15591F}" type="pres">
      <dgm:prSet presAssocID="{56E37CF2-7D48-46B4-AF2D-837917E3371F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30FF92-133A-4233-923E-1F7C71947AAD}" type="pres">
      <dgm:prSet presAssocID="{25D8FB6F-5820-4FE9-A4AF-4557DBDD7B84}" presName="parTrans" presStyleLbl="sibTrans2D1" presStyleIdx="1" presStyleCnt="7"/>
      <dgm:spPr/>
      <dgm:t>
        <a:bodyPr/>
        <a:lstStyle/>
        <a:p>
          <a:endParaRPr lang="en-US"/>
        </a:p>
      </dgm:t>
    </dgm:pt>
    <dgm:pt modelId="{523B1C73-E07A-46A8-9D20-3E96CE0961ED}" type="pres">
      <dgm:prSet presAssocID="{25D8FB6F-5820-4FE9-A4AF-4557DBDD7B84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43ADE554-53E8-4F60-9AD0-B47FB9758472}" type="pres">
      <dgm:prSet presAssocID="{1EE77CDB-1644-4FC9-AA52-872FE8D2F2B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468644-4801-4FED-9D38-25B60AF06EC2}" type="pres">
      <dgm:prSet presAssocID="{A6E28A1F-BFE5-4ADD-BDB5-8789B52E35EE}" presName="parTrans" presStyleLbl="sibTrans2D1" presStyleIdx="2" presStyleCnt="7"/>
      <dgm:spPr/>
      <dgm:t>
        <a:bodyPr/>
        <a:lstStyle/>
        <a:p>
          <a:endParaRPr lang="en-US"/>
        </a:p>
      </dgm:t>
    </dgm:pt>
    <dgm:pt modelId="{4B175D79-4E26-43DD-8DCA-5EED381F882F}" type="pres">
      <dgm:prSet presAssocID="{A6E28A1F-BFE5-4ADD-BDB5-8789B52E35EE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CDF68EAD-B5B0-42DF-801F-BCDF8465649C}" type="pres">
      <dgm:prSet presAssocID="{223861BD-96D5-40E7-A07A-5A7922D6205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AA312D-A733-484C-90E4-08D226AB7564}" type="pres">
      <dgm:prSet presAssocID="{19F5FAA9-CB20-4EBF-980A-7AB9E412FBBA}" presName="parTrans" presStyleLbl="sibTrans2D1" presStyleIdx="3" presStyleCnt="7"/>
      <dgm:spPr/>
      <dgm:t>
        <a:bodyPr/>
        <a:lstStyle/>
        <a:p>
          <a:endParaRPr lang="en-US"/>
        </a:p>
      </dgm:t>
    </dgm:pt>
    <dgm:pt modelId="{A1ECA542-BEB3-4FEF-9C05-C240BEFE2206}" type="pres">
      <dgm:prSet presAssocID="{19F5FAA9-CB20-4EBF-980A-7AB9E412FBBA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A9FB8364-1E51-479D-91F1-060218308FAA}" type="pres">
      <dgm:prSet presAssocID="{E0D9CF34-A1F6-4C1C-8DEA-754BEF73DA1C}" presName="node" presStyleLbl="node1" presStyleIdx="3" presStyleCnt="7" custScaleX="108028" custScaleY="1080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3C4EEF-48E8-408A-9A44-A724836E491E}" type="pres">
      <dgm:prSet presAssocID="{6DD92545-8069-41E1-97D5-AF886A633E18}" presName="parTrans" presStyleLbl="sibTrans2D1" presStyleIdx="4" presStyleCnt="7"/>
      <dgm:spPr/>
      <dgm:t>
        <a:bodyPr/>
        <a:lstStyle/>
        <a:p>
          <a:endParaRPr lang="en-US"/>
        </a:p>
      </dgm:t>
    </dgm:pt>
    <dgm:pt modelId="{732D437E-BE78-4883-943B-1CC686B6964F}" type="pres">
      <dgm:prSet presAssocID="{6DD92545-8069-41E1-97D5-AF886A633E18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BBA17DF4-1DC7-43BE-9985-27F9AF03E485}" type="pres">
      <dgm:prSet presAssocID="{7603DC09-F12B-4AB2-9864-55CA94826F0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FE1E6A-5925-4966-A02E-65862B70B8DF}" type="pres">
      <dgm:prSet presAssocID="{D583D367-2C0C-4267-8344-769736049617}" presName="parTrans" presStyleLbl="sibTrans2D1" presStyleIdx="5" presStyleCnt="7"/>
      <dgm:spPr/>
      <dgm:t>
        <a:bodyPr/>
        <a:lstStyle/>
        <a:p>
          <a:endParaRPr lang="en-US"/>
        </a:p>
      </dgm:t>
    </dgm:pt>
    <dgm:pt modelId="{F7A648D2-3C4A-4C7C-BC27-0DD720BAFD82}" type="pres">
      <dgm:prSet presAssocID="{D583D367-2C0C-4267-8344-769736049617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342870C3-11E9-4664-B588-5F321375A54F}" type="pres">
      <dgm:prSet presAssocID="{EFD9744E-ACAA-4FCD-96D1-0AF6480A57EB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1B1A8F-572A-4EF6-9FD6-D24137CA90D1}" type="pres">
      <dgm:prSet presAssocID="{5AF29C38-FB54-43F6-86B5-438C9C268167}" presName="parTrans" presStyleLbl="sibTrans2D1" presStyleIdx="6" presStyleCnt="7"/>
      <dgm:spPr/>
      <dgm:t>
        <a:bodyPr/>
        <a:lstStyle/>
        <a:p>
          <a:endParaRPr lang="en-US"/>
        </a:p>
      </dgm:t>
    </dgm:pt>
    <dgm:pt modelId="{5447CC4F-7FD2-461E-9B8B-769AD3CB7082}" type="pres">
      <dgm:prSet presAssocID="{5AF29C38-FB54-43F6-86B5-438C9C268167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01E1C3D0-50B3-4E68-B569-419D637E5C4D}" type="pres">
      <dgm:prSet presAssocID="{613FFE2D-582E-4A5A-8A4F-B603E6352C5F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CD2FC6-014F-49D5-A1DB-E1E330C6800B}" type="presOf" srcId="{5AF29C38-FB54-43F6-86B5-438C9C268167}" destId="{5447CC4F-7FD2-461E-9B8B-769AD3CB7082}" srcOrd="1" destOrd="0" presId="urn:microsoft.com/office/officeart/2005/8/layout/radial5"/>
    <dgm:cxn modelId="{1B64F32D-85D3-41A4-AE16-3E2381D0E30D}" type="presOf" srcId="{56E37CF2-7D48-46B4-AF2D-837917E3371F}" destId="{78558F93-D316-4625-A322-03423E15591F}" srcOrd="0" destOrd="0" presId="urn:microsoft.com/office/officeart/2005/8/layout/radial5"/>
    <dgm:cxn modelId="{98EC926D-DB59-42DD-8C6C-843A07FB3560}" type="presOf" srcId="{5AF29C38-FB54-43F6-86B5-438C9C268167}" destId="{D61B1A8F-572A-4EF6-9FD6-D24137CA90D1}" srcOrd="0" destOrd="0" presId="urn:microsoft.com/office/officeart/2005/8/layout/radial5"/>
    <dgm:cxn modelId="{C577F57D-2058-4330-B2AD-CAFF1E0B6AAD}" srcId="{2FA55D45-B77D-4D30-9B0D-48614A7BE943}" destId="{7603DC09-F12B-4AB2-9864-55CA94826F05}" srcOrd="4" destOrd="0" parTransId="{6DD92545-8069-41E1-97D5-AF886A633E18}" sibTransId="{5BB17958-8A5B-4E62-AD53-45E3FFFDD9C4}"/>
    <dgm:cxn modelId="{558F04A0-4A99-4A4C-8729-C2B7D2240406}" type="presOf" srcId="{6DD92545-8069-41E1-97D5-AF886A633E18}" destId="{8D3C4EEF-48E8-408A-9A44-A724836E491E}" srcOrd="0" destOrd="0" presId="urn:microsoft.com/office/officeart/2005/8/layout/radial5"/>
    <dgm:cxn modelId="{4EE05143-6092-48DC-B582-514ACCD559D2}" type="presOf" srcId="{B0A08CB1-D56A-4945-ACBD-68EF5DCEC481}" destId="{7338CE36-6595-403F-9390-5C2078453A15}" srcOrd="0" destOrd="0" presId="urn:microsoft.com/office/officeart/2005/8/layout/radial5"/>
    <dgm:cxn modelId="{2AB4857A-731D-4488-B5DF-AC02F7A5E549}" type="presOf" srcId="{6DD92545-8069-41E1-97D5-AF886A633E18}" destId="{732D437E-BE78-4883-943B-1CC686B6964F}" srcOrd="1" destOrd="0" presId="urn:microsoft.com/office/officeart/2005/8/layout/radial5"/>
    <dgm:cxn modelId="{B20E6666-F4C7-45FC-B0FD-79C95B9C6337}" type="presOf" srcId="{E0D9CF34-A1F6-4C1C-8DEA-754BEF73DA1C}" destId="{A9FB8364-1E51-479D-91F1-060218308FAA}" srcOrd="0" destOrd="0" presId="urn:microsoft.com/office/officeart/2005/8/layout/radial5"/>
    <dgm:cxn modelId="{DB6B536C-A739-454B-9005-D0D6CD77D194}" type="presOf" srcId="{A6E28A1F-BFE5-4ADD-BDB5-8789B52E35EE}" destId="{4B175D79-4E26-43DD-8DCA-5EED381F882F}" srcOrd="1" destOrd="0" presId="urn:microsoft.com/office/officeart/2005/8/layout/radial5"/>
    <dgm:cxn modelId="{51BFEBBF-47DE-41BA-92EE-1D557168D93F}" type="presOf" srcId="{F19938E4-108D-46B6-8178-8932B32441CB}" destId="{CC7AFEF4-6D82-45F0-B5B9-A81E54D06856}" srcOrd="1" destOrd="0" presId="urn:microsoft.com/office/officeart/2005/8/layout/radial5"/>
    <dgm:cxn modelId="{A6528CAC-29E4-404F-A376-5898E0F340BF}" type="presOf" srcId="{19F5FAA9-CB20-4EBF-980A-7AB9E412FBBA}" destId="{7FAA312D-A733-484C-90E4-08D226AB7564}" srcOrd="0" destOrd="0" presId="urn:microsoft.com/office/officeart/2005/8/layout/radial5"/>
    <dgm:cxn modelId="{86D73885-BD47-496C-8085-BD88B74E2200}" srcId="{2FA55D45-B77D-4D30-9B0D-48614A7BE943}" destId="{223861BD-96D5-40E7-A07A-5A7922D62057}" srcOrd="2" destOrd="0" parTransId="{A6E28A1F-BFE5-4ADD-BDB5-8789B52E35EE}" sibTransId="{2063167B-06AE-4D9C-B603-B03D6F0B2973}"/>
    <dgm:cxn modelId="{9B0BD0F0-FD25-4223-9558-9163FD06BEAB}" srcId="{2FA55D45-B77D-4D30-9B0D-48614A7BE943}" destId="{613FFE2D-582E-4A5A-8A4F-B603E6352C5F}" srcOrd="6" destOrd="0" parTransId="{5AF29C38-FB54-43F6-86B5-438C9C268167}" sibTransId="{D95BAF83-CB07-4BEA-99DA-CB4AFC69947A}"/>
    <dgm:cxn modelId="{88D533F7-AEF7-4BAD-8FAA-EC0502D6AB34}" type="presOf" srcId="{19F5FAA9-CB20-4EBF-980A-7AB9E412FBBA}" destId="{A1ECA542-BEB3-4FEF-9C05-C240BEFE2206}" srcOrd="1" destOrd="0" presId="urn:microsoft.com/office/officeart/2005/8/layout/radial5"/>
    <dgm:cxn modelId="{0FD54AB0-3C0A-482D-AA32-398E9975A0B2}" srcId="{2FA55D45-B77D-4D30-9B0D-48614A7BE943}" destId="{E0D9CF34-A1F6-4C1C-8DEA-754BEF73DA1C}" srcOrd="3" destOrd="0" parTransId="{19F5FAA9-CB20-4EBF-980A-7AB9E412FBBA}" sibTransId="{DBF8184D-7453-4D28-8DB5-7E2A3712EB84}"/>
    <dgm:cxn modelId="{04B768FF-1D15-4641-A4C7-743DA1615344}" srcId="{2FA55D45-B77D-4D30-9B0D-48614A7BE943}" destId="{EFD9744E-ACAA-4FCD-96D1-0AF6480A57EB}" srcOrd="5" destOrd="0" parTransId="{D583D367-2C0C-4267-8344-769736049617}" sibTransId="{1AE4233F-65E7-41EE-B8B5-677F917C25D8}"/>
    <dgm:cxn modelId="{A62D5CA7-E7E5-4B1B-AB60-53C14A9EFD65}" type="presOf" srcId="{A6E28A1F-BFE5-4ADD-BDB5-8789B52E35EE}" destId="{77468644-4801-4FED-9D38-25B60AF06EC2}" srcOrd="0" destOrd="0" presId="urn:microsoft.com/office/officeart/2005/8/layout/radial5"/>
    <dgm:cxn modelId="{6257E1FF-E402-422A-8405-03912BFD9C99}" type="presOf" srcId="{25D8FB6F-5820-4FE9-A4AF-4557DBDD7B84}" destId="{A930FF92-133A-4233-923E-1F7C71947AAD}" srcOrd="0" destOrd="0" presId="urn:microsoft.com/office/officeart/2005/8/layout/radial5"/>
    <dgm:cxn modelId="{BA052783-10B9-438E-8E68-E3165CAE9313}" type="presOf" srcId="{D583D367-2C0C-4267-8344-769736049617}" destId="{C3FE1E6A-5925-4966-A02E-65862B70B8DF}" srcOrd="0" destOrd="0" presId="urn:microsoft.com/office/officeart/2005/8/layout/radial5"/>
    <dgm:cxn modelId="{9697180C-8EFD-475E-ABDD-39927C3525AC}" type="presOf" srcId="{613FFE2D-582E-4A5A-8A4F-B603E6352C5F}" destId="{01E1C3D0-50B3-4E68-B569-419D637E5C4D}" srcOrd="0" destOrd="0" presId="urn:microsoft.com/office/officeart/2005/8/layout/radial5"/>
    <dgm:cxn modelId="{6A3EF3E6-E7B9-4239-989F-3FAE4CB57304}" type="presOf" srcId="{1EE77CDB-1644-4FC9-AA52-872FE8D2F2BC}" destId="{43ADE554-53E8-4F60-9AD0-B47FB9758472}" srcOrd="0" destOrd="0" presId="urn:microsoft.com/office/officeart/2005/8/layout/radial5"/>
    <dgm:cxn modelId="{74D85630-4EE0-4BF4-8794-BEF4EC746489}" type="presOf" srcId="{2FA55D45-B77D-4D30-9B0D-48614A7BE943}" destId="{710C9058-4595-4DE5-89D9-1F47F123BAFC}" srcOrd="0" destOrd="0" presId="urn:microsoft.com/office/officeart/2005/8/layout/radial5"/>
    <dgm:cxn modelId="{6FF72E77-97B3-4053-9BC8-8BDE4DE2CC0A}" type="presOf" srcId="{EFD9744E-ACAA-4FCD-96D1-0AF6480A57EB}" destId="{342870C3-11E9-4664-B588-5F321375A54F}" srcOrd="0" destOrd="0" presId="urn:microsoft.com/office/officeart/2005/8/layout/radial5"/>
    <dgm:cxn modelId="{152548EF-44C2-4E71-B9EC-BEA8F64B6197}" type="presOf" srcId="{D583D367-2C0C-4267-8344-769736049617}" destId="{F7A648D2-3C4A-4C7C-BC27-0DD720BAFD82}" srcOrd="1" destOrd="0" presId="urn:microsoft.com/office/officeart/2005/8/layout/radial5"/>
    <dgm:cxn modelId="{FE615340-079C-4ACB-A991-1471FC09DB6C}" srcId="{B0A08CB1-D56A-4945-ACBD-68EF5DCEC481}" destId="{2FA55D45-B77D-4D30-9B0D-48614A7BE943}" srcOrd="0" destOrd="0" parTransId="{3EFAF569-BF60-4082-BCE6-FFFCEFF00FA0}" sibTransId="{65E34A25-3AC4-48F4-B1E0-2FD5DB2DA692}"/>
    <dgm:cxn modelId="{E15135F6-6158-43E4-BAAB-679844081D9A}" type="presOf" srcId="{25D8FB6F-5820-4FE9-A4AF-4557DBDD7B84}" destId="{523B1C73-E07A-46A8-9D20-3E96CE0961ED}" srcOrd="1" destOrd="0" presId="urn:microsoft.com/office/officeart/2005/8/layout/radial5"/>
    <dgm:cxn modelId="{9A26AED5-75BC-4651-AF31-7365BF66D091}" srcId="{2FA55D45-B77D-4D30-9B0D-48614A7BE943}" destId="{1EE77CDB-1644-4FC9-AA52-872FE8D2F2BC}" srcOrd="1" destOrd="0" parTransId="{25D8FB6F-5820-4FE9-A4AF-4557DBDD7B84}" sibTransId="{8062C0F8-4BD3-4DB9-9C93-80CCC3B34397}"/>
    <dgm:cxn modelId="{9D122C52-9EA4-4746-A71A-6B2061285AAC}" type="presOf" srcId="{F19938E4-108D-46B6-8178-8932B32441CB}" destId="{8E328C99-1027-41CE-A57B-3CF7A50D22D1}" srcOrd="0" destOrd="0" presId="urn:microsoft.com/office/officeart/2005/8/layout/radial5"/>
    <dgm:cxn modelId="{F250E786-39BA-493C-9CE1-DF65C62CD0A8}" type="presOf" srcId="{7603DC09-F12B-4AB2-9864-55CA94826F05}" destId="{BBA17DF4-1DC7-43BE-9985-27F9AF03E485}" srcOrd="0" destOrd="0" presId="urn:microsoft.com/office/officeart/2005/8/layout/radial5"/>
    <dgm:cxn modelId="{4B7D2427-7F21-4EFE-9CFF-28B5908805B8}" type="presOf" srcId="{223861BD-96D5-40E7-A07A-5A7922D62057}" destId="{CDF68EAD-B5B0-42DF-801F-BCDF8465649C}" srcOrd="0" destOrd="0" presId="urn:microsoft.com/office/officeart/2005/8/layout/radial5"/>
    <dgm:cxn modelId="{D7F4DC7D-2A99-4F58-BB1B-234DF2C87B71}" srcId="{2FA55D45-B77D-4D30-9B0D-48614A7BE943}" destId="{56E37CF2-7D48-46B4-AF2D-837917E3371F}" srcOrd="0" destOrd="0" parTransId="{F19938E4-108D-46B6-8178-8932B32441CB}" sibTransId="{B5A9BEB2-031C-4883-A171-14D06ED7CF0C}"/>
    <dgm:cxn modelId="{7B59200C-6DC7-4F46-9958-3C4E52B124E8}" type="presParOf" srcId="{7338CE36-6595-403F-9390-5C2078453A15}" destId="{710C9058-4595-4DE5-89D9-1F47F123BAFC}" srcOrd="0" destOrd="0" presId="urn:microsoft.com/office/officeart/2005/8/layout/radial5"/>
    <dgm:cxn modelId="{3F7877D7-0050-4D16-8F8F-5DDDFBA6E867}" type="presParOf" srcId="{7338CE36-6595-403F-9390-5C2078453A15}" destId="{8E328C99-1027-41CE-A57B-3CF7A50D22D1}" srcOrd="1" destOrd="0" presId="urn:microsoft.com/office/officeart/2005/8/layout/radial5"/>
    <dgm:cxn modelId="{5F6429CB-F551-4281-BE57-CFAA8337BA73}" type="presParOf" srcId="{8E328C99-1027-41CE-A57B-3CF7A50D22D1}" destId="{CC7AFEF4-6D82-45F0-B5B9-A81E54D06856}" srcOrd="0" destOrd="0" presId="urn:microsoft.com/office/officeart/2005/8/layout/radial5"/>
    <dgm:cxn modelId="{2A4EE3A3-6EFD-42C1-AD2A-BA20BDDE8704}" type="presParOf" srcId="{7338CE36-6595-403F-9390-5C2078453A15}" destId="{78558F93-D316-4625-A322-03423E15591F}" srcOrd="2" destOrd="0" presId="urn:microsoft.com/office/officeart/2005/8/layout/radial5"/>
    <dgm:cxn modelId="{5CC4520B-7817-4B29-B729-3EC158DBD088}" type="presParOf" srcId="{7338CE36-6595-403F-9390-5C2078453A15}" destId="{A930FF92-133A-4233-923E-1F7C71947AAD}" srcOrd="3" destOrd="0" presId="urn:microsoft.com/office/officeart/2005/8/layout/radial5"/>
    <dgm:cxn modelId="{0BEBAB4F-4C69-423E-A5BA-7B1E71F57FE3}" type="presParOf" srcId="{A930FF92-133A-4233-923E-1F7C71947AAD}" destId="{523B1C73-E07A-46A8-9D20-3E96CE0961ED}" srcOrd="0" destOrd="0" presId="urn:microsoft.com/office/officeart/2005/8/layout/radial5"/>
    <dgm:cxn modelId="{CABEB8EC-16A2-4FB6-9B17-297D8AB6314B}" type="presParOf" srcId="{7338CE36-6595-403F-9390-5C2078453A15}" destId="{43ADE554-53E8-4F60-9AD0-B47FB9758472}" srcOrd="4" destOrd="0" presId="urn:microsoft.com/office/officeart/2005/8/layout/radial5"/>
    <dgm:cxn modelId="{FBFB72DB-26FD-4558-B569-9DDBFBEDC724}" type="presParOf" srcId="{7338CE36-6595-403F-9390-5C2078453A15}" destId="{77468644-4801-4FED-9D38-25B60AF06EC2}" srcOrd="5" destOrd="0" presId="urn:microsoft.com/office/officeart/2005/8/layout/radial5"/>
    <dgm:cxn modelId="{E4DD5591-50E1-4ADD-B6AC-3B45E9702FCC}" type="presParOf" srcId="{77468644-4801-4FED-9D38-25B60AF06EC2}" destId="{4B175D79-4E26-43DD-8DCA-5EED381F882F}" srcOrd="0" destOrd="0" presId="urn:microsoft.com/office/officeart/2005/8/layout/radial5"/>
    <dgm:cxn modelId="{77A82E4C-D01D-4270-8E09-0CDA62912430}" type="presParOf" srcId="{7338CE36-6595-403F-9390-5C2078453A15}" destId="{CDF68EAD-B5B0-42DF-801F-BCDF8465649C}" srcOrd="6" destOrd="0" presId="urn:microsoft.com/office/officeart/2005/8/layout/radial5"/>
    <dgm:cxn modelId="{E31D6260-1EFA-4871-BE19-F5D0A239638B}" type="presParOf" srcId="{7338CE36-6595-403F-9390-5C2078453A15}" destId="{7FAA312D-A733-484C-90E4-08D226AB7564}" srcOrd="7" destOrd="0" presId="urn:microsoft.com/office/officeart/2005/8/layout/radial5"/>
    <dgm:cxn modelId="{F6EE1E09-826C-4ADE-8345-8BE5BBC4D353}" type="presParOf" srcId="{7FAA312D-A733-484C-90E4-08D226AB7564}" destId="{A1ECA542-BEB3-4FEF-9C05-C240BEFE2206}" srcOrd="0" destOrd="0" presId="urn:microsoft.com/office/officeart/2005/8/layout/radial5"/>
    <dgm:cxn modelId="{B4118F32-6954-4B6B-9932-A49C5D64EEEA}" type="presParOf" srcId="{7338CE36-6595-403F-9390-5C2078453A15}" destId="{A9FB8364-1E51-479D-91F1-060218308FAA}" srcOrd="8" destOrd="0" presId="urn:microsoft.com/office/officeart/2005/8/layout/radial5"/>
    <dgm:cxn modelId="{D250232C-8BFE-441C-B84D-28A302FF3591}" type="presParOf" srcId="{7338CE36-6595-403F-9390-5C2078453A15}" destId="{8D3C4EEF-48E8-408A-9A44-A724836E491E}" srcOrd="9" destOrd="0" presId="urn:microsoft.com/office/officeart/2005/8/layout/radial5"/>
    <dgm:cxn modelId="{0F144F0D-6662-4718-BF67-C42216E005B2}" type="presParOf" srcId="{8D3C4EEF-48E8-408A-9A44-A724836E491E}" destId="{732D437E-BE78-4883-943B-1CC686B6964F}" srcOrd="0" destOrd="0" presId="urn:microsoft.com/office/officeart/2005/8/layout/radial5"/>
    <dgm:cxn modelId="{7604FA40-0C62-4ECC-BFAE-B4D9BF1B13FD}" type="presParOf" srcId="{7338CE36-6595-403F-9390-5C2078453A15}" destId="{BBA17DF4-1DC7-43BE-9985-27F9AF03E485}" srcOrd="10" destOrd="0" presId="urn:microsoft.com/office/officeart/2005/8/layout/radial5"/>
    <dgm:cxn modelId="{A501B77B-E2C2-4C4B-B026-8C29E7828DDB}" type="presParOf" srcId="{7338CE36-6595-403F-9390-5C2078453A15}" destId="{C3FE1E6A-5925-4966-A02E-65862B70B8DF}" srcOrd="11" destOrd="0" presId="urn:microsoft.com/office/officeart/2005/8/layout/radial5"/>
    <dgm:cxn modelId="{20CBFA7E-D638-4960-A8C5-DBB293009B1C}" type="presParOf" srcId="{C3FE1E6A-5925-4966-A02E-65862B70B8DF}" destId="{F7A648D2-3C4A-4C7C-BC27-0DD720BAFD82}" srcOrd="0" destOrd="0" presId="urn:microsoft.com/office/officeart/2005/8/layout/radial5"/>
    <dgm:cxn modelId="{A9B428EF-D9A3-41AD-824D-EB31F087A996}" type="presParOf" srcId="{7338CE36-6595-403F-9390-5C2078453A15}" destId="{342870C3-11E9-4664-B588-5F321375A54F}" srcOrd="12" destOrd="0" presId="urn:microsoft.com/office/officeart/2005/8/layout/radial5"/>
    <dgm:cxn modelId="{139505BB-738B-4562-A351-19B1E45E5DB9}" type="presParOf" srcId="{7338CE36-6595-403F-9390-5C2078453A15}" destId="{D61B1A8F-572A-4EF6-9FD6-D24137CA90D1}" srcOrd="13" destOrd="0" presId="urn:microsoft.com/office/officeart/2005/8/layout/radial5"/>
    <dgm:cxn modelId="{98CFD03F-39C1-47E5-AA0C-6889A53C1EEA}" type="presParOf" srcId="{D61B1A8F-572A-4EF6-9FD6-D24137CA90D1}" destId="{5447CC4F-7FD2-461E-9B8B-769AD3CB7082}" srcOrd="0" destOrd="0" presId="urn:microsoft.com/office/officeart/2005/8/layout/radial5"/>
    <dgm:cxn modelId="{7770CD72-CB7D-4C06-8469-E9C674C82229}" type="presParOf" srcId="{7338CE36-6595-403F-9390-5C2078453A15}" destId="{01E1C3D0-50B3-4E68-B569-419D637E5C4D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0C9058-4595-4DE5-89D9-1F47F123BAFC}">
      <dsp:nvSpPr>
        <dsp:cNvPr id="0" name=""/>
        <dsp:cNvSpPr/>
      </dsp:nvSpPr>
      <dsp:spPr>
        <a:xfrm>
          <a:off x="3368457" y="2266643"/>
          <a:ext cx="1264085" cy="12640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Factor</a:t>
          </a:r>
          <a:endParaRPr lang="en-US" sz="2000" kern="1200" dirty="0"/>
        </a:p>
      </dsp:txBody>
      <dsp:txXfrm>
        <a:off x="3553578" y="2451764"/>
        <a:ext cx="893843" cy="893843"/>
      </dsp:txXfrm>
    </dsp:sp>
    <dsp:sp modelId="{8E328C99-1027-41CE-A57B-3CF7A50D22D1}">
      <dsp:nvSpPr>
        <dsp:cNvPr id="0" name=""/>
        <dsp:cNvSpPr/>
      </dsp:nvSpPr>
      <dsp:spPr>
        <a:xfrm rot="16200000">
          <a:off x="3780360" y="1587462"/>
          <a:ext cx="440278" cy="5525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846402" y="1764018"/>
        <a:ext cx="308195" cy="331541"/>
      </dsp:txXfrm>
    </dsp:sp>
    <dsp:sp modelId="{78558F93-D316-4625-A322-03423E15591F}">
      <dsp:nvSpPr>
        <dsp:cNvPr id="0" name=""/>
        <dsp:cNvSpPr/>
      </dsp:nvSpPr>
      <dsp:spPr>
        <a:xfrm>
          <a:off x="3269158" y="-26753"/>
          <a:ext cx="1462682" cy="146268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Greatest Common Factor</a:t>
          </a:r>
          <a:endParaRPr lang="en-US" sz="2000" kern="1200" dirty="0"/>
        </a:p>
      </dsp:txBody>
      <dsp:txXfrm>
        <a:off x="3483363" y="187452"/>
        <a:ext cx="1034272" cy="1034272"/>
      </dsp:txXfrm>
    </dsp:sp>
    <dsp:sp modelId="{A930FF92-133A-4233-923E-1F7C71947AAD}">
      <dsp:nvSpPr>
        <dsp:cNvPr id="0" name=""/>
        <dsp:cNvSpPr/>
      </dsp:nvSpPr>
      <dsp:spPr>
        <a:xfrm rot="19285714">
          <a:off x="4589508" y="1977127"/>
          <a:ext cx="440278" cy="5525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603916" y="2128817"/>
        <a:ext cx="308195" cy="331541"/>
      </dsp:txXfrm>
    </dsp:sp>
    <dsp:sp modelId="{43ADE554-53E8-4F60-9AD0-B47FB9758472}">
      <dsp:nvSpPr>
        <dsp:cNvPr id="0" name=""/>
        <dsp:cNvSpPr/>
      </dsp:nvSpPr>
      <dsp:spPr>
        <a:xfrm>
          <a:off x="4984573" y="799346"/>
          <a:ext cx="1462682" cy="146268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Simple Trinomial</a:t>
          </a:r>
          <a:endParaRPr lang="en-US" sz="2000" kern="1200" dirty="0"/>
        </a:p>
      </dsp:txBody>
      <dsp:txXfrm>
        <a:off x="5198778" y="1013551"/>
        <a:ext cx="1034272" cy="1034272"/>
      </dsp:txXfrm>
    </dsp:sp>
    <dsp:sp modelId="{77468644-4801-4FED-9D38-25B60AF06EC2}">
      <dsp:nvSpPr>
        <dsp:cNvPr id="0" name=""/>
        <dsp:cNvSpPr/>
      </dsp:nvSpPr>
      <dsp:spPr>
        <a:xfrm rot="771429">
          <a:off x="4789351" y="2852696"/>
          <a:ext cx="440278" cy="5525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791007" y="2948514"/>
        <a:ext cx="308195" cy="331541"/>
      </dsp:txXfrm>
    </dsp:sp>
    <dsp:sp modelId="{CDF68EAD-B5B0-42DF-801F-BCDF8465649C}">
      <dsp:nvSpPr>
        <dsp:cNvPr id="0" name=""/>
        <dsp:cNvSpPr/>
      </dsp:nvSpPr>
      <dsp:spPr>
        <a:xfrm>
          <a:off x="5408245" y="2655577"/>
          <a:ext cx="1462682" cy="146268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Perfect Square Trinomial</a:t>
          </a:r>
          <a:endParaRPr lang="en-US" sz="2000" kern="1200" dirty="0"/>
        </a:p>
      </dsp:txBody>
      <dsp:txXfrm>
        <a:off x="5622450" y="2869782"/>
        <a:ext cx="1034272" cy="1034272"/>
      </dsp:txXfrm>
    </dsp:sp>
    <dsp:sp modelId="{7FAA312D-A733-484C-90E4-08D226AB7564}">
      <dsp:nvSpPr>
        <dsp:cNvPr id="0" name=""/>
        <dsp:cNvSpPr/>
      </dsp:nvSpPr>
      <dsp:spPr>
        <a:xfrm rot="3857143">
          <a:off x="4232607" y="3529193"/>
          <a:ext cx="409160" cy="5525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267352" y="3584411"/>
        <a:ext cx="286412" cy="331541"/>
      </dsp:txXfrm>
    </dsp:sp>
    <dsp:sp modelId="{A9FB8364-1E51-479D-91F1-060218308FAA}">
      <dsp:nvSpPr>
        <dsp:cNvPr id="0" name=""/>
        <dsp:cNvSpPr/>
      </dsp:nvSpPr>
      <dsp:spPr>
        <a:xfrm>
          <a:off x="4162429" y="4085446"/>
          <a:ext cx="1580106" cy="158010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Difference of Squares</a:t>
          </a:r>
        </a:p>
      </dsp:txBody>
      <dsp:txXfrm>
        <a:off x="4393830" y="4316847"/>
        <a:ext cx="1117304" cy="1117304"/>
      </dsp:txXfrm>
    </dsp:sp>
    <dsp:sp modelId="{8D3C4EEF-48E8-408A-9A44-A724836E491E}">
      <dsp:nvSpPr>
        <dsp:cNvPr id="0" name=""/>
        <dsp:cNvSpPr/>
      </dsp:nvSpPr>
      <dsp:spPr>
        <a:xfrm rot="6942857">
          <a:off x="3331317" y="3554849"/>
          <a:ext cx="440278" cy="5525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426013" y="3605862"/>
        <a:ext cx="308195" cy="331541"/>
      </dsp:txXfrm>
    </dsp:sp>
    <dsp:sp modelId="{BBA17DF4-1DC7-43BE-9985-27F9AF03E485}">
      <dsp:nvSpPr>
        <dsp:cNvPr id="0" name=""/>
        <dsp:cNvSpPr/>
      </dsp:nvSpPr>
      <dsp:spPr>
        <a:xfrm>
          <a:off x="2317175" y="4144158"/>
          <a:ext cx="1462682" cy="146268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Decomposition</a:t>
          </a:r>
          <a:endParaRPr lang="en-US" sz="2000" kern="1200" dirty="0"/>
        </a:p>
      </dsp:txBody>
      <dsp:txXfrm>
        <a:off x="2531380" y="4358363"/>
        <a:ext cx="1034272" cy="1034272"/>
      </dsp:txXfrm>
    </dsp:sp>
    <dsp:sp modelId="{C3FE1E6A-5925-4966-A02E-65862B70B8DF}">
      <dsp:nvSpPr>
        <dsp:cNvPr id="0" name=""/>
        <dsp:cNvSpPr/>
      </dsp:nvSpPr>
      <dsp:spPr>
        <a:xfrm rot="10028571">
          <a:off x="2771370" y="2852696"/>
          <a:ext cx="440278" cy="552569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2901797" y="2948514"/>
        <a:ext cx="308195" cy="331541"/>
      </dsp:txXfrm>
    </dsp:sp>
    <dsp:sp modelId="{342870C3-11E9-4664-B588-5F321375A54F}">
      <dsp:nvSpPr>
        <dsp:cNvPr id="0" name=""/>
        <dsp:cNvSpPr/>
      </dsp:nvSpPr>
      <dsp:spPr>
        <a:xfrm>
          <a:off x="1130071" y="2655577"/>
          <a:ext cx="1462682" cy="1462682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Fractions</a:t>
          </a:r>
          <a:endParaRPr lang="en-US" sz="2000" kern="1200" dirty="0"/>
        </a:p>
      </dsp:txBody>
      <dsp:txXfrm>
        <a:off x="1344276" y="2869782"/>
        <a:ext cx="1034272" cy="1034272"/>
      </dsp:txXfrm>
    </dsp:sp>
    <dsp:sp modelId="{D61B1A8F-572A-4EF6-9FD6-D24137CA90D1}">
      <dsp:nvSpPr>
        <dsp:cNvPr id="0" name=""/>
        <dsp:cNvSpPr/>
      </dsp:nvSpPr>
      <dsp:spPr>
        <a:xfrm rot="13114286">
          <a:off x="2971213" y="1977127"/>
          <a:ext cx="440278" cy="552569"/>
        </a:xfrm>
        <a:prstGeom prst="rightArrow">
          <a:avLst>
            <a:gd name="adj1" fmla="val 60000"/>
            <a:gd name="adj2" fmla="val 50000"/>
          </a:avLst>
        </a:prstGeom>
        <a:solidFill>
          <a:srgbClr val="FF339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088888" y="2128817"/>
        <a:ext cx="308195" cy="331541"/>
      </dsp:txXfrm>
    </dsp:sp>
    <dsp:sp modelId="{01E1C3D0-50B3-4E68-B569-419D637E5C4D}">
      <dsp:nvSpPr>
        <dsp:cNvPr id="0" name=""/>
        <dsp:cNvSpPr/>
      </dsp:nvSpPr>
      <dsp:spPr>
        <a:xfrm>
          <a:off x="1553743" y="799346"/>
          <a:ext cx="1462682" cy="1462682"/>
        </a:xfrm>
        <a:prstGeom prst="ellipse">
          <a:avLst/>
        </a:prstGeom>
        <a:solidFill>
          <a:srgbClr val="FF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Complex Bases</a:t>
          </a:r>
          <a:endParaRPr lang="en-US" sz="2000" kern="1200" dirty="0"/>
        </a:p>
      </dsp:txBody>
      <dsp:txXfrm>
        <a:off x="1767948" y="1013551"/>
        <a:ext cx="1034272" cy="10342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Relationship Id="rId14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6CFF6-004D-46E9-993A-BF90870722E4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080BD-2F06-4998-BDDE-551DB60EC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59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04A417-E816-4C62-B05A-61E2354BDA1D}" type="slidenum">
              <a:rPr lang="en-US"/>
              <a:pPr/>
              <a:t>2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C99B5C-E23E-4EAA-90A2-6EAE9FD91B44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1ADBE3-3DD0-4A16-83CC-BC970E2CD5B2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BA4E8D-F8CE-4793-9ECC-8FE3678D527E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E5D739-9490-416D-92E5-FCF823143A3E}" type="slidenum">
              <a:rPr lang="en-US"/>
              <a:pPr/>
              <a:t>4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C1D0CB-7098-4EB2-99F4-DF18D64F79B2}" type="slidenum">
              <a:rPr lang="en-US"/>
              <a:pPr/>
              <a:t>5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A5F4BF-A15B-48C1-837C-95FB3FF5EC72}" type="slidenum">
              <a:rPr lang="en-US"/>
              <a:pPr/>
              <a:t>8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ACAD03-909B-403C-BDF8-B9733EA3D819}" type="slidenum">
              <a:rPr lang="en-US"/>
              <a:pPr/>
              <a:t>9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B603E4-C0C3-4B25-9F61-9DCEEFDF1D3A}" type="slidenum">
              <a:rPr lang="en-US"/>
              <a:pPr/>
              <a:t>10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7199F0-A09A-423F-AD5A-ABBC9BA1DA5D}" type="slidenum">
              <a:rPr lang="en-US"/>
              <a:pPr/>
              <a:t>12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CA071D-75C4-4660-BF55-7F7BFFC73542}" type="slidenum">
              <a:rPr lang="en-US"/>
              <a:pPr/>
              <a:t>14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4CBDAE-9444-434A-B51F-E74B330DBC12}" type="slidenum">
              <a:rPr lang="en-US"/>
              <a:pPr/>
              <a:t>17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1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63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56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36F5A-121D-4AF5-97D2-338A938805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054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0A5C3-EEF5-42B4-8E28-800194075C0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681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9A7FE-8D25-4EB8-B2A5-4FB5017F41E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727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6D01E-20D5-4AAC-AA99-97A1347714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36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61319-6F6F-45B6-A934-D39718A7E2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733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E93B9-4228-4317-946C-9269E1D20D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2714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D9BEF-54BF-4924-8787-46A0CFE38E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936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3BB48-7D53-4279-888F-E6C191D4EC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37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515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6570F-EEEB-495E-88AC-45C0FDFBC3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2897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F8906-57A0-4C30-90CE-6B7009C87B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2790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D562D-B540-450C-9F04-E33292D1D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2466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36F5A-121D-4AF5-97D2-338A938805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4263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0A5C3-EEF5-42B4-8E28-800194075C0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1137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9A7FE-8D25-4EB8-B2A5-4FB5017F41E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9910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6D01E-20D5-4AAC-AA99-97A1347714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2300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61319-6F6F-45B6-A934-D39718A7E2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8032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E93B9-4228-4317-946C-9269E1D20D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37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D9BEF-54BF-4924-8787-46A0CFE38E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79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044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3BB48-7D53-4279-888F-E6C191D4EC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559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6570F-EEEB-495E-88AC-45C0FDFBC3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419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F8906-57A0-4C30-90CE-6B7009C87B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890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D562D-B540-450C-9F04-E33292D1D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13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36F5A-121D-4AF5-97D2-338A938805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1119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0A5C3-EEF5-42B4-8E28-800194075C0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1264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9A7FE-8D25-4EB8-B2A5-4FB5017F41E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3648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6D01E-20D5-4AAC-AA99-97A1347714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6188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61319-6F6F-45B6-A934-D39718A7E2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2979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E93B9-4228-4317-946C-9269E1D20D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60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008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D9BEF-54BF-4924-8787-46A0CFE38E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6998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3BB48-7D53-4279-888F-E6C191D4EC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2591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6570F-EEEB-495E-88AC-45C0FDFBC3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3400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F8906-57A0-4C30-90CE-6B7009C87B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2933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D562D-B540-450C-9F04-E33292D1D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049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1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7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4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8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90EB8-9692-48DD-8CEC-3FEEC47C5C6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7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92F3B87E-F24A-4E9A-BBA1-9F60AAAC5590}" type="slidenum">
              <a:rPr 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14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92F3B87E-F24A-4E9A-BBA1-9F60AAAC5590}" type="slidenum">
              <a:rPr 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7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92F3B87E-F24A-4E9A-BBA1-9F60AAAC5590}" type="slidenum">
              <a:rPr 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187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6.jpg"/><Relationship Id="rId4" Type="http://schemas.openxmlformats.org/officeDocument/2006/relationships/image" Target="../media/image32.wmf"/><Relationship Id="rId9" Type="http://schemas.openxmlformats.org/officeDocument/2006/relationships/hyperlink" Target="http://www.explorelearning.com/index.cfm?method=cResource.dspView&amp;ResourceID=115&amp;ClassID=135423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2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7.bin"/><Relationship Id="rId26" Type="http://schemas.openxmlformats.org/officeDocument/2006/relationships/oleObject" Target="../embeddings/oleObject11.bin"/><Relationship Id="rId3" Type="http://schemas.openxmlformats.org/officeDocument/2006/relationships/diagramData" Target="../diagrams/data1.xml"/><Relationship Id="rId21" Type="http://schemas.openxmlformats.org/officeDocument/2006/relationships/image" Target="../media/image15.wmf"/><Relationship Id="rId34" Type="http://schemas.openxmlformats.org/officeDocument/2006/relationships/oleObject" Target="../embeddings/oleObject15.bin"/><Relationship Id="rId7" Type="http://schemas.microsoft.com/office/2007/relationships/diagramDrawing" Target="../diagrams/drawing1.xml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13.wmf"/><Relationship Id="rId25" Type="http://schemas.openxmlformats.org/officeDocument/2006/relationships/image" Target="../media/image17.wmf"/><Relationship Id="rId33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.bin"/><Relationship Id="rId20" Type="http://schemas.openxmlformats.org/officeDocument/2006/relationships/oleObject" Target="../embeddings/oleObject8.bin"/><Relationship Id="rId29" Type="http://schemas.openxmlformats.org/officeDocument/2006/relationships/image" Target="../media/image19.wmf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10.wmf"/><Relationship Id="rId24" Type="http://schemas.openxmlformats.org/officeDocument/2006/relationships/oleObject" Target="../embeddings/oleObject10.bin"/><Relationship Id="rId32" Type="http://schemas.openxmlformats.org/officeDocument/2006/relationships/oleObject" Target="../embeddings/oleObject14.bin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12.wmf"/><Relationship Id="rId23" Type="http://schemas.openxmlformats.org/officeDocument/2006/relationships/image" Target="../media/image16.wmf"/><Relationship Id="rId28" Type="http://schemas.openxmlformats.org/officeDocument/2006/relationships/oleObject" Target="../embeddings/oleObject12.bin"/><Relationship Id="rId10" Type="http://schemas.openxmlformats.org/officeDocument/2006/relationships/oleObject" Target="../embeddings/oleObject3.bin"/><Relationship Id="rId19" Type="http://schemas.openxmlformats.org/officeDocument/2006/relationships/image" Target="../media/image14.wmf"/><Relationship Id="rId31" Type="http://schemas.openxmlformats.org/officeDocument/2006/relationships/image" Target="../media/image20.wmf"/><Relationship Id="rId4" Type="http://schemas.openxmlformats.org/officeDocument/2006/relationships/diagramLayout" Target="../diagrams/layout1.xml"/><Relationship Id="rId9" Type="http://schemas.openxmlformats.org/officeDocument/2006/relationships/image" Target="../media/image9.wmf"/><Relationship Id="rId14" Type="http://schemas.openxmlformats.org/officeDocument/2006/relationships/oleObject" Target="../embeddings/oleObject5.bin"/><Relationship Id="rId22" Type="http://schemas.openxmlformats.org/officeDocument/2006/relationships/oleObject" Target="../embeddings/oleObject9.bin"/><Relationship Id="rId27" Type="http://schemas.openxmlformats.org/officeDocument/2006/relationships/image" Target="../media/image18.wmf"/><Relationship Id="rId30" Type="http://schemas.openxmlformats.org/officeDocument/2006/relationships/oleObject" Target="../embeddings/oleObject13.bin"/><Relationship Id="rId35" Type="http://schemas.openxmlformats.org/officeDocument/2006/relationships/image" Target="../media/image2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7.wmf"/><Relationship Id="rId18" Type="http://schemas.openxmlformats.org/officeDocument/2006/relationships/image" Target="../media/image29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0.bin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5" Type="http://schemas.openxmlformats.org/officeDocument/2006/relationships/oleObject" Target="../embeddings/oleObject22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2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6200"/>
            <a:ext cx="4218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Math 20-1  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Chapter 4 Quadratic Equations</a:t>
            </a:r>
            <a:endParaRPr lang="en-US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357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4.2 Factoring Quadratic Equations 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55" y="826532"/>
            <a:ext cx="1657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2944200" cy="941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836" y="533400"/>
            <a:ext cx="4062164" cy="1442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85" y="2438400"/>
            <a:ext cx="8626231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28" y="3352800"/>
            <a:ext cx="8494432" cy="395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53" y="4876801"/>
            <a:ext cx="8414007" cy="1004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0"/>
            <a:ext cx="123524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279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685800" y="990600"/>
            <a:ext cx="2618024" cy="1938992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/>
              <a:t>        x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 </a:t>
            </a:r>
            <a:r>
              <a:rPr lang="en-US" sz="2400" b="1" dirty="0"/>
              <a:t>- 10</a:t>
            </a:r>
            <a:r>
              <a:rPr lang="en-US" sz="2400" b="1" i="1" dirty="0"/>
              <a:t>x</a:t>
            </a: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2400" b="1" dirty="0"/>
              <a:t>= </a:t>
            </a:r>
            <a:r>
              <a:rPr lang="en-US" sz="2400" b="1" dirty="0" smtClean="0"/>
              <a:t>-16</a:t>
            </a:r>
          </a:p>
          <a:p>
            <a:r>
              <a:rPr lang="en-US" sz="2400" b="1" i="1" dirty="0"/>
              <a:t>x</a:t>
            </a:r>
            <a:r>
              <a:rPr lang="en-US" sz="2400" b="1" baseline="30000" dirty="0"/>
              <a:t>2</a:t>
            </a:r>
            <a:r>
              <a:rPr lang="en-US" sz="2400" b="1" dirty="0"/>
              <a:t> - 10</a:t>
            </a:r>
            <a:r>
              <a:rPr lang="en-US" sz="2400" b="1" i="1" dirty="0"/>
              <a:t>x</a:t>
            </a:r>
            <a:r>
              <a:rPr lang="en-US" sz="2400" b="1" dirty="0"/>
              <a:t> + 16 = </a:t>
            </a:r>
            <a:r>
              <a:rPr lang="en-US" sz="2400" b="1" dirty="0" smtClean="0"/>
              <a:t>0</a:t>
            </a:r>
            <a:endParaRPr lang="en-US" sz="2400" b="1" dirty="0"/>
          </a:p>
          <a:p>
            <a:r>
              <a:rPr lang="en-US" sz="2400" b="1" dirty="0">
                <a:solidFill>
                  <a:schemeClr val="accent2"/>
                </a:solidFill>
              </a:rPr>
              <a:t> (</a:t>
            </a:r>
            <a:r>
              <a:rPr lang="en-US" sz="2400" b="1" i="1" dirty="0">
                <a:solidFill>
                  <a:schemeClr val="accent2"/>
                </a:solidFill>
              </a:rPr>
              <a:t>x</a:t>
            </a:r>
            <a:r>
              <a:rPr lang="en-US" sz="2400" b="1" dirty="0">
                <a:solidFill>
                  <a:schemeClr val="accent2"/>
                </a:solidFill>
              </a:rPr>
              <a:t> - 8)(</a:t>
            </a:r>
            <a:r>
              <a:rPr lang="en-US" sz="2400" b="1" i="1" dirty="0">
                <a:solidFill>
                  <a:schemeClr val="accent2"/>
                </a:solidFill>
              </a:rPr>
              <a:t>x</a:t>
            </a:r>
            <a:r>
              <a:rPr lang="en-US" sz="2400" b="1" dirty="0">
                <a:solidFill>
                  <a:schemeClr val="accent2"/>
                </a:solidFill>
              </a:rPr>
              <a:t> - 2)</a:t>
            </a:r>
            <a:r>
              <a:rPr lang="en-US" sz="2400" b="1" dirty="0"/>
              <a:t> = 0</a:t>
            </a:r>
          </a:p>
          <a:p>
            <a:r>
              <a:rPr lang="en-US" sz="2400" b="1" i="1" dirty="0">
                <a:solidFill>
                  <a:schemeClr val="accent2"/>
                </a:solidFill>
              </a:rPr>
              <a:t>x</a:t>
            </a:r>
            <a:r>
              <a:rPr lang="en-US" sz="2400" b="1" dirty="0">
                <a:solidFill>
                  <a:schemeClr val="accent2"/>
                </a:solidFill>
              </a:rPr>
              <a:t> - 8 = 0</a:t>
            </a:r>
            <a:r>
              <a:rPr lang="en-US" sz="2400" b="1" dirty="0"/>
              <a:t>  or </a:t>
            </a:r>
            <a:r>
              <a:rPr lang="en-US" sz="2400" b="1" i="1" dirty="0">
                <a:solidFill>
                  <a:schemeClr val="accent2"/>
                </a:solidFill>
              </a:rPr>
              <a:t>x</a:t>
            </a:r>
            <a:r>
              <a:rPr lang="en-US" sz="2400" b="1" dirty="0">
                <a:solidFill>
                  <a:schemeClr val="accent2"/>
                </a:solidFill>
              </a:rPr>
              <a:t> - 2 = 0</a:t>
            </a:r>
            <a:endParaRPr lang="en-US" sz="2400" b="1" dirty="0"/>
          </a:p>
          <a:p>
            <a:r>
              <a:rPr lang="en-US" sz="2400" b="1" i="1" dirty="0">
                <a:solidFill>
                  <a:srgbClr val="FF0000"/>
                </a:solidFill>
              </a:rPr>
              <a:t>x</a:t>
            </a:r>
            <a:r>
              <a:rPr lang="en-US" sz="2400" b="1" dirty="0">
                <a:solidFill>
                  <a:srgbClr val="FF0000"/>
                </a:solidFill>
              </a:rPr>
              <a:t> = 8  or </a:t>
            </a:r>
            <a:r>
              <a:rPr lang="en-US" sz="2400" b="1" i="1" dirty="0">
                <a:solidFill>
                  <a:srgbClr val="FF0000"/>
                </a:solidFill>
              </a:rPr>
              <a:t>x</a:t>
            </a:r>
            <a:r>
              <a:rPr lang="en-US" sz="2400" b="1" dirty="0">
                <a:solidFill>
                  <a:srgbClr val="FF0000"/>
                </a:solidFill>
              </a:rPr>
              <a:t> = 2</a:t>
            </a:r>
            <a:endParaRPr lang="en-US" sz="2400" dirty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371600" y="152400"/>
            <a:ext cx="63487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/>
              <a:t>Determine the roots of the Quadratic Equations</a:t>
            </a:r>
            <a:endParaRPr lang="en-US" sz="2400" b="1" dirty="0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191000" y="990600"/>
            <a:ext cx="3429000" cy="1955800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400" b="1"/>
          </a:p>
          <a:p>
            <a:r>
              <a:rPr lang="en-US" sz="2400" b="1">
                <a:solidFill>
                  <a:srgbClr val="660066"/>
                </a:solidFill>
              </a:rPr>
              <a:t>(3</a:t>
            </a:r>
            <a:r>
              <a:rPr lang="en-US" sz="2400" b="1" i="1">
                <a:solidFill>
                  <a:srgbClr val="660066"/>
                </a:solidFill>
              </a:rPr>
              <a:t>x</a:t>
            </a:r>
            <a:r>
              <a:rPr lang="en-US" sz="2400" b="1">
                <a:solidFill>
                  <a:srgbClr val="660066"/>
                </a:solidFill>
              </a:rPr>
              <a:t> - 2)(</a:t>
            </a:r>
            <a:r>
              <a:rPr lang="en-US" sz="2400" b="1" i="1">
                <a:solidFill>
                  <a:srgbClr val="660066"/>
                </a:solidFill>
              </a:rPr>
              <a:t>x</a:t>
            </a:r>
            <a:r>
              <a:rPr lang="en-US" sz="2400" b="1">
                <a:solidFill>
                  <a:srgbClr val="660066"/>
                </a:solidFill>
              </a:rPr>
              <a:t> + 7)</a:t>
            </a:r>
            <a:r>
              <a:rPr lang="en-US" sz="2400" b="1"/>
              <a:t> = 0</a:t>
            </a:r>
          </a:p>
          <a:p>
            <a:r>
              <a:rPr lang="en-US" sz="2400" b="1">
                <a:solidFill>
                  <a:srgbClr val="660066"/>
                </a:solidFill>
              </a:rPr>
              <a:t>3</a:t>
            </a:r>
            <a:r>
              <a:rPr lang="en-US" sz="2400" b="1" i="1">
                <a:solidFill>
                  <a:srgbClr val="660066"/>
                </a:solidFill>
              </a:rPr>
              <a:t>x</a:t>
            </a:r>
            <a:r>
              <a:rPr lang="en-US" sz="2400" b="1">
                <a:solidFill>
                  <a:srgbClr val="660066"/>
                </a:solidFill>
              </a:rPr>
              <a:t> - 2 = 0</a:t>
            </a:r>
            <a:r>
              <a:rPr lang="en-US" sz="2400" b="1"/>
              <a:t>  or  </a:t>
            </a:r>
            <a:r>
              <a:rPr lang="en-US" sz="2400" b="1" i="1">
                <a:solidFill>
                  <a:srgbClr val="660066"/>
                </a:solidFill>
              </a:rPr>
              <a:t>x</a:t>
            </a:r>
            <a:r>
              <a:rPr lang="en-US" sz="2400" b="1">
                <a:solidFill>
                  <a:srgbClr val="660066"/>
                </a:solidFill>
              </a:rPr>
              <a:t> + 7</a:t>
            </a:r>
            <a:r>
              <a:rPr lang="en-US" sz="2400" b="1"/>
              <a:t> = 0 </a:t>
            </a:r>
          </a:p>
          <a:p>
            <a:endParaRPr lang="en-US" sz="2400" b="1"/>
          </a:p>
          <a:p>
            <a:endParaRPr lang="en-US" sz="2400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685800" y="3858002"/>
            <a:ext cx="2220480" cy="1569660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 x</a:t>
            </a:r>
            <a:r>
              <a:rPr lang="en-US" sz="2400" b="1" baseline="30000"/>
              <a:t>2</a:t>
            </a:r>
            <a:r>
              <a:rPr lang="en-US" sz="2400" b="1"/>
              <a:t> + 8</a:t>
            </a:r>
            <a:r>
              <a:rPr lang="en-US" sz="2400" b="1" i="1"/>
              <a:t>x</a:t>
            </a:r>
            <a:r>
              <a:rPr lang="en-US" sz="2400" b="1"/>
              <a:t> = 0</a:t>
            </a:r>
          </a:p>
          <a:p>
            <a:r>
              <a:rPr lang="en-US" sz="2400" b="1" i="1">
                <a:solidFill>
                  <a:schemeClr val="accent2"/>
                </a:solidFill>
              </a:rPr>
              <a:t>x</a:t>
            </a:r>
            <a:r>
              <a:rPr lang="en-US" sz="2400" b="1">
                <a:solidFill>
                  <a:schemeClr val="accent2"/>
                </a:solidFill>
              </a:rPr>
              <a:t>(</a:t>
            </a:r>
            <a:r>
              <a:rPr lang="en-US" sz="2400" b="1" i="1">
                <a:solidFill>
                  <a:schemeClr val="accent2"/>
                </a:solidFill>
              </a:rPr>
              <a:t>x</a:t>
            </a:r>
            <a:r>
              <a:rPr lang="en-US" sz="2400" b="1">
                <a:solidFill>
                  <a:schemeClr val="accent2"/>
                </a:solidFill>
              </a:rPr>
              <a:t> + 8)</a:t>
            </a:r>
            <a:r>
              <a:rPr lang="en-US" sz="2400" b="1"/>
              <a:t> = 0</a:t>
            </a:r>
          </a:p>
          <a:p>
            <a:r>
              <a:rPr lang="en-US" sz="2400" b="1" i="1">
                <a:solidFill>
                  <a:schemeClr val="accent2"/>
                </a:solidFill>
              </a:rPr>
              <a:t>x</a:t>
            </a:r>
            <a:r>
              <a:rPr lang="en-US" sz="2400" b="1">
                <a:solidFill>
                  <a:schemeClr val="accent2"/>
                </a:solidFill>
              </a:rPr>
              <a:t> = 0</a:t>
            </a:r>
            <a:r>
              <a:rPr lang="en-US" sz="2400" b="1"/>
              <a:t> or </a:t>
            </a:r>
            <a:r>
              <a:rPr lang="en-US" sz="2400" b="1" i="1">
                <a:solidFill>
                  <a:schemeClr val="accent2"/>
                </a:solidFill>
              </a:rPr>
              <a:t>x</a:t>
            </a:r>
            <a:r>
              <a:rPr lang="en-US" sz="2400" b="1">
                <a:solidFill>
                  <a:schemeClr val="accent2"/>
                </a:solidFill>
              </a:rPr>
              <a:t> + 8 = 0</a:t>
            </a:r>
            <a:endParaRPr lang="en-US" sz="2400" b="1"/>
          </a:p>
          <a:p>
            <a:r>
              <a:rPr lang="en-US" sz="2400" b="1" i="1">
                <a:solidFill>
                  <a:srgbClr val="FF0000"/>
                </a:solidFill>
              </a:rPr>
              <a:t>x</a:t>
            </a:r>
            <a:r>
              <a:rPr lang="en-US" sz="2400" b="1">
                <a:solidFill>
                  <a:srgbClr val="FF0000"/>
                </a:solidFill>
              </a:rPr>
              <a:t> = 0 or </a:t>
            </a:r>
            <a:r>
              <a:rPr lang="en-US" sz="2400" b="1" i="1">
                <a:solidFill>
                  <a:srgbClr val="FF0000"/>
                </a:solidFill>
              </a:rPr>
              <a:t>x</a:t>
            </a:r>
            <a:r>
              <a:rPr lang="en-US" sz="2400" b="1">
                <a:solidFill>
                  <a:srgbClr val="FF0000"/>
                </a:solidFill>
              </a:rPr>
              <a:t> = -8</a:t>
            </a:r>
            <a:endParaRPr lang="en-US" sz="2400"/>
          </a:p>
        </p:txBody>
      </p:sp>
      <p:graphicFrame>
        <p:nvGraphicFramePr>
          <p:cNvPr id="460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324924"/>
              </p:ext>
            </p:extLst>
          </p:nvPr>
        </p:nvGraphicFramePr>
        <p:xfrm>
          <a:off x="4864100" y="2160588"/>
          <a:ext cx="787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Equation" r:id="rId4" imgW="393700" imgH="393700" progId="Equation.DSMT4">
                  <p:embed/>
                </p:oleObj>
              </mc:Choice>
              <mc:Fallback>
                <p:oleObj name="Equation" r:id="rId4" imgW="3937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100" y="2160588"/>
                        <a:ext cx="7874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6500813" y="2320925"/>
            <a:ext cx="8675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CC0000"/>
                </a:solidFill>
              </a:rPr>
              <a:t>x</a:t>
            </a:r>
            <a:r>
              <a:rPr lang="en-US" sz="2400" b="1">
                <a:solidFill>
                  <a:srgbClr val="CC0000"/>
                </a:solidFill>
              </a:rPr>
              <a:t> = -7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5791200" y="23368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or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4203700" y="1016000"/>
            <a:ext cx="2411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3</a:t>
            </a:r>
            <a:r>
              <a:rPr lang="en-US" sz="2400" b="1" i="1" dirty="0"/>
              <a:t>x</a:t>
            </a:r>
            <a:r>
              <a:rPr lang="en-US" sz="2400" b="1" baseline="30000" dirty="0"/>
              <a:t>2</a:t>
            </a:r>
            <a:r>
              <a:rPr lang="en-US" sz="2400" b="1" dirty="0"/>
              <a:t> + 19</a:t>
            </a:r>
            <a:r>
              <a:rPr lang="en-US" sz="2400" b="1" i="1" dirty="0"/>
              <a:t>x</a:t>
            </a:r>
            <a:r>
              <a:rPr lang="en-US" sz="2400" b="1" dirty="0"/>
              <a:t> - 14 = 0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4267200" y="3992940"/>
            <a:ext cx="3429000" cy="2308324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</a:rPr>
              <a:t>                   x</a:t>
            </a:r>
            <a:r>
              <a:rPr lang="en-US" sz="2400" b="1" baseline="30000" dirty="0" smtClean="0"/>
              <a:t>2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</a:rPr>
              <a:t>– </a:t>
            </a:r>
            <a:r>
              <a:rPr lang="en-US" sz="2400" b="1" dirty="0" smtClean="0">
                <a:latin typeface="Times New Roman" pitchFamily="18" charset="0"/>
              </a:rPr>
              <a:t>36 </a:t>
            </a:r>
            <a:r>
              <a:rPr lang="en-US" sz="2400" b="1" dirty="0">
                <a:latin typeface="Times New Roman" pitchFamily="18" charset="0"/>
              </a:rPr>
              <a:t>= </a:t>
            </a:r>
            <a:r>
              <a:rPr lang="en-US" sz="2400" b="1" dirty="0" smtClean="0">
                <a:latin typeface="Times New Roman" pitchFamily="18" charset="0"/>
              </a:rPr>
              <a:t>0</a:t>
            </a:r>
          </a:p>
          <a:p>
            <a:r>
              <a:rPr lang="en-US" sz="2400" b="1" i="1" dirty="0" smtClean="0">
                <a:latin typeface="Times New Roman" pitchFamily="18" charset="0"/>
              </a:rPr>
              <a:t>           x</a:t>
            </a:r>
            <a:r>
              <a:rPr lang="en-US" sz="2400" b="1" baseline="30000" dirty="0" smtClean="0"/>
              <a:t>2</a:t>
            </a:r>
            <a:r>
              <a:rPr lang="en-US" sz="2400" b="1" dirty="0" smtClean="0">
                <a:latin typeface="Times New Roman" pitchFamily="18" charset="0"/>
              </a:rPr>
              <a:t> + 0</a:t>
            </a:r>
            <a:r>
              <a:rPr lang="en-US" sz="2400" b="1" i="1" dirty="0" smtClean="0">
                <a:latin typeface="Times New Roman" pitchFamily="18" charset="0"/>
              </a:rPr>
              <a:t>x </a:t>
            </a:r>
            <a:r>
              <a:rPr lang="en-US" sz="2400" b="1" dirty="0" smtClean="0">
                <a:latin typeface="Times New Roman" pitchFamily="18" charset="0"/>
              </a:rPr>
              <a:t>– </a:t>
            </a:r>
            <a:r>
              <a:rPr lang="en-US" sz="2400" b="1" dirty="0">
                <a:latin typeface="Times New Roman" pitchFamily="18" charset="0"/>
              </a:rPr>
              <a:t>36 = </a:t>
            </a:r>
            <a:r>
              <a:rPr lang="en-US" sz="2400" b="1" dirty="0" smtClean="0">
                <a:latin typeface="Times New Roman" pitchFamily="18" charset="0"/>
              </a:rPr>
              <a:t>0</a:t>
            </a:r>
            <a:endParaRPr lang="en-US" sz="2400" b="1" dirty="0">
              <a:latin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</a:rPr>
              <a:t>        (</a:t>
            </a:r>
            <a:r>
              <a:rPr lang="en-US" sz="2400" b="1" i="1" dirty="0">
                <a:latin typeface="Times New Roman" pitchFamily="18" charset="0"/>
              </a:rPr>
              <a:t>x</a:t>
            </a:r>
            <a:r>
              <a:rPr lang="en-US" sz="2400" b="1" dirty="0">
                <a:latin typeface="Times New Roman" pitchFamily="18" charset="0"/>
              </a:rPr>
              <a:t> – 6) (</a:t>
            </a:r>
            <a:r>
              <a:rPr lang="en-US" sz="2400" b="1" i="1" dirty="0">
                <a:latin typeface="Times New Roman" pitchFamily="18" charset="0"/>
              </a:rPr>
              <a:t>x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</a:rPr>
              <a:t>+ </a:t>
            </a:r>
            <a:r>
              <a:rPr lang="en-US" sz="2400" b="1" dirty="0">
                <a:latin typeface="Times New Roman" pitchFamily="18" charset="0"/>
              </a:rPr>
              <a:t>6) = 0</a:t>
            </a:r>
            <a:endParaRPr lang="en-US" sz="2400" b="1" dirty="0"/>
          </a:p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-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6)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=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 </a:t>
            </a:r>
            <a:r>
              <a:rPr lang="en-US" sz="2400" b="1" dirty="0" smtClean="0"/>
              <a:t>or</a:t>
            </a:r>
            <a:r>
              <a:rPr lang="en-US" sz="2400" b="1" dirty="0">
                <a:solidFill>
                  <a:srgbClr val="660066"/>
                </a:solidFill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+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6)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 0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400" b="1" dirty="0"/>
              <a:t>          </a:t>
            </a:r>
            <a:r>
              <a:rPr lang="en-US" sz="2400" b="1" dirty="0" smtClean="0"/>
              <a:t>       </a:t>
            </a:r>
            <a:r>
              <a:rPr lang="en-US" sz="2400" b="1" i="1" dirty="0">
                <a:solidFill>
                  <a:srgbClr val="CC0000"/>
                </a:solidFill>
              </a:rPr>
              <a:t>x</a:t>
            </a:r>
            <a:r>
              <a:rPr lang="en-US" sz="2400" b="1" dirty="0">
                <a:solidFill>
                  <a:srgbClr val="CC0000"/>
                </a:solidFill>
              </a:rPr>
              <a:t>  = </a:t>
            </a:r>
            <a:r>
              <a:rPr lang="en-US" sz="2400" b="1" dirty="0" smtClean="0">
                <a:solidFill>
                  <a:srgbClr val="CC0000"/>
                </a:solidFill>
              </a:rPr>
              <a:t>6 or x = -6</a:t>
            </a:r>
          </a:p>
          <a:p>
            <a:r>
              <a:rPr lang="en-US" sz="2400" b="1" dirty="0" smtClean="0">
                <a:solidFill>
                  <a:srgbClr val="CC0000"/>
                </a:solidFill>
              </a:rPr>
              <a:t>                                x = ± 6</a:t>
            </a: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4.2.</a:t>
            </a:r>
            <a:r>
              <a:rPr lang="en-US" sz="1800" i="1" dirty="0" smtClean="0"/>
              <a:t>9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033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608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608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608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608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60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0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609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609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6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6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6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6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6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6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6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6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60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60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60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60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nimBg="1" autoUpdateAnimBg="0"/>
      <p:bldP spid="46084" grpId="0" autoUpdateAnimBg="0"/>
      <p:bldP spid="46085" grpId="0" build="p" animBg="1" autoUpdateAnimBg="0"/>
      <p:bldP spid="46086" grpId="0" build="p" animBg="1" autoUpdateAnimBg="0"/>
      <p:bldP spid="46090" grpId="0" autoUpdateAnimBg="0"/>
      <p:bldP spid="46091" grpId="0" autoUpdateAnimBg="0"/>
      <p:bldP spid="46092" grpId="0" autoUpdateAnimBg="0"/>
      <p:bldP spid="46093" grpId="0" build="p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6248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 Part 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0122" y="1674167"/>
            <a:ext cx="305699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Suggested Questions: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2667000"/>
            <a:ext cx="31502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229:</a:t>
            </a:r>
          </a:p>
          <a:p>
            <a:r>
              <a:rPr lang="en-US" dirty="0" smtClean="0"/>
              <a:t>1, 3b,d, 7a,b,c, 8a,c,d, 9a,b, 10a</a:t>
            </a:r>
          </a:p>
          <a:p>
            <a:r>
              <a:rPr lang="en-US" dirty="0" smtClean="0"/>
              <a:t>11, 26</a:t>
            </a:r>
            <a:endParaRPr lang="en-US" dirty="0"/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4.2.</a:t>
            </a:r>
            <a:r>
              <a:rPr lang="en-US" sz="1800" i="1" dirty="0" smtClean="0"/>
              <a:t>10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6051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72730" y="561975"/>
            <a:ext cx="26420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/>
              <a:t>   </a:t>
            </a:r>
            <a:r>
              <a:rPr lang="en-US" sz="2800" b="1" dirty="0"/>
              <a:t>6</a:t>
            </a:r>
            <a:r>
              <a:rPr lang="en-US" sz="2800" b="1" i="1" dirty="0"/>
              <a:t>x</a:t>
            </a:r>
            <a:r>
              <a:rPr lang="en-US" sz="2800" b="1" baseline="30000" dirty="0"/>
              <a:t>2</a:t>
            </a:r>
            <a:r>
              <a:rPr lang="en-US" sz="2800" b="1" dirty="0"/>
              <a:t> + </a:t>
            </a:r>
            <a:r>
              <a:rPr lang="en-US" sz="2800" b="1" i="1" dirty="0"/>
              <a:t>x</a:t>
            </a:r>
            <a:r>
              <a:rPr lang="en-US" sz="2800" b="1" dirty="0"/>
              <a:t> </a:t>
            </a:r>
            <a:r>
              <a:rPr lang="en-US" sz="2800" b="1" dirty="0" smtClean="0"/>
              <a:t>– 15 = 0</a:t>
            </a:r>
            <a:endParaRPr lang="en-US" sz="2800" b="1" dirty="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48787" y="1233488"/>
            <a:ext cx="34660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>
                <a:solidFill>
                  <a:schemeClr val="accent2"/>
                </a:solidFill>
              </a:rPr>
              <a:t>6</a:t>
            </a:r>
            <a:r>
              <a:rPr lang="en-US" sz="2800" b="1" i="1" dirty="0">
                <a:solidFill>
                  <a:schemeClr val="accent2"/>
                </a:solidFill>
              </a:rPr>
              <a:t>x</a:t>
            </a:r>
            <a:r>
              <a:rPr lang="en-US" sz="2800" b="1" baseline="30000" dirty="0">
                <a:solidFill>
                  <a:schemeClr val="accent2"/>
                </a:solidFill>
              </a:rPr>
              <a:t>2</a:t>
            </a:r>
            <a:r>
              <a:rPr lang="en-US" sz="2800" b="1" dirty="0">
                <a:solidFill>
                  <a:schemeClr val="accent2"/>
                </a:solidFill>
              </a:rPr>
              <a:t> + 10</a:t>
            </a:r>
            <a:r>
              <a:rPr lang="en-US" sz="2800" b="1" i="1" dirty="0">
                <a:solidFill>
                  <a:schemeClr val="accent2"/>
                </a:solidFill>
              </a:rPr>
              <a:t>x</a:t>
            </a:r>
            <a:r>
              <a:rPr lang="en-US" sz="2800" b="1" dirty="0">
                <a:solidFill>
                  <a:schemeClr val="accent2"/>
                </a:solidFill>
              </a:rPr>
              <a:t> - 9</a:t>
            </a:r>
            <a:r>
              <a:rPr lang="en-US" sz="2800" b="1" i="1" dirty="0">
                <a:solidFill>
                  <a:schemeClr val="accent2"/>
                </a:solidFill>
              </a:rPr>
              <a:t>x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– 15 = 0</a:t>
            </a:r>
            <a:endParaRPr lang="en-US" sz="2800" b="1" dirty="0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801187" y="1636713"/>
            <a:ext cx="13716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2347412" y="1636713"/>
            <a:ext cx="13716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1195411" y="2071688"/>
            <a:ext cx="29193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A50021"/>
                </a:solidFill>
              </a:rPr>
              <a:t> </a:t>
            </a:r>
            <a:r>
              <a:rPr lang="en-US" sz="2800" b="1" dirty="0">
                <a:solidFill>
                  <a:srgbClr val="A50021"/>
                </a:solidFill>
              </a:rPr>
              <a:t>(3</a:t>
            </a:r>
            <a:r>
              <a:rPr lang="en-US" sz="2800" b="1" i="1" dirty="0">
                <a:solidFill>
                  <a:srgbClr val="A50021"/>
                </a:solidFill>
              </a:rPr>
              <a:t>x</a:t>
            </a:r>
            <a:r>
              <a:rPr lang="en-US" sz="2800" b="1" dirty="0">
                <a:solidFill>
                  <a:srgbClr val="A50021"/>
                </a:solidFill>
              </a:rPr>
              <a:t> + 5)</a:t>
            </a:r>
            <a:r>
              <a:rPr lang="en-US" sz="2800" b="1" dirty="0"/>
              <a:t>(2</a:t>
            </a:r>
            <a:r>
              <a:rPr lang="en-US" sz="2800" b="1" i="1" dirty="0"/>
              <a:t>x</a:t>
            </a:r>
            <a:r>
              <a:rPr lang="en-US" sz="2800" b="1" dirty="0"/>
              <a:t> - 3</a:t>
            </a:r>
            <a:r>
              <a:rPr lang="en-US" sz="2800" b="1" dirty="0" smtClean="0"/>
              <a:t>) = 0</a:t>
            </a:r>
            <a:endParaRPr lang="en-US" sz="2800" b="1" dirty="0">
              <a:solidFill>
                <a:srgbClr val="A50021"/>
              </a:solidFill>
            </a:endParaRP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1905000" y="1651000"/>
            <a:ext cx="21836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/>
              <a:t>- 3</a:t>
            </a:r>
            <a:r>
              <a:rPr lang="en-US" sz="2800" b="1" dirty="0">
                <a:solidFill>
                  <a:srgbClr val="A50021"/>
                </a:solidFill>
              </a:rPr>
              <a:t>(3</a:t>
            </a:r>
            <a:r>
              <a:rPr lang="en-US" sz="2800" b="1" i="1" dirty="0">
                <a:solidFill>
                  <a:srgbClr val="A50021"/>
                </a:solidFill>
              </a:rPr>
              <a:t>x</a:t>
            </a:r>
            <a:r>
              <a:rPr lang="en-US" sz="2800" b="1" dirty="0">
                <a:solidFill>
                  <a:srgbClr val="A50021"/>
                </a:solidFill>
              </a:rPr>
              <a:t> + 5</a:t>
            </a:r>
            <a:r>
              <a:rPr lang="en-US" sz="2800" b="1" dirty="0" smtClean="0">
                <a:solidFill>
                  <a:srgbClr val="A50021"/>
                </a:solidFill>
              </a:rPr>
              <a:t>) = 0</a:t>
            </a:r>
            <a:endParaRPr lang="en-US" sz="2800" b="1" dirty="0"/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228600" y="1636713"/>
            <a:ext cx="17123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/>
              <a:t> </a:t>
            </a:r>
            <a:r>
              <a:rPr lang="en-US" sz="2800" b="1" dirty="0"/>
              <a:t>2</a:t>
            </a:r>
            <a:r>
              <a:rPr lang="en-US" sz="2800" b="1" i="1" dirty="0"/>
              <a:t>x</a:t>
            </a:r>
            <a:r>
              <a:rPr lang="en-US" sz="2800" b="1" dirty="0">
                <a:solidFill>
                  <a:srgbClr val="A50021"/>
                </a:solidFill>
              </a:rPr>
              <a:t>(3</a:t>
            </a:r>
            <a:r>
              <a:rPr lang="en-US" sz="2800" b="1" i="1" dirty="0">
                <a:solidFill>
                  <a:srgbClr val="A50021"/>
                </a:solidFill>
              </a:rPr>
              <a:t>x</a:t>
            </a:r>
            <a:r>
              <a:rPr lang="en-US" sz="2800" b="1" dirty="0">
                <a:solidFill>
                  <a:srgbClr val="A50021"/>
                </a:solidFill>
              </a:rPr>
              <a:t> + 5)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267538" y="-34398"/>
            <a:ext cx="87416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339933"/>
                </a:solidFill>
              </a:rPr>
              <a:t>Part B      Determine the Roots of the Quadratic Equation</a:t>
            </a:r>
            <a:endParaRPr lang="en-US" sz="2800" b="1" dirty="0">
              <a:solidFill>
                <a:srgbClr val="339933"/>
              </a:solidFill>
            </a:endParaRPr>
          </a:p>
        </p:txBody>
      </p:sp>
      <p:sp>
        <p:nvSpPr>
          <p:cNvPr id="35" name="Rectangle 19"/>
          <p:cNvSpPr>
            <a:spLocks noChangeArrowheads="1"/>
          </p:cNvSpPr>
          <p:nvPr/>
        </p:nvSpPr>
        <p:spPr bwMode="auto">
          <a:xfrm>
            <a:off x="228600" y="2677180"/>
            <a:ext cx="40927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A50021"/>
                </a:solidFill>
              </a:rPr>
              <a:t> </a:t>
            </a:r>
            <a:r>
              <a:rPr lang="en-US" sz="2800" b="1" dirty="0">
                <a:solidFill>
                  <a:srgbClr val="A50021"/>
                </a:solidFill>
              </a:rPr>
              <a:t>(3</a:t>
            </a:r>
            <a:r>
              <a:rPr lang="en-US" sz="2800" b="1" i="1" dirty="0">
                <a:solidFill>
                  <a:srgbClr val="A50021"/>
                </a:solidFill>
              </a:rPr>
              <a:t>x</a:t>
            </a:r>
            <a:r>
              <a:rPr lang="en-US" sz="2800" b="1" dirty="0">
                <a:solidFill>
                  <a:srgbClr val="A50021"/>
                </a:solidFill>
              </a:rPr>
              <a:t> + 5</a:t>
            </a:r>
            <a:r>
              <a:rPr lang="en-US" sz="2800" b="1" dirty="0" smtClean="0">
                <a:solidFill>
                  <a:srgbClr val="A50021"/>
                </a:solidFill>
              </a:rPr>
              <a:t>) = 0  or  </a:t>
            </a:r>
            <a:r>
              <a:rPr lang="en-US" sz="2800" b="1" dirty="0" smtClean="0"/>
              <a:t>(2</a:t>
            </a:r>
            <a:r>
              <a:rPr lang="en-US" sz="2800" b="1" i="1" dirty="0" smtClean="0"/>
              <a:t>x</a:t>
            </a:r>
            <a:r>
              <a:rPr lang="en-US" sz="2800" b="1" dirty="0" smtClean="0"/>
              <a:t> </a:t>
            </a:r>
            <a:r>
              <a:rPr lang="en-US" sz="2800" b="1" dirty="0"/>
              <a:t>- 3</a:t>
            </a:r>
            <a:r>
              <a:rPr lang="en-US" sz="2800" b="1" dirty="0" smtClean="0"/>
              <a:t>) = 0</a:t>
            </a:r>
            <a:endParaRPr lang="en-US" sz="2800" b="1" dirty="0">
              <a:solidFill>
                <a:srgbClr val="A50021"/>
              </a:solidFill>
            </a:endParaRPr>
          </a:p>
        </p:txBody>
      </p:sp>
      <p:sp>
        <p:nvSpPr>
          <p:cNvPr id="36" name="Rectangle 19"/>
          <p:cNvSpPr>
            <a:spLocks noChangeArrowheads="1"/>
          </p:cNvSpPr>
          <p:nvPr/>
        </p:nvSpPr>
        <p:spPr bwMode="auto">
          <a:xfrm>
            <a:off x="688747" y="3282672"/>
            <a:ext cx="327365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A50021"/>
                </a:solidFill>
              </a:rPr>
              <a:t> </a:t>
            </a:r>
            <a:r>
              <a:rPr lang="en-US" sz="2800" b="1" i="1" dirty="0" smtClean="0">
                <a:solidFill>
                  <a:srgbClr val="A50021"/>
                </a:solidFill>
              </a:rPr>
              <a:t>x</a:t>
            </a:r>
            <a:r>
              <a:rPr lang="en-US" sz="2800" b="1" dirty="0" smtClean="0">
                <a:solidFill>
                  <a:srgbClr val="A50021"/>
                </a:solidFill>
              </a:rPr>
              <a:t> = -5/3  or  </a:t>
            </a:r>
            <a:r>
              <a:rPr lang="en-US" sz="2800" b="1" i="1" dirty="0" smtClean="0"/>
              <a:t>x</a:t>
            </a:r>
            <a:r>
              <a:rPr lang="en-US" sz="2800" b="1" dirty="0" smtClean="0"/>
              <a:t>  = 3/2</a:t>
            </a:r>
            <a:endParaRPr lang="en-US" sz="2800" b="1" dirty="0">
              <a:solidFill>
                <a:srgbClr val="A50021"/>
              </a:solidFill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986200"/>
              </p:ext>
            </p:extLst>
          </p:nvPr>
        </p:nvGraphicFramePr>
        <p:xfrm>
          <a:off x="7239000" y="685800"/>
          <a:ext cx="115992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960"/>
                <a:gridCol w="57996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Factors of 90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5105400" y="564540"/>
            <a:ext cx="10438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/>
              <a:t>sum is 1</a:t>
            </a:r>
            <a:endParaRPr lang="en-US" sz="2000" b="1" dirty="0"/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5181600" y="1104702"/>
            <a:ext cx="16963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/>
              <a:t>product is - 90</a:t>
            </a:r>
            <a:endParaRPr lang="en-US" sz="2000" b="1" dirty="0"/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48988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4.2.</a:t>
            </a:r>
            <a:r>
              <a:rPr lang="en-US" sz="1800" i="1" dirty="0" smtClean="0"/>
              <a:t>11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8549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8" grpId="0" build="p" autoUpdateAnimBg="0"/>
      <p:bldP spid="13329" grpId="0" animBg="1"/>
      <p:bldP spid="13330" grpId="0" animBg="1"/>
      <p:bldP spid="13331" grpId="0" autoUpdateAnimBg="0"/>
      <p:bldP spid="13332" grpId="0" autoUpdateAnimBg="0"/>
      <p:bldP spid="13333" grpId="0" autoUpdateAnimBg="0"/>
      <p:bldP spid="35" grpId="0" autoUpdateAnimBg="0"/>
      <p:bldP spid="36" grpId="0" autoUpdateAnimBg="0"/>
      <p:bldP spid="38" grpId="0" autoUpdateAnimBg="0"/>
      <p:bldP spid="3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843" y="152400"/>
            <a:ext cx="872251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Solving Quadratic Equations Involving fractions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4.2.</a:t>
            </a:r>
            <a:r>
              <a:rPr lang="en-US" sz="1800" i="1" dirty="0" smtClean="0"/>
              <a:t>12</a:t>
            </a:r>
            <a:endParaRPr lang="en-US" sz="1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199988"/>
              </p:ext>
            </p:extLst>
          </p:nvPr>
        </p:nvGraphicFramePr>
        <p:xfrm>
          <a:off x="1676400" y="1371600"/>
          <a:ext cx="184354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9" name="Equation" r:id="rId3" imgW="952200" imgH="393480" progId="Equation.DSMT4">
                  <p:embed/>
                </p:oleObj>
              </mc:Choice>
              <mc:Fallback>
                <p:oleObj name="Equation" r:id="rId3" imgW="952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1371600"/>
                        <a:ext cx="1843548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782460"/>
            <a:ext cx="4303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Leading Coefficient is a Fraction: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195869"/>
              </p:ext>
            </p:extLst>
          </p:nvPr>
        </p:nvGraphicFramePr>
        <p:xfrm>
          <a:off x="1171575" y="2209800"/>
          <a:ext cx="23336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0" name="Equation" r:id="rId5" imgW="1206360" imgH="393480" progId="Equation.DSMT4">
                  <p:embed/>
                </p:oleObj>
              </mc:Choice>
              <mc:Fallback>
                <p:oleObj name="Equation" r:id="rId5" imgW="1206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71575" y="2209800"/>
                        <a:ext cx="2333625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951826"/>
              </p:ext>
            </p:extLst>
          </p:nvPr>
        </p:nvGraphicFramePr>
        <p:xfrm>
          <a:off x="1368425" y="3792538"/>
          <a:ext cx="21367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1" name="Equation" r:id="rId7" imgW="1104840" imgH="253800" progId="Equation.DSMT4">
                  <p:embed/>
                </p:oleObj>
              </mc:Choice>
              <mc:Fallback>
                <p:oleObj name="Equation" r:id="rId7" imgW="11048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68425" y="3792538"/>
                        <a:ext cx="2136775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4569767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+ 2) = 0  or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32871" y="4569767"/>
            <a:ext cx="1436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 = 0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9318" y="5100935"/>
            <a:ext cx="1367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-2  or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64397" y="5100935"/>
            <a:ext cx="898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6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>
            <a:hlinkClick r:id="rId9"/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708" y="1447800"/>
            <a:ext cx="1524000" cy="457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688908" y="1981200"/>
            <a:ext cx="16930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Quadratics in Factored Form</a:t>
            </a:r>
            <a:endParaRPr lang="en-US" sz="1000" b="1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87776"/>
              </p:ext>
            </p:extLst>
          </p:nvPr>
        </p:nvGraphicFramePr>
        <p:xfrm>
          <a:off x="1392238" y="3040063"/>
          <a:ext cx="2112962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2" name="Equation" r:id="rId11" imgW="1091880" imgH="279360" progId="Equation.DSMT4">
                  <p:embed/>
                </p:oleObj>
              </mc:Choice>
              <mc:Fallback>
                <p:oleObj name="Equation" r:id="rId11" imgW="10918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92238" y="3040063"/>
                        <a:ext cx="2112962" cy="541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948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590800" y="76200"/>
            <a:ext cx="3725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339933"/>
                </a:solidFill>
              </a:rPr>
              <a:t>Solving with </a:t>
            </a:r>
            <a:r>
              <a:rPr lang="en-US" sz="2400" b="1" dirty="0">
                <a:solidFill>
                  <a:srgbClr val="339933"/>
                </a:solidFill>
              </a:rPr>
              <a:t>Complex Bases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93725" y="1004888"/>
            <a:ext cx="32335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(</a:t>
            </a:r>
            <a:r>
              <a:rPr lang="en-US" sz="2400" b="1" i="1" dirty="0"/>
              <a:t>a</a:t>
            </a:r>
            <a:r>
              <a:rPr lang="en-US" sz="2400" b="1" dirty="0"/>
              <a:t> + 2)</a:t>
            </a:r>
            <a:r>
              <a:rPr lang="en-US" sz="2400" b="1" baseline="30000" dirty="0"/>
              <a:t>2</a:t>
            </a:r>
            <a:r>
              <a:rPr lang="en-US" sz="2400" b="1" dirty="0"/>
              <a:t> + 3(</a:t>
            </a:r>
            <a:r>
              <a:rPr lang="en-US" sz="2400" b="1" i="1" dirty="0"/>
              <a:t>a</a:t>
            </a:r>
            <a:r>
              <a:rPr lang="en-US" sz="2400" b="1" dirty="0"/>
              <a:t> + 2) + </a:t>
            </a:r>
            <a:r>
              <a:rPr lang="en-US" sz="2400" b="1" dirty="0" smtClean="0"/>
              <a:t>2 = 0</a:t>
            </a:r>
            <a:endParaRPr lang="en-US" sz="2400" b="1" dirty="0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762000" y="1524000"/>
            <a:ext cx="7620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b="1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133600" y="1524000"/>
            <a:ext cx="7620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b="1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69925" y="1843088"/>
            <a:ext cx="19105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Let </a:t>
            </a:r>
            <a:r>
              <a:rPr lang="en-US" sz="2400" b="1">
                <a:solidFill>
                  <a:srgbClr val="A50021"/>
                </a:solidFill>
              </a:rPr>
              <a:t>B</a:t>
            </a:r>
            <a:r>
              <a:rPr lang="en-US" sz="2400" b="1">
                <a:solidFill>
                  <a:srgbClr val="0000CC"/>
                </a:solidFill>
              </a:rPr>
              <a:t> = (</a:t>
            </a:r>
            <a:r>
              <a:rPr lang="en-US" sz="2400" b="1" i="1">
                <a:solidFill>
                  <a:srgbClr val="0000CC"/>
                </a:solidFill>
              </a:rPr>
              <a:t>a</a:t>
            </a:r>
            <a:r>
              <a:rPr lang="en-US" sz="2400" b="1">
                <a:solidFill>
                  <a:srgbClr val="0000CC"/>
                </a:solidFill>
              </a:rPr>
              <a:t> + 2)</a:t>
            </a:r>
            <a:endParaRPr lang="en-US" sz="2400" b="1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915727" y="2514600"/>
            <a:ext cx="19768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A50021"/>
                </a:solidFill>
              </a:rPr>
              <a:t>B</a:t>
            </a:r>
            <a:r>
              <a:rPr lang="en-US" sz="2400" b="1" baseline="30000" dirty="0"/>
              <a:t>2</a:t>
            </a:r>
            <a:r>
              <a:rPr lang="en-US" sz="2400" b="1" dirty="0"/>
              <a:t> + 3</a:t>
            </a:r>
            <a:r>
              <a:rPr lang="en-US" sz="2400" b="1" dirty="0">
                <a:solidFill>
                  <a:srgbClr val="A50021"/>
                </a:solidFill>
              </a:rPr>
              <a:t>B</a:t>
            </a:r>
            <a:r>
              <a:rPr lang="en-US" sz="2400" b="1" dirty="0"/>
              <a:t> + </a:t>
            </a:r>
            <a:r>
              <a:rPr lang="en-US" sz="2400" b="1" dirty="0" smtClean="0"/>
              <a:t>2 = 0</a:t>
            </a:r>
            <a:endParaRPr lang="en-US" sz="2400" b="1" dirty="0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21414" y="3657600"/>
            <a:ext cx="36647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>
                <a:solidFill>
                  <a:srgbClr val="0000CC"/>
                </a:solidFill>
              </a:rPr>
              <a:t>[(</a:t>
            </a:r>
            <a:r>
              <a:rPr lang="en-US" sz="2400" b="1" i="1" dirty="0">
                <a:solidFill>
                  <a:srgbClr val="0000CC"/>
                </a:solidFill>
              </a:rPr>
              <a:t>a</a:t>
            </a:r>
            <a:r>
              <a:rPr lang="en-US" sz="2400" b="1" dirty="0">
                <a:solidFill>
                  <a:srgbClr val="0000CC"/>
                </a:solidFill>
              </a:rPr>
              <a:t> + 2)</a:t>
            </a:r>
            <a:r>
              <a:rPr lang="en-US" sz="2400" b="1" dirty="0"/>
              <a:t> + 2] </a:t>
            </a:r>
            <a:r>
              <a:rPr lang="en-US" sz="2400" b="1" dirty="0">
                <a:solidFill>
                  <a:srgbClr val="0000CC"/>
                </a:solidFill>
              </a:rPr>
              <a:t>[(</a:t>
            </a:r>
            <a:r>
              <a:rPr lang="en-US" sz="2400" b="1" i="1" dirty="0">
                <a:solidFill>
                  <a:srgbClr val="0000CC"/>
                </a:solidFill>
              </a:rPr>
              <a:t>a</a:t>
            </a:r>
            <a:r>
              <a:rPr lang="en-US" sz="2400" b="1" dirty="0">
                <a:solidFill>
                  <a:srgbClr val="0000CC"/>
                </a:solidFill>
              </a:rPr>
              <a:t> + 2)</a:t>
            </a:r>
            <a:r>
              <a:rPr lang="en-US" sz="2400" b="1" dirty="0"/>
              <a:t> + 1</a:t>
            </a:r>
            <a:r>
              <a:rPr lang="en-US" sz="2400" b="1" dirty="0" smtClean="0"/>
              <a:t>] = 0</a:t>
            </a:r>
            <a:endParaRPr lang="en-US" sz="2400" b="1" dirty="0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191000" y="1843087"/>
            <a:ext cx="30255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Replace </a:t>
            </a:r>
            <a:r>
              <a:rPr lang="en-US" sz="2400" b="1" dirty="0">
                <a:solidFill>
                  <a:srgbClr val="0000CC"/>
                </a:solidFill>
              </a:rPr>
              <a:t>(</a:t>
            </a:r>
            <a:r>
              <a:rPr lang="en-US" sz="2400" b="1" i="1" dirty="0">
                <a:solidFill>
                  <a:srgbClr val="0000CC"/>
                </a:solidFill>
              </a:rPr>
              <a:t>a</a:t>
            </a:r>
            <a:r>
              <a:rPr lang="en-US" sz="2400" b="1" dirty="0">
                <a:solidFill>
                  <a:srgbClr val="0000CC"/>
                </a:solidFill>
              </a:rPr>
              <a:t> + 2)</a:t>
            </a:r>
            <a:r>
              <a:rPr lang="en-US" sz="2400" b="1" dirty="0"/>
              <a:t> with </a:t>
            </a:r>
            <a:r>
              <a:rPr lang="en-US" sz="2400" b="1" dirty="0">
                <a:solidFill>
                  <a:srgbClr val="A50021"/>
                </a:solidFill>
              </a:rPr>
              <a:t>B.</a:t>
            </a:r>
            <a:endParaRPr lang="en-US" sz="2400" b="1" dirty="0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1582364" y="4191000"/>
            <a:ext cx="23038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A50021"/>
                </a:solidFill>
              </a:rPr>
              <a:t> </a:t>
            </a:r>
            <a:r>
              <a:rPr lang="en-US" sz="2400" b="1" dirty="0">
                <a:solidFill>
                  <a:srgbClr val="A50021"/>
                </a:solidFill>
              </a:rPr>
              <a:t>(</a:t>
            </a:r>
            <a:r>
              <a:rPr lang="en-US" sz="2400" b="1" i="1" dirty="0">
                <a:solidFill>
                  <a:srgbClr val="A50021"/>
                </a:solidFill>
              </a:rPr>
              <a:t>a</a:t>
            </a:r>
            <a:r>
              <a:rPr lang="en-US" sz="2400" b="1" dirty="0">
                <a:solidFill>
                  <a:srgbClr val="A50021"/>
                </a:solidFill>
              </a:rPr>
              <a:t> + 4)(</a:t>
            </a:r>
            <a:r>
              <a:rPr lang="en-US" sz="2400" b="1" i="1" dirty="0">
                <a:solidFill>
                  <a:srgbClr val="A50021"/>
                </a:solidFill>
              </a:rPr>
              <a:t>a</a:t>
            </a:r>
            <a:r>
              <a:rPr lang="en-US" sz="2400" b="1" dirty="0">
                <a:solidFill>
                  <a:srgbClr val="A50021"/>
                </a:solidFill>
              </a:rPr>
              <a:t> + 3</a:t>
            </a:r>
            <a:r>
              <a:rPr lang="en-US" sz="2400" b="1" dirty="0" smtClean="0">
                <a:solidFill>
                  <a:srgbClr val="A50021"/>
                </a:solidFill>
              </a:rPr>
              <a:t>) = 0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1524000" y="3009900"/>
            <a:ext cx="23262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/>
              <a:t> </a:t>
            </a:r>
            <a:r>
              <a:rPr lang="en-US" sz="2400" b="1" dirty="0"/>
              <a:t>(</a:t>
            </a:r>
            <a:r>
              <a:rPr lang="en-US" sz="2400" b="1" dirty="0">
                <a:solidFill>
                  <a:srgbClr val="A50021"/>
                </a:solidFill>
              </a:rPr>
              <a:t>B</a:t>
            </a:r>
            <a:r>
              <a:rPr lang="en-US" sz="2400" b="1" dirty="0"/>
              <a:t> + 2)(</a:t>
            </a:r>
            <a:r>
              <a:rPr lang="en-US" sz="2400" b="1" dirty="0">
                <a:solidFill>
                  <a:srgbClr val="A50021"/>
                </a:solidFill>
              </a:rPr>
              <a:t>B</a:t>
            </a:r>
            <a:r>
              <a:rPr lang="en-US" sz="2400" b="1" dirty="0"/>
              <a:t> + 1</a:t>
            </a:r>
            <a:r>
              <a:rPr lang="en-US" sz="2400" b="1" dirty="0" smtClean="0"/>
              <a:t>) = 0</a:t>
            </a:r>
            <a:endParaRPr lang="en-US" sz="2400" b="1" dirty="0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585296" y="4643735"/>
            <a:ext cx="33009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A50021"/>
                </a:solidFill>
              </a:rPr>
              <a:t> </a:t>
            </a:r>
            <a:r>
              <a:rPr lang="en-US" sz="2400" b="1" dirty="0">
                <a:solidFill>
                  <a:srgbClr val="A50021"/>
                </a:solidFill>
              </a:rPr>
              <a:t>(</a:t>
            </a:r>
            <a:r>
              <a:rPr lang="en-US" sz="2400" b="1" i="1" dirty="0">
                <a:solidFill>
                  <a:srgbClr val="A50021"/>
                </a:solidFill>
              </a:rPr>
              <a:t>a</a:t>
            </a:r>
            <a:r>
              <a:rPr lang="en-US" sz="2400" b="1" dirty="0">
                <a:solidFill>
                  <a:srgbClr val="A50021"/>
                </a:solidFill>
              </a:rPr>
              <a:t> + 4</a:t>
            </a:r>
            <a:r>
              <a:rPr lang="en-US" sz="2400" b="1" dirty="0" smtClean="0">
                <a:solidFill>
                  <a:srgbClr val="A50021"/>
                </a:solidFill>
              </a:rPr>
              <a:t>) = 0  </a:t>
            </a:r>
            <a:r>
              <a:rPr lang="en-US" sz="2400" b="1" dirty="0" smtClean="0"/>
              <a:t>or</a:t>
            </a:r>
            <a:r>
              <a:rPr lang="en-US" sz="2400" b="1" dirty="0" smtClean="0">
                <a:solidFill>
                  <a:srgbClr val="A50021"/>
                </a:solidFill>
              </a:rPr>
              <a:t>  (</a:t>
            </a:r>
            <a:r>
              <a:rPr lang="en-US" sz="2400" b="1" i="1" dirty="0" smtClean="0">
                <a:solidFill>
                  <a:srgbClr val="A50021"/>
                </a:solidFill>
              </a:rPr>
              <a:t>a</a:t>
            </a:r>
            <a:r>
              <a:rPr lang="en-US" sz="2400" b="1" dirty="0" smtClean="0">
                <a:solidFill>
                  <a:srgbClr val="A50021"/>
                </a:solidFill>
              </a:rPr>
              <a:t> </a:t>
            </a:r>
            <a:r>
              <a:rPr lang="en-US" sz="2400" b="1" dirty="0">
                <a:solidFill>
                  <a:srgbClr val="A50021"/>
                </a:solidFill>
              </a:rPr>
              <a:t>+ 3</a:t>
            </a:r>
            <a:r>
              <a:rPr lang="en-US" sz="2400" b="1" dirty="0" smtClean="0">
                <a:solidFill>
                  <a:srgbClr val="A50021"/>
                </a:solidFill>
              </a:rPr>
              <a:t>) = 0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1600200" y="5100935"/>
            <a:ext cx="23487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A50021"/>
                </a:solidFill>
              </a:rPr>
              <a:t> </a:t>
            </a:r>
            <a:r>
              <a:rPr lang="en-US" sz="2400" b="1" i="1" dirty="0" smtClean="0">
                <a:solidFill>
                  <a:srgbClr val="A50021"/>
                </a:solidFill>
              </a:rPr>
              <a:t>a</a:t>
            </a:r>
            <a:r>
              <a:rPr lang="en-US" sz="2400" b="1" dirty="0" smtClean="0">
                <a:solidFill>
                  <a:srgbClr val="A50021"/>
                </a:solidFill>
              </a:rPr>
              <a:t>  = -4  </a:t>
            </a:r>
            <a:r>
              <a:rPr lang="en-US" sz="2400" b="1" dirty="0" smtClean="0"/>
              <a:t>or</a:t>
            </a:r>
            <a:r>
              <a:rPr lang="en-US" sz="2400" b="1" dirty="0" smtClean="0">
                <a:solidFill>
                  <a:srgbClr val="A50021"/>
                </a:solidFill>
              </a:rPr>
              <a:t>  </a:t>
            </a:r>
            <a:r>
              <a:rPr lang="en-US" sz="2400" b="1" i="1" dirty="0" smtClean="0">
                <a:solidFill>
                  <a:srgbClr val="A50021"/>
                </a:solidFill>
              </a:rPr>
              <a:t>a</a:t>
            </a:r>
            <a:r>
              <a:rPr lang="en-US" sz="2400" b="1" dirty="0" smtClean="0">
                <a:solidFill>
                  <a:srgbClr val="A50021"/>
                </a:solidFill>
              </a:rPr>
              <a:t>  = -3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4.2.</a:t>
            </a:r>
            <a:r>
              <a:rPr lang="en-US" sz="1800" i="1" dirty="0" smtClean="0"/>
              <a:t>13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5858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  <p:bldP spid="8196" grpId="0" animBg="1"/>
      <p:bldP spid="8197" grpId="0" animBg="1"/>
      <p:bldP spid="8198" grpId="0" autoUpdateAnimBg="0"/>
      <p:bldP spid="8199" grpId="0" build="p" autoUpdateAnimBg="0"/>
      <p:bldP spid="8200" grpId="0" build="p" autoUpdateAnimBg="0" advAuto="1000"/>
      <p:bldP spid="8201" grpId="0" autoUpdateAnimBg="0"/>
      <p:bldP spid="8205" grpId="0" autoUpdateAnimBg="0"/>
      <p:bldP spid="8206" grpId="0" autoUpdateAnimBg="0"/>
      <p:bldP spid="17" grpId="0" autoUpdateAnimBg="0"/>
      <p:bldP spid="1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346325" y="74613"/>
            <a:ext cx="47933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A50021"/>
                </a:solidFill>
              </a:rPr>
              <a:t>Solving a Difference </a:t>
            </a:r>
            <a:r>
              <a:rPr lang="en-US" sz="2800" b="1" u="sng" dirty="0">
                <a:solidFill>
                  <a:srgbClr val="A50021"/>
                </a:solidFill>
              </a:rPr>
              <a:t>of Squares</a:t>
            </a:r>
            <a:endParaRPr lang="en-US" sz="2800" b="1" dirty="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216820" y="1219200"/>
            <a:ext cx="15263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chemeClr val="accent2"/>
                </a:solidFill>
              </a:rPr>
              <a:t>x</a:t>
            </a:r>
            <a:r>
              <a:rPr lang="en-US" sz="2400" b="1" baseline="30000" dirty="0">
                <a:solidFill>
                  <a:schemeClr val="accent2"/>
                </a:solidFill>
              </a:rPr>
              <a:t> 2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</a:rPr>
              <a:t>– 81 = 0</a:t>
            </a:r>
            <a:endParaRPr lang="en-US" sz="2400" b="1" dirty="0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09600" y="2133600"/>
            <a:ext cx="21339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(</a:t>
            </a:r>
            <a:r>
              <a:rPr lang="en-US" sz="2400" b="1" i="1" dirty="0">
                <a:solidFill>
                  <a:srgbClr val="CC0000"/>
                </a:solidFill>
              </a:rPr>
              <a:t>x</a:t>
            </a:r>
            <a:r>
              <a:rPr lang="en-US" sz="2400" b="1" dirty="0">
                <a:solidFill>
                  <a:srgbClr val="CC0000"/>
                </a:solidFill>
              </a:rPr>
              <a:t> - 9)(</a:t>
            </a:r>
            <a:r>
              <a:rPr lang="en-US" sz="2400" b="1" i="1" dirty="0">
                <a:solidFill>
                  <a:srgbClr val="CC0000"/>
                </a:solidFill>
              </a:rPr>
              <a:t>x</a:t>
            </a:r>
            <a:r>
              <a:rPr lang="en-US" sz="2400" b="1" dirty="0">
                <a:solidFill>
                  <a:srgbClr val="CC0000"/>
                </a:solidFill>
              </a:rPr>
              <a:t> + 9</a:t>
            </a:r>
            <a:r>
              <a:rPr lang="en-US" sz="2400" b="1" dirty="0" smtClean="0">
                <a:solidFill>
                  <a:srgbClr val="CC0000"/>
                </a:solidFill>
              </a:rPr>
              <a:t>) = 0</a:t>
            </a:r>
            <a:endParaRPr lang="en-US" sz="2400" b="1" dirty="0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597433" y="1219200"/>
            <a:ext cx="19463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16</a:t>
            </a:r>
            <a:r>
              <a:rPr lang="en-US" sz="2400" b="1" i="1" dirty="0">
                <a:solidFill>
                  <a:schemeClr val="accent2"/>
                </a:solidFill>
              </a:rPr>
              <a:t>x</a:t>
            </a:r>
            <a:r>
              <a:rPr lang="en-US" sz="2400" b="1" baseline="30000" dirty="0">
                <a:solidFill>
                  <a:schemeClr val="accent2"/>
                </a:solidFill>
              </a:rPr>
              <a:t>2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</a:rPr>
              <a:t>– 121 = 0</a:t>
            </a:r>
            <a:endParaRPr lang="en-US" sz="2400" b="1" dirty="0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800600" y="2239383"/>
            <a:ext cx="2824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>
                <a:solidFill>
                  <a:srgbClr val="CC0000"/>
                </a:solidFill>
              </a:rPr>
              <a:t>(4</a:t>
            </a:r>
            <a:r>
              <a:rPr lang="en-US" sz="2400" b="1" i="1" dirty="0">
                <a:solidFill>
                  <a:srgbClr val="CC0000"/>
                </a:solidFill>
              </a:rPr>
              <a:t>x</a:t>
            </a:r>
            <a:r>
              <a:rPr lang="en-US" sz="2400" b="1" dirty="0">
                <a:solidFill>
                  <a:srgbClr val="CC0000"/>
                </a:solidFill>
              </a:rPr>
              <a:t> - 11)(4</a:t>
            </a:r>
            <a:r>
              <a:rPr lang="en-US" sz="2400" b="1" i="1" dirty="0">
                <a:solidFill>
                  <a:srgbClr val="CC0000"/>
                </a:solidFill>
              </a:rPr>
              <a:t>x</a:t>
            </a:r>
            <a:r>
              <a:rPr lang="en-US" sz="2400" b="1" dirty="0">
                <a:solidFill>
                  <a:srgbClr val="CC0000"/>
                </a:solidFill>
              </a:rPr>
              <a:t> + 11</a:t>
            </a:r>
            <a:r>
              <a:rPr lang="en-US" sz="2400" b="1" dirty="0" smtClean="0">
                <a:solidFill>
                  <a:srgbClr val="CC0000"/>
                </a:solidFill>
              </a:rPr>
              <a:t>) = 0</a:t>
            </a: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348224" y="1690688"/>
            <a:ext cx="22717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(</a:t>
            </a:r>
            <a:r>
              <a:rPr lang="en-US" sz="2400" b="1" dirty="0" smtClean="0"/>
              <a:t>4</a:t>
            </a:r>
            <a:r>
              <a:rPr lang="en-US" sz="2400" b="1" i="1" dirty="0" smtClean="0"/>
              <a:t>x</a:t>
            </a:r>
            <a:r>
              <a:rPr lang="en-US" sz="2400" b="1" dirty="0" smtClean="0"/>
              <a:t>)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  -  </a:t>
            </a:r>
            <a:r>
              <a:rPr lang="en-US" sz="2400" b="1" dirty="0"/>
              <a:t>(</a:t>
            </a:r>
            <a:r>
              <a:rPr lang="en-US" sz="2400" b="1" dirty="0" smtClean="0"/>
              <a:t>11)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 = 0</a:t>
            </a:r>
            <a:endParaRPr lang="en-US" sz="2400" b="1" dirty="0"/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609600" y="1671935"/>
            <a:ext cx="21146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chemeClr val="accent2"/>
                </a:solidFill>
              </a:rPr>
              <a:t>x</a:t>
            </a:r>
            <a:r>
              <a:rPr lang="en-US" sz="2400" b="1" baseline="30000" dirty="0">
                <a:solidFill>
                  <a:schemeClr val="accent2"/>
                </a:solidFill>
              </a:rPr>
              <a:t> 2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</a:rPr>
              <a:t>+ 0x – 81 = 0</a:t>
            </a:r>
            <a:endParaRPr lang="en-US" sz="2400" b="1" dirty="0"/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609600" y="2586335"/>
            <a:ext cx="31309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(</a:t>
            </a:r>
            <a:r>
              <a:rPr lang="en-US" sz="2400" b="1" i="1" dirty="0">
                <a:solidFill>
                  <a:srgbClr val="CC0000"/>
                </a:solidFill>
              </a:rPr>
              <a:t>x</a:t>
            </a:r>
            <a:r>
              <a:rPr lang="en-US" sz="2400" b="1" dirty="0">
                <a:solidFill>
                  <a:srgbClr val="CC0000"/>
                </a:solidFill>
              </a:rPr>
              <a:t> - 9</a:t>
            </a:r>
            <a:r>
              <a:rPr lang="en-US" sz="2400" b="1" dirty="0" smtClean="0">
                <a:solidFill>
                  <a:srgbClr val="CC0000"/>
                </a:solidFill>
              </a:rPr>
              <a:t>) = 0  </a:t>
            </a:r>
            <a:r>
              <a:rPr lang="en-US" sz="2400" b="1" dirty="0" smtClean="0"/>
              <a:t>or</a:t>
            </a:r>
            <a:r>
              <a:rPr lang="en-US" sz="2400" b="1" dirty="0" smtClean="0">
                <a:solidFill>
                  <a:srgbClr val="CC0000"/>
                </a:solidFill>
              </a:rPr>
              <a:t>  (</a:t>
            </a:r>
            <a:r>
              <a:rPr lang="en-US" sz="2400" b="1" i="1" dirty="0" smtClean="0">
                <a:solidFill>
                  <a:srgbClr val="CC0000"/>
                </a:solidFill>
              </a:rPr>
              <a:t>x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>
                <a:solidFill>
                  <a:srgbClr val="CC0000"/>
                </a:solidFill>
              </a:rPr>
              <a:t>+ 9</a:t>
            </a:r>
            <a:r>
              <a:rPr lang="en-US" sz="2400" b="1" dirty="0" smtClean="0">
                <a:solidFill>
                  <a:srgbClr val="CC0000"/>
                </a:solidFill>
              </a:rPr>
              <a:t>) = 0</a:t>
            </a:r>
            <a:endParaRPr lang="en-US" sz="2400" b="1" dirty="0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981200" y="3071308"/>
            <a:ext cx="9957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/>
              <a:t>x = ± 9</a:t>
            </a:r>
            <a:endParaRPr lang="en-US" sz="2400" b="1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4495800" y="2738735"/>
            <a:ext cx="38218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>
                <a:solidFill>
                  <a:srgbClr val="CC0000"/>
                </a:solidFill>
              </a:rPr>
              <a:t>(4</a:t>
            </a:r>
            <a:r>
              <a:rPr lang="en-US" sz="2400" b="1" i="1" dirty="0">
                <a:solidFill>
                  <a:srgbClr val="CC0000"/>
                </a:solidFill>
              </a:rPr>
              <a:t>x</a:t>
            </a:r>
            <a:r>
              <a:rPr lang="en-US" sz="2400" b="1" dirty="0">
                <a:solidFill>
                  <a:srgbClr val="CC0000"/>
                </a:solidFill>
              </a:rPr>
              <a:t> - 11</a:t>
            </a:r>
            <a:r>
              <a:rPr lang="en-US" sz="2400" b="1" dirty="0" smtClean="0">
                <a:solidFill>
                  <a:srgbClr val="CC0000"/>
                </a:solidFill>
              </a:rPr>
              <a:t>) = 0  </a:t>
            </a:r>
            <a:r>
              <a:rPr lang="en-US" sz="2400" b="1" dirty="0" smtClean="0"/>
              <a:t>or</a:t>
            </a:r>
            <a:r>
              <a:rPr lang="en-US" sz="2400" b="1" dirty="0" smtClean="0">
                <a:solidFill>
                  <a:srgbClr val="CC0000"/>
                </a:solidFill>
              </a:rPr>
              <a:t>  (4</a:t>
            </a:r>
            <a:r>
              <a:rPr lang="en-US" sz="2400" b="1" i="1" dirty="0" smtClean="0">
                <a:solidFill>
                  <a:srgbClr val="CC0000"/>
                </a:solidFill>
              </a:rPr>
              <a:t>x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>
                <a:solidFill>
                  <a:srgbClr val="CC0000"/>
                </a:solidFill>
              </a:rPr>
              <a:t>+ 11</a:t>
            </a:r>
            <a:r>
              <a:rPr lang="en-US" sz="2400" b="1" dirty="0" smtClean="0">
                <a:solidFill>
                  <a:srgbClr val="CC0000"/>
                </a:solidFill>
              </a:rPr>
              <a:t>) = 0</a:t>
            </a: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5773543" y="3302140"/>
            <a:ext cx="14398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x = ± 11/4</a:t>
            </a: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4.2.</a:t>
            </a:r>
            <a:r>
              <a:rPr lang="en-US" sz="1800" i="1" dirty="0" smtClean="0"/>
              <a:t>15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2416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3" grpId="0" autoUpdateAnimBg="0"/>
      <p:bldP spid="4104" grpId="0" autoUpdateAnimBg="0"/>
      <p:bldP spid="4105" grpId="0" autoUpdateAnimBg="0"/>
      <p:bldP spid="4106" grpId="0" autoUpdateAnimBg="0"/>
      <p:bldP spid="4110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266700" y="14288"/>
            <a:ext cx="71115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339933"/>
                </a:solidFill>
              </a:rPr>
              <a:t>Factoring a Difference of Squares with a Complex Base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1746187" y="609600"/>
            <a:ext cx="24753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5(</a:t>
            </a:r>
            <a:r>
              <a:rPr lang="en-US" sz="2800" b="1" i="1" dirty="0" smtClean="0">
                <a:solidFill>
                  <a:schemeClr val="accent2"/>
                </a:solidFill>
              </a:rPr>
              <a:t>x</a:t>
            </a:r>
            <a:r>
              <a:rPr lang="en-US" sz="2800" b="1" dirty="0" smtClean="0">
                <a:solidFill>
                  <a:schemeClr val="accent2"/>
                </a:solidFill>
              </a:rPr>
              <a:t>+1)</a:t>
            </a:r>
            <a:r>
              <a:rPr lang="en-US" sz="28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sz="2800" b="1" dirty="0" smtClean="0">
                <a:solidFill>
                  <a:schemeClr val="accent2"/>
                </a:solidFill>
              </a:rPr>
              <a:t> – 80</a:t>
            </a:r>
            <a:r>
              <a:rPr lang="en-US" sz="2800" b="1" i="1" dirty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= 0</a:t>
            </a:r>
            <a:endParaRPr lang="en-US" sz="2800" b="1" dirty="0"/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304800" y="1129605"/>
            <a:ext cx="438774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/>
              <a:t>                5</a:t>
            </a:r>
            <a:r>
              <a:rPr lang="en-US" sz="2800" b="1" dirty="0" smtClean="0">
                <a:solidFill>
                  <a:srgbClr val="CC0000"/>
                </a:solidFill>
              </a:rPr>
              <a:t>[ </a:t>
            </a:r>
            <a:r>
              <a:rPr lang="en-US" sz="2800" b="1" dirty="0" smtClean="0">
                <a:solidFill>
                  <a:schemeClr val="accent2"/>
                </a:solidFill>
              </a:rPr>
              <a:t>(</a:t>
            </a:r>
            <a:r>
              <a:rPr lang="en-US" sz="2800" b="1" i="1" dirty="0" smtClean="0">
                <a:solidFill>
                  <a:schemeClr val="accent2"/>
                </a:solidFill>
              </a:rPr>
              <a:t>x</a:t>
            </a:r>
            <a:r>
              <a:rPr lang="en-US" sz="2800" b="1" dirty="0" smtClean="0">
                <a:solidFill>
                  <a:schemeClr val="accent2"/>
                </a:solidFill>
              </a:rPr>
              <a:t>+1)</a:t>
            </a:r>
            <a:r>
              <a:rPr lang="en-US" sz="28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sz="2800" b="1" dirty="0" smtClean="0">
                <a:solidFill>
                  <a:srgbClr val="CC0000"/>
                </a:solidFill>
              </a:rPr>
              <a:t> – 16 ] = 0</a:t>
            </a:r>
          </a:p>
          <a:p>
            <a:pPr algn="r"/>
            <a:r>
              <a:rPr lang="en-US" sz="2800" b="1" dirty="0" smtClean="0">
                <a:solidFill>
                  <a:schemeClr val="accent2"/>
                </a:solidFill>
              </a:rPr>
              <a:t>(</a:t>
            </a:r>
            <a:r>
              <a:rPr lang="en-US" sz="2800" b="1" i="1" dirty="0">
                <a:solidFill>
                  <a:schemeClr val="accent2"/>
                </a:solidFill>
              </a:rPr>
              <a:t>x</a:t>
            </a:r>
            <a:r>
              <a:rPr lang="en-US" sz="2800" b="1" dirty="0">
                <a:solidFill>
                  <a:schemeClr val="accent2"/>
                </a:solidFill>
              </a:rPr>
              <a:t>+1)</a:t>
            </a:r>
            <a:r>
              <a:rPr lang="en-US" sz="2800" b="1" baseline="30000" dirty="0">
                <a:solidFill>
                  <a:schemeClr val="accent2"/>
                </a:solidFill>
              </a:rPr>
              <a:t>2</a:t>
            </a:r>
            <a:r>
              <a:rPr lang="en-US" sz="2800" b="1" dirty="0">
                <a:solidFill>
                  <a:srgbClr val="CC0000"/>
                </a:solidFill>
              </a:rPr>
              <a:t> – </a:t>
            </a:r>
            <a:r>
              <a:rPr lang="en-US" sz="2800" b="1" dirty="0" smtClean="0">
                <a:solidFill>
                  <a:srgbClr val="CC0000"/>
                </a:solidFill>
              </a:rPr>
              <a:t>16  </a:t>
            </a:r>
            <a:r>
              <a:rPr lang="en-US" sz="2800" b="1" dirty="0">
                <a:solidFill>
                  <a:srgbClr val="CC0000"/>
                </a:solidFill>
              </a:rPr>
              <a:t>= </a:t>
            </a:r>
            <a:r>
              <a:rPr lang="en-US" sz="2800" b="1" dirty="0" smtClean="0">
                <a:solidFill>
                  <a:srgbClr val="CC0000"/>
                </a:solidFill>
              </a:rPr>
              <a:t>0 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</a:t>
            </a:r>
            <a:r>
              <a:rPr lang="en-US" sz="2800" b="1" dirty="0" smtClean="0">
                <a:solidFill>
                  <a:srgbClr val="CC0000"/>
                </a:solidFill>
              </a:rPr>
              <a:t>[ </a:t>
            </a:r>
            <a:r>
              <a:rPr lang="en-US" sz="2800" b="1" dirty="0" smtClean="0">
                <a:solidFill>
                  <a:schemeClr val="accent2"/>
                </a:solidFill>
              </a:rPr>
              <a:t>(</a:t>
            </a:r>
            <a:r>
              <a:rPr lang="en-US" sz="2800" b="1" i="1" dirty="0">
                <a:solidFill>
                  <a:schemeClr val="accent2"/>
                </a:solidFill>
              </a:rPr>
              <a:t>x</a:t>
            </a:r>
            <a:r>
              <a:rPr lang="en-US" sz="2800" b="1" dirty="0">
                <a:solidFill>
                  <a:schemeClr val="accent2"/>
                </a:solidFill>
              </a:rPr>
              <a:t>+1</a:t>
            </a:r>
            <a:r>
              <a:rPr lang="en-US" sz="2800" b="1" dirty="0" smtClean="0">
                <a:solidFill>
                  <a:schemeClr val="accent2"/>
                </a:solidFill>
              </a:rPr>
              <a:t>)</a:t>
            </a:r>
            <a:r>
              <a:rPr lang="en-US" sz="2800" b="1" dirty="0" smtClean="0">
                <a:solidFill>
                  <a:srgbClr val="CC0000"/>
                </a:solidFill>
              </a:rPr>
              <a:t> – 4 ] [ </a:t>
            </a:r>
            <a:r>
              <a:rPr lang="en-US" sz="2800" b="1" dirty="0" smtClean="0">
                <a:solidFill>
                  <a:schemeClr val="accent2"/>
                </a:solidFill>
              </a:rPr>
              <a:t>(</a:t>
            </a:r>
            <a:r>
              <a:rPr lang="en-US" sz="2800" b="1" i="1" dirty="0">
                <a:solidFill>
                  <a:schemeClr val="accent2"/>
                </a:solidFill>
              </a:rPr>
              <a:t>x</a:t>
            </a:r>
            <a:r>
              <a:rPr lang="en-US" sz="2800" b="1" dirty="0">
                <a:solidFill>
                  <a:schemeClr val="accent2"/>
                </a:solidFill>
              </a:rPr>
              <a:t>+1</a:t>
            </a:r>
            <a:r>
              <a:rPr lang="en-US" sz="2800" b="1" dirty="0" smtClean="0">
                <a:solidFill>
                  <a:schemeClr val="accent2"/>
                </a:solidFill>
              </a:rPr>
              <a:t>)</a:t>
            </a:r>
            <a:r>
              <a:rPr lang="en-US" sz="2800" b="1" dirty="0" smtClean="0">
                <a:solidFill>
                  <a:srgbClr val="CC0000"/>
                </a:solidFill>
              </a:rPr>
              <a:t>+ 4 ] = 0</a:t>
            </a:r>
            <a:endParaRPr lang="en-US" sz="2800" b="1" dirty="0">
              <a:solidFill>
                <a:srgbClr val="CC0000"/>
              </a:solidFill>
            </a:endParaRP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1381561" y="2677180"/>
            <a:ext cx="29995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/>
              <a:t>    </a:t>
            </a:r>
            <a:r>
              <a:rPr lang="en-US" sz="2800" b="1" dirty="0" smtClean="0">
                <a:solidFill>
                  <a:srgbClr val="CC0000"/>
                </a:solidFill>
              </a:rPr>
              <a:t>[</a:t>
            </a:r>
            <a:r>
              <a:rPr lang="en-US" sz="2800" b="1" i="1" dirty="0" smtClean="0">
                <a:solidFill>
                  <a:schemeClr val="accent2"/>
                </a:solidFill>
              </a:rPr>
              <a:t>x</a:t>
            </a:r>
            <a:r>
              <a:rPr lang="en-US" sz="2800" b="1" dirty="0" smtClean="0">
                <a:solidFill>
                  <a:srgbClr val="CC0000"/>
                </a:solidFill>
              </a:rPr>
              <a:t> – 3] [</a:t>
            </a:r>
            <a:r>
              <a:rPr lang="en-US" sz="2800" b="1" dirty="0" smtClean="0">
                <a:solidFill>
                  <a:schemeClr val="accent2"/>
                </a:solidFill>
              </a:rPr>
              <a:t>(</a:t>
            </a:r>
            <a:r>
              <a:rPr lang="en-US" sz="2800" b="1" i="1" dirty="0" smtClean="0">
                <a:solidFill>
                  <a:schemeClr val="accent2"/>
                </a:solidFill>
              </a:rPr>
              <a:t>x</a:t>
            </a:r>
            <a:r>
              <a:rPr lang="en-US" sz="2800" b="1" dirty="0" smtClean="0">
                <a:solidFill>
                  <a:srgbClr val="CC0000"/>
                </a:solidFill>
              </a:rPr>
              <a:t>+ 5] = 0</a:t>
            </a:r>
            <a:endParaRPr lang="en-US" sz="2800" b="1" dirty="0">
              <a:solidFill>
                <a:srgbClr val="CC0000"/>
              </a:solidFill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2175162" y="3134380"/>
            <a:ext cx="22429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/>
              <a:t>x = 3  or x = -5</a:t>
            </a:r>
            <a:endParaRPr lang="en-US" sz="2800" b="1" dirty="0">
              <a:solidFill>
                <a:srgbClr val="CC0000"/>
              </a:solidFill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4.2.</a:t>
            </a:r>
            <a:r>
              <a:rPr lang="en-US" sz="1800" i="1" dirty="0" smtClean="0"/>
              <a:t>16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2782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6" grpId="0" autoUpdateAnimBg="0"/>
      <p:bldP spid="16" grpId="0" autoUpdateAnimBg="0"/>
      <p:bldP spid="17" grpId="0" build="p" autoUpdateAnimBg="0"/>
      <p:bldP spid="18" grpId="0" build="p" autoUpdateAnimBg="0"/>
      <p:bldP spid="1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66763" y="0"/>
            <a:ext cx="7613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CC0000"/>
                </a:solidFill>
              </a:rPr>
              <a:t>Writing a Quadratic Equation With Given Roots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69900" y="1279525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660033"/>
                </a:solidFill>
              </a:rPr>
              <a:t>     </a:t>
            </a:r>
            <a:r>
              <a:rPr lang="en-US" sz="2400" b="1" i="1" dirty="0">
                <a:solidFill>
                  <a:srgbClr val="660033"/>
                </a:solidFill>
              </a:rPr>
              <a:t>x</a:t>
            </a:r>
            <a:r>
              <a:rPr lang="en-US" sz="2400" b="1" dirty="0">
                <a:solidFill>
                  <a:srgbClr val="660033"/>
                </a:solidFill>
              </a:rPr>
              <a:t> = -</a:t>
            </a:r>
            <a:r>
              <a:rPr lang="en-US" sz="2400" b="1" dirty="0" smtClean="0">
                <a:solidFill>
                  <a:srgbClr val="660033"/>
                </a:solidFill>
              </a:rPr>
              <a:t>6 or x = </a:t>
            </a:r>
            <a:r>
              <a:rPr lang="en-US" sz="2400" b="1" dirty="0">
                <a:solidFill>
                  <a:srgbClr val="660033"/>
                </a:solidFill>
              </a:rPr>
              <a:t>3</a:t>
            </a:r>
            <a:endParaRPr lang="en-US" sz="2400" dirty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41325" y="1965325"/>
            <a:ext cx="435330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/>
              <a:t>The </a:t>
            </a:r>
            <a:r>
              <a:rPr lang="en-US" sz="2400" b="1" dirty="0"/>
              <a:t>factors are (</a:t>
            </a:r>
            <a:r>
              <a:rPr lang="en-US" sz="2400" b="1" i="1" dirty="0"/>
              <a:t>x</a:t>
            </a:r>
            <a:r>
              <a:rPr lang="en-US" sz="2400" b="1" dirty="0"/>
              <a:t> + 6) and (</a:t>
            </a:r>
            <a:r>
              <a:rPr lang="en-US" sz="2400" b="1" i="1" dirty="0"/>
              <a:t>x</a:t>
            </a:r>
            <a:r>
              <a:rPr lang="en-US" sz="2400" b="1" dirty="0"/>
              <a:t> - 3).</a:t>
            </a:r>
            <a:endParaRPr lang="en-US" sz="2400" b="1" dirty="0">
              <a:solidFill>
                <a:srgbClr val="660033"/>
              </a:solidFill>
            </a:endParaRPr>
          </a:p>
          <a:p>
            <a:r>
              <a:rPr lang="en-US" sz="2400" b="1" dirty="0">
                <a:solidFill>
                  <a:srgbClr val="660033"/>
                </a:solidFill>
              </a:rPr>
              <a:t>(</a:t>
            </a:r>
            <a:r>
              <a:rPr lang="en-US" sz="2400" b="1" i="1" dirty="0">
                <a:solidFill>
                  <a:srgbClr val="660033"/>
                </a:solidFill>
              </a:rPr>
              <a:t>x</a:t>
            </a:r>
            <a:r>
              <a:rPr lang="en-US" sz="2400" b="1" dirty="0">
                <a:solidFill>
                  <a:srgbClr val="660033"/>
                </a:solidFill>
              </a:rPr>
              <a:t> + 6)(</a:t>
            </a:r>
            <a:r>
              <a:rPr lang="en-US" sz="2400" b="1" i="1" dirty="0">
                <a:solidFill>
                  <a:srgbClr val="660033"/>
                </a:solidFill>
              </a:rPr>
              <a:t>x</a:t>
            </a:r>
            <a:r>
              <a:rPr lang="en-US" sz="2400" b="1" dirty="0">
                <a:solidFill>
                  <a:srgbClr val="660033"/>
                </a:solidFill>
              </a:rPr>
              <a:t> - 3) = 0</a:t>
            </a:r>
          </a:p>
          <a:p>
            <a:r>
              <a:rPr lang="en-US" sz="2400" b="1" i="1" dirty="0">
                <a:solidFill>
                  <a:schemeClr val="accent2"/>
                </a:solidFill>
              </a:rPr>
              <a:t>  x</a:t>
            </a:r>
            <a:r>
              <a:rPr lang="en-US" sz="2400" b="1" baseline="30000" dirty="0">
                <a:solidFill>
                  <a:schemeClr val="accent2"/>
                </a:solidFill>
              </a:rPr>
              <a:t>2</a:t>
            </a:r>
            <a:r>
              <a:rPr lang="en-US" sz="2400" b="1" dirty="0">
                <a:solidFill>
                  <a:schemeClr val="accent2"/>
                </a:solidFill>
              </a:rPr>
              <a:t> + 3</a:t>
            </a:r>
            <a:r>
              <a:rPr lang="en-US" sz="2400" b="1" i="1" dirty="0">
                <a:solidFill>
                  <a:schemeClr val="accent2"/>
                </a:solidFill>
              </a:rPr>
              <a:t>x</a:t>
            </a:r>
            <a:r>
              <a:rPr lang="en-US" sz="2400" b="1" dirty="0">
                <a:solidFill>
                  <a:schemeClr val="accent2"/>
                </a:solidFill>
              </a:rPr>
              <a:t> - 18 = 0</a:t>
            </a:r>
            <a:endParaRPr lang="en-US" sz="2400" dirty="0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57200" y="609600"/>
            <a:ext cx="81422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/>
              <a:t>Write a </a:t>
            </a:r>
            <a:r>
              <a:rPr lang="en-US" sz="2400" b="1" smtClean="0"/>
              <a:t>possible quadratic </a:t>
            </a:r>
            <a:r>
              <a:rPr lang="en-US" sz="2400" b="1"/>
              <a:t>equation, given the following roots:</a:t>
            </a: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4.2.</a:t>
            </a:r>
            <a:r>
              <a:rPr lang="en-US" sz="1800" i="1" dirty="0" smtClean="0"/>
              <a:t>17</a:t>
            </a: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5109709" y="2805114"/>
            <a:ext cx="3407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3399"/>
                </a:solidFill>
              </a:rPr>
              <a:t>Is this the only equation?</a:t>
            </a:r>
            <a:endParaRPr lang="en-US" sz="24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25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4" grpId="0" build="p" autoUpdateAnimBg="0"/>
      <p:bldP spid="10249" grpId="0" autoUpdateAnimBg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-12700" y="0"/>
            <a:ext cx="8875713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116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16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16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16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16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16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16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16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1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Times" pitchFamily="116" charset="0"/>
              <a:buNone/>
            </a:pPr>
            <a:r>
              <a:rPr lang="en-US" sz="2800" b="1" dirty="0" smtClean="0">
                <a:solidFill>
                  <a:srgbClr val="CC0000"/>
                </a:solidFill>
              </a:rPr>
              <a:t>1</a:t>
            </a:r>
            <a:r>
              <a:rPr lang="en-US" sz="2800" b="1" dirty="0" smtClean="0">
                <a:solidFill>
                  <a:srgbClr val="000000"/>
                </a:solidFill>
              </a:rPr>
              <a:t>  The hypotenuse of a triangle is 15 cm.  The other two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00"/>
                </a:solidFill>
              </a:rPr>
              <a:t>	  legs have a total 21  cm.  Find the lengths of the two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00"/>
                </a:solidFill>
              </a:rPr>
              <a:t>	  unknown sides.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93725" y="1584325"/>
            <a:ext cx="41243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CC0000"/>
                </a:solidFill>
              </a:rPr>
              <a:t>Let </a:t>
            </a:r>
            <a:r>
              <a:rPr lang="en-US" sz="2400" b="1" i="1" smtClean="0">
                <a:solidFill>
                  <a:srgbClr val="CC0000"/>
                </a:solidFill>
              </a:rPr>
              <a:t>x</a:t>
            </a:r>
            <a:r>
              <a:rPr lang="en-US" sz="2400" b="1" smtClean="0">
                <a:solidFill>
                  <a:srgbClr val="CC0000"/>
                </a:solidFill>
              </a:rPr>
              <a:t> = one side of the triangle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CC0000"/>
                </a:solidFill>
              </a:rPr>
              <a:t>21 - </a:t>
            </a:r>
            <a:r>
              <a:rPr lang="en-US" sz="2400" b="1" i="1" smtClean="0">
                <a:solidFill>
                  <a:srgbClr val="CC0000"/>
                </a:solidFill>
              </a:rPr>
              <a:t>x</a:t>
            </a:r>
            <a:r>
              <a:rPr lang="en-US" sz="2400" b="1" smtClean="0">
                <a:solidFill>
                  <a:srgbClr val="CC0000"/>
                </a:solidFill>
              </a:rPr>
              <a:t>  will be the other side.</a:t>
            </a:r>
            <a:endParaRPr lang="en-US" sz="2400" smtClean="0">
              <a:solidFill>
                <a:srgbClr val="CC0000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676400" y="2574925"/>
            <a:ext cx="2716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smtClean="0">
                <a:solidFill>
                  <a:srgbClr val="3333CC"/>
                </a:solidFill>
              </a:rPr>
              <a:t>x</a:t>
            </a:r>
            <a:r>
              <a:rPr lang="en-US" sz="2400" b="1" baseline="30000" smtClean="0">
                <a:solidFill>
                  <a:srgbClr val="3333CC"/>
                </a:solidFill>
              </a:rPr>
              <a:t>2</a:t>
            </a:r>
            <a:r>
              <a:rPr lang="en-US" sz="2400" b="1" smtClean="0">
                <a:solidFill>
                  <a:srgbClr val="3333CC"/>
                </a:solidFill>
              </a:rPr>
              <a:t> + (21 - </a:t>
            </a:r>
            <a:r>
              <a:rPr lang="en-US" sz="2400" b="1" i="1" smtClean="0">
                <a:solidFill>
                  <a:srgbClr val="3333CC"/>
                </a:solidFill>
              </a:rPr>
              <a:t>x</a:t>
            </a:r>
            <a:r>
              <a:rPr lang="en-US" sz="2400" b="1" smtClean="0">
                <a:solidFill>
                  <a:srgbClr val="3333CC"/>
                </a:solidFill>
              </a:rPr>
              <a:t>)</a:t>
            </a:r>
            <a:r>
              <a:rPr lang="en-US" sz="2400" b="1" baseline="30000" smtClean="0">
                <a:solidFill>
                  <a:srgbClr val="3333CC"/>
                </a:solidFill>
              </a:rPr>
              <a:t>2</a:t>
            </a:r>
            <a:r>
              <a:rPr lang="en-US" sz="2400" b="1" smtClean="0">
                <a:solidFill>
                  <a:srgbClr val="3333CC"/>
                </a:solidFill>
              </a:rPr>
              <a:t> = (15)</a:t>
            </a:r>
            <a:r>
              <a:rPr lang="en-US" sz="2400" b="1" baseline="30000" smtClean="0">
                <a:solidFill>
                  <a:srgbClr val="3333CC"/>
                </a:solidFill>
              </a:rPr>
              <a:t>2</a:t>
            </a:r>
            <a:endParaRPr lang="en-US" sz="2400" b="1" smtClean="0">
              <a:solidFill>
                <a:srgbClr val="3333CC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28600" y="3108325"/>
            <a:ext cx="3935413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smtClean="0">
                <a:solidFill>
                  <a:srgbClr val="000000"/>
                </a:solidFill>
              </a:rPr>
              <a:t>        x</a:t>
            </a:r>
            <a:r>
              <a:rPr lang="en-US" sz="2400" b="1" baseline="30000" smtClean="0">
                <a:solidFill>
                  <a:srgbClr val="000000"/>
                </a:solidFill>
              </a:rPr>
              <a:t>2</a:t>
            </a:r>
            <a:r>
              <a:rPr lang="en-US" sz="2400" b="1" smtClean="0">
                <a:solidFill>
                  <a:srgbClr val="000000"/>
                </a:solidFill>
              </a:rPr>
              <a:t> + 441 - 42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+ 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baseline="30000" smtClean="0">
                <a:solidFill>
                  <a:srgbClr val="000000"/>
                </a:solidFill>
              </a:rPr>
              <a:t>2</a:t>
            </a:r>
            <a:r>
              <a:rPr lang="en-US" sz="2400" b="1" smtClean="0">
                <a:solidFill>
                  <a:srgbClr val="000000"/>
                </a:solidFill>
              </a:rPr>
              <a:t> = 225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smtClean="0">
                <a:solidFill>
                  <a:srgbClr val="000000"/>
                </a:solidFill>
              </a:rPr>
              <a:t>              </a:t>
            </a:r>
            <a:r>
              <a:rPr lang="en-US" sz="2400" b="1" smtClean="0">
                <a:solidFill>
                  <a:srgbClr val="000000"/>
                </a:solidFill>
              </a:rPr>
              <a:t>2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baseline="30000" smtClean="0">
                <a:solidFill>
                  <a:srgbClr val="000000"/>
                </a:solidFill>
              </a:rPr>
              <a:t>2</a:t>
            </a:r>
            <a:r>
              <a:rPr lang="en-US" sz="2400" b="1" smtClean="0">
                <a:solidFill>
                  <a:srgbClr val="000000"/>
                </a:solidFill>
              </a:rPr>
              <a:t> - 42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+ 441 = 225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              2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baseline="30000" smtClean="0">
                <a:solidFill>
                  <a:srgbClr val="000000"/>
                </a:solidFill>
              </a:rPr>
              <a:t>2</a:t>
            </a:r>
            <a:r>
              <a:rPr lang="en-US" sz="2400" b="1" smtClean="0">
                <a:solidFill>
                  <a:srgbClr val="000000"/>
                </a:solidFill>
              </a:rPr>
              <a:t> - 42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+ 216 = 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           2(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baseline="30000" smtClean="0">
                <a:solidFill>
                  <a:srgbClr val="000000"/>
                </a:solidFill>
              </a:rPr>
              <a:t>2</a:t>
            </a:r>
            <a:r>
              <a:rPr lang="en-US" sz="2400" b="1" smtClean="0">
                <a:solidFill>
                  <a:srgbClr val="000000"/>
                </a:solidFill>
              </a:rPr>
              <a:t> - 21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+ 108) = 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              2(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- 9)( 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- 12) = 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smtClean="0">
                <a:solidFill>
                  <a:srgbClr val="003300"/>
                </a:solidFill>
              </a:rPr>
              <a:t>              </a:t>
            </a:r>
            <a:r>
              <a:rPr lang="en-US" sz="2400" b="1" i="1" smtClean="0">
                <a:solidFill>
                  <a:srgbClr val="3333CC"/>
                </a:solidFill>
              </a:rPr>
              <a:t>x</a:t>
            </a:r>
            <a:r>
              <a:rPr lang="en-US" sz="2400" b="1" smtClean="0">
                <a:solidFill>
                  <a:srgbClr val="3333CC"/>
                </a:solidFill>
              </a:rPr>
              <a:t> = 9</a:t>
            </a:r>
            <a:r>
              <a:rPr lang="en-US" sz="2400" b="1" smtClean="0">
                <a:solidFill>
                  <a:srgbClr val="000000"/>
                </a:solidFill>
              </a:rPr>
              <a:t>    or    </a:t>
            </a:r>
            <a:r>
              <a:rPr lang="en-US" sz="2400" b="1" i="1" smtClean="0">
                <a:solidFill>
                  <a:srgbClr val="3333CC"/>
                </a:solidFill>
              </a:rPr>
              <a:t>x</a:t>
            </a:r>
            <a:r>
              <a:rPr lang="en-US" sz="2400" b="1" smtClean="0">
                <a:solidFill>
                  <a:srgbClr val="3333CC"/>
                </a:solidFill>
              </a:rPr>
              <a:t> = 12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953000" y="2895600"/>
            <a:ext cx="3603625" cy="1263650"/>
          </a:xfrm>
          <a:prstGeom prst="rect">
            <a:avLst/>
          </a:prstGeom>
          <a:noFill/>
          <a:ln w="76200" cmpd="tri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Therefore, the lengths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of the sides of the triangle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are  </a:t>
            </a:r>
            <a:r>
              <a:rPr lang="en-US" sz="2400" b="1" smtClean="0">
                <a:solidFill>
                  <a:srgbClr val="3333CC"/>
                </a:solidFill>
              </a:rPr>
              <a:t>9 cm </a:t>
            </a:r>
            <a:r>
              <a:rPr lang="en-US" sz="2400" b="1" smtClean="0">
                <a:solidFill>
                  <a:srgbClr val="3333CC"/>
                </a:solidFill>
                <a:latin typeface="Arial" charset="0"/>
              </a:rPr>
              <a:t>x</a:t>
            </a:r>
            <a:r>
              <a:rPr lang="en-US" sz="2400" b="1" smtClean="0">
                <a:solidFill>
                  <a:srgbClr val="3333CC"/>
                </a:solidFill>
              </a:rPr>
              <a:t>  12 cm.</a:t>
            </a: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4.2.</a:t>
            </a:r>
            <a:r>
              <a:rPr lang="en-US" sz="1800" i="1" dirty="0" smtClean="0"/>
              <a:t>18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0689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4" grpId="0" autoUpdateAnimBg="0"/>
      <p:bldP spid="10245" grpId="0" build="p" autoUpdateAnimBg="0"/>
      <p:bldP spid="10246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85" name="Group 41"/>
          <p:cNvGrpSpPr>
            <a:grpSpLocks/>
          </p:cNvGrpSpPr>
          <p:nvPr/>
        </p:nvGrpSpPr>
        <p:grpSpPr bwMode="auto">
          <a:xfrm>
            <a:off x="228600" y="1524000"/>
            <a:ext cx="3978275" cy="2651125"/>
            <a:chOff x="144" y="960"/>
            <a:chExt cx="2506" cy="1670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144" y="960"/>
              <a:ext cx="2112" cy="13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528" y="1344"/>
              <a:ext cx="1344" cy="576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1036" y="2342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smtClean="0">
                  <a:solidFill>
                    <a:srgbClr val="000000"/>
                  </a:solidFill>
                </a:rPr>
                <a:t>80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>
              <a:off x="1344" y="2496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 flipH="1">
              <a:off x="144" y="2496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6162" name="Text Box 18"/>
            <p:cNvSpPr txBox="1">
              <a:spLocks noChangeArrowheads="1"/>
            </p:cNvSpPr>
            <p:nvPr/>
          </p:nvSpPr>
          <p:spPr bwMode="auto">
            <a:xfrm>
              <a:off x="2342" y="1526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smtClean="0">
                  <a:solidFill>
                    <a:srgbClr val="000000"/>
                  </a:solidFill>
                </a:rPr>
                <a:t>60</a:t>
              </a:r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2496" y="1776"/>
              <a:ext cx="0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 flipV="1">
              <a:off x="2496" y="960"/>
              <a:ext cx="0" cy="5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36525" y="60325"/>
            <a:ext cx="891898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2</a:t>
            </a:r>
            <a:r>
              <a:rPr lang="en-US" sz="2400" b="1" dirty="0" smtClean="0">
                <a:solidFill>
                  <a:srgbClr val="000000"/>
                </a:solidFill>
              </a:rPr>
              <a:t>.   A factory is to be built on a lot that measures 80 m by 60 m.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      A lawn of uniform width and equal in area to the factory, must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      surround the factory.  How wide is the strip of lawn, and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      what are the dimensions of the factory?</a:t>
            </a:r>
            <a:endParaRPr lang="en-US" sz="2800" b="1" dirty="0" smtClean="0">
              <a:solidFill>
                <a:srgbClr val="000000"/>
              </a:solidFill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143250" y="23622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i="1" smtClean="0">
                <a:solidFill>
                  <a:srgbClr val="000000"/>
                </a:solidFill>
              </a:rPr>
              <a:t>x</a:t>
            </a:r>
            <a:endParaRPr lang="en-US" sz="1600" b="1" smtClean="0">
              <a:solidFill>
                <a:srgbClr val="000000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676400" y="164465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i="1" smtClean="0">
                <a:solidFill>
                  <a:srgbClr val="000000"/>
                </a:solidFill>
              </a:rPr>
              <a:t>x</a:t>
            </a:r>
            <a:endParaRPr lang="en-US" sz="1600" b="1" smtClean="0">
              <a:solidFill>
                <a:srgbClr val="000000"/>
              </a:solidFill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600200" y="316865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i="1" smtClean="0">
                <a:solidFill>
                  <a:srgbClr val="000000"/>
                </a:solidFill>
              </a:rPr>
              <a:t>x</a:t>
            </a:r>
            <a:endParaRPr lang="en-US" sz="1600" b="1" smtClean="0">
              <a:solidFill>
                <a:srgbClr val="000000"/>
              </a:solidFill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81000" y="23622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i="1" smtClean="0">
                <a:solidFill>
                  <a:srgbClr val="000000"/>
                </a:solidFill>
              </a:rPr>
              <a:t>x</a:t>
            </a:r>
            <a:endParaRPr lang="en-US" sz="1600" b="1" smtClean="0">
              <a:solidFill>
                <a:srgbClr val="000000"/>
              </a:solidFill>
            </a:endParaRP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2971800" y="26670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228600" y="26670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rot="-5400000">
            <a:off x="1600200" y="33528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rot="-5400000">
            <a:off x="1600200" y="18288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1524000" y="2743200"/>
            <a:ext cx="788988" cy="36512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</a:rPr>
              <a:t>80 - 2</a:t>
            </a:r>
            <a:r>
              <a:rPr lang="en-US" sz="1600" b="1" i="1" smtClean="0">
                <a:solidFill>
                  <a:srgbClr val="000000"/>
                </a:solidFill>
              </a:rPr>
              <a:t>x</a:t>
            </a: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2362200" y="2895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 flipH="1">
            <a:off x="838200" y="2895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2362200" y="2438400"/>
            <a:ext cx="788988" cy="36512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</a:rPr>
              <a:t>60 - 2</a:t>
            </a:r>
            <a:r>
              <a:rPr lang="en-US" sz="1600" b="1" i="1" smtClean="0">
                <a:solidFill>
                  <a:srgbClr val="000000"/>
                </a:solidFill>
              </a:rPr>
              <a:t>x</a:t>
            </a:r>
            <a:endParaRPr lang="en-US" sz="1600" b="1" smtClean="0">
              <a:solidFill>
                <a:srgbClr val="000000"/>
              </a:solidFill>
            </a:endParaRPr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 flipV="1">
            <a:off x="2743200" y="2133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2743200" y="2819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4876800" y="1584325"/>
            <a:ext cx="398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8000"/>
                </a:solidFill>
              </a:rPr>
              <a:t>Let </a:t>
            </a:r>
            <a:r>
              <a:rPr lang="en-US" sz="2400" b="1" i="1" smtClean="0">
                <a:solidFill>
                  <a:srgbClr val="008000"/>
                </a:solidFill>
              </a:rPr>
              <a:t>x</a:t>
            </a:r>
            <a:r>
              <a:rPr lang="en-US" sz="2400" b="1" smtClean="0">
                <a:solidFill>
                  <a:srgbClr val="008000"/>
                </a:solidFill>
              </a:rPr>
              <a:t> =</a:t>
            </a:r>
            <a:r>
              <a:rPr lang="en-US" sz="2400" b="1" smtClean="0">
                <a:solidFill>
                  <a:srgbClr val="000000"/>
                </a:solidFill>
              </a:rPr>
              <a:t> </a:t>
            </a:r>
            <a:r>
              <a:rPr lang="en-US" sz="2400" b="1" smtClean="0">
                <a:solidFill>
                  <a:srgbClr val="008000"/>
                </a:solidFill>
              </a:rPr>
              <a:t>the width of the strip.</a:t>
            </a: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212725" y="4316413"/>
            <a:ext cx="29225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CC0000"/>
                </a:solidFill>
              </a:rPr>
              <a:t>Total area</a:t>
            </a:r>
            <a:r>
              <a:rPr lang="en-US" sz="2400" b="1" smtClean="0">
                <a:solidFill>
                  <a:srgbClr val="000000"/>
                </a:solidFill>
              </a:rPr>
              <a:t> = 80 </a:t>
            </a:r>
            <a:r>
              <a:rPr lang="en-US" sz="2400" b="1" smtClean="0">
                <a:solidFill>
                  <a:srgbClr val="000000"/>
                </a:solidFill>
                <a:latin typeface="Arial" charset="0"/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60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                   = 4800 m</a:t>
            </a:r>
            <a:r>
              <a:rPr lang="en-US" sz="2400" b="1" baseline="30000" smtClean="0">
                <a:solidFill>
                  <a:srgbClr val="000000"/>
                </a:solidFill>
              </a:rPr>
              <a:t>2</a:t>
            </a: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212725" y="5318125"/>
            <a:ext cx="2747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996633"/>
                </a:solidFill>
              </a:rPr>
              <a:t>Area of the factory:</a:t>
            </a: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4860925" y="2193925"/>
            <a:ext cx="2747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996633"/>
                </a:solidFill>
              </a:rPr>
              <a:t>Area of the factory</a:t>
            </a:r>
            <a:r>
              <a:rPr lang="en-US" sz="2400" b="1" smtClean="0">
                <a:solidFill>
                  <a:srgbClr val="000000"/>
                </a:solidFill>
              </a:rPr>
              <a:t>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4937125" y="2651125"/>
            <a:ext cx="3351213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996633"/>
                </a:solidFill>
              </a:rPr>
              <a:t>2400</a:t>
            </a:r>
            <a:r>
              <a:rPr lang="en-US" sz="2400" b="1" smtClean="0">
                <a:solidFill>
                  <a:srgbClr val="000000"/>
                </a:solidFill>
              </a:rPr>
              <a:t> = (80 - 2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)(60 - 2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2400 = 4800 - 280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+ 4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baseline="30000" smtClean="0">
                <a:solidFill>
                  <a:srgbClr val="000000"/>
                </a:solidFill>
              </a:rPr>
              <a:t>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baseline="30000" smtClean="0">
                <a:solidFill>
                  <a:srgbClr val="000000"/>
                </a:solidFill>
              </a:rPr>
              <a:t>        </a:t>
            </a:r>
            <a:r>
              <a:rPr lang="en-US" sz="2400" b="1" smtClean="0">
                <a:solidFill>
                  <a:srgbClr val="000000"/>
                </a:solidFill>
              </a:rPr>
              <a:t> 0 = 4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baseline="30000" smtClean="0">
                <a:solidFill>
                  <a:srgbClr val="000000"/>
                </a:solidFill>
              </a:rPr>
              <a:t>2</a:t>
            </a:r>
            <a:r>
              <a:rPr lang="en-US" sz="2400" b="1" smtClean="0">
                <a:solidFill>
                  <a:srgbClr val="000000"/>
                </a:solidFill>
              </a:rPr>
              <a:t> - 280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+ 2400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      0 = 4(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baseline="30000" smtClean="0">
                <a:solidFill>
                  <a:srgbClr val="000000"/>
                </a:solidFill>
              </a:rPr>
              <a:t>2</a:t>
            </a:r>
            <a:r>
              <a:rPr lang="en-US" sz="2400" b="1" smtClean="0">
                <a:solidFill>
                  <a:srgbClr val="000000"/>
                </a:solidFill>
              </a:rPr>
              <a:t> - 70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+ 600)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      0 = 4(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- 60)(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- 10)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      </a:t>
            </a:r>
            <a:r>
              <a:rPr lang="en-US" sz="2400" b="1" i="1" smtClean="0">
                <a:solidFill>
                  <a:srgbClr val="FF1717"/>
                </a:solidFill>
              </a:rPr>
              <a:t>x</a:t>
            </a:r>
            <a:r>
              <a:rPr lang="en-US" sz="2400" b="1" smtClean="0">
                <a:solidFill>
                  <a:srgbClr val="FF1717"/>
                </a:solidFill>
              </a:rPr>
              <a:t> = 60    or   </a:t>
            </a:r>
            <a:r>
              <a:rPr lang="en-US" sz="2400" b="1" i="1" smtClean="0">
                <a:solidFill>
                  <a:srgbClr val="FF1717"/>
                </a:solidFill>
              </a:rPr>
              <a:t>x</a:t>
            </a:r>
            <a:r>
              <a:rPr lang="en-US" sz="2400" b="1" smtClean="0">
                <a:solidFill>
                  <a:srgbClr val="FF1717"/>
                </a:solidFill>
              </a:rPr>
              <a:t> = 10</a:t>
            </a: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3641725" y="5622925"/>
            <a:ext cx="44846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Therefore, the strip is 10 m wide.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The factory is 60 m </a:t>
            </a:r>
            <a:r>
              <a:rPr lang="en-US" sz="2400" b="1" smtClean="0">
                <a:solidFill>
                  <a:srgbClr val="000000"/>
                </a:solidFill>
                <a:latin typeface="Arial" charset="0"/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40 m.</a:t>
            </a:r>
          </a:p>
        </p:txBody>
      </p:sp>
      <p:sp>
        <p:nvSpPr>
          <p:cNvPr id="6180" name="Line 36"/>
          <p:cNvSpPr>
            <a:spLocks noChangeShapeType="1"/>
          </p:cNvSpPr>
          <p:nvPr/>
        </p:nvSpPr>
        <p:spPr bwMode="auto">
          <a:xfrm>
            <a:off x="685800" y="762000"/>
            <a:ext cx="73914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81" name="Line 37"/>
          <p:cNvSpPr>
            <a:spLocks noChangeShapeType="1"/>
          </p:cNvSpPr>
          <p:nvPr/>
        </p:nvSpPr>
        <p:spPr bwMode="auto">
          <a:xfrm>
            <a:off x="4495800" y="838200"/>
            <a:ext cx="7620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800100" y="6324600"/>
            <a:ext cx="177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    = </a:t>
            </a:r>
            <a:r>
              <a:rPr lang="en-US" sz="2400" b="1" smtClean="0">
                <a:solidFill>
                  <a:srgbClr val="996633"/>
                </a:solidFill>
              </a:rPr>
              <a:t>2400 m</a:t>
            </a:r>
            <a:r>
              <a:rPr lang="en-US" sz="2400" b="1" baseline="30000" smtClean="0">
                <a:solidFill>
                  <a:srgbClr val="996633"/>
                </a:solidFill>
              </a:rPr>
              <a:t>2</a:t>
            </a:r>
            <a:endParaRPr lang="en-US" sz="2400" b="1" baseline="30000" smtClean="0">
              <a:solidFill>
                <a:srgbClr val="000000"/>
              </a:solidFill>
            </a:endParaRPr>
          </a:p>
        </p:txBody>
      </p:sp>
      <p:graphicFrame>
        <p:nvGraphicFramePr>
          <p:cNvPr id="6184" name="Object 40"/>
          <p:cNvGraphicFramePr>
            <a:graphicFrameLocks noChangeAspect="1"/>
          </p:cNvGraphicFramePr>
          <p:nvPr/>
        </p:nvGraphicFramePr>
        <p:xfrm>
          <a:off x="914400" y="5715000"/>
          <a:ext cx="11430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4" imgW="635000" imgH="355600" progId="Equation.DSMT36">
                  <p:embed/>
                </p:oleObj>
              </mc:Choice>
              <mc:Fallback>
                <p:oleObj name="Equation" r:id="rId4" imgW="6350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715000"/>
                        <a:ext cx="1143000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6" name="Line 42"/>
          <p:cNvSpPr>
            <a:spLocks noChangeShapeType="1"/>
          </p:cNvSpPr>
          <p:nvPr/>
        </p:nvSpPr>
        <p:spPr bwMode="auto">
          <a:xfrm flipH="1">
            <a:off x="5562600" y="4495800"/>
            <a:ext cx="762000" cy="381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5394325" y="4929188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3333CC"/>
                </a:solidFill>
              </a:rPr>
              <a:t>extraneous</a:t>
            </a:r>
            <a:endParaRPr lang="en-US" sz="2400" b="1" smtClean="0">
              <a:solidFill>
                <a:srgbClr val="3333CC"/>
              </a:solidFill>
            </a:endParaRPr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4.2.</a:t>
            </a:r>
            <a:r>
              <a:rPr lang="en-US" sz="1800" i="1" dirty="0" smtClean="0"/>
              <a:t>19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5623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3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8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1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50" grpId="0" autoUpdateAnimBg="0"/>
      <p:bldP spid="6151" grpId="0" autoUpdateAnimBg="0"/>
      <p:bldP spid="6152" grpId="0" autoUpdateAnimBg="0"/>
      <p:bldP spid="6153" grpId="0" autoUpdateAnimBg="0"/>
      <p:bldP spid="6154" grpId="0" animBg="1"/>
      <p:bldP spid="6155" grpId="0" animBg="1"/>
      <p:bldP spid="6156" grpId="0" animBg="1"/>
      <p:bldP spid="6157" grpId="0" animBg="1"/>
      <p:bldP spid="6167" grpId="0" animBg="1" autoUpdateAnimBg="0"/>
      <p:bldP spid="6168" grpId="0" animBg="1"/>
      <p:bldP spid="6169" grpId="0" animBg="1"/>
      <p:bldP spid="6170" grpId="0" animBg="1" autoUpdateAnimBg="0"/>
      <p:bldP spid="6172" grpId="0" animBg="1"/>
      <p:bldP spid="6173" grpId="0" animBg="1"/>
      <p:bldP spid="6174" grpId="0" autoUpdateAnimBg="0"/>
      <p:bldP spid="6175" grpId="0" autoUpdateAnimBg="0"/>
      <p:bldP spid="6176" grpId="0" autoUpdateAnimBg="0"/>
      <p:bldP spid="6177" grpId="0" autoUpdateAnimBg="0"/>
      <p:bldP spid="6178" grpId="0" build="p" autoUpdateAnimBg="0"/>
      <p:bldP spid="6179" grpId="0" autoUpdateAnimBg="0"/>
      <p:bldP spid="6180" grpId="0" animBg="1"/>
      <p:bldP spid="6181" grpId="0" animBg="1"/>
      <p:bldP spid="6182" grpId="0" autoUpdateAnimBg="0"/>
      <p:bldP spid="6186" grpId="0" animBg="1"/>
      <p:bldP spid="61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12725" y="619125"/>
            <a:ext cx="877887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6600CC"/>
                </a:solidFill>
              </a:rPr>
              <a:t>To solve quadratic equations by factoring, apply the</a:t>
            </a:r>
            <a:r>
              <a:rPr lang="en-US" sz="2400" b="1" dirty="0"/>
              <a:t> 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Zero Product Property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6600CC"/>
                </a:solidFill>
              </a:rPr>
              <a:t>which states that, if the product </a:t>
            </a:r>
          </a:p>
          <a:p>
            <a:r>
              <a:rPr lang="en-US" sz="2400" b="1" dirty="0">
                <a:solidFill>
                  <a:srgbClr val="6600CC"/>
                </a:solidFill>
              </a:rPr>
              <a:t>of two real numbers is zero, then one or both of the numbers </a:t>
            </a:r>
          </a:p>
          <a:p>
            <a:r>
              <a:rPr lang="en-US" sz="2400" b="1" dirty="0">
                <a:solidFill>
                  <a:srgbClr val="6600CC"/>
                </a:solidFill>
              </a:rPr>
              <a:t>must be zero.</a:t>
            </a:r>
          </a:p>
          <a:p>
            <a:r>
              <a:rPr lang="en-US" sz="2400" b="1" dirty="0">
                <a:solidFill>
                  <a:srgbClr val="6600CC"/>
                </a:solidFill>
              </a:rPr>
              <a:t>Thus, if</a:t>
            </a:r>
            <a:r>
              <a:rPr lang="en-US" sz="2400" b="1" dirty="0"/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ab</a:t>
            </a:r>
            <a:r>
              <a:rPr lang="en-US" sz="2400" b="1" dirty="0">
                <a:solidFill>
                  <a:srgbClr val="FF0000"/>
                </a:solidFill>
              </a:rPr>
              <a:t> = 0</a:t>
            </a:r>
            <a:r>
              <a:rPr lang="en-US" sz="2400" b="1" dirty="0"/>
              <a:t>, </a:t>
            </a:r>
            <a:r>
              <a:rPr lang="en-US" sz="2400" b="1" dirty="0" smtClean="0">
                <a:solidFill>
                  <a:srgbClr val="6600CC"/>
                </a:solidFill>
              </a:rPr>
              <a:t>then either</a:t>
            </a:r>
            <a:r>
              <a:rPr lang="en-US" sz="2400" b="1" dirty="0" smtClean="0"/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a</a:t>
            </a:r>
            <a:r>
              <a:rPr lang="en-US" sz="2400" b="1" dirty="0">
                <a:solidFill>
                  <a:srgbClr val="FF0000"/>
                </a:solidFill>
              </a:rPr>
              <a:t> = 0,</a:t>
            </a:r>
            <a:r>
              <a:rPr lang="en-US" sz="2400" b="1" dirty="0"/>
              <a:t>  </a:t>
            </a:r>
            <a:r>
              <a:rPr lang="en-US" sz="2400" b="1" dirty="0">
                <a:solidFill>
                  <a:srgbClr val="6600CC"/>
                </a:solidFill>
              </a:rPr>
              <a:t>or</a:t>
            </a:r>
            <a:r>
              <a:rPr lang="en-US" sz="2400" b="1" dirty="0"/>
              <a:t>  </a:t>
            </a:r>
            <a:r>
              <a:rPr lang="en-US" sz="2400" b="1" i="1" dirty="0">
                <a:solidFill>
                  <a:srgbClr val="FF0000"/>
                </a:solidFill>
              </a:rPr>
              <a:t>b</a:t>
            </a:r>
            <a:r>
              <a:rPr lang="en-US" sz="2400" b="1" dirty="0">
                <a:solidFill>
                  <a:srgbClr val="FF0000"/>
                </a:solidFill>
              </a:rPr>
              <a:t> = </a:t>
            </a:r>
            <a:r>
              <a:rPr lang="en-US" sz="2400" b="1" dirty="0" smtClean="0">
                <a:solidFill>
                  <a:srgbClr val="FF0000"/>
                </a:solidFill>
              </a:rPr>
              <a:t>0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6600CC"/>
                </a:solidFill>
              </a:rPr>
              <a:t>or both equal 0.</a:t>
            </a:r>
            <a:endParaRPr lang="en-US" sz="2400" b="1" dirty="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524000" y="14288"/>
            <a:ext cx="62570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u="sng" dirty="0"/>
              <a:t>Solving Quadratic </a:t>
            </a:r>
            <a:r>
              <a:rPr lang="en-US" sz="2800" b="1" u="sng" dirty="0" smtClean="0"/>
              <a:t>Equations by Factoring</a:t>
            </a:r>
            <a:endParaRPr lang="en-US" sz="2800" b="1" u="sng" dirty="0"/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5576080" y="2971800"/>
            <a:ext cx="23487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</a:rPr>
              <a:t>x </a:t>
            </a:r>
            <a:r>
              <a:rPr lang="en-US" sz="2400" dirty="0">
                <a:latin typeface="Times New Roman" pitchFamily="18" charset="0"/>
              </a:rPr>
              <a:t>– 5)(</a:t>
            </a:r>
            <a:r>
              <a:rPr lang="en-US" sz="2400" i="1" dirty="0">
                <a:latin typeface="Times New Roman" pitchFamily="18" charset="0"/>
              </a:rPr>
              <a:t>x </a:t>
            </a:r>
            <a:r>
              <a:rPr lang="en-US" sz="2400" dirty="0">
                <a:latin typeface="Times New Roman" pitchFamily="18" charset="0"/>
              </a:rPr>
              <a:t>– 1) = 0.</a:t>
            </a: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5601558" y="3581400"/>
            <a:ext cx="225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(</a:t>
            </a:r>
            <a:r>
              <a:rPr lang="en-US" sz="2400" i="1">
                <a:solidFill>
                  <a:srgbClr val="0073F3"/>
                </a:solidFill>
                <a:latin typeface="Times New Roman" pitchFamily="18" charset="0"/>
              </a:rPr>
              <a:t>x </a:t>
            </a:r>
            <a:r>
              <a:rPr lang="en-US" sz="2400">
                <a:solidFill>
                  <a:srgbClr val="0073F3"/>
                </a:solidFill>
                <a:latin typeface="Times New Roman" pitchFamily="18" charset="0"/>
              </a:rPr>
              <a:t>– 5</a:t>
            </a:r>
            <a:r>
              <a:rPr lang="en-US" sz="2400">
                <a:latin typeface="Times New Roman" pitchFamily="18" charset="0"/>
              </a:rPr>
              <a:t>)(</a:t>
            </a:r>
            <a:r>
              <a:rPr lang="en-US" sz="2400" i="1">
                <a:solidFill>
                  <a:srgbClr val="FF0000"/>
                </a:solidFill>
                <a:latin typeface="Times New Roman" pitchFamily="18" charset="0"/>
              </a:rPr>
              <a:t>x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– 1</a:t>
            </a:r>
            <a:r>
              <a:rPr lang="en-US" sz="2400">
                <a:latin typeface="Times New Roman" pitchFamily="18" charset="0"/>
              </a:rPr>
              <a:t>) = 0</a:t>
            </a: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4763358" y="407035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i="1">
                <a:solidFill>
                  <a:srgbClr val="0073F3"/>
                </a:solidFill>
                <a:latin typeface="Times New Roman" pitchFamily="18" charset="0"/>
              </a:rPr>
              <a:t>x </a:t>
            </a:r>
            <a:r>
              <a:rPr lang="en-US" sz="2400">
                <a:solidFill>
                  <a:srgbClr val="0073F3"/>
                </a:solidFill>
                <a:latin typeface="Times New Roman" pitchFamily="18" charset="0"/>
              </a:rPr>
              <a:t>– 5</a:t>
            </a:r>
            <a:r>
              <a:rPr lang="en-US" sz="2400">
                <a:solidFill>
                  <a:srgbClr val="00CDFF"/>
                </a:solidFill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 =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 0        </a:t>
            </a: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5296758" y="4572000"/>
            <a:ext cx="111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i="1">
                <a:solidFill>
                  <a:srgbClr val="010000"/>
                </a:solidFill>
                <a:latin typeface="Times New Roman" pitchFamily="18" charset="0"/>
              </a:rPr>
              <a:t>x </a:t>
            </a:r>
            <a:r>
              <a:rPr lang="en-US" sz="2400">
                <a:solidFill>
                  <a:srgbClr val="010000"/>
                </a:solidFill>
                <a:latin typeface="Times New Roman" pitchFamily="18" charset="0"/>
              </a:rPr>
              <a:t>=  5     </a:t>
            </a:r>
            <a:r>
              <a:rPr lang="en-US" sz="2400" i="1">
                <a:solidFill>
                  <a:srgbClr val="010000"/>
                </a:solidFill>
                <a:latin typeface="Times New Roman" pitchFamily="18" charset="0"/>
              </a:rPr>
              <a:t>   </a:t>
            </a:r>
            <a:endParaRPr 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6134958" y="4572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rgbClr val="000000"/>
                </a:solidFill>
                <a:latin typeface="Arial" pitchFamily="34" charset="0"/>
              </a:rPr>
              <a:t>or</a:t>
            </a:r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6134958" y="40703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rgbClr val="000000"/>
                </a:solidFill>
                <a:latin typeface="Arial" pitchFamily="34" charset="0"/>
              </a:rPr>
              <a:t>or</a:t>
            </a:r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6601683" y="4070350"/>
            <a:ext cx="1254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i="1">
                <a:solidFill>
                  <a:srgbClr val="FF001A"/>
                </a:solidFill>
                <a:latin typeface="Times New Roman" pitchFamily="18" charset="0"/>
              </a:rPr>
              <a:t>x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–</a:t>
            </a:r>
            <a:r>
              <a:rPr lang="en-US" sz="2400">
                <a:solidFill>
                  <a:srgbClr val="FF001A"/>
                </a:solidFill>
                <a:latin typeface="Times New Roman" pitchFamily="18" charset="0"/>
              </a:rPr>
              <a:t> 1 </a:t>
            </a:r>
            <a:r>
              <a:rPr lang="en-US" sz="2400">
                <a:latin typeface="Times New Roman" pitchFamily="18" charset="0"/>
              </a:rPr>
              <a:t>=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 0</a:t>
            </a: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7092221" y="4581525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i="1">
                <a:solidFill>
                  <a:srgbClr val="010000"/>
                </a:solidFill>
                <a:latin typeface="Times New Roman" pitchFamily="18" charset="0"/>
              </a:rPr>
              <a:t>x </a:t>
            </a:r>
            <a:r>
              <a:rPr lang="en-US" sz="2400">
                <a:solidFill>
                  <a:srgbClr val="010000"/>
                </a:solidFill>
                <a:latin typeface="Times New Roman" pitchFamily="18" charset="0"/>
              </a:rPr>
              <a:t>= 1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114788"/>
              </p:ext>
            </p:extLst>
          </p:nvPr>
        </p:nvGraphicFramePr>
        <p:xfrm>
          <a:off x="817562" y="3005137"/>
          <a:ext cx="1239838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name="Equation" r:id="rId4" imgW="723600" imgH="203040" progId="Equation.DSMT4">
                  <p:embed/>
                </p:oleObj>
              </mc:Choice>
              <mc:Fallback>
                <p:oleObj name="Equation" r:id="rId4" imgW="723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17562" y="3005137"/>
                        <a:ext cx="1239838" cy="347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1365" y="3581400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= 0 or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4186535"/>
            <a:ext cx="1265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= 0  or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3581400"/>
            <a:ext cx="13035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+ 1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 0</a:t>
            </a:r>
          </a:p>
        </p:txBody>
      </p:sp>
      <p:sp>
        <p:nvSpPr>
          <p:cNvPr id="5" name="Rectangle 4"/>
          <p:cNvSpPr/>
          <p:nvPr/>
        </p:nvSpPr>
        <p:spPr>
          <a:xfrm>
            <a:off x="2276749" y="4191000"/>
            <a:ext cx="9236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= -1</a:t>
            </a: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4.2.</a:t>
            </a:r>
            <a:r>
              <a:rPr lang="en-US" sz="1800" i="1" dirty="0" smtClean="0"/>
              <a:t>1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8412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206" grpId="0" autoUpdateAnimBg="0"/>
      <p:bldP spid="8216" grpId="0" autoUpdateAnimBg="0"/>
      <p:bldP spid="8217" grpId="0" autoUpdateAnimBg="0"/>
      <p:bldP spid="8218" grpId="0" autoUpdateAnimBg="0"/>
      <p:bldP spid="8219" grpId="0" autoUpdateAnimBg="0"/>
      <p:bldP spid="8222" grpId="0" autoUpdateAnimBg="0"/>
      <p:bldP spid="8223" grpId="0" autoUpdateAnimBg="0"/>
      <p:bldP spid="8224" grpId="0" autoUpdateAnimBg="0"/>
      <p:bldP spid="8225" grpId="0" autoUpdateAnimBg="0"/>
      <p:bldP spid="3" grpId="0"/>
      <p:bldP spid="20" grpId="0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02" name="Group 38"/>
          <p:cNvGrpSpPr>
            <a:grpSpLocks/>
          </p:cNvGrpSpPr>
          <p:nvPr/>
        </p:nvGrpSpPr>
        <p:grpSpPr bwMode="auto">
          <a:xfrm>
            <a:off x="228600" y="1524000"/>
            <a:ext cx="3352800" cy="2133600"/>
            <a:chOff x="144" y="960"/>
            <a:chExt cx="2112" cy="1344"/>
          </a:xfrm>
          <a:solidFill>
            <a:srgbClr val="996633"/>
          </a:solidFill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144" y="960"/>
              <a:ext cx="2112" cy="134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528" y="1344"/>
              <a:ext cx="1344" cy="57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11300" name="Text Box 36"/>
            <p:cNvSpPr txBox="1">
              <a:spLocks noChangeArrowheads="1"/>
            </p:cNvSpPr>
            <p:nvPr/>
          </p:nvSpPr>
          <p:spPr bwMode="auto">
            <a:xfrm>
              <a:off x="1056" y="1344"/>
              <a:ext cx="356" cy="28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smtClean="0">
                  <a:solidFill>
                    <a:srgbClr val="000000"/>
                  </a:solidFill>
                </a:rPr>
                <a:t>30 </a:t>
              </a:r>
            </a:p>
          </p:txBody>
        </p:sp>
        <p:sp>
          <p:nvSpPr>
            <p:cNvPr id="11301" name="Text Box 37"/>
            <p:cNvSpPr txBox="1">
              <a:spLocks noChangeArrowheads="1"/>
            </p:cNvSpPr>
            <p:nvPr/>
          </p:nvSpPr>
          <p:spPr bwMode="auto">
            <a:xfrm>
              <a:off x="1584" y="1536"/>
              <a:ext cx="308" cy="28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smtClean="0">
                  <a:solidFill>
                    <a:srgbClr val="000000"/>
                  </a:solidFill>
                </a:rPr>
                <a:t>20</a:t>
              </a:r>
            </a:p>
          </p:txBody>
        </p:sp>
      </p:grp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36525" y="60325"/>
            <a:ext cx="921495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3   A picture that measures  30 cm by 20 cm is to be surrounded by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     a frame of uniform width and equal in area to the picture.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     How wide is the frame, and what are the dimensions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     of the entire framed picture?</a:t>
            </a:r>
            <a:endParaRPr lang="en-US" sz="2800" b="1" dirty="0" smtClean="0">
              <a:solidFill>
                <a:srgbClr val="000000"/>
              </a:solidFill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143250" y="23622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i="1" smtClean="0">
                <a:solidFill>
                  <a:srgbClr val="000000"/>
                </a:solidFill>
              </a:rPr>
              <a:t>x</a:t>
            </a:r>
            <a:endParaRPr lang="en-US" sz="1600" b="1" smtClean="0">
              <a:solidFill>
                <a:srgbClr val="000000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676400" y="164465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i="1" smtClean="0">
                <a:solidFill>
                  <a:srgbClr val="000000"/>
                </a:solidFill>
              </a:rPr>
              <a:t>x</a:t>
            </a:r>
            <a:endParaRPr lang="en-US" sz="1600" b="1" smtClean="0">
              <a:solidFill>
                <a:srgbClr val="000000"/>
              </a:solidFill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600200" y="316865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i="1" smtClean="0">
                <a:solidFill>
                  <a:srgbClr val="000000"/>
                </a:solidFill>
              </a:rPr>
              <a:t>x</a:t>
            </a:r>
            <a:endParaRPr lang="en-US" sz="1600" b="1" smtClean="0">
              <a:solidFill>
                <a:srgbClr val="000000"/>
              </a:solidFill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81000" y="23622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i="1" smtClean="0">
                <a:solidFill>
                  <a:srgbClr val="000000"/>
                </a:solidFill>
              </a:rPr>
              <a:t>x</a:t>
            </a:r>
            <a:endParaRPr lang="en-US" sz="1600" b="1" smtClean="0">
              <a:solidFill>
                <a:srgbClr val="000000"/>
              </a:solidFill>
            </a:endParaRP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2971800" y="26670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228600" y="26670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rot="-5400000">
            <a:off x="1600200" y="33528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rot="-5400000">
            <a:off x="1600200" y="18288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447800" y="3733800"/>
            <a:ext cx="1119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30 + 2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2667000" y="396240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H="1">
            <a:off x="228600" y="39624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581400" y="2422525"/>
            <a:ext cx="1119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20 + 2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3962400" y="2819400"/>
            <a:ext cx="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V="1">
            <a:off x="3962400" y="15240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4876800" y="1584325"/>
            <a:ext cx="41889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8000"/>
                </a:solidFill>
              </a:rPr>
              <a:t>Let </a:t>
            </a:r>
            <a:r>
              <a:rPr lang="en-US" sz="2400" b="1" i="1" dirty="0" smtClean="0">
                <a:solidFill>
                  <a:srgbClr val="008000"/>
                </a:solidFill>
              </a:rPr>
              <a:t>x</a:t>
            </a:r>
            <a:r>
              <a:rPr lang="en-US" sz="2400" b="1" dirty="0" smtClean="0">
                <a:solidFill>
                  <a:srgbClr val="008000"/>
                </a:solidFill>
              </a:rPr>
              <a:t> =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</a:rPr>
              <a:t>the width of the frame</a:t>
            </a:r>
            <a:endParaRPr lang="en-US" sz="2400" b="1" dirty="0" smtClean="0">
              <a:solidFill>
                <a:srgbClr val="000000"/>
              </a:solidFill>
            </a:endParaRP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12725" y="4316413"/>
            <a:ext cx="32574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CC0000"/>
                </a:solidFill>
              </a:rPr>
              <a:t>Total area</a:t>
            </a:r>
            <a:r>
              <a:rPr lang="en-US" sz="2400" b="1" dirty="0" smtClean="0">
                <a:solidFill>
                  <a:srgbClr val="000000"/>
                </a:solidFill>
              </a:rPr>
              <a:t> = 30 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x</a:t>
            </a:r>
            <a:r>
              <a:rPr lang="en-US" sz="2400" b="1" dirty="0" smtClean="0">
                <a:solidFill>
                  <a:srgbClr val="000000"/>
                </a:solidFill>
              </a:rPr>
              <a:t> 20 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x</a:t>
            </a:r>
            <a:r>
              <a:rPr lang="en-US" sz="2400" b="1" dirty="0" smtClean="0">
                <a:solidFill>
                  <a:srgbClr val="000000"/>
                </a:solidFill>
              </a:rPr>
              <a:t> 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                   = 1200 cm</a:t>
            </a:r>
            <a:r>
              <a:rPr lang="en-US" sz="2400" b="1" baseline="30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4937125" y="2651125"/>
            <a:ext cx="339725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1200 = (30 + 2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)(20 + 2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1200 = 600 + 100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+ 4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baseline="30000" smtClean="0">
                <a:solidFill>
                  <a:srgbClr val="000000"/>
                </a:solidFill>
              </a:rPr>
              <a:t>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baseline="30000" smtClean="0">
                <a:solidFill>
                  <a:srgbClr val="000000"/>
                </a:solidFill>
              </a:rPr>
              <a:t>        </a:t>
            </a:r>
            <a:r>
              <a:rPr lang="en-US" sz="2400" b="1" smtClean="0">
                <a:solidFill>
                  <a:srgbClr val="000000"/>
                </a:solidFill>
              </a:rPr>
              <a:t> 0 = 4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baseline="30000" smtClean="0">
                <a:solidFill>
                  <a:srgbClr val="000000"/>
                </a:solidFill>
              </a:rPr>
              <a:t>2</a:t>
            </a:r>
            <a:r>
              <a:rPr lang="en-US" sz="2400" b="1" smtClean="0">
                <a:solidFill>
                  <a:srgbClr val="000000"/>
                </a:solidFill>
              </a:rPr>
              <a:t> + 100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- 600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      0 = 4(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baseline="30000" smtClean="0">
                <a:solidFill>
                  <a:srgbClr val="000000"/>
                </a:solidFill>
              </a:rPr>
              <a:t>2</a:t>
            </a:r>
            <a:r>
              <a:rPr lang="en-US" sz="2400" b="1" smtClean="0">
                <a:solidFill>
                  <a:srgbClr val="000000"/>
                </a:solidFill>
              </a:rPr>
              <a:t> + 25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- 150)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      0 = 4(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- 5)(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+ 30)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      </a:t>
            </a:r>
            <a:r>
              <a:rPr lang="en-US" sz="2400" b="1" i="1" smtClean="0">
                <a:solidFill>
                  <a:srgbClr val="FF1717"/>
                </a:solidFill>
              </a:rPr>
              <a:t>x</a:t>
            </a:r>
            <a:r>
              <a:rPr lang="en-US" sz="2400" b="1" smtClean="0">
                <a:solidFill>
                  <a:srgbClr val="FF1717"/>
                </a:solidFill>
              </a:rPr>
              <a:t> = 5    or   </a:t>
            </a:r>
            <a:r>
              <a:rPr lang="en-US" sz="2400" b="1" i="1" smtClean="0">
                <a:solidFill>
                  <a:srgbClr val="FF1717"/>
                </a:solidFill>
              </a:rPr>
              <a:t>x</a:t>
            </a:r>
            <a:r>
              <a:rPr lang="en-US" sz="2400" b="1" smtClean="0">
                <a:solidFill>
                  <a:srgbClr val="FF1717"/>
                </a:solidFill>
              </a:rPr>
              <a:t> = -30</a:t>
            </a: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3641725" y="5622925"/>
            <a:ext cx="513557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Therefore, the frame is 5 cm wide.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The framed picture is  30 cm 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x</a:t>
            </a:r>
            <a:r>
              <a:rPr lang="en-US" sz="2400" b="1" dirty="0" smtClean="0">
                <a:solidFill>
                  <a:srgbClr val="000000"/>
                </a:solidFill>
              </a:rPr>
              <a:t> 40 cm.</a:t>
            </a:r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 flipH="1">
            <a:off x="6971283" y="4548188"/>
            <a:ext cx="762000" cy="381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6858000" y="4964054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3333CC"/>
                </a:solidFill>
              </a:rPr>
              <a:t>extraneous</a:t>
            </a:r>
            <a:endParaRPr lang="en-US" sz="2400" b="1" dirty="0" smtClean="0">
              <a:solidFill>
                <a:srgbClr val="3333CC"/>
              </a:solidFill>
            </a:endParaRP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4.2.</a:t>
            </a:r>
            <a:r>
              <a:rPr lang="en-US" sz="1800" i="1" dirty="0" smtClean="0"/>
              <a:t>20</a:t>
            </a:r>
            <a:endParaRPr lang="en-US" sz="1800" dirty="0"/>
          </a:p>
        </p:txBody>
      </p:sp>
      <p:pic>
        <p:nvPicPr>
          <p:cNvPr id="29" name="Picture 2" descr="http://www.infobarrel.com/media/image/3558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33601"/>
            <a:ext cx="2133600" cy="91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58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3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1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1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1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9" grpId="0" autoUpdateAnimBg="0"/>
      <p:bldP spid="11270" grpId="0" autoUpdateAnimBg="0"/>
      <p:bldP spid="11271" grpId="0" autoUpdateAnimBg="0"/>
      <p:bldP spid="11272" grpId="0" autoUpdateAnimBg="0"/>
      <p:bldP spid="11273" grpId="0" animBg="1"/>
      <p:bldP spid="11274" grpId="0" animBg="1"/>
      <p:bldP spid="11275" grpId="0" animBg="1"/>
      <p:bldP spid="11276" grpId="0" animBg="1"/>
      <p:bldP spid="11277" grpId="0" autoUpdateAnimBg="0"/>
      <p:bldP spid="11278" grpId="0" animBg="1"/>
      <p:bldP spid="11279" grpId="0" animBg="1"/>
      <p:bldP spid="11280" grpId="0" autoUpdateAnimBg="0"/>
      <p:bldP spid="11281" grpId="0" animBg="1"/>
      <p:bldP spid="11282" grpId="0" animBg="1"/>
      <p:bldP spid="11289" grpId="0" autoUpdateAnimBg="0"/>
      <p:bldP spid="11290" grpId="0" autoUpdateAnimBg="0"/>
      <p:bldP spid="11293" grpId="0" build="p" autoUpdateAnimBg="0"/>
      <p:bldP spid="11294" grpId="0" autoUpdateAnimBg="0"/>
      <p:bldP spid="11303" grpId="0" animBg="1"/>
      <p:bldP spid="1130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6248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 Part B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0122" y="1674167"/>
            <a:ext cx="305699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Suggested Questions: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2667000"/>
            <a:ext cx="28312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229:</a:t>
            </a:r>
          </a:p>
          <a:p>
            <a:r>
              <a:rPr lang="en-US" dirty="0" smtClean="0"/>
              <a:t>2a, 3c, 7e,f, 8b,e,f, 9d, </a:t>
            </a:r>
          </a:p>
          <a:p>
            <a:r>
              <a:rPr lang="en-US" dirty="0" smtClean="0"/>
              <a:t>12, 13, 14, 17, 20, 22, 23, 28</a:t>
            </a:r>
            <a:endParaRPr lang="en-US" dirty="0"/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smtClean="0"/>
              <a:t>4.2.</a:t>
            </a:r>
            <a:r>
              <a:rPr lang="en-US" sz="1800" i="1" smtClean="0"/>
              <a:t>21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8088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9485" y="110337"/>
            <a:ext cx="323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Solve Quadratic Equation Part A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4.2.</a:t>
            </a:r>
            <a:r>
              <a:rPr lang="en-US" sz="1800" i="1" dirty="0"/>
              <a:t>2</a:t>
            </a:r>
            <a:endParaRPr lang="en-US" sz="18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10762634"/>
              </p:ext>
            </p:extLst>
          </p:nvPr>
        </p:nvGraphicFramePr>
        <p:xfrm>
          <a:off x="457200" y="609600"/>
          <a:ext cx="8001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822188"/>
              </p:ext>
            </p:extLst>
          </p:nvPr>
        </p:nvGraphicFramePr>
        <p:xfrm>
          <a:off x="5029200" y="462083"/>
          <a:ext cx="914400" cy="332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2" name="Equation" r:id="rId8" imgW="558720" imgH="203040" progId="Equation.DSMT4">
                  <p:embed/>
                </p:oleObj>
              </mc:Choice>
              <mc:Fallback>
                <p:oleObj name="Equation" r:id="rId8" imgW="558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029200" y="462083"/>
                        <a:ext cx="914400" cy="3325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4995492"/>
              </p:ext>
            </p:extLst>
          </p:nvPr>
        </p:nvGraphicFramePr>
        <p:xfrm>
          <a:off x="6754813" y="1371600"/>
          <a:ext cx="1122362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3" name="Equation" r:id="rId10" imgW="685800" imgH="203040" progId="Equation.DSMT4">
                  <p:embed/>
                </p:oleObj>
              </mc:Choice>
              <mc:Fallback>
                <p:oleObj name="Equation" r:id="rId10" imgW="685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754813" y="1371600"/>
                        <a:ext cx="1122362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182655"/>
              </p:ext>
            </p:extLst>
          </p:nvPr>
        </p:nvGraphicFramePr>
        <p:xfrm>
          <a:off x="7335837" y="3429000"/>
          <a:ext cx="1350963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4" name="Equation" r:id="rId12" imgW="825480" imgH="203040" progId="Equation.DSMT4">
                  <p:embed/>
                </p:oleObj>
              </mc:Choice>
              <mc:Fallback>
                <p:oleObj name="Equation" r:id="rId12" imgW="825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335837" y="3429000"/>
                        <a:ext cx="1350963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759072"/>
              </p:ext>
            </p:extLst>
          </p:nvPr>
        </p:nvGraphicFramePr>
        <p:xfrm>
          <a:off x="6553200" y="5410200"/>
          <a:ext cx="769937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5" name="Equation" r:id="rId14" imgW="469800" imgH="203040" progId="Equation.DSMT4">
                  <p:embed/>
                </p:oleObj>
              </mc:Choice>
              <mc:Fallback>
                <p:oleObj name="Equation" r:id="rId14" imgW="469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553200" y="5410200"/>
                        <a:ext cx="769937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323387"/>
              </p:ext>
            </p:extLst>
          </p:nvPr>
        </p:nvGraphicFramePr>
        <p:xfrm>
          <a:off x="1666875" y="5867400"/>
          <a:ext cx="1247775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6" name="Equation" r:id="rId16" imgW="761760" imgH="203040" progId="Equation.DSMT4">
                  <p:embed/>
                </p:oleObj>
              </mc:Choice>
              <mc:Fallback>
                <p:oleObj name="Equation" r:id="rId16" imgW="7617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666875" y="5867400"/>
                        <a:ext cx="1247775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943702"/>
              </p:ext>
            </p:extLst>
          </p:nvPr>
        </p:nvGraphicFramePr>
        <p:xfrm>
          <a:off x="274638" y="3578225"/>
          <a:ext cx="1309687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7" name="Equation" r:id="rId18" imgW="799920" imgH="393480" progId="Equation.DSMT4">
                  <p:embed/>
                </p:oleObj>
              </mc:Choice>
              <mc:Fallback>
                <p:oleObj name="Equation" r:id="rId18" imgW="799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74638" y="3578225"/>
                        <a:ext cx="1309687" cy="642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756039"/>
              </p:ext>
            </p:extLst>
          </p:nvPr>
        </p:nvGraphicFramePr>
        <p:xfrm>
          <a:off x="746125" y="931863"/>
          <a:ext cx="222567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8" name="Equation" r:id="rId20" imgW="1358640" imgH="279360" progId="Equation.DSMT4">
                  <p:embed/>
                </p:oleObj>
              </mc:Choice>
              <mc:Fallback>
                <p:oleObj name="Equation" r:id="rId20" imgW="13586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46125" y="931863"/>
                        <a:ext cx="2225675" cy="455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766410"/>
              </p:ext>
            </p:extLst>
          </p:nvPr>
        </p:nvGraphicFramePr>
        <p:xfrm>
          <a:off x="5952392" y="488461"/>
          <a:ext cx="1268412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9" name="Equation" r:id="rId22" imgW="774360" imgH="203040" progId="Equation.DSMT4">
                  <p:embed/>
                </p:oleObj>
              </mc:Choice>
              <mc:Fallback>
                <p:oleObj name="Equation" r:id="rId22" imgW="7743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952392" y="488461"/>
                        <a:ext cx="1268412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116067"/>
              </p:ext>
            </p:extLst>
          </p:nvPr>
        </p:nvGraphicFramePr>
        <p:xfrm>
          <a:off x="6989762" y="1684338"/>
          <a:ext cx="1620838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50" name="Equation" r:id="rId24" imgW="990360" imgH="253800" progId="Equation.DSMT4">
                  <p:embed/>
                </p:oleObj>
              </mc:Choice>
              <mc:Fallback>
                <p:oleObj name="Equation" r:id="rId24" imgW="990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6989762" y="1684338"/>
                        <a:ext cx="1620838" cy="414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038542"/>
              </p:ext>
            </p:extLst>
          </p:nvPr>
        </p:nvGraphicFramePr>
        <p:xfrm>
          <a:off x="7353300" y="3852863"/>
          <a:ext cx="162242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51" name="Equation" r:id="rId26" imgW="990360" imgH="533160" progId="Equation.DSMT4">
                  <p:embed/>
                </p:oleObj>
              </mc:Choice>
              <mc:Fallback>
                <p:oleObj name="Equation" r:id="rId26" imgW="99036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7353300" y="3852863"/>
                        <a:ext cx="1622425" cy="871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13126"/>
              </p:ext>
            </p:extLst>
          </p:nvPr>
        </p:nvGraphicFramePr>
        <p:xfrm>
          <a:off x="6627812" y="5791200"/>
          <a:ext cx="160178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52" name="Equation" r:id="rId28" imgW="977760" imgH="253800" progId="Equation.DSMT4">
                  <p:embed/>
                </p:oleObj>
              </mc:Choice>
              <mc:Fallback>
                <p:oleObj name="Equation" r:id="rId28" imgW="9777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6627812" y="5791200"/>
                        <a:ext cx="1601788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915453"/>
              </p:ext>
            </p:extLst>
          </p:nvPr>
        </p:nvGraphicFramePr>
        <p:xfrm>
          <a:off x="1752600" y="6215062"/>
          <a:ext cx="18288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53" name="Equation" r:id="rId30" imgW="1117440" imgH="253800" progId="Equation.DSMT4">
                  <p:embed/>
                </p:oleObj>
              </mc:Choice>
              <mc:Fallback>
                <p:oleObj name="Equation" r:id="rId30" imgW="1117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752600" y="6215062"/>
                        <a:ext cx="1828800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646366"/>
              </p:ext>
            </p:extLst>
          </p:nvPr>
        </p:nvGraphicFramePr>
        <p:xfrm>
          <a:off x="201612" y="4464050"/>
          <a:ext cx="1931988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54" name="Equation" r:id="rId32" imgW="1180800" imgH="812520" progId="Equation.DSMT4">
                  <p:embed/>
                </p:oleObj>
              </mc:Choice>
              <mc:Fallback>
                <p:oleObj name="Equation" r:id="rId32" imgW="118080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201612" y="4464050"/>
                        <a:ext cx="1931988" cy="1327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542651"/>
              </p:ext>
            </p:extLst>
          </p:nvPr>
        </p:nvGraphicFramePr>
        <p:xfrm>
          <a:off x="1009650" y="479425"/>
          <a:ext cx="272415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55" name="Equation" r:id="rId34" imgW="1663560" imgH="279360" progId="Equation.DSMT4">
                  <p:embed/>
                </p:oleObj>
              </mc:Choice>
              <mc:Fallback>
                <p:oleObj name="Equation" r:id="rId34" imgW="16635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1009650" y="479425"/>
                        <a:ext cx="2724150" cy="455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725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0C9058-4595-4DE5-89D9-1F47F123B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710C9058-4595-4DE5-89D9-1F47F123BA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328C99-1027-41CE-A57B-3CF7A50D22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8E328C99-1027-41CE-A57B-3CF7A50D22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58F93-D316-4625-A322-03423E1559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78558F93-D316-4625-A322-03423E1559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930FF92-133A-4233-923E-1F7C71947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graphicEl>
                                              <a:dgm id="{A930FF92-133A-4233-923E-1F7C71947A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3ADE554-53E8-4F60-9AD0-B47FB97584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43ADE554-53E8-4F60-9AD0-B47FB97584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7468644-4801-4FED-9D38-25B60AF06E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">
                                            <p:graphicEl>
                                              <a:dgm id="{77468644-4801-4FED-9D38-25B60AF06E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DF68EAD-B5B0-42DF-801F-BCDF84656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">
                                            <p:graphicEl>
                                              <a:dgm id="{CDF68EAD-B5B0-42DF-801F-BCDF846564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AA312D-A733-484C-90E4-08D226AB7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">
                                            <p:graphicEl>
                                              <a:dgm id="{7FAA312D-A733-484C-90E4-08D226AB75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9FB8364-1E51-479D-91F1-060218308F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3">
                                            <p:graphicEl>
                                              <a:dgm id="{A9FB8364-1E51-479D-91F1-060218308F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D3C4EEF-48E8-408A-9A44-A724836E49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3">
                                            <p:graphicEl>
                                              <a:dgm id="{8D3C4EEF-48E8-408A-9A44-A724836E49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BA17DF4-1DC7-43BE-9985-27F9AF03E4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3">
                                            <p:graphicEl>
                                              <a:dgm id="{BBA17DF4-1DC7-43BE-9985-27F9AF03E4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3FE1E6A-5925-4966-A02E-65862B70B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3">
                                            <p:graphicEl>
                                              <a:dgm id="{C3FE1E6A-5925-4966-A02E-65862B70B8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42870C3-11E9-4664-B588-5F321375A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3">
                                            <p:graphicEl>
                                              <a:dgm id="{342870C3-11E9-4664-B588-5F321375A5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1B1A8F-572A-4EF6-9FD6-D24137CA90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3">
                                            <p:graphicEl>
                                              <a:dgm id="{D61B1A8F-572A-4EF6-9FD6-D24137CA90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1E1C3D0-50B3-4E68-B569-419D637E5C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9" dur="500"/>
                                        <p:tgtEl>
                                          <p:spTgt spid="3">
                                            <p:graphicEl>
                                              <a:dgm id="{01E1C3D0-50B3-4E68-B569-419D637E5C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219200" y="-19982"/>
            <a:ext cx="61200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A50021"/>
                </a:solidFill>
              </a:rPr>
              <a:t>Solving Quadratic Equations with a GCF </a:t>
            </a:r>
            <a:endParaRPr lang="en-US" sz="2800" b="1" u="sng" dirty="0">
              <a:solidFill>
                <a:srgbClr val="A50021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41325" y="503238"/>
            <a:ext cx="23262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A50021"/>
                </a:solidFill>
              </a:rPr>
              <a:t>1.</a:t>
            </a:r>
            <a:r>
              <a:rPr lang="en-US" sz="2800" b="1" dirty="0">
                <a:solidFill>
                  <a:srgbClr val="0000CC"/>
                </a:solidFill>
              </a:rPr>
              <a:t>   </a:t>
            </a:r>
            <a:r>
              <a:rPr lang="en-US" sz="2800" b="1" i="1" dirty="0">
                <a:solidFill>
                  <a:schemeClr val="accent2"/>
                </a:solidFill>
              </a:rPr>
              <a:t>x</a:t>
            </a:r>
            <a:r>
              <a:rPr lang="en-US" sz="2800" b="1" baseline="30000" dirty="0">
                <a:solidFill>
                  <a:schemeClr val="accent2"/>
                </a:solidFill>
              </a:rPr>
              <a:t>2</a:t>
            </a:r>
            <a:r>
              <a:rPr lang="en-US" sz="2800" b="1" dirty="0">
                <a:solidFill>
                  <a:schemeClr val="accent2"/>
                </a:solidFill>
              </a:rPr>
              <a:t> - </a:t>
            </a:r>
            <a:r>
              <a:rPr lang="en-US" sz="2800" b="1" dirty="0" smtClean="0">
                <a:solidFill>
                  <a:schemeClr val="accent2"/>
                </a:solidFill>
              </a:rPr>
              <a:t>11</a:t>
            </a:r>
            <a:r>
              <a:rPr lang="en-US" sz="2800" b="1" i="1" dirty="0" smtClean="0">
                <a:solidFill>
                  <a:schemeClr val="accent2"/>
                </a:solidFill>
              </a:rPr>
              <a:t>x </a:t>
            </a:r>
            <a:r>
              <a:rPr lang="en-US" sz="2800" b="1" dirty="0" smtClean="0">
                <a:solidFill>
                  <a:schemeClr val="accent2"/>
                </a:solidFill>
              </a:rPr>
              <a:t>= 0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143000" y="3334405"/>
            <a:ext cx="7168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A50021"/>
                </a:solidFill>
              </a:rPr>
              <a:t>3.</a:t>
            </a:r>
            <a:r>
              <a:rPr lang="en-US" sz="2800" b="1" dirty="0">
                <a:solidFill>
                  <a:srgbClr val="0000CC"/>
                </a:solidFill>
              </a:rPr>
              <a:t>  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endParaRPr lang="en-US" sz="28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990600" y="1249260"/>
            <a:ext cx="3497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 smtClean="0"/>
              <a:t>x</a:t>
            </a:r>
            <a:endParaRPr lang="en-US" sz="2800" b="1" i="1" dirty="0">
              <a:solidFill>
                <a:srgbClr val="0000CC"/>
              </a:solidFill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295400" y="1260373"/>
            <a:ext cx="4810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A50021"/>
                </a:solidFill>
              </a:rPr>
              <a:t>(</a:t>
            </a:r>
            <a:r>
              <a:rPr lang="en-US" sz="2800" b="1" i="1" dirty="0">
                <a:solidFill>
                  <a:srgbClr val="A50021"/>
                </a:solidFill>
              </a:rPr>
              <a:t>x</a:t>
            </a: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1676400" y="1269898"/>
            <a:ext cx="129875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A50021"/>
                </a:solidFill>
              </a:rPr>
              <a:t>-11</a:t>
            </a:r>
            <a:r>
              <a:rPr lang="en-US" sz="2800" b="1" dirty="0" smtClean="0">
                <a:solidFill>
                  <a:srgbClr val="A50021"/>
                </a:solidFill>
              </a:rPr>
              <a:t>) = 0</a:t>
            </a:r>
            <a:endParaRPr lang="en-US" sz="2800" b="1" dirty="0">
              <a:solidFill>
                <a:srgbClr val="A50021"/>
              </a:solidFill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334000" y="762000"/>
            <a:ext cx="25779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A50021"/>
                </a:solidFill>
              </a:rPr>
              <a:t>2.</a:t>
            </a:r>
            <a:r>
              <a:rPr lang="en-US" sz="2800" b="1" dirty="0">
                <a:solidFill>
                  <a:srgbClr val="0000CC"/>
                </a:solidFill>
              </a:rPr>
              <a:t>   10</a:t>
            </a:r>
            <a:r>
              <a:rPr lang="en-US" sz="2800" b="1" i="1" dirty="0">
                <a:solidFill>
                  <a:srgbClr val="0000CC"/>
                </a:solidFill>
              </a:rPr>
              <a:t>x</a:t>
            </a:r>
            <a:r>
              <a:rPr lang="en-US" sz="2800" b="1" baseline="30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 + </a:t>
            </a:r>
            <a:r>
              <a:rPr lang="en-US" sz="2800" b="1" dirty="0" smtClean="0">
                <a:solidFill>
                  <a:srgbClr val="0000CC"/>
                </a:solidFill>
              </a:rPr>
              <a:t>5</a:t>
            </a:r>
            <a:r>
              <a:rPr lang="en-US" sz="2800" b="1" i="1" dirty="0" smtClean="0">
                <a:solidFill>
                  <a:srgbClr val="0000CC"/>
                </a:solidFill>
              </a:rPr>
              <a:t>x </a:t>
            </a:r>
            <a:r>
              <a:rPr lang="en-US" sz="2800" b="1" dirty="0" smtClean="0">
                <a:solidFill>
                  <a:srgbClr val="0000CC"/>
                </a:solidFill>
              </a:rPr>
              <a:t>= 0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5969733" y="1549376"/>
            <a:ext cx="5325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/>
              <a:t>5</a:t>
            </a:r>
            <a:r>
              <a:rPr lang="en-US" sz="2800" b="1" i="1" dirty="0" smtClean="0"/>
              <a:t>x</a:t>
            </a:r>
            <a:endParaRPr lang="en-US" sz="2800" b="1" i="1" dirty="0">
              <a:solidFill>
                <a:srgbClr val="0000CC"/>
              </a:solidFill>
            </a:endParaRP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6502251" y="1551429"/>
            <a:ext cx="18085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A50021"/>
                </a:solidFill>
              </a:rPr>
              <a:t>(2</a:t>
            </a:r>
            <a:r>
              <a:rPr lang="en-US" sz="2800" b="1" i="1" dirty="0">
                <a:solidFill>
                  <a:srgbClr val="A50021"/>
                </a:solidFill>
              </a:rPr>
              <a:t>x</a:t>
            </a:r>
            <a:r>
              <a:rPr lang="en-US" sz="2800" b="1" dirty="0">
                <a:solidFill>
                  <a:srgbClr val="A50021"/>
                </a:solidFill>
              </a:rPr>
              <a:t> + 1</a:t>
            </a:r>
            <a:r>
              <a:rPr lang="en-US" sz="2800" b="1" dirty="0" smtClean="0">
                <a:solidFill>
                  <a:srgbClr val="A50021"/>
                </a:solidFill>
              </a:rPr>
              <a:t>) = 0</a:t>
            </a:r>
            <a:endParaRPr lang="en-US" sz="2800" b="1" i="1" dirty="0">
              <a:solidFill>
                <a:srgbClr val="0000CC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1280292"/>
              </p:ext>
            </p:extLst>
          </p:nvPr>
        </p:nvGraphicFramePr>
        <p:xfrm>
          <a:off x="1752600" y="3342343"/>
          <a:ext cx="1714500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0" name="Equation" r:id="rId4" imgW="863280" imgH="393480" progId="Equation.DSMT4">
                  <p:embed/>
                </p:oleObj>
              </mc:Choice>
              <mc:Fallback>
                <p:oleObj name="Equation" r:id="rId4" imgW="863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2600" y="3342343"/>
                        <a:ext cx="1714500" cy="78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18143"/>
              </p:ext>
            </p:extLst>
          </p:nvPr>
        </p:nvGraphicFramePr>
        <p:xfrm>
          <a:off x="1676400" y="4063068"/>
          <a:ext cx="479425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1" name="Equation" r:id="rId6" imgW="241200" imgH="393480" progId="Equation.DSMT4">
                  <p:embed/>
                </p:oleObj>
              </mc:Choice>
              <mc:Fallback>
                <p:oleObj name="Equation" r:id="rId6" imgW="241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76400" y="4063068"/>
                        <a:ext cx="479425" cy="78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4.2.</a:t>
            </a:r>
            <a:r>
              <a:rPr lang="en-US" sz="1800" i="1" dirty="0"/>
              <a:t>3</a:t>
            </a:r>
            <a:endParaRPr lang="en-US" sz="1800" dirty="0"/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762000" y="1792840"/>
            <a:ext cx="87556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 smtClean="0"/>
              <a:t>x </a:t>
            </a:r>
            <a:r>
              <a:rPr lang="en-US" sz="2800" b="1" dirty="0" smtClean="0"/>
              <a:t>= 0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633142" y="1782660"/>
            <a:ext cx="5004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 smtClean="0"/>
              <a:t>or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2118579" y="1792840"/>
            <a:ext cx="16578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A50021"/>
                </a:solidFill>
              </a:rPr>
              <a:t>(</a:t>
            </a:r>
            <a:r>
              <a:rPr lang="en-US" sz="2800" b="1" i="1" dirty="0" smtClean="0">
                <a:solidFill>
                  <a:srgbClr val="A50021"/>
                </a:solidFill>
              </a:rPr>
              <a:t>x</a:t>
            </a:r>
            <a:r>
              <a:rPr lang="en-US" sz="2800" b="1" dirty="0" smtClean="0">
                <a:solidFill>
                  <a:srgbClr val="A50021"/>
                </a:solidFill>
              </a:rPr>
              <a:t> -11) = 0</a:t>
            </a:r>
            <a:endParaRPr lang="en-US" sz="2800" b="1" dirty="0">
              <a:solidFill>
                <a:srgbClr val="A50021"/>
              </a:solidFill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762000" y="2326240"/>
            <a:ext cx="22333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x </a:t>
            </a:r>
            <a:r>
              <a:rPr lang="en-US" sz="2800" b="1" dirty="0" smtClean="0">
                <a:solidFill>
                  <a:srgbClr val="FF0000"/>
                </a:solidFill>
              </a:rPr>
              <a:t>= 0 or </a:t>
            </a:r>
            <a:r>
              <a:rPr lang="en-US" sz="2800" b="1" i="1" dirty="0" smtClean="0">
                <a:solidFill>
                  <a:srgbClr val="FF0000"/>
                </a:solidFill>
              </a:rPr>
              <a:t>x</a:t>
            </a:r>
            <a:r>
              <a:rPr lang="en-US" sz="2800" b="1" dirty="0" smtClean="0">
                <a:solidFill>
                  <a:srgbClr val="FF0000"/>
                </a:solidFill>
              </a:rPr>
              <a:t> = 11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622161" y="2064630"/>
            <a:ext cx="10583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/>
              <a:t>5</a:t>
            </a:r>
            <a:r>
              <a:rPr lang="en-US" sz="2800" b="1" i="1" dirty="0" smtClean="0"/>
              <a:t>x </a:t>
            </a:r>
            <a:r>
              <a:rPr lang="en-US" sz="2800" b="1" dirty="0" smtClean="0"/>
              <a:t>= 0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6622975" y="2074649"/>
            <a:ext cx="5004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 smtClean="0"/>
              <a:t>or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24" name="Text Box 30"/>
          <p:cNvSpPr txBox="1">
            <a:spLocks noChangeArrowheads="1"/>
          </p:cNvSpPr>
          <p:nvPr/>
        </p:nvSpPr>
        <p:spPr bwMode="auto">
          <a:xfrm>
            <a:off x="7106892" y="2097640"/>
            <a:ext cx="18085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A50021"/>
                </a:solidFill>
              </a:rPr>
              <a:t>(2</a:t>
            </a:r>
            <a:r>
              <a:rPr lang="en-US" sz="2800" b="1" i="1" dirty="0">
                <a:solidFill>
                  <a:srgbClr val="A50021"/>
                </a:solidFill>
              </a:rPr>
              <a:t>x</a:t>
            </a:r>
            <a:r>
              <a:rPr lang="en-US" sz="2800" b="1" dirty="0">
                <a:solidFill>
                  <a:srgbClr val="A50021"/>
                </a:solidFill>
              </a:rPr>
              <a:t> + 1</a:t>
            </a:r>
            <a:r>
              <a:rPr lang="en-US" sz="2800" b="1" dirty="0" smtClean="0">
                <a:solidFill>
                  <a:srgbClr val="A50021"/>
                </a:solidFill>
              </a:rPr>
              <a:t>) = 0</a:t>
            </a:r>
            <a:endParaRPr lang="en-US" sz="2800" b="1" i="1" dirty="0">
              <a:solidFill>
                <a:srgbClr val="0000CC"/>
              </a:solidFill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5638800" y="2773421"/>
            <a:ext cx="87556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x </a:t>
            </a:r>
            <a:r>
              <a:rPr lang="en-US" sz="2800" b="1" dirty="0" smtClean="0">
                <a:solidFill>
                  <a:srgbClr val="FF0000"/>
                </a:solidFill>
              </a:rPr>
              <a:t>= 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6639614" y="2783440"/>
            <a:ext cx="5004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or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58737"/>
              </p:ext>
            </p:extLst>
          </p:nvPr>
        </p:nvGraphicFramePr>
        <p:xfrm>
          <a:off x="7239000" y="2672803"/>
          <a:ext cx="926951" cy="756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2" name="Equation" r:id="rId8" imgW="482400" imgH="393480" progId="Equation.DSMT4">
                  <p:embed/>
                </p:oleObj>
              </mc:Choice>
              <mc:Fallback>
                <p:oleObj name="Equation" r:id="rId8" imgW="482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239000" y="2672803"/>
                        <a:ext cx="926951" cy="7561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711581"/>
              </p:ext>
            </p:extLst>
          </p:nvPr>
        </p:nvGraphicFramePr>
        <p:xfrm>
          <a:off x="2090738" y="4277380"/>
          <a:ext cx="1338262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3" name="Equation" r:id="rId10" imgW="672840" imgH="203040" progId="Equation.DSMT4">
                  <p:embed/>
                </p:oleObj>
              </mc:Choice>
              <mc:Fallback>
                <p:oleObj name="Equation" r:id="rId10" imgW="6728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090738" y="4277380"/>
                        <a:ext cx="1338262" cy="404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589494"/>
              </p:ext>
            </p:extLst>
          </p:nvPr>
        </p:nvGraphicFramePr>
        <p:xfrm>
          <a:off x="1233488" y="4866343"/>
          <a:ext cx="909637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4" name="Equation" r:id="rId12" imgW="457200" imgH="393480" progId="Equation.DSMT4">
                  <p:embed/>
                </p:oleObj>
              </mc:Choice>
              <mc:Fallback>
                <p:oleObj name="Equation" r:id="rId12" imgW="457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233488" y="4866343"/>
                        <a:ext cx="909637" cy="78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276142"/>
              </p:ext>
            </p:extLst>
          </p:nvPr>
        </p:nvGraphicFramePr>
        <p:xfrm>
          <a:off x="2776538" y="5091768"/>
          <a:ext cx="1338262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5" name="Equation" r:id="rId14" imgW="672840" imgH="203040" progId="Equation.DSMT4">
                  <p:embed/>
                </p:oleObj>
              </mc:Choice>
              <mc:Fallback>
                <p:oleObj name="Equation" r:id="rId14" imgW="6728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776538" y="5091768"/>
                        <a:ext cx="1338262" cy="404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2209800" y="4963180"/>
            <a:ext cx="5004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 smtClean="0"/>
              <a:t>or</a:t>
            </a:r>
            <a:endParaRPr lang="en-US" sz="2800" b="1" dirty="0">
              <a:solidFill>
                <a:srgbClr val="0000CC"/>
              </a:solidFill>
            </a:endParaRP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7354838"/>
              </p:ext>
            </p:extLst>
          </p:nvPr>
        </p:nvGraphicFramePr>
        <p:xfrm>
          <a:off x="1320800" y="5842655"/>
          <a:ext cx="706438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6" name="Equation" r:id="rId15" imgW="355320" imgH="177480" progId="Equation.DSMT4">
                  <p:embed/>
                </p:oleObj>
              </mc:Choice>
              <mc:Fallback>
                <p:oleObj name="Equation" r:id="rId15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320800" y="5842655"/>
                        <a:ext cx="706438" cy="35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480457"/>
              </p:ext>
            </p:extLst>
          </p:nvPr>
        </p:nvGraphicFramePr>
        <p:xfrm>
          <a:off x="3001963" y="5879168"/>
          <a:ext cx="858837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7" name="Equation" r:id="rId17" imgW="431640" imgH="177480" progId="Equation.DSMT4">
                  <p:embed/>
                </p:oleObj>
              </mc:Choice>
              <mc:Fallback>
                <p:oleObj name="Equation" r:id="rId17" imgW="431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001963" y="5879168"/>
                        <a:ext cx="858837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2195512" y="5725180"/>
            <a:ext cx="5004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or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64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1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6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1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4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autoUpdateAnimBg="0"/>
      <p:bldP spid="19462" grpId="0" autoUpdateAnimBg="0"/>
      <p:bldP spid="19464" grpId="0" autoUpdateAnimBg="0"/>
      <p:bldP spid="19465" grpId="0" autoUpdateAnimBg="0"/>
      <p:bldP spid="19473" grpId="0" autoUpdateAnimBg="0"/>
      <p:bldP spid="19461" grpId="0" autoUpdateAnimBg="0"/>
      <p:bldP spid="19467" grpId="0" autoUpdateAnimBg="0"/>
      <p:bldP spid="19486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9" grpId="0" autoUpdateAnimBg="0"/>
      <p:bldP spid="34" grpId="0" autoUpdateAnimBg="0"/>
      <p:bldP spid="3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768475" y="0"/>
            <a:ext cx="48272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u="sng" dirty="0" smtClean="0">
                <a:solidFill>
                  <a:srgbClr val="CC0000"/>
                </a:solidFill>
              </a:rPr>
              <a:t>Solve by Factoring </a:t>
            </a:r>
            <a:r>
              <a:rPr lang="en-US" sz="2400" b="1" u="sng" dirty="0">
                <a:solidFill>
                  <a:srgbClr val="CC0000"/>
                </a:solidFill>
              </a:rPr>
              <a:t>Simple Trinomials</a:t>
            </a:r>
            <a:endParaRPr lang="en-US" sz="2400" u="sng" dirty="0">
              <a:solidFill>
                <a:srgbClr val="CC0000"/>
              </a:solidFill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0" y="533400"/>
            <a:ext cx="698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660066"/>
                </a:solidFill>
              </a:rPr>
              <a:t>Simple Trinomials</a:t>
            </a:r>
            <a:r>
              <a:rPr lang="en-US" sz="2400" dirty="0"/>
              <a:t>:  The coefficient of the 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term is 1.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68325" y="990600"/>
            <a:ext cx="540090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Recall:   (</a:t>
            </a:r>
            <a:r>
              <a:rPr lang="en-US" sz="2400" i="1" dirty="0"/>
              <a:t>x</a:t>
            </a:r>
            <a:r>
              <a:rPr lang="en-US" sz="2400" dirty="0"/>
              <a:t> + 6)(</a:t>
            </a:r>
            <a:r>
              <a:rPr lang="en-US" sz="2400" i="1" dirty="0"/>
              <a:t>x</a:t>
            </a:r>
            <a:r>
              <a:rPr lang="en-US" sz="2400" dirty="0"/>
              <a:t> + 4) = 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</a:t>
            </a:r>
            <a:r>
              <a:rPr lang="en-US" sz="2400" dirty="0" smtClean="0"/>
              <a:t>4</a:t>
            </a:r>
            <a:r>
              <a:rPr lang="en-US" sz="2400" i="1" dirty="0" smtClean="0"/>
              <a:t>x</a:t>
            </a:r>
            <a:r>
              <a:rPr lang="en-US" sz="2400" dirty="0" smtClean="0"/>
              <a:t> + 6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(6)(4)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    = </a:t>
            </a:r>
            <a:r>
              <a:rPr lang="en-US" sz="2400" i="1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+ 10</a:t>
            </a:r>
            <a:r>
              <a:rPr lang="en-US" sz="2400" i="1" dirty="0"/>
              <a:t>x</a:t>
            </a:r>
            <a:r>
              <a:rPr lang="en-US" sz="2400" dirty="0"/>
              <a:t> + 24</a:t>
            </a:r>
          </a:p>
        </p:txBody>
      </p:sp>
      <p:sp>
        <p:nvSpPr>
          <p:cNvPr id="5128" name="AutoShape 8"/>
          <p:cNvSpPr>
            <a:spLocks/>
          </p:cNvSpPr>
          <p:nvPr/>
        </p:nvSpPr>
        <p:spPr bwMode="auto">
          <a:xfrm rot="-5400000">
            <a:off x="4008473" y="1727070"/>
            <a:ext cx="533400" cy="609600"/>
          </a:xfrm>
          <a:prstGeom prst="leftBrace">
            <a:avLst>
              <a:gd name="adj1" fmla="val 9524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828800" y="2286000"/>
            <a:ext cx="46985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The middle term is the </a:t>
            </a:r>
            <a:r>
              <a:rPr lang="en-US" sz="2400" b="1" dirty="0">
                <a:solidFill>
                  <a:srgbClr val="FF0000"/>
                </a:solidFill>
              </a:rPr>
              <a:t>sum</a:t>
            </a:r>
            <a:r>
              <a:rPr lang="en-US" sz="2400" b="1" dirty="0">
                <a:solidFill>
                  <a:schemeClr val="accent2"/>
                </a:solidFill>
              </a:rPr>
              <a:t> of 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the constant terms of the binomial.</a:t>
            </a:r>
            <a:endParaRPr lang="en-US" sz="2400" dirty="0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5158982" y="16002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6232525" y="1431925"/>
            <a:ext cx="263322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The last term is the</a:t>
            </a:r>
          </a:p>
          <a:p>
            <a:r>
              <a:rPr lang="en-US" sz="2400" b="1">
                <a:solidFill>
                  <a:srgbClr val="FF0000"/>
                </a:solidFill>
              </a:rPr>
              <a:t>product</a:t>
            </a:r>
            <a:r>
              <a:rPr lang="en-US" sz="2400" b="1">
                <a:solidFill>
                  <a:schemeClr val="accent2"/>
                </a:solidFill>
              </a:rPr>
              <a:t> of the </a:t>
            </a:r>
          </a:p>
          <a:p>
            <a:r>
              <a:rPr lang="en-US" sz="2400" b="1">
                <a:solidFill>
                  <a:schemeClr val="accent2"/>
                </a:solidFill>
              </a:rPr>
              <a:t>constant terms.</a:t>
            </a:r>
            <a:endParaRPr lang="en-US" sz="2400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2343145" y="4038600"/>
            <a:ext cx="10613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3300"/>
                </a:solidFill>
              </a:rPr>
              <a:t>Factor:</a:t>
            </a:r>
            <a:endParaRPr lang="en-US" sz="2400"/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2343145" y="4572000"/>
            <a:ext cx="16209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660066"/>
                </a:solidFill>
              </a:rPr>
              <a:t>x</a:t>
            </a:r>
            <a:r>
              <a:rPr lang="en-US" sz="2400" b="1" baseline="30000" dirty="0">
                <a:solidFill>
                  <a:srgbClr val="660066"/>
                </a:solidFill>
              </a:rPr>
              <a:t>2</a:t>
            </a:r>
            <a:r>
              <a:rPr lang="en-US" sz="2400" b="1" dirty="0">
                <a:solidFill>
                  <a:srgbClr val="660066"/>
                </a:solidFill>
              </a:rPr>
              <a:t> + 9</a:t>
            </a:r>
            <a:r>
              <a:rPr lang="en-US" sz="2400" b="1" i="1" dirty="0">
                <a:solidFill>
                  <a:srgbClr val="660066"/>
                </a:solidFill>
              </a:rPr>
              <a:t>x</a:t>
            </a:r>
            <a:r>
              <a:rPr lang="en-US" sz="2400" b="1" dirty="0">
                <a:solidFill>
                  <a:srgbClr val="660066"/>
                </a:solidFill>
              </a:rPr>
              <a:t> + 20</a:t>
            </a:r>
            <a:endParaRPr lang="en-US" sz="2400" dirty="0"/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2365629" y="6015335"/>
            <a:ext cx="17459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(</a:t>
            </a:r>
            <a:r>
              <a:rPr lang="en-US" sz="2400" b="1" i="1" dirty="0">
                <a:solidFill>
                  <a:srgbClr val="FF0000"/>
                </a:solidFill>
              </a:rPr>
              <a:t>x</a:t>
            </a:r>
            <a:r>
              <a:rPr lang="en-US" sz="2400" b="1" dirty="0">
                <a:solidFill>
                  <a:srgbClr val="FF0000"/>
                </a:solidFill>
              </a:rPr>
              <a:t> + 5)(</a:t>
            </a:r>
            <a:r>
              <a:rPr lang="en-US" sz="2400" b="1" i="1" dirty="0">
                <a:solidFill>
                  <a:srgbClr val="FF0000"/>
                </a:solidFill>
              </a:rPr>
              <a:t>x</a:t>
            </a:r>
            <a:r>
              <a:rPr lang="en-US" sz="2400" b="1" dirty="0">
                <a:solidFill>
                  <a:srgbClr val="FF0000"/>
                </a:solidFill>
              </a:rPr>
              <a:t> + 4)</a:t>
            </a:r>
            <a:endParaRPr lang="en-US" sz="2400" dirty="0"/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2359020" y="4948535"/>
            <a:ext cx="25939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660066"/>
                </a:solidFill>
              </a:rPr>
              <a:t>x</a:t>
            </a:r>
            <a:r>
              <a:rPr lang="en-US" sz="2400" b="1" baseline="30000" dirty="0">
                <a:solidFill>
                  <a:srgbClr val="660066"/>
                </a:solidFill>
              </a:rPr>
              <a:t>2</a:t>
            </a:r>
            <a:r>
              <a:rPr lang="en-US" sz="2400" b="1" dirty="0">
                <a:solidFill>
                  <a:srgbClr val="660066"/>
                </a:solidFill>
              </a:rPr>
              <a:t> + </a:t>
            </a:r>
            <a:r>
              <a:rPr lang="en-US" sz="2400" b="1" dirty="0" smtClean="0">
                <a:solidFill>
                  <a:srgbClr val="660066"/>
                </a:solidFill>
              </a:rPr>
              <a:t>5</a:t>
            </a:r>
            <a:r>
              <a:rPr lang="en-US" sz="2400" b="1" i="1" dirty="0" smtClean="0">
                <a:solidFill>
                  <a:srgbClr val="660066"/>
                </a:solidFill>
              </a:rPr>
              <a:t>x</a:t>
            </a:r>
            <a:r>
              <a:rPr lang="en-US" sz="2400" b="1" dirty="0" smtClean="0">
                <a:solidFill>
                  <a:srgbClr val="660066"/>
                </a:solidFill>
              </a:rPr>
              <a:t> + 4</a:t>
            </a:r>
            <a:r>
              <a:rPr lang="en-US" sz="2400" b="1" i="1" dirty="0" smtClean="0">
                <a:solidFill>
                  <a:srgbClr val="660066"/>
                </a:solidFill>
              </a:rPr>
              <a:t>x</a:t>
            </a:r>
            <a:r>
              <a:rPr lang="en-US" sz="2400" b="1" dirty="0" smtClean="0">
                <a:solidFill>
                  <a:srgbClr val="660066"/>
                </a:solidFill>
              </a:rPr>
              <a:t> + (4)(5)</a:t>
            </a:r>
            <a:endParaRPr lang="en-US" sz="2400" dirty="0"/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2359020" y="5405735"/>
            <a:ext cx="23342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660066"/>
                </a:solidFill>
              </a:rPr>
              <a:t>x</a:t>
            </a:r>
            <a:r>
              <a:rPr lang="en-US" sz="2400" b="1" dirty="0" smtClean="0">
                <a:solidFill>
                  <a:srgbClr val="660066"/>
                </a:solidFill>
              </a:rPr>
              <a:t>(</a:t>
            </a:r>
            <a:r>
              <a:rPr lang="en-US" sz="2400" b="1" i="1" dirty="0" smtClean="0">
                <a:solidFill>
                  <a:srgbClr val="660066"/>
                </a:solidFill>
              </a:rPr>
              <a:t>x</a:t>
            </a:r>
            <a:r>
              <a:rPr lang="en-US" sz="2400" b="1" dirty="0" smtClean="0">
                <a:solidFill>
                  <a:srgbClr val="660066"/>
                </a:solidFill>
              </a:rPr>
              <a:t> </a:t>
            </a:r>
            <a:r>
              <a:rPr lang="en-US" sz="2400" b="1" dirty="0">
                <a:solidFill>
                  <a:srgbClr val="660066"/>
                </a:solidFill>
              </a:rPr>
              <a:t>+ </a:t>
            </a:r>
            <a:r>
              <a:rPr lang="en-US" sz="2400" b="1" dirty="0" smtClean="0">
                <a:solidFill>
                  <a:srgbClr val="660066"/>
                </a:solidFill>
              </a:rPr>
              <a:t>5</a:t>
            </a:r>
            <a:r>
              <a:rPr lang="en-US" sz="2400" b="1" dirty="0">
                <a:solidFill>
                  <a:srgbClr val="660066"/>
                </a:solidFill>
              </a:rPr>
              <a:t>)</a:t>
            </a:r>
            <a:r>
              <a:rPr lang="en-US" sz="2400" b="1" dirty="0" smtClean="0">
                <a:solidFill>
                  <a:srgbClr val="660066"/>
                </a:solidFill>
              </a:rPr>
              <a:t> + 4(</a:t>
            </a:r>
            <a:r>
              <a:rPr lang="en-US" sz="2400" b="1" i="1" dirty="0" smtClean="0">
                <a:solidFill>
                  <a:srgbClr val="660066"/>
                </a:solidFill>
              </a:rPr>
              <a:t>x</a:t>
            </a:r>
            <a:r>
              <a:rPr lang="en-US" sz="2400" b="1" dirty="0" smtClean="0">
                <a:solidFill>
                  <a:srgbClr val="660066"/>
                </a:solidFill>
              </a:rPr>
              <a:t> + 5)</a:t>
            </a:r>
            <a:endParaRPr lang="en-US" sz="2400" dirty="0"/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1600200" y="30480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</a:rPr>
              <a:t>x</a:t>
            </a:r>
            <a:r>
              <a:rPr lang="en-US" sz="2800" b="1" baseline="30000" dirty="0">
                <a:solidFill>
                  <a:srgbClr val="002060"/>
                </a:solidFill>
              </a:rPr>
              <a:t>2 </a:t>
            </a:r>
            <a:r>
              <a:rPr lang="en-US" sz="2800" b="1" dirty="0">
                <a:solidFill>
                  <a:srgbClr val="002060"/>
                </a:solidFill>
              </a:rPr>
              <a:t>+ (</a:t>
            </a:r>
            <a:r>
              <a:rPr lang="en-US" sz="2800" b="1" i="1" dirty="0">
                <a:solidFill>
                  <a:srgbClr val="002060"/>
                </a:solidFill>
              </a:rPr>
              <a:t>a</a:t>
            </a:r>
            <a:r>
              <a:rPr lang="en-US" sz="2800" b="1" dirty="0">
                <a:solidFill>
                  <a:srgbClr val="002060"/>
                </a:solidFill>
              </a:rPr>
              <a:t> + </a:t>
            </a:r>
            <a:r>
              <a:rPr lang="en-US" sz="2800" b="1" i="1" dirty="0">
                <a:solidFill>
                  <a:srgbClr val="002060"/>
                </a:solidFill>
              </a:rPr>
              <a:t>b</a:t>
            </a:r>
            <a:r>
              <a:rPr lang="en-US" sz="2800" b="1" dirty="0">
                <a:solidFill>
                  <a:srgbClr val="002060"/>
                </a:solidFill>
              </a:rPr>
              <a:t>)</a:t>
            </a:r>
            <a:r>
              <a:rPr lang="en-US" sz="2800" b="1" i="1" dirty="0">
                <a:solidFill>
                  <a:srgbClr val="002060"/>
                </a:solidFill>
              </a:rPr>
              <a:t>x</a:t>
            </a:r>
            <a:r>
              <a:rPr lang="en-US" sz="2800" b="1" dirty="0">
                <a:solidFill>
                  <a:srgbClr val="002060"/>
                </a:solidFill>
              </a:rPr>
              <a:t> + </a:t>
            </a:r>
            <a:r>
              <a:rPr lang="en-US" sz="2800" b="1" i="1" dirty="0" err="1">
                <a:solidFill>
                  <a:srgbClr val="002060"/>
                </a:solidFill>
              </a:rPr>
              <a:t>ab</a:t>
            </a:r>
            <a:r>
              <a:rPr lang="en-US" sz="2800" b="1" dirty="0">
                <a:solidFill>
                  <a:srgbClr val="002060"/>
                </a:solidFill>
              </a:rPr>
              <a:t> = (</a:t>
            </a:r>
            <a:r>
              <a:rPr lang="en-US" sz="2800" b="1" i="1" dirty="0">
                <a:solidFill>
                  <a:srgbClr val="002060"/>
                </a:solidFill>
              </a:rPr>
              <a:t>x</a:t>
            </a:r>
            <a:r>
              <a:rPr lang="en-US" sz="2800" b="1" dirty="0">
                <a:solidFill>
                  <a:srgbClr val="002060"/>
                </a:solidFill>
              </a:rPr>
              <a:t> + a)(</a:t>
            </a:r>
            <a:r>
              <a:rPr lang="en-US" sz="2800" b="1" i="1" dirty="0">
                <a:solidFill>
                  <a:srgbClr val="002060"/>
                </a:solidFill>
              </a:rPr>
              <a:t>x</a:t>
            </a:r>
            <a:r>
              <a:rPr lang="en-US" sz="2800" b="1" dirty="0">
                <a:solidFill>
                  <a:srgbClr val="002060"/>
                </a:solidFill>
              </a:rPr>
              <a:t> + b)</a:t>
            </a: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4.2.</a:t>
            </a:r>
            <a:r>
              <a:rPr lang="en-US" sz="1800" i="1" dirty="0"/>
              <a:t>4</a:t>
            </a:r>
            <a:endParaRPr lang="en-US" sz="1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266615"/>
              </p:ext>
            </p:extLst>
          </p:nvPr>
        </p:nvGraphicFramePr>
        <p:xfrm>
          <a:off x="5774444" y="3929771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Factors of 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36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utoUpdateAnimBg="0"/>
      <p:bldP spid="5126" grpId="0" autoUpdateAnimBg="0"/>
      <p:bldP spid="5127" grpId="0" autoUpdateAnimBg="0"/>
      <p:bldP spid="5128" grpId="0" animBg="1"/>
      <p:bldP spid="5129" grpId="0" autoUpdateAnimBg="0"/>
      <p:bldP spid="5132" grpId="0" animBg="1"/>
      <p:bldP spid="5133" grpId="0" autoUpdateAnimBg="0"/>
      <p:bldP spid="5139" grpId="0" autoUpdateAnimBg="0"/>
      <p:bldP spid="5141" grpId="0" autoUpdateAnimBg="0"/>
      <p:bldP spid="5147" grpId="0" autoUpdateAnimBg="0"/>
      <p:bldP spid="24" grpId="0" autoUpdateAnimBg="0"/>
      <p:bldP spid="25" grpId="0" autoUpdateAnimBg="0"/>
      <p:bldP spid="2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4"/>
          <p:cNvSpPr txBox="1">
            <a:spLocks noChangeArrowheads="1"/>
          </p:cNvSpPr>
          <p:nvPr/>
        </p:nvSpPr>
        <p:spPr bwMode="auto">
          <a:xfrm>
            <a:off x="1138638" y="1524000"/>
            <a:ext cx="21643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660066"/>
                </a:solidFill>
              </a:rPr>
              <a:t>x</a:t>
            </a:r>
            <a:r>
              <a:rPr lang="en-US" sz="2400" b="1" baseline="30000" dirty="0">
                <a:solidFill>
                  <a:srgbClr val="660066"/>
                </a:solidFill>
              </a:rPr>
              <a:t>2</a:t>
            </a:r>
            <a:r>
              <a:rPr lang="en-US" sz="2400" b="1" dirty="0">
                <a:solidFill>
                  <a:srgbClr val="660066"/>
                </a:solidFill>
              </a:rPr>
              <a:t> - 11</a:t>
            </a:r>
            <a:r>
              <a:rPr lang="en-US" sz="2400" b="1" i="1" dirty="0">
                <a:solidFill>
                  <a:srgbClr val="660066"/>
                </a:solidFill>
              </a:rPr>
              <a:t>x</a:t>
            </a:r>
            <a:r>
              <a:rPr lang="en-US" sz="2400" b="1" dirty="0">
                <a:solidFill>
                  <a:srgbClr val="660066"/>
                </a:solidFill>
              </a:rPr>
              <a:t> + </a:t>
            </a:r>
            <a:r>
              <a:rPr lang="en-US" sz="2400" b="1" dirty="0" smtClean="0">
                <a:solidFill>
                  <a:srgbClr val="660066"/>
                </a:solidFill>
              </a:rPr>
              <a:t>24 = 0</a:t>
            </a:r>
            <a:endParaRPr lang="en-US" sz="2400" baseline="30000" dirty="0"/>
          </a:p>
        </p:txBody>
      </p:sp>
      <p:sp>
        <p:nvSpPr>
          <p:cNvPr id="3" name="Text Box 29"/>
          <p:cNvSpPr txBox="1">
            <a:spLocks noChangeArrowheads="1"/>
          </p:cNvSpPr>
          <p:nvPr/>
        </p:nvSpPr>
        <p:spPr bwMode="auto">
          <a:xfrm>
            <a:off x="1304606" y="3113698"/>
            <a:ext cx="20746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(</a:t>
            </a:r>
            <a:r>
              <a:rPr lang="en-US" sz="2400" b="1" i="1" dirty="0">
                <a:solidFill>
                  <a:srgbClr val="FF0000"/>
                </a:solidFill>
              </a:rPr>
              <a:t>x</a:t>
            </a:r>
            <a:r>
              <a:rPr lang="en-US" sz="2400" b="1" dirty="0">
                <a:solidFill>
                  <a:srgbClr val="FF0000"/>
                </a:solidFill>
              </a:rPr>
              <a:t> - 8)(</a:t>
            </a:r>
            <a:r>
              <a:rPr lang="en-US" sz="2400" b="1" i="1" dirty="0">
                <a:solidFill>
                  <a:srgbClr val="FF0000"/>
                </a:solidFill>
              </a:rPr>
              <a:t>x</a:t>
            </a:r>
            <a:r>
              <a:rPr lang="en-US" sz="2400" b="1" dirty="0">
                <a:solidFill>
                  <a:srgbClr val="FF0000"/>
                </a:solidFill>
              </a:rPr>
              <a:t> - 3</a:t>
            </a:r>
            <a:r>
              <a:rPr lang="en-US" sz="2400" b="1" dirty="0" smtClean="0">
                <a:solidFill>
                  <a:srgbClr val="FF0000"/>
                </a:solidFill>
              </a:rPr>
              <a:t>) = 0</a:t>
            </a:r>
            <a:endParaRPr lang="en-US" sz="2400" dirty="0"/>
          </a:p>
        </p:txBody>
      </p:sp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228600" y="2052935"/>
            <a:ext cx="31117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660066"/>
                </a:solidFill>
              </a:rPr>
              <a:t>x</a:t>
            </a:r>
            <a:r>
              <a:rPr lang="en-US" sz="2400" b="1" baseline="30000" dirty="0">
                <a:solidFill>
                  <a:srgbClr val="660066"/>
                </a:solidFill>
              </a:rPr>
              <a:t>2</a:t>
            </a:r>
            <a:r>
              <a:rPr lang="en-US" sz="2400" b="1" dirty="0">
                <a:solidFill>
                  <a:srgbClr val="660066"/>
                </a:solidFill>
              </a:rPr>
              <a:t> - 8</a:t>
            </a:r>
            <a:r>
              <a:rPr lang="en-US" sz="2400" b="1" i="1" dirty="0" smtClean="0">
                <a:solidFill>
                  <a:srgbClr val="660066"/>
                </a:solidFill>
              </a:rPr>
              <a:t>x</a:t>
            </a:r>
            <a:r>
              <a:rPr lang="en-US" sz="2400" b="1" dirty="0" smtClean="0">
                <a:solidFill>
                  <a:srgbClr val="660066"/>
                </a:solidFill>
              </a:rPr>
              <a:t> - 3x + (-8)(-3) = 0</a:t>
            </a:r>
            <a:endParaRPr lang="en-US" sz="2400" baseline="30000" dirty="0"/>
          </a:p>
        </p:txBody>
      </p:sp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570523" y="2510135"/>
            <a:ext cx="27815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660066"/>
                </a:solidFill>
              </a:rPr>
              <a:t>x</a:t>
            </a:r>
            <a:r>
              <a:rPr lang="en-US" sz="2400" b="1" dirty="0" smtClean="0">
                <a:solidFill>
                  <a:srgbClr val="660066"/>
                </a:solidFill>
              </a:rPr>
              <a:t>(</a:t>
            </a:r>
            <a:r>
              <a:rPr lang="en-US" sz="2400" b="1" i="1" dirty="0" smtClean="0">
                <a:solidFill>
                  <a:srgbClr val="660066"/>
                </a:solidFill>
              </a:rPr>
              <a:t>x</a:t>
            </a:r>
            <a:r>
              <a:rPr lang="en-US" sz="2400" b="1" dirty="0" smtClean="0">
                <a:solidFill>
                  <a:srgbClr val="660066"/>
                </a:solidFill>
              </a:rPr>
              <a:t> – 8</a:t>
            </a:r>
            <a:r>
              <a:rPr lang="en-US" sz="2400" b="1" dirty="0">
                <a:solidFill>
                  <a:srgbClr val="660066"/>
                </a:solidFill>
              </a:rPr>
              <a:t>)</a:t>
            </a:r>
            <a:r>
              <a:rPr lang="en-US" sz="2400" b="1" dirty="0" smtClean="0">
                <a:solidFill>
                  <a:srgbClr val="660066"/>
                </a:solidFill>
              </a:rPr>
              <a:t> – 3(x – 8) = 0</a:t>
            </a:r>
            <a:endParaRPr lang="en-US" sz="2400" baseline="300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809774" y="1676400"/>
            <a:ext cx="21643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00"/>
                </a:solidFill>
              </a:rPr>
              <a:t>2</a:t>
            </a:r>
            <a:r>
              <a:rPr lang="en-US" sz="2400" b="1" i="1" dirty="0" smtClean="0">
                <a:solidFill>
                  <a:srgbClr val="003300"/>
                </a:solidFill>
              </a:rPr>
              <a:t>x</a:t>
            </a:r>
            <a:r>
              <a:rPr lang="en-US" sz="2400" b="1" baseline="30000" dirty="0" smtClean="0">
                <a:solidFill>
                  <a:srgbClr val="003300"/>
                </a:solidFill>
              </a:rPr>
              <a:t>2</a:t>
            </a:r>
            <a:r>
              <a:rPr lang="en-US" sz="2400" b="1" dirty="0" smtClean="0">
                <a:solidFill>
                  <a:srgbClr val="003300"/>
                </a:solidFill>
              </a:rPr>
              <a:t> </a:t>
            </a:r>
            <a:r>
              <a:rPr lang="en-US" sz="2400" b="1" dirty="0">
                <a:solidFill>
                  <a:srgbClr val="003300"/>
                </a:solidFill>
              </a:rPr>
              <a:t>- 6</a:t>
            </a:r>
            <a:r>
              <a:rPr lang="en-US" sz="2400" b="1" i="1" dirty="0">
                <a:solidFill>
                  <a:srgbClr val="003300"/>
                </a:solidFill>
              </a:rPr>
              <a:t>x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smtClean="0">
                <a:solidFill>
                  <a:srgbClr val="003300"/>
                </a:solidFill>
              </a:rPr>
              <a:t>– 56 = 0</a:t>
            </a:r>
            <a:endParaRPr lang="en-US" sz="2400" b="1" dirty="0"/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623197" y="2133600"/>
            <a:ext cx="24352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</a:rPr>
              <a:t> 2(</a:t>
            </a:r>
            <a:r>
              <a:rPr lang="en-US" sz="2400" b="1" i="1" dirty="0" smtClean="0">
                <a:solidFill>
                  <a:srgbClr val="0000CC"/>
                </a:solidFill>
              </a:rPr>
              <a:t>x</a:t>
            </a:r>
            <a:r>
              <a:rPr lang="en-US" sz="2400" b="1" i="1" baseline="30000" dirty="0" smtClean="0">
                <a:solidFill>
                  <a:srgbClr val="0000CC"/>
                </a:solidFill>
              </a:rPr>
              <a:t>2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>
                <a:solidFill>
                  <a:srgbClr val="0000CC"/>
                </a:solidFill>
              </a:rPr>
              <a:t>- 3</a:t>
            </a:r>
            <a:r>
              <a:rPr lang="en-US" sz="2400" b="1" i="1" dirty="0">
                <a:solidFill>
                  <a:srgbClr val="0000CC"/>
                </a:solidFill>
              </a:rPr>
              <a:t>x</a:t>
            </a:r>
            <a:r>
              <a:rPr lang="en-US" sz="2400" b="1" dirty="0">
                <a:solidFill>
                  <a:srgbClr val="0000CC"/>
                </a:solidFill>
              </a:rPr>
              <a:t> - 28</a:t>
            </a:r>
            <a:r>
              <a:rPr lang="en-US" sz="2400" b="1" dirty="0" smtClean="0">
                <a:solidFill>
                  <a:srgbClr val="0000CC"/>
                </a:solidFill>
              </a:rPr>
              <a:t>) = 0</a:t>
            </a:r>
            <a:endParaRPr lang="en-US" sz="2400" b="1" dirty="0"/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5777829" y="2595265"/>
            <a:ext cx="22894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2(</a:t>
            </a:r>
            <a:r>
              <a:rPr lang="en-US" sz="2400" b="1" i="1" dirty="0" smtClean="0">
                <a:solidFill>
                  <a:srgbClr val="0000CC"/>
                </a:solidFill>
              </a:rPr>
              <a:t>x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>
                <a:solidFill>
                  <a:srgbClr val="0000CC"/>
                </a:solidFill>
              </a:rPr>
              <a:t>- 7)(</a:t>
            </a:r>
            <a:r>
              <a:rPr lang="en-US" sz="2400" b="1" i="1" dirty="0">
                <a:solidFill>
                  <a:srgbClr val="0000CC"/>
                </a:solidFill>
              </a:rPr>
              <a:t>x</a:t>
            </a:r>
            <a:r>
              <a:rPr lang="en-US" sz="2400" b="1" dirty="0">
                <a:solidFill>
                  <a:srgbClr val="0000CC"/>
                </a:solidFill>
              </a:rPr>
              <a:t> + 4</a:t>
            </a:r>
            <a:r>
              <a:rPr lang="en-US" sz="2400" b="1" dirty="0" smtClean="0">
                <a:solidFill>
                  <a:srgbClr val="0000CC"/>
                </a:solidFill>
              </a:rPr>
              <a:t>) = 0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578974" y="304800"/>
            <a:ext cx="764741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Determine the Roots of the Quadratic Equations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636013" y="3650902"/>
            <a:ext cx="31406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(</a:t>
            </a:r>
            <a:r>
              <a:rPr lang="en-US" sz="2400" b="1" i="1" dirty="0">
                <a:solidFill>
                  <a:srgbClr val="7030A0"/>
                </a:solidFill>
              </a:rPr>
              <a:t>x</a:t>
            </a:r>
            <a:r>
              <a:rPr lang="en-US" sz="2400" b="1" dirty="0">
                <a:solidFill>
                  <a:srgbClr val="7030A0"/>
                </a:solidFill>
              </a:rPr>
              <a:t> - 8</a:t>
            </a:r>
            <a:r>
              <a:rPr lang="en-US" sz="2400" b="1" dirty="0" smtClean="0">
                <a:solidFill>
                  <a:srgbClr val="7030A0"/>
                </a:solidFill>
              </a:rPr>
              <a:t>)= 0   </a:t>
            </a:r>
            <a:r>
              <a:rPr lang="en-US" sz="2400" b="1" dirty="0" smtClean="0"/>
              <a:t>or</a:t>
            </a:r>
            <a:r>
              <a:rPr lang="en-US" sz="2400" b="1" dirty="0" smtClean="0">
                <a:solidFill>
                  <a:srgbClr val="7030A0"/>
                </a:solidFill>
              </a:rPr>
              <a:t>   (</a:t>
            </a:r>
            <a:r>
              <a:rPr lang="en-US" sz="2400" b="1" i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>
                <a:solidFill>
                  <a:srgbClr val="7030A0"/>
                </a:solidFill>
              </a:rPr>
              <a:t>- 3</a:t>
            </a:r>
            <a:r>
              <a:rPr lang="en-US" sz="2400" b="1" dirty="0" smtClean="0">
                <a:solidFill>
                  <a:srgbClr val="7030A0"/>
                </a:solidFill>
              </a:rPr>
              <a:t>) = 0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37234" y="4343401"/>
            <a:ext cx="841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 = 8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79131" y="4343400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or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71697" y="4343401"/>
            <a:ext cx="841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x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 =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5943282" y="3272135"/>
            <a:ext cx="21339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i="1" dirty="0" smtClean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- 7)(</a:t>
            </a:r>
            <a:r>
              <a:rPr lang="en-US" sz="2400" b="1" i="1" dirty="0">
                <a:solidFill>
                  <a:srgbClr val="FF0000"/>
                </a:solidFill>
              </a:rPr>
              <a:t>x</a:t>
            </a:r>
            <a:r>
              <a:rPr lang="en-US" sz="2400" b="1" dirty="0">
                <a:solidFill>
                  <a:srgbClr val="FF0000"/>
                </a:solidFill>
              </a:rPr>
              <a:t> + 4</a:t>
            </a:r>
            <a:r>
              <a:rPr lang="en-US" sz="2400" b="1" dirty="0" smtClean="0">
                <a:solidFill>
                  <a:srgbClr val="FF0000"/>
                </a:solidFill>
              </a:rPr>
              <a:t>) = 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5791200" y="3949004"/>
            <a:ext cx="30256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(</a:t>
            </a:r>
            <a:r>
              <a:rPr lang="en-US" sz="2400" b="1" i="1" dirty="0" smtClean="0">
                <a:solidFill>
                  <a:srgbClr val="0070C0"/>
                </a:solidFill>
              </a:rPr>
              <a:t>x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- 7) = </a:t>
            </a:r>
            <a:r>
              <a:rPr lang="en-US" sz="2400" b="1" dirty="0" smtClean="0">
                <a:solidFill>
                  <a:srgbClr val="0070C0"/>
                </a:solidFill>
              </a:rPr>
              <a:t>0 </a:t>
            </a:r>
            <a:r>
              <a:rPr lang="en-US" sz="2400" b="1" dirty="0" smtClean="0"/>
              <a:t>or </a:t>
            </a:r>
            <a:r>
              <a:rPr lang="en-US" sz="2400" b="1" dirty="0" smtClean="0">
                <a:solidFill>
                  <a:srgbClr val="0070C0"/>
                </a:solidFill>
              </a:rPr>
              <a:t>(</a:t>
            </a:r>
            <a:r>
              <a:rPr lang="en-US" sz="2400" b="1" i="1" dirty="0" smtClean="0">
                <a:solidFill>
                  <a:srgbClr val="0070C0"/>
                </a:solidFill>
              </a:rPr>
              <a:t>x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+ 4</a:t>
            </a:r>
            <a:r>
              <a:rPr lang="en-US" sz="2400" b="1" dirty="0" smtClean="0">
                <a:solidFill>
                  <a:srgbClr val="0070C0"/>
                </a:solidFill>
              </a:rPr>
              <a:t>) = 0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50064" y="4543240"/>
            <a:ext cx="841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 = 7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91961" y="4543239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or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584527" y="454324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x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 = - 4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4.2.</a:t>
            </a:r>
            <a:r>
              <a:rPr lang="en-US" sz="1800" i="1" dirty="0"/>
              <a:t>5</a:t>
            </a:r>
            <a:endParaRPr lang="en-US" sz="1800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020565"/>
              </p:ext>
            </p:extLst>
          </p:nvPr>
        </p:nvGraphicFramePr>
        <p:xfrm>
          <a:off x="3962400" y="886767"/>
          <a:ext cx="115992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960"/>
                <a:gridCol w="57996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Factors of 24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417724"/>
              </p:ext>
            </p:extLst>
          </p:nvPr>
        </p:nvGraphicFramePr>
        <p:xfrm>
          <a:off x="3962400" y="3098800"/>
          <a:ext cx="11599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960"/>
                <a:gridCol w="57996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Factors of 28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35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10" grpId="0" autoUpdateAnimBg="0"/>
      <p:bldP spid="11" grpId="0"/>
      <p:bldP spid="14" grpId="0"/>
      <p:bldP spid="15" grpId="0" autoUpdateAnimBg="0"/>
      <p:bldP spid="16" grpId="0" autoUpdateAnimBg="0"/>
      <p:bldP spid="17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3048000" y="785446"/>
            <a:ext cx="20521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8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16 = 0</a:t>
            </a:r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209800" y="1247111"/>
            <a:ext cx="3612420" cy="452735"/>
            <a:chOff x="2209800" y="1247111"/>
            <a:chExt cx="3612420" cy="452735"/>
          </a:xfrm>
        </p:grpSpPr>
        <p:cxnSp>
          <p:nvCxnSpPr>
            <p:cNvPr id="4" name="Straight Arrow Connector 3"/>
            <p:cNvCxnSpPr>
              <a:stCxn id="2" idx="2"/>
            </p:cNvCxnSpPr>
            <p:nvPr/>
          </p:nvCxnSpPr>
          <p:spPr>
            <a:xfrm flipH="1">
              <a:off x="2209800" y="1247111"/>
              <a:ext cx="1864283" cy="37653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>
              <a:stCxn id="2" idx="2"/>
            </p:cNvCxnSpPr>
            <p:nvPr/>
          </p:nvCxnSpPr>
          <p:spPr>
            <a:xfrm>
              <a:off x="4074083" y="1247111"/>
              <a:ext cx="1748137" cy="45273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1219200" y="1752600"/>
            <a:ext cx="16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Graphically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50342" y="1771710"/>
            <a:ext cx="1814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Algebraically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09600" y="2286000"/>
            <a:ext cx="308180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/>
              <a:t>Graph related function</a:t>
            </a:r>
          </a:p>
          <a:p>
            <a:r>
              <a:rPr lang="en-US" sz="2400" b="1" i="1" dirty="0" smtClean="0"/>
              <a:t>y = x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 </a:t>
            </a:r>
            <a:r>
              <a:rPr lang="en-US" sz="2400" b="1" dirty="0"/>
              <a:t>+ </a:t>
            </a:r>
            <a:r>
              <a:rPr lang="en-US" sz="2400" b="1" dirty="0" smtClean="0"/>
              <a:t>8</a:t>
            </a:r>
            <a:r>
              <a:rPr lang="en-US" sz="2400" b="1" i="1" dirty="0" smtClean="0"/>
              <a:t>x</a:t>
            </a:r>
            <a:r>
              <a:rPr lang="en-US" sz="2400" b="1" dirty="0" smtClean="0"/>
              <a:t> </a:t>
            </a:r>
            <a:r>
              <a:rPr lang="en-US" sz="2400" b="1" dirty="0"/>
              <a:t>+ </a:t>
            </a:r>
            <a:r>
              <a:rPr lang="en-US" sz="2400" b="1" dirty="0" smtClean="0"/>
              <a:t>16 </a:t>
            </a:r>
            <a:endParaRPr lang="en-US" sz="2400" b="1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57265"/>
            <a:ext cx="2158876" cy="162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304412" y="4948535"/>
            <a:ext cx="8675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/>
              <a:t>x = -</a:t>
            </a:r>
            <a:r>
              <a:rPr lang="en-US" sz="2400" b="1" dirty="0" smtClean="0"/>
              <a:t>4</a:t>
            </a:r>
            <a:endParaRPr lang="en-US" sz="2400" b="1" dirty="0"/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5247005" y="2409110"/>
            <a:ext cx="20681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/>
              <a:t>x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 </a:t>
            </a:r>
            <a:r>
              <a:rPr lang="en-US" sz="2400" b="1" dirty="0"/>
              <a:t>+ </a:t>
            </a:r>
            <a:r>
              <a:rPr lang="en-US" sz="2400" b="1" dirty="0" smtClean="0"/>
              <a:t>8</a:t>
            </a:r>
            <a:r>
              <a:rPr lang="en-US" sz="2400" b="1" i="1" dirty="0" smtClean="0"/>
              <a:t>x</a:t>
            </a:r>
            <a:r>
              <a:rPr lang="en-US" sz="2400" b="1" dirty="0" smtClean="0"/>
              <a:t> </a:t>
            </a:r>
            <a:r>
              <a:rPr lang="en-US" sz="2400" b="1" dirty="0"/>
              <a:t>+ </a:t>
            </a:r>
            <a:r>
              <a:rPr lang="en-US" sz="2400" b="1" dirty="0" smtClean="0"/>
              <a:t>16 = 0</a:t>
            </a:r>
            <a:endParaRPr lang="en-US" sz="2400" b="1" dirty="0"/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4800600" y="2895600"/>
            <a:ext cx="25875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/>
              <a:t>x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 </a:t>
            </a:r>
            <a:r>
              <a:rPr lang="en-US" sz="2400" b="1" dirty="0"/>
              <a:t>+ 4</a:t>
            </a:r>
            <a:r>
              <a:rPr lang="en-US" sz="2400" b="1" i="1" dirty="0" smtClean="0"/>
              <a:t>x</a:t>
            </a:r>
            <a:r>
              <a:rPr lang="en-US" sz="2400" b="1" dirty="0" smtClean="0"/>
              <a:t> + 4x+ 16 = 0</a:t>
            </a:r>
            <a:endParaRPr lang="en-US" sz="2400" b="1" dirty="0"/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5267101" y="3382090"/>
            <a:ext cx="21242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i="1" dirty="0" smtClean="0"/>
              <a:t>x</a:t>
            </a:r>
            <a:r>
              <a:rPr lang="en-US" sz="2400" b="1" dirty="0" smtClean="0"/>
              <a:t> </a:t>
            </a:r>
            <a:r>
              <a:rPr lang="en-US" sz="2400" b="1" dirty="0"/>
              <a:t>+ </a:t>
            </a:r>
            <a:r>
              <a:rPr lang="en-US" sz="2400" b="1" dirty="0" smtClean="0"/>
              <a:t>4)(x+ 4) = 0</a:t>
            </a:r>
            <a:endParaRPr lang="en-US" sz="2400" b="1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4800600" y="4262735"/>
            <a:ext cx="28745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/>
              <a:t>x</a:t>
            </a:r>
            <a:r>
              <a:rPr lang="en-US" sz="2400" b="1" dirty="0" smtClean="0"/>
              <a:t> </a:t>
            </a:r>
            <a:r>
              <a:rPr lang="en-US" sz="2400" b="1" dirty="0"/>
              <a:t>+ </a:t>
            </a:r>
            <a:r>
              <a:rPr lang="en-US" sz="2400" b="1" dirty="0" smtClean="0"/>
              <a:t>4 = 0  or    x+ 4 = 0</a:t>
            </a:r>
            <a:endParaRPr lang="en-US" sz="2400" b="1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5405733" y="4912547"/>
            <a:ext cx="22381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/>
              <a:t>x</a:t>
            </a:r>
            <a:r>
              <a:rPr lang="en-US" sz="2400" b="1" dirty="0" smtClean="0"/>
              <a:t> = -4  or    x = -4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44798" y="5562600"/>
            <a:ext cx="3955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Two equal real number roots.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4.2.</a:t>
            </a:r>
            <a:r>
              <a:rPr lang="en-US" sz="1800" i="1" dirty="0"/>
              <a:t>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1898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7" grpId="0"/>
      <p:bldP spid="8" grpId="0"/>
      <p:bldP spid="11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88925" y="714375"/>
            <a:ext cx="4849813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/>
              <a:t>Recall:        (3</a:t>
            </a:r>
            <a:r>
              <a:rPr lang="en-US" sz="2800" b="1" i="1" dirty="0"/>
              <a:t>x</a:t>
            </a:r>
            <a:r>
              <a:rPr lang="en-US" sz="2800" b="1" dirty="0"/>
              <a:t> + 2)(</a:t>
            </a:r>
            <a:r>
              <a:rPr lang="en-US" sz="2800" b="1" i="1" dirty="0"/>
              <a:t>x</a:t>
            </a:r>
            <a:r>
              <a:rPr lang="en-US" sz="2800" b="1" dirty="0"/>
              <a:t> + 5)</a:t>
            </a:r>
          </a:p>
          <a:p>
            <a:r>
              <a:rPr lang="en-US" sz="2800" b="1" dirty="0"/>
              <a:t>                 = 3</a:t>
            </a:r>
            <a:r>
              <a:rPr lang="en-US" sz="2800" b="1" i="1" dirty="0"/>
              <a:t>x</a:t>
            </a:r>
            <a:r>
              <a:rPr lang="en-US" sz="2800" b="1" baseline="30000" dirty="0"/>
              <a:t>2</a:t>
            </a:r>
            <a:r>
              <a:rPr lang="en-US" sz="2800" b="1" dirty="0"/>
              <a:t> + </a:t>
            </a:r>
            <a:r>
              <a:rPr lang="en-US" sz="2800" b="1" dirty="0">
                <a:solidFill>
                  <a:srgbClr val="A50021"/>
                </a:solidFill>
              </a:rPr>
              <a:t>15</a:t>
            </a:r>
            <a:r>
              <a:rPr lang="en-US" sz="2800" b="1" i="1" dirty="0">
                <a:solidFill>
                  <a:srgbClr val="A50021"/>
                </a:solidFill>
              </a:rPr>
              <a:t>x </a:t>
            </a:r>
            <a:r>
              <a:rPr lang="en-US" sz="2800" b="1" dirty="0">
                <a:solidFill>
                  <a:srgbClr val="A50021"/>
                </a:solidFill>
              </a:rPr>
              <a:t>+ 2</a:t>
            </a:r>
            <a:r>
              <a:rPr lang="en-US" sz="2800" b="1" i="1" dirty="0">
                <a:solidFill>
                  <a:srgbClr val="A50021"/>
                </a:solidFill>
              </a:rPr>
              <a:t>x</a:t>
            </a:r>
            <a:r>
              <a:rPr lang="en-US" sz="2800" b="1" dirty="0"/>
              <a:t> + 10</a:t>
            </a:r>
          </a:p>
          <a:p>
            <a:r>
              <a:rPr lang="en-US" sz="2800" b="1" dirty="0"/>
              <a:t>                 = </a:t>
            </a:r>
            <a:r>
              <a:rPr lang="en-US" sz="2800" b="1" dirty="0">
                <a:solidFill>
                  <a:schemeClr val="accent2"/>
                </a:solidFill>
              </a:rPr>
              <a:t>3</a:t>
            </a:r>
            <a:r>
              <a:rPr lang="en-US" sz="2800" b="1" i="1" dirty="0"/>
              <a:t>x</a:t>
            </a:r>
            <a:r>
              <a:rPr lang="en-US" sz="2800" b="1" baseline="30000" dirty="0"/>
              <a:t>2</a:t>
            </a:r>
            <a:r>
              <a:rPr lang="en-US" sz="2800" b="1" dirty="0"/>
              <a:t> + 17</a:t>
            </a:r>
            <a:r>
              <a:rPr lang="en-US" sz="2800" b="1" i="1" dirty="0"/>
              <a:t>x</a:t>
            </a:r>
            <a:r>
              <a:rPr lang="en-US" sz="2800" b="1" dirty="0"/>
              <a:t> + </a:t>
            </a:r>
            <a:r>
              <a:rPr lang="en-US" sz="2800" b="1" dirty="0">
                <a:solidFill>
                  <a:schemeClr val="accent2"/>
                </a:solidFill>
              </a:rPr>
              <a:t>10</a:t>
            </a:r>
            <a:endParaRPr lang="en-US" sz="2800" b="1" dirty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713831" y="2362200"/>
            <a:ext cx="3810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sum </a:t>
            </a:r>
            <a:r>
              <a:rPr lang="en-US" sz="2000" b="1" dirty="0">
                <a:solidFill>
                  <a:srgbClr val="FF0000"/>
                </a:solidFill>
              </a:rPr>
              <a:t>of 15</a:t>
            </a:r>
            <a:r>
              <a:rPr lang="en-US" sz="2000" b="1" i="1" dirty="0">
                <a:solidFill>
                  <a:srgbClr val="FF0000"/>
                </a:solidFill>
              </a:rPr>
              <a:t>x</a:t>
            </a:r>
            <a:r>
              <a:rPr lang="en-US" sz="2000" b="1" dirty="0">
                <a:solidFill>
                  <a:srgbClr val="FF0000"/>
                </a:solidFill>
              </a:rPr>
              <a:t> + 2</a:t>
            </a:r>
            <a:r>
              <a:rPr lang="en-US" sz="2000" b="1" i="1" dirty="0">
                <a:solidFill>
                  <a:srgbClr val="FF0000"/>
                </a:solidFill>
              </a:rPr>
              <a:t>x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is </a:t>
            </a:r>
            <a:r>
              <a:rPr lang="en-US" sz="2000" b="1" dirty="0" smtClean="0"/>
              <a:t>17</a:t>
            </a:r>
            <a:r>
              <a:rPr lang="en-US" sz="2000" b="1" i="1" dirty="0" smtClean="0"/>
              <a:t>x</a:t>
            </a:r>
            <a:endParaRPr lang="en-US" sz="2000" b="1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84163" y="3108325"/>
            <a:ext cx="885348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 smtClean="0"/>
              <a:t>The </a:t>
            </a:r>
            <a:r>
              <a:rPr lang="en-US" sz="2800" b="1" dirty="0" smtClean="0">
                <a:solidFill>
                  <a:schemeClr val="accent2"/>
                </a:solidFill>
              </a:rPr>
              <a:t>product </a:t>
            </a:r>
            <a:r>
              <a:rPr lang="en-US" sz="2800" b="1" dirty="0">
                <a:solidFill>
                  <a:schemeClr val="accent2"/>
                </a:solidFill>
              </a:rPr>
              <a:t>of the </a:t>
            </a:r>
            <a:r>
              <a:rPr lang="en-US" sz="2800" b="1" dirty="0" smtClean="0">
                <a:solidFill>
                  <a:schemeClr val="accent2"/>
                </a:solidFill>
              </a:rPr>
              <a:t>coefficients of the first </a:t>
            </a:r>
            <a:r>
              <a:rPr lang="en-US" sz="2800" b="1" dirty="0">
                <a:solidFill>
                  <a:schemeClr val="accent2"/>
                </a:solidFill>
              </a:rPr>
              <a:t>and last terms of the </a:t>
            </a:r>
            <a:r>
              <a:rPr lang="en-US" sz="2800" b="1" dirty="0" smtClean="0">
                <a:solidFill>
                  <a:schemeClr val="accent2"/>
                </a:solidFill>
              </a:rPr>
              <a:t>trinomial</a:t>
            </a:r>
            <a:r>
              <a:rPr lang="en-US" sz="2800" b="1" dirty="0">
                <a:solidFill>
                  <a:schemeClr val="accent2"/>
                </a:solidFill>
              </a:rPr>
              <a:t>,  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smtClean="0"/>
              <a:t>3 </a:t>
            </a:r>
            <a:r>
              <a:rPr lang="en-US" sz="2800" b="1" dirty="0" smtClean="0">
                <a:latin typeface="Arial" pitchFamily="34" charset="0"/>
              </a:rPr>
              <a:t>•</a:t>
            </a:r>
            <a:r>
              <a:rPr lang="en-US" sz="2800" b="1" dirty="0" smtClean="0"/>
              <a:t> </a:t>
            </a:r>
            <a:r>
              <a:rPr lang="en-US" sz="2800" b="1" dirty="0"/>
              <a:t>10 = </a:t>
            </a:r>
            <a:r>
              <a:rPr lang="en-US" sz="2800" b="1" dirty="0" smtClean="0"/>
              <a:t>30</a:t>
            </a:r>
            <a:endParaRPr lang="en-US" sz="2800" b="1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28600" y="4187825"/>
            <a:ext cx="805117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/>
              <a:t>Therefore, to factor </a:t>
            </a:r>
            <a:r>
              <a:rPr lang="en-US" sz="2800" b="1" dirty="0">
                <a:solidFill>
                  <a:schemeClr val="accent2"/>
                </a:solidFill>
              </a:rPr>
              <a:t>3</a:t>
            </a:r>
            <a:r>
              <a:rPr lang="en-US" sz="2800" b="1" i="1" dirty="0">
                <a:solidFill>
                  <a:schemeClr val="accent2"/>
                </a:solidFill>
              </a:rPr>
              <a:t>x</a:t>
            </a:r>
            <a:r>
              <a:rPr lang="en-US" sz="2800" b="1" baseline="30000" dirty="0">
                <a:solidFill>
                  <a:schemeClr val="accent2"/>
                </a:solidFill>
              </a:rPr>
              <a:t>2</a:t>
            </a:r>
            <a:r>
              <a:rPr lang="en-US" sz="2800" b="1" dirty="0">
                <a:solidFill>
                  <a:schemeClr val="accent2"/>
                </a:solidFill>
              </a:rPr>
              <a:t> + 17</a:t>
            </a:r>
            <a:r>
              <a:rPr lang="en-US" sz="2800" b="1" i="1" dirty="0">
                <a:solidFill>
                  <a:schemeClr val="accent2"/>
                </a:solidFill>
              </a:rPr>
              <a:t>x</a:t>
            </a:r>
            <a:r>
              <a:rPr lang="en-US" sz="2800" b="1" dirty="0">
                <a:solidFill>
                  <a:schemeClr val="accent2"/>
                </a:solidFill>
              </a:rPr>
              <a:t> + 10,</a:t>
            </a:r>
            <a:r>
              <a:rPr lang="en-US" sz="2800" b="1" dirty="0"/>
              <a:t> find </a:t>
            </a:r>
            <a:r>
              <a:rPr lang="en-US" sz="2800" b="1" dirty="0">
                <a:solidFill>
                  <a:srgbClr val="A50021"/>
                </a:solidFill>
              </a:rPr>
              <a:t>two </a:t>
            </a:r>
            <a:r>
              <a:rPr lang="en-US" sz="2800" b="1" dirty="0" smtClean="0">
                <a:solidFill>
                  <a:srgbClr val="A50021"/>
                </a:solidFill>
              </a:rPr>
              <a:t>numbers</a:t>
            </a:r>
          </a:p>
          <a:p>
            <a:endParaRPr lang="en-US" sz="2800" b="1" dirty="0">
              <a:solidFill>
                <a:srgbClr val="A50021"/>
              </a:solidFill>
            </a:endParaRPr>
          </a:p>
          <a:p>
            <a:r>
              <a:rPr lang="en-US" sz="2800" b="1" dirty="0" smtClean="0">
                <a:solidFill>
                  <a:srgbClr val="A50021"/>
                </a:solidFill>
              </a:rPr>
              <a:t> </a:t>
            </a:r>
            <a:endParaRPr lang="en-US" sz="2800" b="1" dirty="0">
              <a:solidFill>
                <a:srgbClr val="A50021"/>
              </a:solidFill>
            </a:endParaRPr>
          </a:p>
          <a:p>
            <a:r>
              <a:rPr lang="en-US" sz="2800" b="1" dirty="0">
                <a:solidFill>
                  <a:srgbClr val="A50021"/>
                </a:solidFill>
              </a:rPr>
              <a:t>that have a product of 30</a:t>
            </a:r>
            <a:r>
              <a:rPr lang="en-US" sz="2800" b="1" dirty="0"/>
              <a:t> and </a:t>
            </a:r>
            <a:r>
              <a:rPr lang="en-US" sz="2800" b="1" dirty="0">
                <a:solidFill>
                  <a:srgbClr val="A50021"/>
                </a:solidFill>
              </a:rPr>
              <a:t>a sum of 17.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990600" y="0"/>
            <a:ext cx="7088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339933"/>
                </a:solidFill>
              </a:rPr>
              <a:t>Factoring General Trinomials Decomposition</a:t>
            </a: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4.2.</a:t>
            </a:r>
            <a:r>
              <a:rPr lang="en-US" sz="1800" i="1" dirty="0" smtClean="0"/>
              <a:t>7</a:t>
            </a:r>
            <a:endParaRPr lang="en-US" sz="18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200400" y="2087563"/>
            <a:ext cx="0" cy="4270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962400" y="1573497"/>
            <a:ext cx="1066800" cy="25530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029200" y="1573497"/>
            <a:ext cx="30845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product </a:t>
            </a:r>
            <a:r>
              <a:rPr lang="en-US" sz="2000" b="1" dirty="0" smtClean="0">
                <a:solidFill>
                  <a:srgbClr val="FF0000"/>
                </a:solidFill>
              </a:rPr>
              <a:t>of (15</a:t>
            </a:r>
            <a:r>
              <a:rPr lang="en-US" sz="2000" b="1" dirty="0">
                <a:solidFill>
                  <a:srgbClr val="FF0000"/>
                </a:solidFill>
              </a:rPr>
              <a:t>) (2)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is </a:t>
            </a:r>
            <a:r>
              <a:rPr lang="en-US" sz="2000" b="1" dirty="0"/>
              <a:t>not </a:t>
            </a:r>
            <a:r>
              <a:rPr lang="en-US" sz="2000" b="1" dirty="0" smtClean="0"/>
              <a:t>10</a:t>
            </a:r>
          </a:p>
          <a:p>
            <a:r>
              <a:rPr lang="en-U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                                is </a:t>
            </a:r>
            <a:r>
              <a:rPr lang="en-US" sz="2000" b="1" dirty="0"/>
              <a:t>3</a:t>
            </a:r>
            <a:r>
              <a:rPr lang="en-US" sz="2000" b="1" dirty="0" smtClean="0"/>
              <a:t>0</a:t>
            </a:r>
            <a:endParaRPr lang="en-US" sz="2000" dirty="0"/>
          </a:p>
        </p:txBody>
      </p:sp>
      <p:sp>
        <p:nvSpPr>
          <p:cNvPr id="10" name="Curved Up Arrow 9"/>
          <p:cNvSpPr/>
          <p:nvPr/>
        </p:nvSpPr>
        <p:spPr>
          <a:xfrm>
            <a:off x="3429000" y="4648200"/>
            <a:ext cx="1828800" cy="533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70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8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  <p:bldP spid="11267" grpId="0" autoUpdateAnimBg="0"/>
      <p:bldP spid="11268" grpId="0" autoUpdateAnimBg="0"/>
      <p:bldP spid="11269" grpId="0" autoUpdateAnimBg="0"/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15875"/>
            <a:ext cx="85234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A50021"/>
                </a:solidFill>
              </a:rPr>
              <a:t>Solving </a:t>
            </a:r>
            <a:r>
              <a:rPr lang="en-US" sz="2800" b="1" dirty="0">
                <a:solidFill>
                  <a:srgbClr val="A50021"/>
                </a:solidFill>
              </a:rPr>
              <a:t>General Trinomials - the Decomposition Method</a:t>
            </a:r>
            <a:endParaRPr lang="en-US" sz="2000" b="1" dirty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88925" y="928688"/>
            <a:ext cx="25651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3</a:t>
            </a:r>
            <a:r>
              <a:rPr lang="en-US" sz="2800" b="1" i="1" dirty="0"/>
              <a:t>x</a:t>
            </a:r>
            <a:r>
              <a:rPr lang="en-US" sz="2800" b="1" baseline="30000" dirty="0"/>
              <a:t>2</a:t>
            </a:r>
            <a:r>
              <a:rPr lang="en-US" sz="2800" b="1" dirty="0"/>
              <a:t> - </a:t>
            </a:r>
            <a:r>
              <a:rPr lang="en-US" sz="2800" b="1" dirty="0">
                <a:solidFill>
                  <a:srgbClr val="A50021"/>
                </a:solidFill>
              </a:rPr>
              <a:t>10</a:t>
            </a:r>
            <a:r>
              <a:rPr lang="en-US" sz="2800" b="1" i="1" dirty="0"/>
              <a:t>x</a:t>
            </a:r>
            <a:r>
              <a:rPr lang="en-US" sz="2800" b="1" baseline="30000" dirty="0"/>
              <a:t> </a:t>
            </a:r>
            <a:r>
              <a:rPr lang="en-US" sz="2800" b="1" dirty="0"/>
              <a:t> + </a:t>
            </a:r>
            <a:r>
              <a:rPr lang="en-US" sz="2800" b="1" dirty="0" smtClean="0">
                <a:solidFill>
                  <a:schemeClr val="accent2"/>
                </a:solidFill>
              </a:rPr>
              <a:t>8 = 0</a:t>
            </a:r>
            <a:endParaRPr lang="en-US" sz="2800" b="1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819400" y="900113"/>
            <a:ext cx="40417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/>
              <a:t>The</a:t>
            </a:r>
            <a:r>
              <a:rPr lang="en-US" sz="2800" b="1" dirty="0">
                <a:solidFill>
                  <a:srgbClr val="A50021"/>
                </a:solidFill>
              </a:rPr>
              <a:t> product</a:t>
            </a:r>
            <a:r>
              <a:rPr lang="en-US" sz="2800" b="1" dirty="0"/>
              <a:t> is </a:t>
            </a:r>
            <a:r>
              <a:rPr lang="en-US" sz="2800" b="1" dirty="0">
                <a:solidFill>
                  <a:schemeClr val="accent2"/>
                </a:solidFill>
              </a:rPr>
              <a:t>3 </a:t>
            </a:r>
            <a:r>
              <a:rPr lang="en-US" sz="2800" b="1" dirty="0">
                <a:solidFill>
                  <a:schemeClr val="accent2"/>
                </a:solidFill>
                <a:latin typeface="Arial" pitchFamily="34" charset="0"/>
              </a:rPr>
              <a:t>x</a:t>
            </a:r>
            <a:r>
              <a:rPr lang="en-US" sz="2800" b="1" dirty="0">
                <a:solidFill>
                  <a:schemeClr val="accent2"/>
                </a:solidFill>
              </a:rPr>
              <a:t> 8 = 24.</a:t>
            </a:r>
            <a:endParaRPr lang="en-US" sz="2800" b="1" dirty="0"/>
          </a:p>
          <a:p>
            <a:r>
              <a:rPr lang="en-US" sz="2800" b="1" dirty="0"/>
              <a:t>The</a:t>
            </a:r>
            <a:r>
              <a:rPr lang="en-US" sz="2800" b="1" dirty="0">
                <a:solidFill>
                  <a:srgbClr val="A50021"/>
                </a:solidFill>
              </a:rPr>
              <a:t> sum</a:t>
            </a:r>
            <a:r>
              <a:rPr lang="en-US" sz="2800" b="1" dirty="0"/>
              <a:t> is </a:t>
            </a:r>
            <a:r>
              <a:rPr lang="en-US" sz="2800" b="1" dirty="0">
                <a:solidFill>
                  <a:schemeClr val="accent2"/>
                </a:solidFill>
              </a:rPr>
              <a:t>-10.</a:t>
            </a:r>
            <a:endParaRPr lang="en-US" sz="2800" b="1" dirty="0"/>
          </a:p>
        </p:txBody>
      </p:sp>
      <p:sp>
        <p:nvSpPr>
          <p:cNvPr id="12294" name="AutoShape 6"/>
          <p:cNvSpPr>
            <a:spLocks/>
          </p:cNvSpPr>
          <p:nvPr/>
        </p:nvSpPr>
        <p:spPr bwMode="auto">
          <a:xfrm>
            <a:off x="6705600" y="1066800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800" b="1">
              <a:solidFill>
                <a:srgbClr val="A50021"/>
              </a:solidFill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114800" y="2819400"/>
            <a:ext cx="354443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Rewrite the middle term of the </a:t>
            </a:r>
          </a:p>
          <a:p>
            <a:r>
              <a:rPr lang="en-US" sz="2000" b="1"/>
              <a:t>polynomial using </a:t>
            </a:r>
            <a:r>
              <a:rPr lang="en-US" sz="2000" b="1">
                <a:solidFill>
                  <a:srgbClr val="A50021"/>
                </a:solidFill>
              </a:rPr>
              <a:t>-6</a:t>
            </a:r>
            <a:r>
              <a:rPr lang="en-US" sz="2000" b="1"/>
              <a:t> and </a:t>
            </a:r>
            <a:r>
              <a:rPr lang="en-US" sz="2000" b="1">
                <a:solidFill>
                  <a:srgbClr val="A50021"/>
                </a:solidFill>
              </a:rPr>
              <a:t>-4</a:t>
            </a:r>
            <a:r>
              <a:rPr lang="en-US" sz="2000" b="1"/>
              <a:t>.  </a:t>
            </a:r>
          </a:p>
          <a:p>
            <a:r>
              <a:rPr lang="en-US" sz="2000" b="1"/>
              <a:t>(</a:t>
            </a:r>
            <a:r>
              <a:rPr lang="en-US" sz="2000" b="1">
                <a:solidFill>
                  <a:srgbClr val="A50021"/>
                </a:solidFill>
              </a:rPr>
              <a:t>-6</a:t>
            </a:r>
            <a:r>
              <a:rPr lang="en-US" sz="2000" b="1" i="1">
                <a:solidFill>
                  <a:srgbClr val="A50021"/>
                </a:solidFill>
              </a:rPr>
              <a:t>x</a:t>
            </a:r>
            <a:r>
              <a:rPr lang="en-US" sz="2000" b="1">
                <a:solidFill>
                  <a:srgbClr val="A50021"/>
                </a:solidFill>
              </a:rPr>
              <a:t> - 4</a:t>
            </a:r>
            <a:r>
              <a:rPr lang="en-US" sz="2000" b="1" i="1">
                <a:solidFill>
                  <a:srgbClr val="A50021"/>
                </a:solidFill>
              </a:rPr>
              <a:t>x</a:t>
            </a:r>
            <a:r>
              <a:rPr lang="en-US" sz="2000" b="1"/>
              <a:t> is just another way of</a:t>
            </a:r>
          </a:p>
          <a:p>
            <a:r>
              <a:rPr lang="en-US" sz="2000" b="1"/>
              <a:t>expressing </a:t>
            </a:r>
            <a:r>
              <a:rPr lang="en-US" sz="2000" b="1">
                <a:solidFill>
                  <a:srgbClr val="A50021"/>
                </a:solidFill>
              </a:rPr>
              <a:t>-10</a:t>
            </a:r>
            <a:r>
              <a:rPr lang="en-US" sz="2000" b="1" i="1">
                <a:solidFill>
                  <a:srgbClr val="A50021"/>
                </a:solidFill>
              </a:rPr>
              <a:t>x</a:t>
            </a:r>
            <a:r>
              <a:rPr lang="en-US" sz="2000" b="1"/>
              <a:t>.)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3500" y="2833688"/>
            <a:ext cx="333136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/>
              <a:t> </a:t>
            </a:r>
            <a:r>
              <a:rPr lang="en-US" sz="2800" b="1" dirty="0" smtClean="0"/>
              <a:t>  </a:t>
            </a:r>
            <a:r>
              <a:rPr lang="en-US" sz="2800" b="1" dirty="0"/>
              <a:t>3</a:t>
            </a:r>
            <a:r>
              <a:rPr lang="en-US" sz="2800" b="1" i="1" dirty="0"/>
              <a:t>x</a:t>
            </a:r>
            <a:r>
              <a:rPr lang="en-US" sz="2800" b="1" baseline="30000" dirty="0"/>
              <a:t>2 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A50021"/>
                </a:solidFill>
              </a:rPr>
              <a:t>- 6</a:t>
            </a:r>
            <a:r>
              <a:rPr lang="en-US" sz="2800" b="1" i="1" dirty="0">
                <a:solidFill>
                  <a:srgbClr val="A50021"/>
                </a:solidFill>
              </a:rPr>
              <a:t>x</a:t>
            </a:r>
            <a:r>
              <a:rPr lang="en-US" sz="2800" b="1" dirty="0">
                <a:solidFill>
                  <a:srgbClr val="A50021"/>
                </a:solidFill>
              </a:rPr>
              <a:t> - 4</a:t>
            </a:r>
            <a:r>
              <a:rPr lang="en-US" sz="2800" b="1" i="1" dirty="0">
                <a:solidFill>
                  <a:srgbClr val="A50021"/>
                </a:solidFill>
              </a:rPr>
              <a:t>x</a:t>
            </a:r>
            <a:r>
              <a:rPr lang="en-US" sz="2800" b="1" dirty="0"/>
              <a:t>  + </a:t>
            </a:r>
            <a:r>
              <a:rPr lang="en-US" sz="2800" b="1" dirty="0" smtClean="0"/>
              <a:t>8 = 0</a:t>
            </a:r>
            <a:endParaRPr lang="en-US" sz="2800" b="1" dirty="0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102100" y="4533900"/>
            <a:ext cx="22321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/>
              <a:t>Factor by </a:t>
            </a:r>
            <a:r>
              <a:rPr lang="en-US" sz="2000" b="1" dirty="0">
                <a:solidFill>
                  <a:srgbClr val="A50021"/>
                </a:solidFill>
              </a:rPr>
              <a:t>grouping.</a:t>
            </a:r>
            <a:endParaRPr lang="en-US" sz="2000" b="1" dirty="0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76200" y="4510088"/>
            <a:ext cx="16241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  </a:t>
            </a:r>
            <a:r>
              <a:rPr lang="en-US" sz="2800" b="1" dirty="0">
                <a:solidFill>
                  <a:schemeClr val="accent2"/>
                </a:solidFill>
              </a:rPr>
              <a:t>3</a:t>
            </a:r>
            <a:r>
              <a:rPr lang="en-US" sz="2800" b="1" i="1" dirty="0">
                <a:solidFill>
                  <a:schemeClr val="accent2"/>
                </a:solidFill>
              </a:rPr>
              <a:t>x</a:t>
            </a:r>
            <a:r>
              <a:rPr lang="en-US" sz="2800" b="1" dirty="0">
                <a:solidFill>
                  <a:srgbClr val="A50021"/>
                </a:solidFill>
              </a:rPr>
              <a:t>(</a:t>
            </a:r>
            <a:r>
              <a:rPr lang="en-US" sz="2800" b="1" i="1" dirty="0">
                <a:solidFill>
                  <a:srgbClr val="A50021"/>
                </a:solidFill>
              </a:rPr>
              <a:t>x</a:t>
            </a:r>
            <a:r>
              <a:rPr lang="en-US" sz="2800" b="1" dirty="0">
                <a:solidFill>
                  <a:srgbClr val="A50021"/>
                </a:solidFill>
              </a:rPr>
              <a:t> - 2)</a:t>
            </a:r>
            <a:endParaRPr lang="en-US" sz="2800" b="1" dirty="0"/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 flipV="1">
            <a:off x="381000" y="762000"/>
            <a:ext cx="1828800" cy="1371600"/>
          </a:xfrm>
          <a:custGeom>
            <a:avLst/>
            <a:gdLst>
              <a:gd name="G0" fmla="+- -602687 0 0"/>
              <a:gd name="G1" fmla="+- 11432760 0 0"/>
              <a:gd name="G2" fmla="+- -602687 0 11432760"/>
              <a:gd name="G3" fmla="+- 10800 0 0"/>
              <a:gd name="G4" fmla="+- 0 0 -602687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603 0 0"/>
              <a:gd name="G9" fmla="+- 0 0 11432760"/>
              <a:gd name="G10" fmla="+- 8603 0 2700"/>
              <a:gd name="G11" fmla="cos G10 -602687"/>
              <a:gd name="G12" fmla="sin G10 -602687"/>
              <a:gd name="G13" fmla="cos 13500 -602687"/>
              <a:gd name="G14" fmla="sin 13500 -602687"/>
              <a:gd name="G15" fmla="+- G11 10800 0"/>
              <a:gd name="G16" fmla="+- G12 10800 0"/>
              <a:gd name="G17" fmla="+- G13 10800 0"/>
              <a:gd name="G18" fmla="+- G14 10800 0"/>
              <a:gd name="G19" fmla="*/ 8603 1 2"/>
              <a:gd name="G20" fmla="+- G19 5400 0"/>
              <a:gd name="G21" fmla="cos G20 -602687"/>
              <a:gd name="G22" fmla="sin G20 -602687"/>
              <a:gd name="G23" fmla="+- G21 10800 0"/>
              <a:gd name="G24" fmla="+- G12 G23 G22"/>
              <a:gd name="G25" fmla="+- G22 G23 G11"/>
              <a:gd name="G26" fmla="cos 10800 -602687"/>
              <a:gd name="G27" fmla="sin 10800 -602687"/>
              <a:gd name="G28" fmla="cos 8603 -602687"/>
              <a:gd name="G29" fmla="sin 8603 -602687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1432760"/>
              <a:gd name="G36" fmla="sin G34 11432760"/>
              <a:gd name="G37" fmla="+/ 11432760 -602687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603 G39"/>
              <a:gd name="G43" fmla="sin 8603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9414 w 21600"/>
              <a:gd name="T5" fmla="*/ 89 h 21600"/>
              <a:gd name="T6" fmla="*/ 1143 w 21600"/>
              <a:gd name="T7" fmla="*/ 11738 h 21600"/>
              <a:gd name="T8" fmla="*/ 9695 w 21600"/>
              <a:gd name="T9" fmla="*/ 2268 h 21600"/>
              <a:gd name="T10" fmla="*/ 24126 w 21600"/>
              <a:gd name="T11" fmla="*/ 8642 h 21600"/>
              <a:gd name="T12" fmla="*/ 20984 w 21600"/>
              <a:gd name="T13" fmla="*/ 12999 h 21600"/>
              <a:gd name="T14" fmla="*/ 16627 w 21600"/>
              <a:gd name="T15" fmla="*/ 985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292" y="9425"/>
                </a:moveTo>
                <a:cubicBezTo>
                  <a:pt x="18617" y="5258"/>
                  <a:pt x="15020" y="2197"/>
                  <a:pt x="10800" y="2197"/>
                </a:cubicBezTo>
                <a:cubicBezTo>
                  <a:pt x="6048" y="2197"/>
                  <a:pt x="2197" y="6048"/>
                  <a:pt x="2197" y="10800"/>
                </a:cubicBezTo>
                <a:cubicBezTo>
                  <a:pt x="2196" y="11077"/>
                  <a:pt x="2210" y="11355"/>
                  <a:pt x="2237" y="11632"/>
                </a:cubicBezTo>
                <a:lnTo>
                  <a:pt x="50" y="11844"/>
                </a:lnTo>
                <a:cubicBezTo>
                  <a:pt x="16" y="11497"/>
                  <a:pt x="0" y="11148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098" y="-1"/>
                  <a:pt x="20614" y="3843"/>
                  <a:pt x="21461" y="9073"/>
                </a:cubicBezTo>
                <a:lnTo>
                  <a:pt x="24126" y="8642"/>
                </a:lnTo>
                <a:lnTo>
                  <a:pt x="20984" y="12999"/>
                </a:lnTo>
                <a:lnTo>
                  <a:pt x="16627" y="9856"/>
                </a:lnTo>
                <a:lnTo>
                  <a:pt x="19292" y="942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1035050" y="2735263"/>
            <a:ext cx="1371600" cy="6858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AutoShape 14"/>
          <p:cNvSpPr>
            <a:spLocks/>
          </p:cNvSpPr>
          <p:nvPr/>
        </p:nvSpPr>
        <p:spPr bwMode="auto">
          <a:xfrm rot="5400000">
            <a:off x="403006" y="3345082"/>
            <a:ext cx="1066800" cy="1110812"/>
          </a:xfrm>
          <a:prstGeom prst="rightBrace">
            <a:avLst>
              <a:gd name="adj1" fmla="val 10714"/>
              <a:gd name="adj2" fmla="val 5000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76200" y="5043488"/>
            <a:ext cx="28312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A50021"/>
                </a:solidFill>
              </a:rPr>
              <a:t> </a:t>
            </a:r>
            <a:r>
              <a:rPr lang="en-US" sz="2800" b="1" dirty="0" smtClean="0">
                <a:solidFill>
                  <a:srgbClr val="A50021"/>
                </a:solidFill>
              </a:rPr>
              <a:t>  </a:t>
            </a:r>
            <a:r>
              <a:rPr lang="en-US" sz="2800" b="1" dirty="0">
                <a:solidFill>
                  <a:srgbClr val="A50021"/>
                </a:solidFill>
              </a:rPr>
              <a:t>(</a:t>
            </a:r>
            <a:r>
              <a:rPr lang="en-US" sz="2800" b="1" i="1" dirty="0">
                <a:solidFill>
                  <a:srgbClr val="A50021"/>
                </a:solidFill>
              </a:rPr>
              <a:t>x</a:t>
            </a:r>
            <a:r>
              <a:rPr lang="en-US" sz="2800" b="1" dirty="0">
                <a:solidFill>
                  <a:srgbClr val="A50021"/>
                </a:solidFill>
              </a:rPr>
              <a:t> - 2)</a:t>
            </a:r>
            <a:r>
              <a:rPr lang="en-US" sz="2800" b="1" dirty="0">
                <a:solidFill>
                  <a:schemeClr val="accent2"/>
                </a:solidFill>
              </a:rPr>
              <a:t>(3</a:t>
            </a:r>
            <a:r>
              <a:rPr lang="en-US" sz="2800" b="1" i="1" dirty="0">
                <a:solidFill>
                  <a:schemeClr val="accent2"/>
                </a:solidFill>
              </a:rPr>
              <a:t>x</a:t>
            </a:r>
            <a:r>
              <a:rPr lang="en-US" sz="2800" b="1" dirty="0">
                <a:solidFill>
                  <a:schemeClr val="accent2"/>
                </a:solidFill>
              </a:rPr>
              <a:t> - 4</a:t>
            </a:r>
            <a:r>
              <a:rPr lang="en-US" sz="2800" b="1" dirty="0" smtClean="0">
                <a:solidFill>
                  <a:schemeClr val="accent2"/>
                </a:solidFill>
              </a:rPr>
              <a:t>) = 0</a:t>
            </a:r>
            <a:endParaRPr lang="en-US" sz="2800" b="1" dirty="0">
              <a:solidFill>
                <a:srgbClr val="A50021"/>
              </a:solidFill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676400" y="4502150"/>
            <a:ext cx="19319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- 4</a:t>
            </a:r>
            <a:r>
              <a:rPr lang="en-US" sz="2800" b="1" dirty="0">
                <a:solidFill>
                  <a:srgbClr val="A50021"/>
                </a:solidFill>
              </a:rPr>
              <a:t>(</a:t>
            </a:r>
            <a:r>
              <a:rPr lang="en-US" sz="2800" b="1" i="1" dirty="0">
                <a:solidFill>
                  <a:srgbClr val="A50021"/>
                </a:solidFill>
              </a:rPr>
              <a:t>x</a:t>
            </a:r>
            <a:r>
              <a:rPr lang="en-US" sz="2800" b="1" dirty="0">
                <a:solidFill>
                  <a:srgbClr val="A50021"/>
                </a:solidFill>
              </a:rPr>
              <a:t> - 2</a:t>
            </a:r>
            <a:r>
              <a:rPr lang="en-US" sz="2800" b="1" dirty="0" smtClean="0">
                <a:solidFill>
                  <a:srgbClr val="A50021"/>
                </a:solidFill>
              </a:rPr>
              <a:t>) = 0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2305" name="AutoShape 17"/>
          <p:cNvSpPr>
            <a:spLocks/>
          </p:cNvSpPr>
          <p:nvPr/>
        </p:nvSpPr>
        <p:spPr bwMode="auto">
          <a:xfrm rot="5400000">
            <a:off x="1905000" y="3138488"/>
            <a:ext cx="1066800" cy="1371600"/>
          </a:xfrm>
          <a:prstGeom prst="rightBrace">
            <a:avLst>
              <a:gd name="adj1" fmla="val 10714"/>
              <a:gd name="adj2" fmla="val 5000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76200" y="5572780"/>
            <a:ext cx="40259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A50021"/>
                </a:solidFill>
              </a:rPr>
              <a:t> </a:t>
            </a:r>
            <a:r>
              <a:rPr lang="en-US" sz="2800" b="1" dirty="0" smtClean="0">
                <a:solidFill>
                  <a:srgbClr val="A50021"/>
                </a:solidFill>
              </a:rPr>
              <a:t>  </a:t>
            </a:r>
            <a:r>
              <a:rPr lang="en-US" sz="2800" b="1" i="1" dirty="0" smtClean="0">
                <a:solidFill>
                  <a:srgbClr val="A50021"/>
                </a:solidFill>
              </a:rPr>
              <a:t>x</a:t>
            </a:r>
            <a:r>
              <a:rPr lang="en-US" sz="2800" b="1" dirty="0" smtClean="0">
                <a:solidFill>
                  <a:srgbClr val="A50021"/>
                </a:solidFill>
              </a:rPr>
              <a:t> </a:t>
            </a:r>
            <a:r>
              <a:rPr lang="en-US" sz="2800" b="1" dirty="0">
                <a:solidFill>
                  <a:srgbClr val="A50021"/>
                </a:solidFill>
              </a:rPr>
              <a:t>- </a:t>
            </a:r>
            <a:r>
              <a:rPr lang="en-US" sz="2800" b="1" dirty="0" smtClean="0">
                <a:solidFill>
                  <a:srgbClr val="A50021"/>
                </a:solidFill>
              </a:rPr>
              <a:t>2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>
                <a:solidFill>
                  <a:schemeClr val="accent2"/>
                </a:solidFill>
              </a:rPr>
              <a:t>= </a:t>
            </a:r>
            <a:r>
              <a:rPr lang="en-US" sz="2800" b="1" dirty="0" smtClean="0">
                <a:solidFill>
                  <a:schemeClr val="accent2"/>
                </a:solidFill>
              </a:rPr>
              <a:t>0  </a:t>
            </a:r>
            <a:r>
              <a:rPr lang="en-US" sz="2800" b="1" dirty="0" smtClean="0"/>
              <a:t>or</a:t>
            </a:r>
            <a:r>
              <a:rPr lang="en-US" sz="2800" b="1" dirty="0" smtClean="0">
                <a:solidFill>
                  <a:srgbClr val="A50021"/>
                </a:solidFill>
              </a:rPr>
              <a:t>  </a:t>
            </a:r>
            <a:r>
              <a:rPr lang="en-US" sz="2800" b="1" dirty="0" smtClean="0">
                <a:solidFill>
                  <a:schemeClr val="accent2"/>
                </a:solidFill>
              </a:rPr>
              <a:t>3</a:t>
            </a:r>
            <a:r>
              <a:rPr lang="en-US" sz="2800" b="1" i="1" dirty="0" smtClean="0">
                <a:solidFill>
                  <a:schemeClr val="accent2"/>
                </a:solidFill>
              </a:rPr>
              <a:t>x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>
                <a:solidFill>
                  <a:schemeClr val="accent2"/>
                </a:solidFill>
              </a:rPr>
              <a:t>- </a:t>
            </a:r>
            <a:r>
              <a:rPr lang="en-US" sz="2800" b="1" dirty="0" smtClean="0">
                <a:solidFill>
                  <a:schemeClr val="accent2"/>
                </a:solidFill>
              </a:rPr>
              <a:t>4 = 0</a:t>
            </a:r>
            <a:endParaRPr lang="en-US" sz="2800" b="1" dirty="0">
              <a:solidFill>
                <a:srgbClr val="A50021"/>
              </a:solidFill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4090377" y="5311170"/>
            <a:ext cx="40259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A50021"/>
                </a:solidFill>
              </a:rPr>
              <a:t> </a:t>
            </a:r>
            <a:r>
              <a:rPr lang="en-US" sz="2800" b="1" dirty="0" smtClean="0">
                <a:solidFill>
                  <a:srgbClr val="A50021"/>
                </a:solidFill>
              </a:rPr>
              <a:t>  </a:t>
            </a:r>
            <a:r>
              <a:rPr lang="en-US" sz="2800" b="1" i="1" dirty="0" smtClean="0">
                <a:solidFill>
                  <a:srgbClr val="A50021"/>
                </a:solidFill>
              </a:rPr>
              <a:t>x</a:t>
            </a:r>
            <a:r>
              <a:rPr lang="en-US" sz="2800" b="1" dirty="0" smtClean="0">
                <a:solidFill>
                  <a:srgbClr val="A50021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>
                <a:solidFill>
                  <a:schemeClr val="accent2"/>
                </a:solidFill>
              </a:rPr>
              <a:t>= 2</a:t>
            </a:r>
            <a:r>
              <a:rPr lang="en-US" sz="2800" b="1" dirty="0" smtClean="0">
                <a:solidFill>
                  <a:schemeClr val="accent2"/>
                </a:solidFill>
              </a:rPr>
              <a:t>  </a:t>
            </a:r>
            <a:r>
              <a:rPr lang="en-US" sz="2800" b="1" dirty="0" smtClean="0"/>
              <a:t>or</a:t>
            </a:r>
            <a:r>
              <a:rPr lang="en-US" sz="2800" b="1" dirty="0" smtClean="0">
                <a:solidFill>
                  <a:srgbClr val="A50021"/>
                </a:solidFill>
              </a:rPr>
              <a:t>  </a:t>
            </a:r>
            <a:r>
              <a:rPr lang="en-US" sz="2800" b="1" i="1" dirty="0" smtClean="0">
                <a:solidFill>
                  <a:schemeClr val="accent2"/>
                </a:solidFill>
              </a:rPr>
              <a:t>x</a:t>
            </a:r>
            <a:r>
              <a:rPr lang="en-US" sz="2800" b="1" dirty="0" smtClean="0">
                <a:solidFill>
                  <a:schemeClr val="accent2"/>
                </a:solidFill>
              </a:rPr>
              <a:t>  = 4/3</a:t>
            </a:r>
            <a:endParaRPr lang="en-US" sz="2800" b="1" dirty="0">
              <a:solidFill>
                <a:srgbClr val="A50021"/>
              </a:solidFill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4.2.</a:t>
            </a:r>
            <a:r>
              <a:rPr lang="en-US" sz="1800" i="1" dirty="0"/>
              <a:t>8</a:t>
            </a:r>
            <a:endParaRPr lang="en-US" sz="1800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488300"/>
              </p:ext>
            </p:extLst>
          </p:nvPr>
        </p:nvGraphicFramePr>
        <p:xfrm>
          <a:off x="7239000" y="685800"/>
          <a:ext cx="115992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960"/>
                <a:gridCol w="57996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Factors of 24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31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  <p:bldP spid="12292" grpId="0" build="p" autoUpdateAnimBg="0"/>
      <p:bldP spid="12294" grpId="0" animBg="1" autoUpdateAnimBg="0"/>
      <p:bldP spid="12295" grpId="0" autoUpdateAnimBg="0"/>
      <p:bldP spid="12296" grpId="0" autoUpdateAnimBg="0"/>
      <p:bldP spid="12297" grpId="0" autoUpdateAnimBg="0"/>
      <p:bldP spid="12298" grpId="0" autoUpdateAnimBg="0"/>
      <p:bldP spid="12300" grpId="0" animBg="1"/>
      <p:bldP spid="12301" grpId="0" animBg="1"/>
      <p:bldP spid="12302" grpId="0" animBg="1"/>
      <p:bldP spid="12303" grpId="0" autoUpdateAnimBg="0"/>
      <p:bldP spid="12304" grpId="0" autoUpdateAnimBg="0"/>
      <p:bldP spid="12305" grpId="0" animBg="1"/>
      <p:bldP spid="17" grpId="0" autoUpdateAnimBg="0"/>
      <p:bldP spid="18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1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1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1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1890</TotalTime>
  <Words>1983</Words>
  <Application>Microsoft Office PowerPoint</Application>
  <PresentationFormat>On-screen Show (4:3)</PresentationFormat>
  <Paragraphs>348</Paragraphs>
  <Slides>21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Office Theme</vt:lpstr>
      <vt:lpstr>1_Blank Presentation</vt:lpstr>
      <vt:lpstr>2_Blank Presentation</vt:lpstr>
      <vt:lpstr>3_Blank Presentation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174</cp:revision>
  <dcterms:created xsi:type="dcterms:W3CDTF">2011-09-12T18:51:21Z</dcterms:created>
  <dcterms:modified xsi:type="dcterms:W3CDTF">2011-10-21T01:10:21Z</dcterms:modified>
</cp:coreProperties>
</file>