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6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CFF6-004D-46E9-993A-BF90870722E4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80BD-2F06-4998-BDDE-551DB60E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EDE87-875F-4337-95E6-B76D49416A4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0670F-555D-46AB-9115-0D6725D95C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629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17FE1-77BC-48BD-986F-1ED14A9159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2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E809B-92CF-4487-A986-E18EF20AA5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31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7CB32-DFF3-4456-B8A0-2C252C9544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35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F7268-776A-420F-A9AF-9E1F8401E9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266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732D7-6034-45DC-A1BB-9E71F8237E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294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1CF4B-8B42-4118-8724-477E30AB87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26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A16C3-1952-4BEF-A2EA-13848491A0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1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28EBE-29E3-49ED-AD1C-D23ADD9A1B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89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AC709-9443-4AEF-B25A-B355F44C48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90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29155-CF8B-4487-B266-FFD941EC95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1B954ED-4EE4-4FFE-960E-CB5175B177B5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5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6.wmf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5.wmf"/><Relationship Id="rId5" Type="http://schemas.openxmlformats.org/officeDocument/2006/relationships/image" Target="../media/image21.jpeg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9.bin"/><Relationship Id="rId22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34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3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4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421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4 Quadratic Equations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356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4.3 Solve by Completing the Square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657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2944200" cy="94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836" y="533400"/>
            <a:ext cx="4062164" cy="144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5" y="2438400"/>
            <a:ext cx="862623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28" y="3352800"/>
            <a:ext cx="8494432" cy="395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53" y="4876801"/>
            <a:ext cx="8414007" cy="100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84" y="3890744"/>
            <a:ext cx="2042257" cy="26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47" y="4267202"/>
            <a:ext cx="2309615" cy="27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7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485" y="110337"/>
            <a:ext cx="7356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4.3 Solve Quadratic Equations by Completing the Square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275492" y="488461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ball is thrown up in the air. Three different forms for the height of the ball, in feet, as a function of time, </a:t>
            </a:r>
            <a:r>
              <a:rPr lang="en-US" sz="2400" b="1" i="1" dirty="0">
                <a:latin typeface="Times" pitchFamily="18" charset="0"/>
                <a:cs typeface="Times" pitchFamily="18" charset="0"/>
              </a:rPr>
              <a:t>x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in seconds, are:</a:t>
            </a:r>
          </a:p>
          <a:p>
            <a:r>
              <a:rPr lang="en-US" sz="2400" b="1" dirty="0">
                <a:latin typeface="Times" pitchFamily="18" charset="0"/>
                <a:cs typeface="Times" pitchFamily="18" charset="0"/>
              </a:rPr>
              <a:t>	Standard form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: </a:t>
            </a:r>
          </a:p>
          <a:p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</a:t>
            </a:r>
          </a:p>
          <a:p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            Vertex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form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:</a:t>
            </a:r>
          </a:p>
          <a:p>
            <a:r>
              <a:rPr lang="en-US" sz="2400" b="1" dirty="0">
                <a:latin typeface="Times" pitchFamily="18" charset="0"/>
                <a:cs typeface="Times" pitchFamily="18" charset="0"/>
              </a:rPr>
              <a:t>		 </a:t>
            </a:r>
          </a:p>
          <a:p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       Factored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form:	 	 </a:t>
            </a:r>
          </a:p>
          <a:p>
            <a:endParaRPr lang="en-US" sz="24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273269"/>
              </p:ext>
            </p:extLst>
          </p:nvPr>
        </p:nvGraphicFramePr>
        <p:xfrm>
          <a:off x="3657600" y="1676400"/>
          <a:ext cx="1946672" cy="33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3" imgW="1320480" imgH="228600" progId="Equation.DSMT4">
                  <p:embed/>
                </p:oleObj>
              </mc:Choice>
              <mc:Fallback>
                <p:oleObj name="Equation" r:id="rId3" imgW="1320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1676400"/>
                        <a:ext cx="1946672" cy="33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272047"/>
              </p:ext>
            </p:extLst>
          </p:nvPr>
        </p:nvGraphicFramePr>
        <p:xfrm>
          <a:off x="3657600" y="2362200"/>
          <a:ext cx="1834364" cy="33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5" imgW="1244520" imgH="228600" progId="Equation.DSMT4">
                  <p:embed/>
                </p:oleObj>
              </mc:Choice>
              <mc:Fallback>
                <p:oleObj name="Equation" r:id="rId5" imgW="1244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2362200"/>
                        <a:ext cx="1834364" cy="33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124096"/>
              </p:ext>
            </p:extLst>
          </p:nvPr>
        </p:nvGraphicFramePr>
        <p:xfrm>
          <a:off x="3733800" y="3124200"/>
          <a:ext cx="1871800" cy="29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7" imgW="1269720" imgH="203040" progId="Equation.DSMT4">
                  <p:embed/>
                </p:oleObj>
              </mc:Choice>
              <mc:Fallback>
                <p:oleObj name="Equation" r:id="rId7" imgW="1269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3124200"/>
                        <a:ext cx="1871800" cy="29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719261" y="3733800"/>
            <a:ext cx="7662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FF3399"/>
                </a:solidFill>
                <a:latin typeface="Times" pitchFamily="18" charset="0"/>
                <a:cs typeface="Times" pitchFamily="18" charset="0"/>
              </a:rPr>
              <a:t>How could you show </a:t>
            </a:r>
            <a:r>
              <a:rPr lang="en-US" sz="2400" b="1" dirty="0">
                <a:solidFill>
                  <a:srgbClr val="FF3399"/>
                </a:solidFill>
                <a:latin typeface="Times" pitchFamily="18" charset="0"/>
                <a:cs typeface="Times" pitchFamily="18" charset="0"/>
              </a:rPr>
              <a:t>that the three forms are equivalent.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9261" y="4648200"/>
            <a:ext cx="8276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FF3399"/>
                </a:solidFill>
                <a:latin typeface="Times" pitchFamily="18" charset="0"/>
                <a:cs typeface="Times" pitchFamily="18" charset="0"/>
              </a:rPr>
              <a:t>What characteristic of the graph of the function does each form reveal?</a:t>
            </a:r>
            <a:endParaRPr lang="en-US" sz="2400" b="1" dirty="0">
              <a:solidFill>
                <a:srgbClr val="FF3399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96000" y="1600200"/>
            <a:ext cx="21948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y</a:t>
            </a:r>
            <a:r>
              <a:rPr lang="en-US" sz="20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-</a:t>
            </a:r>
            <a:r>
              <a:rPr lang="en-US" sz="2000" b="1" dirty="0" err="1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is 48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graph opens </a:t>
            </a:r>
            <a:r>
              <a:rPr lang="en-US" sz="20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down</a:t>
            </a:r>
            <a:endParaRPr lang="en-US" sz="2000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0" y="2286000"/>
            <a:ext cx="21948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vertex </a:t>
            </a:r>
            <a:r>
              <a:rPr lang="en-US" sz="20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is (1, 64)</a:t>
            </a:r>
          </a:p>
          <a:p>
            <a:pPr lvl="0"/>
            <a:r>
              <a:rPr lang="en-US" sz="20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graph opens down</a:t>
            </a:r>
            <a:endParaRPr lang="en-US" sz="2000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01595" y="3039035"/>
            <a:ext cx="2320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zeros </a:t>
            </a:r>
            <a:r>
              <a:rPr lang="en-US" sz="20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are 3 or -1</a:t>
            </a:r>
          </a:p>
          <a:p>
            <a:pPr lvl="0"/>
            <a:r>
              <a:rPr lang="en-US" sz="20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-</a:t>
            </a:r>
            <a:r>
              <a:rPr lang="en-US" sz="2000" b="1" dirty="0" err="1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(3, 0) or (-1, 0)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447800" y="4208657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expand</a:t>
            </a:r>
            <a:endParaRPr lang="en-US" sz="2000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38600" y="4234898"/>
            <a:ext cx="2262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graph the functions</a:t>
            </a:r>
            <a:endParaRPr lang="en-US" sz="2000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5800" y="5417403"/>
            <a:ext cx="8276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Which form would be best to reveal the max height?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71539" y="5939135"/>
            <a:ext cx="5824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…the time to for the ball to hit the ground?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05354" y="5479197"/>
            <a:ext cx="83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Vertex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00" y="6031468"/>
            <a:ext cx="1065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Factored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5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31" grpId="0"/>
      <p:bldP spid="30" grpId="0"/>
      <p:bldP spid="33" grpId="0"/>
      <p:bldP spid="34" grpId="0"/>
      <p:bldP spid="35" grpId="0"/>
      <p:bldP spid="36" grpId="0"/>
      <p:bldP spid="37" grpId="0"/>
      <p:bldP spid="38" grpId="0"/>
      <p:bldP spid="32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13323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Sarah says</a:t>
            </a:r>
            <a:r>
              <a:rPr lang="en-US" sz="2400" b="1" dirty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, “I can solve </a:t>
            </a:r>
            <a:r>
              <a:rPr lang="en-US" sz="2400" b="1" i="1" dirty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x</a:t>
            </a:r>
            <a:r>
              <a:rPr lang="en-US" sz="2400" b="1" baseline="30000" dirty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2</a:t>
            </a:r>
            <a:r>
              <a:rPr lang="en-US" sz="2400" b="1" dirty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 – 11</a:t>
            </a:r>
            <a:r>
              <a:rPr lang="en-US" sz="2400" b="1" i="1" dirty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x</a:t>
            </a:r>
            <a:r>
              <a:rPr lang="en-US" sz="2400" b="1" dirty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 + 30 = 0 by factoring it, setting each factor equal to zero, and solving for </a:t>
            </a:r>
            <a:r>
              <a:rPr lang="en-US" sz="2400" b="1" i="1" dirty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x</a:t>
            </a:r>
            <a:r>
              <a:rPr lang="en-US" sz="2400" b="1" dirty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.” </a:t>
            </a:r>
            <a:endParaRPr lang="en-US" sz="2400" b="1" dirty="0" smtClean="0">
              <a:solidFill>
                <a:srgbClr val="7030A0"/>
              </a:solidFill>
              <a:latin typeface="Times" pitchFamily="18" charset="0"/>
              <a:cs typeface="Times" pitchFamily="18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Is </a:t>
            </a:r>
            <a:r>
              <a:rPr lang="en-US" sz="2400" b="1" dirty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this a valid method? </a:t>
            </a:r>
            <a:r>
              <a:rPr lang="en-US" sz="2400" b="1" dirty="0" smtClean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Demonstrate the process.</a:t>
            </a:r>
            <a:endParaRPr lang="en-US" sz="2400" b="1" dirty="0">
              <a:solidFill>
                <a:srgbClr val="7030A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895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If Sarah graphed the corresponding function to the above equation, what characteristic of the graph would give the solutions to the equation? Try it.</a:t>
            </a:r>
            <a:endParaRPr lang="en-US" sz="2400" b="1" dirty="0">
              <a:solidFill>
                <a:srgbClr val="7030A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4102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Do the two methods produce the same solution to the quadratic equation?</a:t>
            </a:r>
            <a:endParaRPr lang="en-US" sz="2400" dirty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976" y="457200"/>
            <a:ext cx="287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Review Algebra Skills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9331" y="1214735"/>
            <a:ext cx="869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Solve</a:t>
            </a:r>
            <a:endParaRPr lang="en-US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585863"/>
              </p:ext>
            </p:extLst>
          </p:nvPr>
        </p:nvGraphicFramePr>
        <p:xfrm>
          <a:off x="5504370" y="2077386"/>
          <a:ext cx="1035291" cy="42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3" imgW="495000" imgH="203040" progId="Equation.DSMT4">
                  <p:embed/>
                </p:oleObj>
              </mc:Choice>
              <mc:Fallback>
                <p:oleObj name="Equation" r:id="rId3" imgW="495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4370" y="2077386"/>
                        <a:ext cx="1035291" cy="424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286000" y="938928"/>
            <a:ext cx="4143810" cy="977900"/>
            <a:chOff x="2286000" y="938928"/>
            <a:chExt cx="4143810" cy="977900"/>
          </a:xfrm>
        </p:grpSpPr>
        <p:sp>
          <p:nvSpPr>
            <p:cNvPr id="5" name="TextBox 4"/>
            <p:cNvSpPr txBox="1"/>
            <p:nvPr/>
          </p:nvSpPr>
          <p:spPr>
            <a:xfrm>
              <a:off x="3200400" y="1066800"/>
              <a:ext cx="32294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What does solve mean?</a:t>
              </a:r>
              <a:endParaRPr lang="en-US" sz="2400" b="1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0" y="938928"/>
              <a:ext cx="980726" cy="977900"/>
            </a:xfrm>
            <a:prstGeom prst="rect">
              <a:avLst/>
            </a:prstGeom>
          </p:spPr>
        </p:pic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454031"/>
              </p:ext>
            </p:extLst>
          </p:nvPr>
        </p:nvGraphicFramePr>
        <p:xfrm>
          <a:off x="5080509" y="2579909"/>
          <a:ext cx="188436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6" imgW="901440" imgH="253800" progId="Equation.DSMT4">
                  <p:embed/>
                </p:oleObj>
              </mc:Choice>
              <mc:Fallback>
                <p:oleObj name="Equation" r:id="rId6" imgW="901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509" y="2579909"/>
                        <a:ext cx="1884362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64650"/>
              </p:ext>
            </p:extLst>
          </p:nvPr>
        </p:nvGraphicFramePr>
        <p:xfrm>
          <a:off x="5656771" y="3292696"/>
          <a:ext cx="13271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8" imgW="634680" imgH="228600" progId="Equation.DSMT4">
                  <p:embed/>
                </p:oleObj>
              </mc:Choice>
              <mc:Fallback>
                <p:oleObj name="Equation" r:id="rId8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56771" y="3292696"/>
                        <a:ext cx="1327150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064669"/>
              </p:ext>
            </p:extLst>
          </p:nvPr>
        </p:nvGraphicFramePr>
        <p:xfrm>
          <a:off x="5691696" y="3949921"/>
          <a:ext cx="955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91696" y="3949921"/>
                        <a:ext cx="95567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531507"/>
              </p:ext>
            </p:extLst>
          </p:nvPr>
        </p:nvGraphicFramePr>
        <p:xfrm>
          <a:off x="5156709" y="4607146"/>
          <a:ext cx="20970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12" imgW="1002960" imgH="203040" progId="Equation.DSMT4">
                  <p:embed/>
                </p:oleObj>
              </mc:Choice>
              <mc:Fallback>
                <p:oleObj name="Equation" r:id="rId12" imgW="1002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156709" y="4607146"/>
                        <a:ext cx="2097087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6974" y="1597967"/>
            <a:ext cx="2482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Alternate Method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975789"/>
              </p:ext>
            </p:extLst>
          </p:nvPr>
        </p:nvGraphicFramePr>
        <p:xfrm>
          <a:off x="1790459" y="2058892"/>
          <a:ext cx="1035291" cy="42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14" imgW="495000" imgH="203040" progId="Equation.DSMT4">
                  <p:embed/>
                </p:oleObj>
              </mc:Choice>
              <mc:Fallback>
                <p:oleObj name="Equation" r:id="rId14" imgW="495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0459" y="2058892"/>
                        <a:ext cx="1035291" cy="424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620726"/>
              </p:ext>
            </p:extLst>
          </p:nvPr>
        </p:nvGraphicFramePr>
        <p:xfrm>
          <a:off x="1225550" y="2590800"/>
          <a:ext cx="14605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15" imgW="698400" imgH="203040" progId="Equation.DSMT4">
                  <p:embed/>
                </p:oleObj>
              </mc:Choice>
              <mc:Fallback>
                <p:oleObj name="Equation" r:id="rId15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25550" y="2590800"/>
                        <a:ext cx="146050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805480"/>
              </p:ext>
            </p:extLst>
          </p:nvPr>
        </p:nvGraphicFramePr>
        <p:xfrm>
          <a:off x="463550" y="3122613"/>
          <a:ext cx="21780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17" imgW="1041120" imgH="203040" progId="Equation.DSMT4">
                  <p:embed/>
                </p:oleObj>
              </mc:Choice>
              <mc:Fallback>
                <p:oleObj name="Equation" r:id="rId17" imgW="1041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3550" y="3122613"/>
                        <a:ext cx="217805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500000"/>
              </p:ext>
            </p:extLst>
          </p:nvPr>
        </p:nvGraphicFramePr>
        <p:xfrm>
          <a:off x="287337" y="3657600"/>
          <a:ext cx="32940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9" imgW="1574640" imgH="203040" progId="Equation.DSMT4">
                  <p:embed/>
                </p:oleObj>
              </mc:Choice>
              <mc:Fallback>
                <p:oleObj name="Equation" r:id="rId19" imgW="1574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7337" y="3657600"/>
                        <a:ext cx="3294063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614025"/>
              </p:ext>
            </p:extLst>
          </p:nvPr>
        </p:nvGraphicFramePr>
        <p:xfrm>
          <a:off x="762000" y="4192588"/>
          <a:ext cx="2098676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21" imgW="1002960" imgH="203040" progId="Equation.DSMT4">
                  <p:embed/>
                </p:oleObj>
              </mc:Choice>
              <mc:Fallback>
                <p:oleObj name="Equation" r:id="rId21" imgW="1002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62000" y="4192588"/>
                        <a:ext cx="2098676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9382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976" y="457200"/>
            <a:ext cx="7722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Solving a Quadratic Equation by Determining Square Roots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327348"/>
              </p:ext>
            </p:extLst>
          </p:nvPr>
        </p:nvGraphicFramePr>
        <p:xfrm>
          <a:off x="884332" y="1143000"/>
          <a:ext cx="164623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tion" r:id="rId3" imgW="787320" imgH="279360" progId="Equation.DSMT4">
                  <p:embed/>
                </p:oleObj>
              </mc:Choice>
              <mc:Fallback>
                <p:oleObj name="Equation" r:id="rId3" imgW="787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4332" y="1143000"/>
                        <a:ext cx="1646238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432327"/>
              </p:ext>
            </p:extLst>
          </p:nvPr>
        </p:nvGraphicFramePr>
        <p:xfrm>
          <a:off x="1241520" y="1881188"/>
          <a:ext cx="17002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Equation" r:id="rId5" imgW="812520" imgH="228600" progId="Equation.DSMT4">
                  <p:embed/>
                </p:oleObj>
              </mc:Choice>
              <mc:Fallback>
                <p:oleObj name="Equation" r:id="rId5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1520" y="1881188"/>
                        <a:ext cx="1700212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031796"/>
              </p:ext>
            </p:extLst>
          </p:nvPr>
        </p:nvGraphicFramePr>
        <p:xfrm>
          <a:off x="1235170" y="2671763"/>
          <a:ext cx="13017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35170" y="2671763"/>
                        <a:ext cx="1301750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114405"/>
              </p:ext>
            </p:extLst>
          </p:nvPr>
        </p:nvGraphicFramePr>
        <p:xfrm>
          <a:off x="1646332" y="3249613"/>
          <a:ext cx="13271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9" imgW="634680" imgH="177480" progId="Equation.DSMT4">
                  <p:embed/>
                </p:oleObj>
              </mc:Choice>
              <mc:Fallback>
                <p:oleObj name="Equation" r:id="rId9" imgW="634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46332" y="3249613"/>
                        <a:ext cx="1327150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982995"/>
              </p:ext>
            </p:extLst>
          </p:nvPr>
        </p:nvGraphicFramePr>
        <p:xfrm>
          <a:off x="547782" y="3859213"/>
          <a:ext cx="3105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11" imgW="1485720" imgH="203040" progId="Equation.DSMT4">
                  <p:embed/>
                </p:oleObj>
              </mc:Choice>
              <mc:Fallback>
                <p:oleObj name="Equation" r:id="rId11" imgW="1485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7782" y="3859213"/>
                        <a:ext cx="310515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416513"/>
              </p:ext>
            </p:extLst>
          </p:nvPr>
        </p:nvGraphicFramePr>
        <p:xfrm>
          <a:off x="1176432" y="4468813"/>
          <a:ext cx="20701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13" imgW="990360" imgH="203040" progId="Equation.DSMT4">
                  <p:embed/>
                </p:oleObj>
              </mc:Choice>
              <mc:Fallback>
                <p:oleObj name="Equation" r:id="rId13" imgW="990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76432" y="4468813"/>
                        <a:ext cx="207010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512200"/>
              </p:ext>
            </p:extLst>
          </p:nvPr>
        </p:nvGraphicFramePr>
        <p:xfrm>
          <a:off x="5324475" y="1143000"/>
          <a:ext cx="21240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Equation" r:id="rId15" imgW="1015920" imgH="279360" progId="Equation.DSMT4">
                  <p:embed/>
                </p:oleObj>
              </mc:Choice>
              <mc:Fallback>
                <p:oleObj name="Equation" r:id="rId15" imgW="1015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24475" y="1143000"/>
                        <a:ext cx="2124075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343068"/>
              </p:ext>
            </p:extLst>
          </p:nvPr>
        </p:nvGraphicFramePr>
        <p:xfrm>
          <a:off x="5718175" y="1752600"/>
          <a:ext cx="16732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tion" r:id="rId17" imgW="799920" imgH="279360" progId="Equation.DSMT4">
                  <p:embed/>
                </p:oleObj>
              </mc:Choice>
              <mc:Fallback>
                <p:oleObj name="Equation" r:id="rId17" imgW="799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18175" y="1752600"/>
                        <a:ext cx="1673225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243949"/>
              </p:ext>
            </p:extLst>
          </p:nvPr>
        </p:nvGraphicFramePr>
        <p:xfrm>
          <a:off x="5886450" y="2362200"/>
          <a:ext cx="148748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19" imgW="711000" imgH="279360" progId="Equation.DSMT4">
                  <p:embed/>
                </p:oleObj>
              </mc:Choice>
              <mc:Fallback>
                <p:oleObj name="Equation" r:id="rId19" imgW="711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886450" y="2362200"/>
                        <a:ext cx="1487488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339006"/>
              </p:ext>
            </p:extLst>
          </p:nvPr>
        </p:nvGraphicFramePr>
        <p:xfrm>
          <a:off x="6308725" y="3038475"/>
          <a:ext cx="15398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21" imgW="736560" imgH="215640" progId="Equation.DSMT4">
                  <p:embed/>
                </p:oleObj>
              </mc:Choice>
              <mc:Fallback>
                <p:oleObj name="Equation" r:id="rId21" imgW="7365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308725" y="3038475"/>
                        <a:ext cx="1539875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647499"/>
              </p:ext>
            </p:extLst>
          </p:nvPr>
        </p:nvGraphicFramePr>
        <p:xfrm>
          <a:off x="6319838" y="3754438"/>
          <a:ext cx="130016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23" imgW="622080" imgH="177480" progId="Equation.DSMT4">
                  <p:embed/>
                </p:oleObj>
              </mc:Choice>
              <mc:Fallback>
                <p:oleObj name="Equation" r:id="rId23" imgW="622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319838" y="3754438"/>
                        <a:ext cx="1300162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198957"/>
              </p:ext>
            </p:extLst>
          </p:nvPr>
        </p:nvGraphicFramePr>
        <p:xfrm>
          <a:off x="6705600" y="4470400"/>
          <a:ext cx="11144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Equation" r:id="rId25" imgW="533160" imgH="177480" progId="Equation.DSMT4">
                  <p:embed/>
                </p:oleObj>
              </mc:Choice>
              <mc:Fallback>
                <p:oleObj name="Equation" r:id="rId25" imgW="533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705600" y="4470400"/>
                        <a:ext cx="1114425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87691"/>
              </p:ext>
            </p:extLst>
          </p:nvPr>
        </p:nvGraphicFramePr>
        <p:xfrm>
          <a:off x="5638800" y="5029200"/>
          <a:ext cx="26527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Equation" r:id="rId27" imgW="1269720" imgH="203040" progId="Equation.DSMT4">
                  <p:embed/>
                </p:oleObj>
              </mc:Choice>
              <mc:Fallback>
                <p:oleObj name="Equation" r:id="rId27" imgW="1269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638800" y="5029200"/>
                        <a:ext cx="2652712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73272"/>
              </p:ext>
            </p:extLst>
          </p:nvPr>
        </p:nvGraphicFramePr>
        <p:xfrm>
          <a:off x="5943600" y="5562600"/>
          <a:ext cx="20161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Equation" r:id="rId29" imgW="965160" imgH="203040" progId="Equation.DSMT4">
                  <p:embed/>
                </p:oleObj>
              </mc:Choice>
              <mc:Fallback>
                <p:oleObj name="Equation" r:id="rId29" imgW="965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943600" y="5562600"/>
                        <a:ext cx="201612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731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976" y="457200"/>
            <a:ext cx="722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Solving a Quadratic Equation by Completing the Square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918865"/>
            <a:ext cx="8235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Solve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+23 </a:t>
            </a:r>
            <a:r>
              <a:rPr lang="en-US" sz="2400" dirty="0"/>
              <a:t>= –</a:t>
            </a:r>
            <a:r>
              <a:rPr lang="en-US" sz="2400" dirty="0" smtClean="0"/>
              <a:t>12</a:t>
            </a:r>
            <a:r>
              <a:rPr lang="en-US" sz="2400" i="1" dirty="0" smtClean="0"/>
              <a:t>x </a:t>
            </a:r>
            <a:r>
              <a:rPr lang="en-US" sz="2400" dirty="0"/>
              <a:t>by completing the </a:t>
            </a:r>
            <a:r>
              <a:rPr lang="en-US" sz="2400" dirty="0" smtClean="0"/>
              <a:t>square.   Express your answers to the nearest tenth.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654124"/>
              </p:ext>
            </p:extLst>
          </p:nvPr>
        </p:nvGraphicFramePr>
        <p:xfrm>
          <a:off x="2286000" y="1905000"/>
          <a:ext cx="228342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3" imgW="939600" imgH="203040" progId="Equation.DSMT4">
                  <p:embed/>
                </p:oleObj>
              </mc:Choice>
              <mc:Fallback>
                <p:oleObj name="Equation" r:id="rId3" imgW="939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1905000"/>
                        <a:ext cx="2283423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705477"/>
              </p:ext>
            </p:extLst>
          </p:nvPr>
        </p:nvGraphicFramePr>
        <p:xfrm>
          <a:off x="1814512" y="2462213"/>
          <a:ext cx="25288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5" imgW="1041120" imgH="279360" progId="Equation.DSMT4">
                  <p:embed/>
                </p:oleObj>
              </mc:Choice>
              <mc:Fallback>
                <p:oleObj name="Equation" r:id="rId5" imgW="10411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4512" y="2462213"/>
                        <a:ext cx="2528888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14962"/>
              </p:ext>
            </p:extLst>
          </p:nvPr>
        </p:nvGraphicFramePr>
        <p:xfrm>
          <a:off x="93663" y="3159125"/>
          <a:ext cx="4383087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7" imgW="1803240" imgH="279360" progId="Equation.DSMT4">
                  <p:embed/>
                </p:oleObj>
              </mc:Choice>
              <mc:Fallback>
                <p:oleObj name="Equation" r:id="rId7" imgW="1803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663" y="3159125"/>
                        <a:ext cx="4383087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18214" y="3231472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" pitchFamily="18" charset="0"/>
                <a:cs typeface="Times" pitchFamily="18" charset="0"/>
              </a:rPr>
              <a:t>+ 36</a:t>
            </a:r>
            <a:endParaRPr lang="en-US" sz="2800" b="1" dirty="0">
              <a:solidFill>
                <a:srgbClr val="0070C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0468" y="3224634"/>
            <a:ext cx="753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" pitchFamily="18" charset="0"/>
                <a:cs typeface="Times" pitchFamily="18" charset="0"/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  <a:latin typeface="Times" pitchFamily="18" charset="0"/>
                <a:cs typeface="Times" pitchFamily="18" charset="0"/>
              </a:rPr>
              <a:t> 36</a:t>
            </a:r>
            <a:endParaRPr lang="en-US" sz="2800" b="1" dirty="0">
              <a:solidFill>
                <a:srgbClr val="0070C0"/>
              </a:solidFill>
              <a:latin typeface="Times" pitchFamily="18" charset="0"/>
              <a:cs typeface="Times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28483"/>
              </p:ext>
            </p:extLst>
          </p:nvPr>
        </p:nvGraphicFramePr>
        <p:xfrm>
          <a:off x="1187450" y="3894138"/>
          <a:ext cx="391795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9" imgW="1612800" imgH="279360" progId="Equation.DSMT4">
                  <p:embed/>
                </p:oleObj>
              </mc:Choice>
              <mc:Fallback>
                <p:oleObj name="Equation" r:id="rId9" imgW="1612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87450" y="3894138"/>
                        <a:ext cx="3917950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333458"/>
              </p:ext>
            </p:extLst>
          </p:nvPr>
        </p:nvGraphicFramePr>
        <p:xfrm>
          <a:off x="2286000" y="4732338"/>
          <a:ext cx="191452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1" imgW="787320" imgH="279360" progId="Equation.DSMT4">
                  <p:embed/>
                </p:oleObj>
              </mc:Choice>
              <mc:Fallback>
                <p:oleObj name="Equation" r:id="rId11" imgW="787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6000" y="4732338"/>
                        <a:ext cx="1914525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893478"/>
              </p:ext>
            </p:extLst>
          </p:nvPr>
        </p:nvGraphicFramePr>
        <p:xfrm>
          <a:off x="5943600" y="1981200"/>
          <a:ext cx="20081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3" imgW="825480" imgH="228600" progId="Equation.DSMT4">
                  <p:embed/>
                </p:oleObj>
              </mc:Choice>
              <mc:Fallback>
                <p:oleObj name="Equation" r:id="rId13" imgW="825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43600" y="1981200"/>
                        <a:ext cx="2008187" cy="55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594197"/>
              </p:ext>
            </p:extLst>
          </p:nvPr>
        </p:nvGraphicFramePr>
        <p:xfrm>
          <a:off x="6526213" y="2670597"/>
          <a:ext cx="20081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5" imgW="825480" imgH="228600" progId="Equation.DSMT4">
                  <p:embed/>
                </p:oleObj>
              </mc:Choice>
              <mc:Fallback>
                <p:oleObj name="Equation" r:id="rId15" imgW="825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26213" y="2670597"/>
                        <a:ext cx="2008187" cy="55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610539"/>
              </p:ext>
            </p:extLst>
          </p:nvPr>
        </p:nvGraphicFramePr>
        <p:xfrm>
          <a:off x="5408613" y="3405188"/>
          <a:ext cx="34305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7" imgW="1409400" imgH="203040" progId="Equation.DSMT4">
                  <p:embed/>
                </p:oleObj>
              </mc:Choice>
              <mc:Fallback>
                <p:oleObj name="Equation" r:id="rId17" imgW="1409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08613" y="3405188"/>
                        <a:ext cx="3430587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230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90488"/>
            <a:ext cx="85312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The sum of the squares of three negative consecutive integers is 77.  </a:t>
            </a:r>
            <a:r>
              <a:rPr lang="en-US" sz="2800" b="1" dirty="0" smtClean="0">
                <a:solidFill>
                  <a:srgbClr val="0070C0"/>
                </a:solidFill>
              </a:rPr>
              <a:t>Write a quadratic equation to represent the sum of the integers. </a:t>
            </a:r>
            <a:r>
              <a:rPr lang="en-US" sz="2800" b="1" dirty="0" smtClean="0">
                <a:solidFill>
                  <a:srgbClr val="000000"/>
                </a:solidFill>
              </a:rPr>
              <a:t>Determine the value of the integers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30924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C0000"/>
                </a:solidFill>
              </a:rPr>
              <a:t>Let </a:t>
            </a:r>
            <a:r>
              <a:rPr lang="en-US" sz="2400" b="1" i="1" dirty="0" smtClean="0">
                <a:solidFill>
                  <a:srgbClr val="CC0000"/>
                </a:solidFill>
              </a:rPr>
              <a:t>x</a:t>
            </a:r>
            <a:r>
              <a:rPr lang="en-US" sz="2400" b="1" dirty="0" smtClean="0">
                <a:solidFill>
                  <a:srgbClr val="CC0000"/>
                </a:solidFill>
              </a:rPr>
              <a:t> = 1</a:t>
            </a:r>
            <a:r>
              <a:rPr lang="en-US" sz="2400" b="1" baseline="30000" dirty="0" smtClean="0">
                <a:solidFill>
                  <a:srgbClr val="CC0000"/>
                </a:solidFill>
              </a:rPr>
              <a:t>st </a:t>
            </a:r>
            <a:r>
              <a:rPr lang="en-US" sz="2400" b="1" dirty="0" smtClean="0">
                <a:solidFill>
                  <a:srgbClr val="CC0000"/>
                </a:solidFill>
              </a:rPr>
              <a:t>integer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C0000"/>
                </a:solidFill>
              </a:rPr>
              <a:t>Second integer is </a:t>
            </a:r>
            <a:r>
              <a:rPr lang="en-US" sz="2400" b="1" i="1" dirty="0" smtClean="0">
                <a:solidFill>
                  <a:srgbClr val="CC0000"/>
                </a:solidFill>
              </a:rPr>
              <a:t>x</a:t>
            </a:r>
            <a:r>
              <a:rPr lang="en-US" sz="2400" b="1" dirty="0" smtClean="0">
                <a:solidFill>
                  <a:srgbClr val="CC0000"/>
                </a:solidFill>
              </a:rPr>
              <a:t> + 1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C0000"/>
                </a:solidFill>
              </a:rPr>
              <a:t>Third integer is </a:t>
            </a:r>
            <a:r>
              <a:rPr lang="en-US" sz="2400" b="1" i="1" dirty="0" smtClean="0">
                <a:solidFill>
                  <a:srgbClr val="CC0000"/>
                </a:solidFill>
              </a:rPr>
              <a:t>x</a:t>
            </a:r>
            <a:r>
              <a:rPr lang="en-US" sz="2400" b="1" dirty="0" smtClean="0">
                <a:solidFill>
                  <a:srgbClr val="CC0000"/>
                </a:solidFill>
              </a:rPr>
              <a:t> + 2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38590" y="3352800"/>
            <a:ext cx="3846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</a:rPr>
              <a:t>  + (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+ 1)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</a:rPr>
              <a:t>  + (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+ 2)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  </a:t>
            </a:r>
            <a:r>
              <a:rPr lang="en-US" sz="2400" b="1" dirty="0" smtClean="0">
                <a:solidFill>
                  <a:srgbClr val="000000"/>
                </a:solidFill>
              </a:rPr>
              <a:t>=  77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-12335" y="3797300"/>
            <a:ext cx="534633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   x</a:t>
            </a:r>
            <a:r>
              <a:rPr lang="en-US" sz="2400" b="1" i="1" baseline="30000" dirty="0" smtClean="0">
                <a:solidFill>
                  <a:srgbClr val="000000"/>
                </a:solidFill>
              </a:rPr>
              <a:t>2</a:t>
            </a:r>
            <a:r>
              <a:rPr lang="en-US" sz="2400" b="1" i="1" dirty="0" smtClean="0">
                <a:solidFill>
                  <a:srgbClr val="000000"/>
                </a:solidFill>
              </a:rPr>
              <a:t> + x</a:t>
            </a:r>
            <a:r>
              <a:rPr lang="en-US" sz="2400" b="1" i="1" baseline="30000" dirty="0" smtClean="0">
                <a:solidFill>
                  <a:srgbClr val="000000"/>
                </a:solidFill>
              </a:rPr>
              <a:t>2</a:t>
            </a:r>
            <a:r>
              <a:rPr lang="en-US" sz="2400" b="1" i="1" dirty="0" smtClean="0">
                <a:solidFill>
                  <a:srgbClr val="000000"/>
                </a:solidFill>
              </a:rPr>
              <a:t> + </a:t>
            </a:r>
            <a:r>
              <a:rPr lang="en-US" sz="2400" b="1" dirty="0" smtClean="0">
                <a:solidFill>
                  <a:srgbClr val="000000"/>
                </a:solidFill>
              </a:rPr>
              <a:t>2</a:t>
            </a:r>
            <a:r>
              <a:rPr lang="en-US" sz="2400" b="1" i="1" dirty="0" smtClean="0">
                <a:solidFill>
                  <a:srgbClr val="000000"/>
                </a:solidFill>
              </a:rPr>
              <a:t>x + </a:t>
            </a:r>
            <a:r>
              <a:rPr lang="en-US" sz="2400" b="1" dirty="0" smtClean="0">
                <a:solidFill>
                  <a:srgbClr val="000000"/>
                </a:solidFill>
              </a:rPr>
              <a:t>1</a:t>
            </a:r>
            <a:r>
              <a:rPr lang="en-US" sz="2400" b="1" i="1" dirty="0" smtClean="0">
                <a:solidFill>
                  <a:srgbClr val="000000"/>
                </a:solidFill>
              </a:rPr>
              <a:t> + x</a:t>
            </a:r>
            <a:r>
              <a:rPr lang="en-US" sz="2400" b="1" i="1" baseline="30000" dirty="0" smtClean="0">
                <a:solidFill>
                  <a:srgbClr val="000000"/>
                </a:solidFill>
              </a:rPr>
              <a:t>2 </a:t>
            </a:r>
            <a:r>
              <a:rPr lang="en-US" sz="2400" b="1" dirty="0" smtClean="0">
                <a:solidFill>
                  <a:srgbClr val="000000"/>
                </a:solidFill>
              </a:rPr>
              <a:t> +  4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 + 4 = 77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                                 </a:t>
            </a:r>
            <a:r>
              <a:rPr lang="en-US" sz="2400" b="1" dirty="0" smtClean="0">
                <a:solidFill>
                  <a:srgbClr val="000000"/>
                </a:solidFill>
              </a:rPr>
              <a:t>3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</a:rPr>
              <a:t> + 6</a:t>
            </a:r>
            <a:r>
              <a:rPr lang="en-US" sz="2400" b="1" i="1" dirty="0" smtClean="0">
                <a:solidFill>
                  <a:srgbClr val="000000"/>
                </a:solidFill>
              </a:rPr>
              <a:t>x + </a:t>
            </a:r>
            <a:r>
              <a:rPr lang="en-US" sz="2400" b="1" dirty="0" smtClean="0">
                <a:solidFill>
                  <a:srgbClr val="000000"/>
                </a:solidFill>
              </a:rPr>
              <a:t>5 = 77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                                       </a:t>
            </a:r>
            <a:r>
              <a:rPr lang="en-US" sz="2400" b="1" dirty="0" smtClean="0">
                <a:solidFill>
                  <a:srgbClr val="000000"/>
                </a:solidFill>
              </a:rPr>
              <a:t>3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</a:rPr>
              <a:t> + 6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= 72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                  3(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</a:rPr>
              <a:t> + 2</a:t>
            </a:r>
            <a:r>
              <a:rPr lang="en-US" sz="2400" b="1" i="1" dirty="0" smtClean="0">
                <a:solidFill>
                  <a:srgbClr val="000000"/>
                </a:solidFill>
              </a:rPr>
              <a:t>x            </a:t>
            </a:r>
            <a:r>
              <a:rPr lang="en-US" sz="2400" b="1" dirty="0" smtClean="0">
                <a:solidFill>
                  <a:srgbClr val="000000"/>
                </a:solidFill>
              </a:rPr>
              <a:t>) = 72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                        3(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 </a:t>
            </a:r>
            <a:r>
              <a:rPr lang="en-US" sz="2400" b="1" dirty="0" smtClean="0">
                <a:solidFill>
                  <a:srgbClr val="000000"/>
                </a:solidFill>
              </a:rPr>
              <a:t>+ 2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+ 1) = 72 </a:t>
            </a:r>
            <a:r>
              <a:rPr lang="en-US" sz="2400" b="1" dirty="0" smtClean="0">
                <a:solidFill>
                  <a:srgbClr val="0070C0"/>
                </a:solidFill>
              </a:rPr>
              <a:t>+3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3333CC"/>
                </a:solidFill>
              </a:rPr>
              <a:t>                                    </a:t>
            </a:r>
            <a:r>
              <a:rPr lang="en-US" sz="2400" b="1" dirty="0" smtClean="0">
                <a:solidFill>
                  <a:srgbClr val="000000"/>
                </a:solidFill>
              </a:rPr>
              <a:t> 3(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 + 1)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 2 </a:t>
            </a:r>
            <a:r>
              <a:rPr lang="en-US" sz="2400" b="1" dirty="0" smtClean="0">
                <a:solidFill>
                  <a:srgbClr val="000000"/>
                </a:solidFill>
              </a:rPr>
              <a:t>= 75</a:t>
            </a: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254366" y="2159426"/>
            <a:ext cx="3606308" cy="830997"/>
          </a:xfrm>
          <a:prstGeom prst="rect">
            <a:avLst/>
          </a:prstGeom>
          <a:noFill/>
          <a:ln w="762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CC0000"/>
                </a:solidFill>
              </a:rPr>
              <a:t>x</a:t>
            </a:r>
            <a:r>
              <a:rPr lang="en-US" sz="2400" b="1" dirty="0" smtClean="0">
                <a:solidFill>
                  <a:srgbClr val="CC0000"/>
                </a:solidFill>
              </a:rPr>
              <a:t> = -6</a:t>
            </a:r>
            <a:r>
              <a:rPr lang="en-US" sz="2400" b="1" dirty="0" smtClean="0">
                <a:solidFill>
                  <a:srgbClr val="000000"/>
                </a:solidFill>
              </a:rPr>
              <a:t>, therefore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integers are </a:t>
            </a:r>
            <a:r>
              <a:rPr lang="en-US" sz="2400" b="1" dirty="0" smtClean="0">
                <a:solidFill>
                  <a:srgbClr val="CC0000"/>
                </a:solidFill>
              </a:rPr>
              <a:t>-6, -5,  and -4</a:t>
            </a:r>
            <a:r>
              <a:rPr lang="en-US" sz="2400" b="1" dirty="0" smtClean="0">
                <a:solidFill>
                  <a:srgbClr val="000000"/>
                </a:solidFill>
              </a:rPr>
              <a:t>.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3675" y="4910491"/>
            <a:ext cx="590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+1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3997" y="489643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-1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5298923"/>
            <a:ext cx="2075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3333CC"/>
                </a:solidFill>
              </a:rPr>
              <a:t>x</a:t>
            </a:r>
            <a:r>
              <a:rPr lang="en-US" sz="2400" b="1" dirty="0">
                <a:solidFill>
                  <a:srgbClr val="3333CC"/>
                </a:solidFill>
              </a:rPr>
              <a:t> = - 6 or </a:t>
            </a:r>
            <a:r>
              <a:rPr lang="en-US" sz="2400" b="1" i="1" dirty="0">
                <a:solidFill>
                  <a:srgbClr val="3333CC"/>
                </a:solidFill>
              </a:rPr>
              <a:t>x</a:t>
            </a:r>
            <a:r>
              <a:rPr lang="en-US" sz="2400" b="1" dirty="0">
                <a:solidFill>
                  <a:srgbClr val="3333CC"/>
                </a:solidFill>
              </a:rPr>
              <a:t> = 4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0" y="3662040"/>
            <a:ext cx="1919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b="1" i="1" dirty="0">
                <a:solidFill>
                  <a:srgbClr val="000000"/>
                </a:solidFill>
              </a:rPr>
              <a:t>x</a:t>
            </a:r>
            <a:r>
              <a:rPr lang="en-US" sz="2400" b="1" baseline="30000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 + 1)</a:t>
            </a:r>
            <a:r>
              <a:rPr lang="en-US" sz="2400" b="1" baseline="30000" dirty="0">
                <a:solidFill>
                  <a:srgbClr val="000000"/>
                </a:solidFill>
              </a:rPr>
              <a:t> 2 </a:t>
            </a:r>
            <a:r>
              <a:rPr lang="en-US" sz="2400" b="1" dirty="0">
                <a:solidFill>
                  <a:srgbClr val="000000"/>
                </a:solidFill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</a:rPr>
              <a:t>25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77596" y="4191000"/>
            <a:ext cx="18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+ </a:t>
            </a:r>
            <a:r>
              <a:rPr lang="en-US" sz="2400" b="1" dirty="0" smtClean="0">
                <a:solidFill>
                  <a:srgbClr val="000000"/>
                </a:solidFill>
              </a:rPr>
              <a:t>1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</a:rPr>
              <a:t>±</a:t>
            </a:r>
            <a:r>
              <a:rPr lang="en-US" sz="2400" b="1" dirty="0" smtClean="0">
                <a:solidFill>
                  <a:srgbClr val="000000"/>
                </a:solidFill>
                <a:sym typeface="Symbol"/>
              </a:rPr>
              <a:t></a:t>
            </a:r>
            <a:r>
              <a:rPr lang="en-US" sz="2400" b="1" dirty="0" smtClean="0">
                <a:solidFill>
                  <a:srgbClr val="000000"/>
                </a:solidFill>
              </a:rPr>
              <a:t>25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29400" y="4805065"/>
            <a:ext cx="1527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 = -1 ±</a:t>
            </a:r>
            <a:r>
              <a:rPr lang="en-US" sz="2400" b="1" dirty="0">
                <a:solidFill>
                  <a:srgbClr val="000000"/>
                </a:solidFill>
                <a:sym typeface="Symbo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5</a:t>
            </a:r>
            <a:endParaRPr lang="en-US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/>
              <a:t>6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305490"/>
            <a:ext cx="4843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Could you use any other methods to solve?</a:t>
            </a:r>
            <a:endParaRPr lang="en-US" sz="20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uiExpand="1" build="p" autoUpdateAnimBg="0"/>
      <p:bldP spid="9222" grpId="0" animBg="1" autoUpdateAnimBg="0"/>
      <p:bldP spid="2" grpId="0"/>
      <p:bldP spid="3" grpId="0"/>
      <p:bldP spid="4" grpId="0"/>
      <p:bldP spid="6" grpId="0"/>
      <p:bldP spid="13" grpId="0"/>
      <p:bldP spid="1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122" y="1674167"/>
            <a:ext cx="30569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Questions: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smtClean="0"/>
              <a:t>4.3.</a:t>
            </a:r>
            <a:r>
              <a:rPr lang="en-US" sz="1800" i="1"/>
              <a:t>7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590800"/>
            <a:ext cx="22479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240:</a:t>
            </a:r>
          </a:p>
          <a:p>
            <a:r>
              <a:rPr lang="en-US" dirty="0" smtClean="0"/>
              <a:t>3a,b,f, 4b, d, 5a, 6a,c,f</a:t>
            </a:r>
          </a:p>
          <a:p>
            <a:r>
              <a:rPr lang="en-US" dirty="0" smtClean="0"/>
              <a:t>8, 9, 11, 17, 19</a:t>
            </a:r>
          </a:p>
        </p:txBody>
      </p:sp>
    </p:spTree>
    <p:extLst>
      <p:ext uri="{BB962C8B-B14F-4D97-AF65-F5344CB8AC3E}">
        <p14:creationId xmlns:p14="http://schemas.microsoft.com/office/powerpoint/2010/main" val="19605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489</Words>
  <Application>Microsoft Office PowerPoint</Application>
  <PresentationFormat>On-screen Show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117</cp:revision>
  <dcterms:created xsi:type="dcterms:W3CDTF">2011-09-12T18:51:21Z</dcterms:created>
  <dcterms:modified xsi:type="dcterms:W3CDTF">2011-10-23T03:36:32Z</dcterms:modified>
</cp:coreProperties>
</file>