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75" r:id="rId5"/>
    <p:sldId id="261" r:id="rId6"/>
    <p:sldId id="262" r:id="rId7"/>
    <p:sldId id="264" r:id="rId8"/>
    <p:sldId id="266" r:id="rId9"/>
    <p:sldId id="267" r:id="rId10"/>
    <p:sldId id="271" r:id="rId11"/>
    <p:sldId id="273" r:id="rId12"/>
    <p:sldId id="274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A9954-746E-4102-870F-68F7420FB9C1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F7D6D-7703-4A75-A6B9-8915D705E030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478F0-6DF9-44CD-A72B-589061E6A96C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FA14C-C5EB-4B58-8D5A-D7B0C1A0A334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22FBB-DA7B-4A45-BB70-0D41922B72E9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93FE8-2A60-4B0D-9D48-461489EBE938}" type="slidenum">
              <a:rPr lang="en-US"/>
              <a:pPr/>
              <a:t>9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1A93B-0869-496B-9FEF-C3973B25431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B44ED-9305-4B89-89E2-5604009FF919}" type="slidenum">
              <a:rPr lang="en-US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5708B-0FF5-4448-B575-B5EC2972BDA4}" type="slidenum">
              <a:rPr lang="en-US"/>
              <a:pPr/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8.wmf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3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image" Target="../media/image17.wmf"/><Relationship Id="rId19" Type="http://schemas.openxmlformats.org/officeDocument/2006/relationships/image" Target="../media/image2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20" Type="http://schemas.openxmlformats.org/officeDocument/2006/relationships/image" Target="../media/image36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10" Type="http://schemas.openxmlformats.org/officeDocument/2006/relationships/image" Target="../media/image39.jpe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1.wmf"/><Relationship Id="rId12" Type="http://schemas.openxmlformats.org/officeDocument/2006/relationships/image" Target="../media/image4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21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4 Quadratic Equations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3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4.4 Quadratic Formula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2944200" cy="94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36" y="533400"/>
            <a:ext cx="4062164" cy="144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5" y="2438400"/>
            <a:ext cx="862623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8" y="3352800"/>
            <a:ext cx="8494432" cy="39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3" y="5625030"/>
            <a:ext cx="8414007" cy="100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877" y="3662255"/>
            <a:ext cx="17430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847256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2885" y="350044"/>
            <a:ext cx="652608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The discriminant describes the Nature of the Roots</a:t>
            </a:r>
          </a:p>
          <a:p>
            <a:r>
              <a:rPr lang="en-US" sz="2400" dirty="0" smtClean="0"/>
              <a:t> of a Quadratic Equation</a:t>
            </a:r>
            <a:endParaRPr lang="en-US" sz="24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1" y="1143000"/>
            <a:ext cx="49479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If </a:t>
            </a:r>
            <a:r>
              <a:rPr lang="en-US" sz="2800" i="1" dirty="0"/>
              <a:t>b</a:t>
            </a:r>
            <a:r>
              <a:rPr lang="en-US" sz="2800" baseline="30000" dirty="0"/>
              <a:t>2</a:t>
            </a:r>
            <a:r>
              <a:rPr lang="en-US" sz="2800" dirty="0"/>
              <a:t> - 4</a:t>
            </a:r>
            <a:r>
              <a:rPr lang="en-US" sz="2800" i="1" dirty="0"/>
              <a:t>ac</a:t>
            </a:r>
            <a:r>
              <a:rPr lang="en-US" sz="2800" dirty="0"/>
              <a:t> &gt; 0, then there are </a:t>
            </a:r>
            <a:r>
              <a:rPr lang="en-US" sz="2800" dirty="0">
                <a:solidFill>
                  <a:srgbClr val="CC0000"/>
                </a:solidFill>
              </a:rPr>
              <a:t>two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CC"/>
                </a:solidFill>
              </a:rPr>
              <a:t>different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C0000"/>
                </a:solidFill>
              </a:rPr>
              <a:t>real roots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63747" y="4277380"/>
            <a:ext cx="50849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If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n-US" sz="2800" baseline="30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 - 4</a:t>
            </a:r>
            <a:r>
              <a:rPr lang="en-US" sz="2800" i="1" dirty="0">
                <a:solidFill>
                  <a:prstClr val="black"/>
                </a:solidFill>
              </a:rPr>
              <a:t>ac</a:t>
            </a:r>
            <a:r>
              <a:rPr lang="en-US" sz="2800" dirty="0">
                <a:solidFill>
                  <a:prstClr val="black"/>
                </a:solidFill>
              </a:rPr>
              <a:t> &lt; 0, then there are </a:t>
            </a:r>
            <a:r>
              <a:rPr lang="en-US" sz="2800" dirty="0">
                <a:solidFill>
                  <a:srgbClr val="CC0000"/>
                </a:solidFill>
              </a:rPr>
              <a:t>no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00CC"/>
                </a:solidFill>
              </a:rPr>
              <a:t>real roots.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746" y="2625371"/>
            <a:ext cx="48464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If 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n-US" sz="2800" baseline="30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 - 4</a:t>
            </a:r>
            <a:r>
              <a:rPr lang="en-US" sz="2800" i="1" dirty="0">
                <a:solidFill>
                  <a:prstClr val="black"/>
                </a:solidFill>
              </a:rPr>
              <a:t>ac</a:t>
            </a:r>
            <a:r>
              <a:rPr lang="en-US" sz="2800" dirty="0">
                <a:solidFill>
                  <a:prstClr val="black"/>
                </a:solidFill>
              </a:rPr>
              <a:t> = 0, then there are </a:t>
            </a:r>
            <a:r>
              <a:rPr lang="en-US" sz="2800" dirty="0">
                <a:solidFill>
                  <a:srgbClr val="CC0000"/>
                </a:solidFill>
              </a:rPr>
              <a:t>two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0000CC"/>
                </a:solidFill>
              </a:rPr>
              <a:t>equal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real roots</a:t>
            </a:r>
            <a:r>
              <a:rPr lang="en-US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785" y="4283967"/>
            <a:ext cx="15144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2625371"/>
            <a:ext cx="14859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0"/>
            <a:ext cx="15049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895896"/>
              </p:ext>
            </p:extLst>
          </p:nvPr>
        </p:nvGraphicFramePr>
        <p:xfrm>
          <a:off x="7162800" y="350044"/>
          <a:ext cx="1600377" cy="53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7" imgW="1257300" imgH="419100" progId="Equation.DSMT4">
                  <p:embed/>
                </p:oleObj>
              </mc:Choice>
              <mc:Fallback>
                <p:oleObj name="Equation" r:id="rId7" imgW="1257300" imgH="419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50044"/>
                        <a:ext cx="1600377" cy="533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761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100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152400"/>
            <a:ext cx="765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CD001A"/>
                </a:solidFill>
                <a:latin typeface="Times New Roman" pitchFamily="18" charset="0"/>
              </a:rPr>
              <a:t>Use the discriminant to determine the nature of the roots.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endParaRPr lang="en-GB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172200" y="1028700"/>
            <a:ext cx="213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Arial" pitchFamily="34" charset="0"/>
              </a:rPr>
              <a:t>Nature of </a:t>
            </a:r>
            <a:r>
              <a:rPr lang="en-US" sz="2400" dirty="0" smtClean="0">
                <a:latin typeface="Arial" pitchFamily="34" charset="0"/>
              </a:rPr>
              <a:t>Roots</a:t>
            </a:r>
            <a:endParaRPr lang="en-US" sz="2400" dirty="0">
              <a:latin typeface="Arial" pitchFamily="34" charset="0"/>
            </a:endParaRPr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066800" y="1028700"/>
            <a:ext cx="2362200" cy="838200"/>
            <a:chOff x="672" y="648"/>
            <a:chExt cx="1488" cy="52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672" y="648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Equation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696" y="888"/>
              <a:ext cx="14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0" i="1">
                  <a:latin typeface="Times New Roman" pitchFamily="18" charset="0"/>
                </a:rPr>
                <a:t>ax</a:t>
              </a:r>
              <a:r>
                <a:rPr lang="en-US" sz="2400" b="0" baseline="30000">
                  <a:latin typeface="Times New Roman" pitchFamily="18" charset="0"/>
                </a:rPr>
                <a:t>2</a:t>
              </a:r>
              <a:r>
                <a:rPr lang="en-US" sz="2400" b="0">
                  <a:latin typeface="Times New Roman" pitchFamily="18" charset="0"/>
                </a:rPr>
                <a:t> + </a:t>
              </a:r>
              <a:r>
                <a:rPr lang="en-US" sz="2400" b="0" i="1">
                  <a:latin typeface="Times New Roman" pitchFamily="18" charset="0"/>
                </a:rPr>
                <a:t>bx </a:t>
              </a:r>
              <a:r>
                <a:rPr lang="en-US" sz="2400" b="0">
                  <a:latin typeface="Times New Roman" pitchFamily="18" charset="0"/>
                </a:rPr>
                <a:t>+ </a:t>
              </a:r>
              <a:r>
                <a:rPr lang="en-US" sz="2400" b="0" i="1">
                  <a:latin typeface="Times New Roman" pitchFamily="18" charset="0"/>
                </a:rPr>
                <a:t>c </a:t>
              </a:r>
              <a:r>
                <a:rPr lang="en-US" sz="2400" b="0">
                  <a:latin typeface="Times New Roman" pitchFamily="18" charset="0"/>
                </a:rPr>
                <a:t>= 0</a:t>
              </a:r>
            </a:p>
          </p:txBody>
        </p:sp>
      </p:grp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3416300" y="1028700"/>
            <a:ext cx="2133600" cy="825500"/>
            <a:chOff x="2152" y="648"/>
            <a:chExt cx="1344" cy="520"/>
          </a:xfrm>
        </p:grpSpPr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2152" y="648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Discriminant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160" y="880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 i="1">
                  <a:latin typeface="Times New Roman" pitchFamily="18" charset="0"/>
                </a:rPr>
                <a:t>b</a:t>
              </a:r>
              <a:r>
                <a:rPr lang="en-US" sz="2400" b="0" baseline="30000">
                  <a:latin typeface="Times New Roman" pitchFamily="18" charset="0"/>
                </a:rPr>
                <a:t>2</a:t>
              </a:r>
              <a:r>
                <a:rPr lang="en-US" sz="2400" b="0">
                  <a:latin typeface="Times New Roman" pitchFamily="18" charset="0"/>
                </a:rPr>
                <a:t> – 4</a:t>
              </a:r>
              <a:r>
                <a:rPr lang="en-US" sz="2400" b="0" i="1">
                  <a:latin typeface="Times New Roman" pitchFamily="18" charset="0"/>
                </a:rPr>
                <a:t>ac</a:t>
              </a:r>
            </a:p>
          </p:txBody>
        </p:sp>
      </p:grp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82600" y="21209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a.</a:t>
            </a:r>
            <a:r>
              <a:rPr lang="en-US" sz="2400" b="0">
                <a:solidFill>
                  <a:schemeClr val="accent2"/>
                </a:solidFill>
                <a:latin typeface="Arial" pitchFamily="34" charset="0"/>
              </a:rPr>
              <a:t>    </a:t>
            </a:r>
            <a:r>
              <a:rPr lang="en-US" sz="2400" b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400" b="0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 sz="2400" b="0" baseline="30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400" b="0">
                <a:solidFill>
                  <a:schemeClr val="accent2"/>
                </a:solidFill>
                <a:latin typeface="Times New Roman" pitchFamily="18" charset="0"/>
              </a:rPr>
              <a:t> + 6</a:t>
            </a:r>
            <a:r>
              <a:rPr lang="en-US" sz="2400" b="0" i="1">
                <a:solidFill>
                  <a:schemeClr val="accent2"/>
                </a:solidFill>
                <a:latin typeface="Times New Roman" pitchFamily="18" charset="0"/>
              </a:rPr>
              <a:t>x </a:t>
            </a:r>
            <a:r>
              <a:rPr lang="en-US" sz="2400" b="0">
                <a:solidFill>
                  <a:schemeClr val="accent2"/>
                </a:solidFill>
                <a:latin typeface="Times New Roman" pitchFamily="18" charset="0"/>
              </a:rPr>
              <a:t>+ 5 = 0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08000" y="3140075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400080"/>
                </a:solidFill>
                <a:latin typeface="Times New Roman" pitchFamily="18" charset="0"/>
              </a:rPr>
              <a:t>b.</a:t>
            </a:r>
            <a:r>
              <a:rPr lang="en-US" sz="2400" b="0">
                <a:solidFill>
                  <a:srgbClr val="400080"/>
                </a:solidFill>
                <a:latin typeface="Arial" pitchFamily="34" charset="0"/>
              </a:rPr>
              <a:t>    </a:t>
            </a:r>
            <a:r>
              <a:rPr lang="en-US" sz="2400" b="0" i="1">
                <a:solidFill>
                  <a:srgbClr val="400080"/>
                </a:solidFill>
                <a:latin typeface="Times New Roman" pitchFamily="18" charset="0"/>
              </a:rPr>
              <a:t>x</a:t>
            </a:r>
            <a:r>
              <a:rPr lang="en-US" sz="2400" b="0" baseline="30000">
                <a:solidFill>
                  <a:srgbClr val="400080"/>
                </a:solidFill>
                <a:latin typeface="Times New Roman" pitchFamily="18" charset="0"/>
              </a:rPr>
              <a:t>2</a:t>
            </a:r>
            <a:r>
              <a:rPr lang="en-US" sz="2400" b="0">
                <a:solidFill>
                  <a:srgbClr val="400080"/>
                </a:solidFill>
                <a:latin typeface="Times New Roman" pitchFamily="18" charset="0"/>
              </a:rPr>
              <a:t> – 7 = 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2600" y="43592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8040"/>
                </a:solidFill>
                <a:latin typeface="Times New Roman" pitchFamily="18" charset="0"/>
              </a:rPr>
              <a:t>c.</a:t>
            </a:r>
            <a:r>
              <a:rPr lang="en-US" sz="2400" b="0">
                <a:solidFill>
                  <a:srgbClr val="008040"/>
                </a:solidFill>
                <a:latin typeface="Arial" pitchFamily="34" charset="0"/>
              </a:rPr>
              <a:t>    </a:t>
            </a:r>
            <a:r>
              <a:rPr lang="en-US" sz="2400" b="0">
                <a:solidFill>
                  <a:srgbClr val="008040"/>
                </a:solidFill>
                <a:latin typeface="Times New Roman" pitchFamily="18" charset="0"/>
              </a:rPr>
              <a:t>4</a:t>
            </a:r>
            <a:r>
              <a:rPr lang="en-US" sz="2400" b="0" i="1">
                <a:solidFill>
                  <a:srgbClr val="008040"/>
                </a:solidFill>
                <a:latin typeface="Times New Roman" pitchFamily="18" charset="0"/>
              </a:rPr>
              <a:t>x</a:t>
            </a:r>
            <a:r>
              <a:rPr lang="en-US" sz="2400" b="0" baseline="30000">
                <a:solidFill>
                  <a:srgbClr val="008040"/>
                </a:solidFill>
                <a:latin typeface="Times New Roman" pitchFamily="18" charset="0"/>
              </a:rPr>
              <a:t>2</a:t>
            </a:r>
            <a:r>
              <a:rPr lang="en-US" sz="2400" b="0">
                <a:solidFill>
                  <a:srgbClr val="008040"/>
                </a:solidFill>
                <a:latin typeface="Times New Roman" pitchFamily="18" charset="0"/>
              </a:rPr>
              <a:t> – 12</a:t>
            </a:r>
            <a:r>
              <a:rPr lang="en-US" sz="2400" b="0" i="1">
                <a:solidFill>
                  <a:srgbClr val="008040"/>
                </a:solidFill>
                <a:latin typeface="Times New Roman" pitchFamily="18" charset="0"/>
              </a:rPr>
              <a:t>x </a:t>
            </a:r>
            <a:r>
              <a:rPr lang="en-US" sz="2400" b="0">
                <a:solidFill>
                  <a:srgbClr val="008040"/>
                </a:solidFill>
                <a:latin typeface="Times New Roman" pitchFamily="18" charset="0"/>
              </a:rPr>
              <a:t>+ 9 = 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530600" y="21209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0" baseline="30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>
                <a:solidFill>
                  <a:schemeClr val="accent2"/>
                </a:solidFill>
                <a:latin typeface="Times New Roman" pitchFamily="18" charset="0"/>
              </a:rPr>
              <a:t>–</a:t>
            </a:r>
            <a:r>
              <a:rPr lang="en-US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4(2)(5) = –4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159500" y="2133600"/>
            <a:ext cx="267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</a:rPr>
              <a:t>No real 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</a:rPr>
              <a:t>roots</a:t>
            </a:r>
            <a:endParaRPr lang="en-US" sz="240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276600" y="3140075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 baseline="3000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>
                <a:solidFill>
                  <a:srgbClr val="400080"/>
                </a:solidFill>
                <a:latin typeface="Times New Roman" pitchFamily="18" charset="0"/>
                <a:cs typeface="Times New Roman" pitchFamily="18" charset="0"/>
              </a:rPr>
              <a:t> – 4(1)(– 7) = 28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159500" y="3140075"/>
            <a:ext cx="2286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400080"/>
                </a:solidFill>
                <a:latin typeface="Arial" pitchFamily="34" charset="0"/>
              </a:rPr>
              <a:t>Two distinct real </a:t>
            </a:r>
            <a:r>
              <a:rPr lang="en-US" sz="2400" dirty="0" smtClean="0">
                <a:solidFill>
                  <a:srgbClr val="400080"/>
                </a:solidFill>
                <a:latin typeface="Arial" pitchFamily="34" charset="0"/>
              </a:rPr>
              <a:t>roots</a:t>
            </a:r>
            <a:endParaRPr lang="en-US" sz="2400" dirty="0">
              <a:solidFill>
                <a:srgbClr val="400080"/>
              </a:solidFill>
              <a:latin typeface="Arial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3276600" y="433387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0">
                <a:solidFill>
                  <a:srgbClr val="008040"/>
                </a:solidFill>
                <a:latin typeface="Times New Roman" pitchFamily="18" charset="0"/>
                <a:cs typeface="Times New Roman" pitchFamily="18" charset="0"/>
              </a:rPr>
              <a:t>(–12)</a:t>
            </a:r>
            <a:r>
              <a:rPr lang="en-US" sz="2400" b="0" baseline="30000">
                <a:solidFill>
                  <a:srgbClr val="00804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0">
                <a:solidFill>
                  <a:srgbClr val="008040"/>
                </a:solidFill>
                <a:latin typeface="Times New Roman" pitchFamily="18" charset="0"/>
                <a:cs typeface="Times New Roman" pitchFamily="18" charset="0"/>
              </a:rPr>
              <a:t> –4(4)(9) = 0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159500" y="4359275"/>
            <a:ext cx="2527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8040"/>
                </a:solidFill>
                <a:latin typeface="Arial" pitchFamily="34" charset="0"/>
              </a:rPr>
              <a:t>Two equal real </a:t>
            </a:r>
            <a:r>
              <a:rPr lang="en-US" sz="2400" dirty="0" smtClean="0">
                <a:solidFill>
                  <a:srgbClr val="008040"/>
                </a:solidFill>
                <a:latin typeface="Arial" pitchFamily="34" charset="0"/>
              </a:rPr>
              <a:t>roots</a:t>
            </a:r>
            <a:endParaRPr lang="en-US" sz="2400" dirty="0">
              <a:solidFill>
                <a:srgbClr val="008040"/>
              </a:solidFill>
              <a:latin typeface="Arial" pitchFamily="34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83623"/>
              </p:ext>
            </p:extLst>
          </p:nvPr>
        </p:nvGraphicFramePr>
        <p:xfrm>
          <a:off x="7391400" y="38100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1257300" imgH="419100" progId="Equation.DSMT4">
                  <p:embed/>
                </p:oleObj>
              </mc:Choice>
              <mc:Fallback>
                <p:oleObj name="Equation" r:id="rId4" imgW="12573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8100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42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55" grpId="0" autoUpdateAnimBg="0"/>
      <p:bldP spid="14356" grpId="0" autoUpdateAnimBg="0"/>
      <p:bldP spid="14357" grpId="0" autoUpdateAnimBg="0"/>
      <p:bldP spid="143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86090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Determine the value of </a:t>
            </a:r>
            <a:r>
              <a:rPr lang="en-US" sz="2800" i="1">
                <a:solidFill>
                  <a:srgbClr val="0000CC"/>
                </a:solidFill>
              </a:rPr>
              <a:t>k</a:t>
            </a:r>
            <a:r>
              <a:rPr lang="en-US" sz="2800"/>
              <a:t> for which the equation </a:t>
            </a:r>
          </a:p>
          <a:p>
            <a:r>
              <a:rPr lang="en-US" sz="2800" i="1"/>
              <a:t>x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en-US" sz="2800" i="1">
                <a:solidFill>
                  <a:srgbClr val="0000CC"/>
                </a:solidFill>
              </a:rPr>
              <a:t>k</a:t>
            </a:r>
            <a:r>
              <a:rPr lang="en-US" sz="2800" i="1"/>
              <a:t>x</a:t>
            </a:r>
            <a:r>
              <a:rPr lang="en-US" sz="2800"/>
              <a:t> + 4 = 0 has</a:t>
            </a:r>
          </a:p>
          <a:p>
            <a:r>
              <a:rPr lang="en-US" sz="2800">
                <a:solidFill>
                  <a:srgbClr val="CC0000"/>
                </a:solidFill>
              </a:rPr>
              <a:t>a)</a:t>
            </a:r>
            <a:r>
              <a:rPr lang="en-US" sz="2800"/>
              <a:t> equal roots  </a:t>
            </a:r>
            <a:r>
              <a:rPr lang="en-US" sz="2800">
                <a:solidFill>
                  <a:srgbClr val="CC0000"/>
                </a:solidFill>
              </a:rPr>
              <a:t>b)</a:t>
            </a:r>
            <a:r>
              <a:rPr lang="en-US" sz="2800"/>
              <a:t> two distinct real roots  </a:t>
            </a:r>
            <a:r>
              <a:rPr lang="en-US" sz="2800">
                <a:solidFill>
                  <a:srgbClr val="CC0000"/>
                </a:solidFill>
              </a:rPr>
              <a:t>c)</a:t>
            </a:r>
            <a:r>
              <a:rPr lang="en-US" sz="2800"/>
              <a:t> no real roots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-92075" y="1447800"/>
            <a:ext cx="50339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a)  </a:t>
            </a:r>
            <a:r>
              <a:rPr lang="en-US" sz="2800"/>
              <a:t>For equal roots,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 i="1">
                <a:solidFill>
                  <a:schemeClr val="accent2"/>
                </a:solidFill>
              </a:rPr>
              <a:t>b</a:t>
            </a:r>
            <a:r>
              <a:rPr lang="en-US" sz="2800" baseline="30000">
                <a:solidFill>
                  <a:schemeClr val="accent2"/>
                </a:solidFill>
              </a:rPr>
              <a:t>2 </a:t>
            </a:r>
            <a:r>
              <a:rPr lang="en-US" sz="2800">
                <a:solidFill>
                  <a:schemeClr val="accent2"/>
                </a:solidFill>
              </a:rPr>
              <a:t>- 4</a:t>
            </a:r>
            <a:r>
              <a:rPr lang="en-US" sz="2800" i="1">
                <a:solidFill>
                  <a:schemeClr val="accent2"/>
                </a:solidFill>
              </a:rPr>
              <a:t>ac</a:t>
            </a:r>
            <a:r>
              <a:rPr lang="en-US" sz="2800">
                <a:solidFill>
                  <a:schemeClr val="accent2"/>
                </a:solidFill>
              </a:rPr>
              <a:t> = 0.</a:t>
            </a:r>
          </a:p>
          <a:p>
            <a:r>
              <a:rPr lang="en-US" sz="2800">
                <a:solidFill>
                  <a:schemeClr val="accent2"/>
                </a:solidFill>
              </a:rPr>
              <a:t>        </a:t>
            </a:r>
            <a:r>
              <a:rPr lang="en-US" sz="2800"/>
              <a:t>Therefore, </a:t>
            </a:r>
            <a:r>
              <a:rPr lang="en-US" sz="2800" i="1"/>
              <a:t> k</a:t>
            </a:r>
            <a:r>
              <a:rPr lang="en-US" sz="2800" baseline="30000"/>
              <a:t>2</a:t>
            </a:r>
            <a:r>
              <a:rPr lang="en-US" sz="2800"/>
              <a:t> - 4(1)(4) = 0</a:t>
            </a:r>
          </a:p>
          <a:p>
            <a:r>
              <a:rPr lang="en-US" sz="2800"/>
              <a:t>                                   </a:t>
            </a:r>
            <a:r>
              <a:rPr lang="en-US" sz="2800" i="1"/>
              <a:t>k</a:t>
            </a:r>
            <a:r>
              <a:rPr lang="en-US" sz="2800" baseline="30000"/>
              <a:t>2</a:t>
            </a:r>
            <a:r>
              <a:rPr lang="en-US" sz="2800"/>
              <a:t> - 16 = 0</a:t>
            </a:r>
          </a:p>
          <a:p>
            <a:r>
              <a:rPr lang="en-US" sz="2800"/>
              <a:t>                                          </a:t>
            </a:r>
            <a:r>
              <a:rPr lang="en-US" sz="2800" i="1"/>
              <a:t>k</a:t>
            </a:r>
            <a:r>
              <a:rPr lang="en-US" sz="2800" baseline="30000"/>
              <a:t>2</a:t>
            </a:r>
            <a:r>
              <a:rPr lang="en-US" sz="2800"/>
              <a:t> = 16</a:t>
            </a:r>
          </a:p>
          <a:p>
            <a:r>
              <a:rPr lang="en-US" sz="2800"/>
              <a:t>                                           </a:t>
            </a:r>
            <a:r>
              <a:rPr lang="en-US" sz="2800" i="1"/>
              <a:t>k</a:t>
            </a:r>
            <a:r>
              <a:rPr lang="en-US" sz="2800"/>
              <a:t> = </a:t>
            </a:r>
            <a:r>
              <a:rPr lang="en-US" sz="2800" u="sng"/>
              <a:t>+</a:t>
            </a:r>
            <a:r>
              <a:rPr lang="en-US" sz="2800"/>
              <a:t> 4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-76200" y="3581400"/>
            <a:ext cx="9313863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b)  </a:t>
            </a:r>
            <a:r>
              <a:rPr lang="en-US" sz="2800">
                <a:solidFill>
                  <a:schemeClr val="tx2"/>
                </a:solidFill>
              </a:rPr>
              <a:t>For two different real roots,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 sz="2800" i="1">
                <a:solidFill>
                  <a:schemeClr val="accent2"/>
                </a:solidFill>
              </a:rPr>
              <a:t>b</a:t>
            </a:r>
            <a:r>
              <a:rPr lang="en-US" sz="2800" baseline="30000">
                <a:solidFill>
                  <a:schemeClr val="accent2"/>
                </a:solidFill>
              </a:rPr>
              <a:t>2 </a:t>
            </a:r>
            <a:r>
              <a:rPr lang="en-US" sz="2800">
                <a:solidFill>
                  <a:schemeClr val="accent2"/>
                </a:solidFill>
              </a:rPr>
              <a:t>- 4</a:t>
            </a:r>
            <a:r>
              <a:rPr lang="en-US" sz="2800" i="1">
                <a:solidFill>
                  <a:schemeClr val="accent2"/>
                </a:solidFill>
              </a:rPr>
              <a:t>ac</a:t>
            </a:r>
            <a:r>
              <a:rPr lang="en-US" sz="2800">
                <a:solidFill>
                  <a:schemeClr val="accent2"/>
                </a:solidFill>
              </a:rPr>
              <a:t> &gt; 0.</a:t>
            </a:r>
          </a:p>
          <a:p>
            <a:r>
              <a:rPr lang="en-US" sz="2800">
                <a:solidFill>
                  <a:schemeClr val="accent2"/>
                </a:solidFill>
              </a:rPr>
              <a:t>                               </a:t>
            </a:r>
            <a:r>
              <a:rPr lang="en-US" sz="2800" i="1">
                <a:solidFill>
                  <a:schemeClr val="tx2"/>
                </a:solidFill>
              </a:rPr>
              <a:t>k</a:t>
            </a:r>
            <a:r>
              <a:rPr lang="en-US" sz="2800" baseline="30000">
                <a:solidFill>
                  <a:schemeClr val="tx2"/>
                </a:solidFill>
              </a:rPr>
              <a:t>2</a:t>
            </a:r>
            <a:r>
              <a:rPr lang="en-US" sz="2800">
                <a:solidFill>
                  <a:schemeClr val="tx2"/>
                </a:solidFill>
              </a:rPr>
              <a:t> - 16 &gt; 0</a:t>
            </a:r>
          </a:p>
          <a:p>
            <a:r>
              <a:rPr lang="en-US" sz="2800">
                <a:solidFill>
                  <a:schemeClr val="tx2"/>
                </a:solidFill>
              </a:rPr>
              <a:t>                                      </a:t>
            </a:r>
            <a:r>
              <a:rPr lang="en-US" sz="2800" i="1">
                <a:solidFill>
                  <a:schemeClr val="tx2"/>
                </a:solidFill>
              </a:rPr>
              <a:t>k</a:t>
            </a:r>
            <a:r>
              <a:rPr lang="en-US" sz="2800" baseline="30000">
                <a:solidFill>
                  <a:schemeClr val="tx2"/>
                </a:solidFill>
              </a:rPr>
              <a:t>2 </a:t>
            </a:r>
            <a:r>
              <a:rPr lang="en-US" sz="2800">
                <a:solidFill>
                  <a:schemeClr val="tx2"/>
                </a:solidFill>
              </a:rPr>
              <a:t>&gt; 16</a:t>
            </a:r>
          </a:p>
          <a:p>
            <a:r>
              <a:rPr lang="en-US" sz="2800">
                <a:solidFill>
                  <a:schemeClr val="tx2"/>
                </a:solidFill>
              </a:rPr>
              <a:t>    Therefore, </a:t>
            </a:r>
            <a:r>
              <a:rPr lang="en-US" sz="2800" i="1">
                <a:solidFill>
                  <a:srgbClr val="CC0000"/>
                </a:solidFill>
              </a:rPr>
              <a:t>k</a:t>
            </a:r>
            <a:r>
              <a:rPr lang="en-US" sz="2800">
                <a:solidFill>
                  <a:srgbClr val="CC0000"/>
                </a:solidFill>
              </a:rPr>
              <a:t> &gt; 4 or </a:t>
            </a:r>
            <a:r>
              <a:rPr lang="en-US" sz="2800" i="1">
                <a:solidFill>
                  <a:srgbClr val="CC0000"/>
                </a:solidFill>
              </a:rPr>
              <a:t>k </a:t>
            </a:r>
            <a:r>
              <a:rPr lang="en-US" sz="2800">
                <a:solidFill>
                  <a:srgbClr val="CC0000"/>
                </a:solidFill>
              </a:rPr>
              <a:t>&lt; -4.</a:t>
            </a:r>
            <a:r>
              <a:rPr lang="en-US" sz="2800">
                <a:solidFill>
                  <a:schemeClr val="tx2"/>
                </a:solidFill>
              </a:rPr>
              <a:t>  This may be written as | </a:t>
            </a:r>
            <a:r>
              <a:rPr lang="en-US" sz="2800" i="1">
                <a:solidFill>
                  <a:schemeClr val="tx2"/>
                </a:solidFill>
              </a:rPr>
              <a:t>k</a:t>
            </a:r>
            <a:r>
              <a:rPr lang="en-US" sz="2800">
                <a:solidFill>
                  <a:schemeClr val="tx2"/>
                </a:solidFill>
              </a:rPr>
              <a:t> | &gt; 4.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-92075" y="5424488"/>
            <a:ext cx="8712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c)  </a:t>
            </a:r>
            <a:r>
              <a:rPr lang="en-US" sz="2800"/>
              <a:t>For no real roots, </a:t>
            </a:r>
            <a:r>
              <a:rPr lang="en-US" sz="2800" i="1">
                <a:solidFill>
                  <a:schemeClr val="accent2"/>
                </a:solidFill>
              </a:rPr>
              <a:t>b</a:t>
            </a:r>
            <a:r>
              <a:rPr lang="en-US" sz="2800" baseline="30000">
                <a:solidFill>
                  <a:schemeClr val="accent2"/>
                </a:solidFill>
              </a:rPr>
              <a:t>2 </a:t>
            </a:r>
            <a:r>
              <a:rPr lang="en-US" sz="2800">
                <a:solidFill>
                  <a:schemeClr val="accent2"/>
                </a:solidFill>
              </a:rPr>
              <a:t>- 4</a:t>
            </a:r>
            <a:r>
              <a:rPr lang="en-US" sz="2800" i="1">
                <a:solidFill>
                  <a:schemeClr val="accent2"/>
                </a:solidFill>
              </a:rPr>
              <a:t>ac</a:t>
            </a:r>
            <a:r>
              <a:rPr lang="en-US" sz="2800">
                <a:solidFill>
                  <a:schemeClr val="accent2"/>
                </a:solidFill>
              </a:rPr>
              <a:t> &lt; 0</a:t>
            </a:r>
          </a:p>
          <a:p>
            <a:r>
              <a:rPr lang="en-US" sz="2800">
                <a:solidFill>
                  <a:schemeClr val="accent2"/>
                </a:solidFill>
              </a:rPr>
              <a:t>                              </a:t>
            </a:r>
            <a:r>
              <a:rPr lang="en-US" sz="2800"/>
              <a:t>              </a:t>
            </a:r>
            <a:r>
              <a:rPr lang="en-US" sz="2800" i="1"/>
              <a:t>k</a:t>
            </a:r>
            <a:r>
              <a:rPr lang="en-US" sz="2800" baseline="30000"/>
              <a:t>2</a:t>
            </a:r>
            <a:r>
              <a:rPr lang="en-US" sz="2800"/>
              <a:t> &lt; 16</a:t>
            </a:r>
          </a:p>
          <a:p>
            <a:r>
              <a:rPr lang="en-US" sz="2800"/>
              <a:t>      Therefore, </a:t>
            </a:r>
            <a:r>
              <a:rPr lang="en-US" sz="2800">
                <a:solidFill>
                  <a:srgbClr val="CC0000"/>
                </a:solidFill>
              </a:rPr>
              <a:t>-4 &lt; </a:t>
            </a:r>
            <a:r>
              <a:rPr lang="en-US" sz="2800" i="1">
                <a:solidFill>
                  <a:srgbClr val="CC0000"/>
                </a:solidFill>
              </a:rPr>
              <a:t>k</a:t>
            </a:r>
            <a:r>
              <a:rPr lang="en-US" sz="2800">
                <a:solidFill>
                  <a:srgbClr val="CC0000"/>
                </a:solidFill>
              </a:rPr>
              <a:t> &lt; 4</a:t>
            </a:r>
            <a:r>
              <a:rPr lang="en-US" sz="2800"/>
              <a:t>. This may be written as | </a:t>
            </a:r>
            <a:r>
              <a:rPr lang="en-US" sz="2800" i="1"/>
              <a:t>k</a:t>
            </a:r>
            <a:r>
              <a:rPr lang="en-US" sz="2800"/>
              <a:t> | &lt; 4.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65725" y="1965325"/>
            <a:ext cx="394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The equation has equal roots</a:t>
            </a:r>
          </a:p>
          <a:p>
            <a:r>
              <a:rPr lang="en-US" sz="2400"/>
              <a:t>when </a:t>
            </a:r>
            <a:r>
              <a:rPr lang="en-US" sz="2400" i="1">
                <a:solidFill>
                  <a:srgbClr val="CC0000"/>
                </a:solidFill>
              </a:rPr>
              <a:t>k</a:t>
            </a:r>
            <a:r>
              <a:rPr lang="en-US" sz="2400">
                <a:solidFill>
                  <a:srgbClr val="CC0000"/>
                </a:solidFill>
              </a:rPr>
              <a:t> = 4</a:t>
            </a:r>
            <a:r>
              <a:rPr lang="en-US" sz="2400"/>
              <a:t> and </a:t>
            </a:r>
            <a:r>
              <a:rPr lang="en-US" sz="2400" i="1">
                <a:solidFill>
                  <a:srgbClr val="CC0000"/>
                </a:solidFill>
              </a:rPr>
              <a:t>k</a:t>
            </a:r>
            <a:r>
              <a:rPr lang="en-US" sz="2400">
                <a:solidFill>
                  <a:srgbClr val="CC0000"/>
                </a:solidFill>
              </a:rPr>
              <a:t> = -4.</a:t>
            </a:r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905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build="p" autoUpdateAnimBg="0"/>
      <p:bldP spid="9221" grpId="0" build="p" autoUpdateAnimBg="0"/>
      <p:bldP spid="922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122" y="1674167"/>
            <a:ext cx="30569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Questions: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12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78159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254</a:t>
            </a:r>
          </a:p>
          <a:p>
            <a:r>
              <a:rPr lang="en-US" dirty="0" smtClean="0"/>
              <a:t>1a,b,c, 2d,e, 4a,d</a:t>
            </a:r>
            <a:r>
              <a:rPr lang="en-US" smtClean="0"/>
              <a:t>, 17, 21</a:t>
            </a:r>
            <a:endParaRPr lang="en-US" dirty="0" smtClean="0"/>
          </a:p>
          <a:p>
            <a:r>
              <a:rPr lang="en-US" dirty="0" smtClean="0"/>
              <a:t>You may solve the following questions algebraically using an appropriate method:</a:t>
            </a:r>
          </a:p>
          <a:p>
            <a:r>
              <a:rPr lang="en-US" dirty="0" smtClean="0"/>
              <a:t>factoring, completing the square or quadratic formula</a:t>
            </a:r>
          </a:p>
          <a:p>
            <a:r>
              <a:rPr lang="en-US" dirty="0" smtClean="0"/>
              <a:t>8, 9, 10, 11,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485" y="110337"/>
            <a:ext cx="3026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4.3 Quadratic Formula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219" y="152400"/>
            <a:ext cx="1853181" cy="223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1066800"/>
            <a:ext cx="5169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roots of a quadratic equation are…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99984"/>
            <a:ext cx="4303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the solutions for the variable.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357735"/>
            <a:ext cx="6960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related to the zeros of the corresponding function.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891135"/>
            <a:ext cx="8571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</a:rPr>
              <a:t>related to the x-intercepts of the graph of the corresponding function.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15144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968" y="3810000"/>
            <a:ext cx="14859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3810000"/>
            <a:ext cx="15049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5181600"/>
            <a:ext cx="2869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real number x-intercepts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498068"/>
            <a:ext cx="2234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real number zeros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5867400"/>
            <a:ext cx="2645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 real number roots</a:t>
            </a:r>
          </a:p>
          <a:p>
            <a:r>
              <a:rPr lang="en-US" b="1" dirty="0" smtClean="0"/>
              <a:t>                          …solutions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72192" y="5221069"/>
            <a:ext cx="208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real x-intercept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72192" y="5537537"/>
            <a:ext cx="159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One real zeros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72192" y="5906869"/>
            <a:ext cx="219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equal real roots</a:t>
            </a:r>
          </a:p>
          <a:p>
            <a:r>
              <a:rPr lang="en-US" b="1" dirty="0" smtClean="0"/>
              <a:t>One real solution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5207976"/>
            <a:ext cx="218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real x-intercepts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5524444"/>
            <a:ext cx="155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real zeros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5893776"/>
            <a:ext cx="2309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Two distinct real roots</a:t>
            </a:r>
          </a:p>
          <a:p>
            <a:r>
              <a:rPr lang="en-US" b="1" dirty="0" smtClean="0"/>
              <a:t>Two real solutions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725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87400" y="762000"/>
            <a:ext cx="7227620" cy="156966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/>
              <a:t>The </a:t>
            </a:r>
            <a:r>
              <a:rPr lang="en-US" sz="3200" b="1" dirty="0" smtClean="0"/>
              <a:t>roots </a:t>
            </a:r>
            <a:r>
              <a:rPr lang="en-US" sz="3200" b="1" dirty="0"/>
              <a:t>of the quadratic equation</a:t>
            </a:r>
          </a:p>
          <a:p>
            <a:r>
              <a:rPr lang="en-US" sz="3200" b="1" i="1" dirty="0">
                <a:solidFill>
                  <a:srgbClr val="CC0000"/>
                </a:solidFill>
              </a:rPr>
              <a:t>ax</a:t>
            </a:r>
            <a:r>
              <a:rPr lang="en-US" sz="3200" b="1" baseline="30000" dirty="0">
                <a:solidFill>
                  <a:srgbClr val="CC0000"/>
                </a:solidFill>
              </a:rPr>
              <a:t>2</a:t>
            </a:r>
            <a:r>
              <a:rPr lang="en-US" sz="3200" b="1" dirty="0">
                <a:solidFill>
                  <a:srgbClr val="CC0000"/>
                </a:solidFill>
              </a:rPr>
              <a:t> + </a:t>
            </a:r>
            <a:r>
              <a:rPr lang="en-US" sz="3200" b="1" i="1" dirty="0" err="1">
                <a:solidFill>
                  <a:srgbClr val="CC0000"/>
                </a:solidFill>
              </a:rPr>
              <a:t>bx</a:t>
            </a:r>
            <a:r>
              <a:rPr lang="en-US" sz="3200" b="1" dirty="0">
                <a:solidFill>
                  <a:srgbClr val="CC0000"/>
                </a:solidFill>
              </a:rPr>
              <a:t> + </a:t>
            </a:r>
            <a:r>
              <a:rPr lang="en-US" sz="3200" b="1" i="1" dirty="0">
                <a:solidFill>
                  <a:srgbClr val="CC0000"/>
                </a:solidFill>
              </a:rPr>
              <a:t>c</a:t>
            </a:r>
            <a:r>
              <a:rPr lang="en-US" sz="3200" b="1" dirty="0">
                <a:solidFill>
                  <a:srgbClr val="CC0000"/>
                </a:solidFill>
              </a:rPr>
              <a:t> = 0</a:t>
            </a:r>
            <a:r>
              <a:rPr lang="en-US" sz="3200" b="1" dirty="0"/>
              <a:t> can be found by using the </a:t>
            </a:r>
          </a:p>
          <a:p>
            <a:r>
              <a:rPr lang="en-US" sz="3200" b="1" dirty="0">
                <a:solidFill>
                  <a:schemeClr val="accent2"/>
                </a:solidFill>
              </a:rPr>
              <a:t>quadratic formula:</a:t>
            </a:r>
            <a:endParaRPr lang="en-US" sz="3200" b="1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362200" y="3611563"/>
          <a:ext cx="428625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4" imgW="1257300" imgH="419100" progId="Equation.DSMT36">
                  <p:embed/>
                </p:oleObj>
              </mc:Choice>
              <mc:Fallback>
                <p:oleObj name="Equation" r:id="rId4" imgW="1257300" imgH="419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11563"/>
                        <a:ext cx="428625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905000" y="2925763"/>
            <a:ext cx="5562600" cy="2819400"/>
          </a:xfrm>
          <a:prstGeom prst="rect">
            <a:avLst/>
          </a:prstGeom>
          <a:noFill/>
          <a:ln w="57150">
            <a:pattFill prst="solidDmnd">
              <a:fgClr>
                <a:srgbClr val="CC0000"/>
              </a:fgClr>
              <a:bgClr>
                <a:schemeClr val="accent1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362200" y="-30163"/>
            <a:ext cx="4360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CC0000"/>
                </a:solidFill>
              </a:rPr>
              <a:t>The Quadratic Formula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686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2" grpId="0" animBg="1"/>
      <p:bldP spid="4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1905000" y="253425"/>
            <a:ext cx="55946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CC0000"/>
                </a:solidFill>
              </a:rPr>
              <a:t>Deriving The </a:t>
            </a:r>
            <a:r>
              <a:rPr lang="en-US" sz="3200" b="1" u="sng" dirty="0">
                <a:solidFill>
                  <a:srgbClr val="CC0000"/>
                </a:solidFill>
              </a:rPr>
              <a:t>Quadratic Formula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81794"/>
              </p:ext>
            </p:extLst>
          </p:nvPr>
        </p:nvGraphicFramePr>
        <p:xfrm>
          <a:off x="1066800" y="1285220"/>
          <a:ext cx="23451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6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85220"/>
                        <a:ext cx="2345137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676893" y="762000"/>
            <a:ext cx="77515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Determine </a:t>
            </a:r>
            <a:r>
              <a:rPr lang="en-US" sz="2800" b="1" smtClean="0">
                <a:solidFill>
                  <a:srgbClr val="002060"/>
                </a:solidFill>
              </a:rPr>
              <a:t>the solutions </a:t>
            </a:r>
            <a:r>
              <a:rPr lang="en-US" sz="2800" b="1" dirty="0" smtClean="0">
                <a:solidFill>
                  <a:srgbClr val="002060"/>
                </a:solidFill>
              </a:rPr>
              <a:t>by completing the square.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581612"/>
              </p:ext>
            </p:extLst>
          </p:nvPr>
        </p:nvGraphicFramePr>
        <p:xfrm>
          <a:off x="1553569" y="1716088"/>
          <a:ext cx="20669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7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3569" y="1716088"/>
                        <a:ext cx="20669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38293"/>
              </p:ext>
            </p:extLst>
          </p:nvPr>
        </p:nvGraphicFramePr>
        <p:xfrm>
          <a:off x="990600" y="2149475"/>
          <a:ext cx="265271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8" name="Equation" r:id="rId7" imgW="1091880" imgH="431640" progId="Equation.DSMT4">
                  <p:embed/>
                </p:oleObj>
              </mc:Choice>
              <mc:Fallback>
                <p:oleObj name="Equation" r:id="rId7" imgW="1091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2149475"/>
                        <a:ext cx="2652712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918631"/>
              </p:ext>
            </p:extLst>
          </p:nvPr>
        </p:nvGraphicFramePr>
        <p:xfrm>
          <a:off x="287338" y="3157538"/>
          <a:ext cx="438308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9" name="Equation" r:id="rId9" imgW="1803240" imgH="431640" progId="Equation.DSMT4">
                  <p:embed/>
                </p:oleObj>
              </mc:Choice>
              <mc:Fallback>
                <p:oleObj name="Equation" r:id="rId9" imgW="1803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7338" y="3157538"/>
                        <a:ext cx="4383087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388140"/>
              </p:ext>
            </p:extLst>
          </p:nvPr>
        </p:nvGraphicFramePr>
        <p:xfrm>
          <a:off x="1752600" y="3202352"/>
          <a:ext cx="8493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0" name="Equation" r:id="rId11" imgW="406080" imgH="419040" progId="Equation.DSMT4">
                  <p:embed/>
                </p:oleObj>
              </mc:Choice>
              <mc:Fallback>
                <p:oleObj name="Equation" r:id="rId11" imgW="406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52600" y="3202352"/>
                        <a:ext cx="849312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514103"/>
              </p:ext>
            </p:extLst>
          </p:nvPr>
        </p:nvGraphicFramePr>
        <p:xfrm>
          <a:off x="3200400" y="3207483"/>
          <a:ext cx="8493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1" name="Equation" r:id="rId13" imgW="406080" imgH="419040" progId="Equation.DSMT4">
                  <p:embed/>
                </p:oleObj>
              </mc:Choice>
              <mc:Fallback>
                <p:oleObj name="Equation" r:id="rId13" imgW="406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00400" y="3207483"/>
                        <a:ext cx="849312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567872"/>
              </p:ext>
            </p:extLst>
          </p:nvPr>
        </p:nvGraphicFramePr>
        <p:xfrm>
          <a:off x="1143000" y="4254500"/>
          <a:ext cx="33020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2" name="Equation" r:id="rId14" imgW="1358640" imgH="469800" progId="Equation.DSMT4">
                  <p:embed/>
                </p:oleObj>
              </mc:Choice>
              <mc:Fallback>
                <p:oleObj name="Equation" r:id="rId14" imgW="1358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143000" y="4254500"/>
                        <a:ext cx="3302000" cy="1141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404232"/>
              </p:ext>
            </p:extLst>
          </p:nvPr>
        </p:nvGraphicFramePr>
        <p:xfrm>
          <a:off x="1752600" y="5367338"/>
          <a:ext cx="31781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3" name="Equation" r:id="rId16" imgW="1307880" imgH="457200" progId="Equation.DSMT4">
                  <p:embed/>
                </p:oleObj>
              </mc:Choice>
              <mc:Fallback>
                <p:oleObj name="Equation" r:id="rId16" imgW="1307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52600" y="5367338"/>
                        <a:ext cx="3178175" cy="110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228228"/>
              </p:ext>
            </p:extLst>
          </p:nvPr>
        </p:nvGraphicFramePr>
        <p:xfrm>
          <a:off x="5456238" y="1447800"/>
          <a:ext cx="3240087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" name="Equation" r:id="rId18" imgW="1333440" imgH="457200" progId="Equation.DSMT4">
                  <p:embed/>
                </p:oleObj>
              </mc:Choice>
              <mc:Fallback>
                <p:oleObj name="Equation" r:id="rId18" imgW="1333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456238" y="1447800"/>
                        <a:ext cx="3240087" cy="110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025156"/>
              </p:ext>
            </p:extLst>
          </p:nvPr>
        </p:nvGraphicFramePr>
        <p:xfrm>
          <a:off x="5486400" y="2743200"/>
          <a:ext cx="324008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Equation" r:id="rId20" imgW="1333440" imgH="482400" progId="Equation.DSMT4">
                  <p:embed/>
                </p:oleObj>
              </mc:Choice>
              <mc:Fallback>
                <p:oleObj name="Equation" r:id="rId20" imgW="1333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486400" y="2743200"/>
                        <a:ext cx="3240088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559837"/>
              </p:ext>
            </p:extLst>
          </p:nvPr>
        </p:nvGraphicFramePr>
        <p:xfrm>
          <a:off x="5624513" y="5321300"/>
          <a:ext cx="29622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22" imgW="1218960" imgH="444240" progId="Equation.DSMT4">
                  <p:embed/>
                </p:oleObj>
              </mc:Choice>
              <mc:Fallback>
                <p:oleObj name="Equation" r:id="rId22" imgW="1218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624513" y="5321300"/>
                        <a:ext cx="296227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982199"/>
              </p:ext>
            </p:extLst>
          </p:nvPr>
        </p:nvGraphicFramePr>
        <p:xfrm>
          <a:off x="5486400" y="4056063"/>
          <a:ext cx="3240088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Equation" r:id="rId24" imgW="1333440" imgH="444240" progId="Equation.DSMT4">
                  <p:embed/>
                </p:oleObj>
              </mc:Choice>
              <mc:Fallback>
                <p:oleObj name="Equation" r:id="rId24" imgW="1333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486400" y="4056063"/>
                        <a:ext cx="3240088" cy="107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950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152400"/>
            <a:ext cx="31129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</a:rPr>
              <a:t>Two Equal Real Roots</a:t>
            </a:r>
            <a:endParaRPr lang="en-US" sz="24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6263" y="685800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Solve</a:t>
            </a:r>
            <a:r>
              <a:rPr lang="en-US" sz="2400" b="1">
                <a:latin typeface="Utopia-Bold" charset="0"/>
              </a:rPr>
              <a:t>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+ 3</a:t>
            </a:r>
            <a:r>
              <a:rPr lang="en-US" sz="2400" i="1">
                <a:latin typeface="Times New Roman" pitchFamily="18" charset="0"/>
              </a:rPr>
              <a:t>x </a:t>
            </a:r>
            <a:r>
              <a:rPr lang="en-US" sz="2400">
                <a:latin typeface="Times New Roman" pitchFamily="18" charset="0"/>
              </a:rPr>
              <a:t>- 2 = 0.</a:t>
            </a:r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528763" y="1219200"/>
            <a:ext cx="2724150" cy="801688"/>
            <a:chOff x="1356" y="1488"/>
            <a:chExt cx="1716" cy="468"/>
          </a:xfrm>
        </p:grpSpPr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1356" y="1488"/>
              <a:ext cx="1716" cy="276"/>
              <a:chOff x="1356" y="1488"/>
              <a:chExt cx="1716" cy="276"/>
            </a:xfrm>
          </p:grpSpPr>
          <p:sp>
            <p:nvSpPr>
              <p:cNvPr id="12301" name="Text Box 13"/>
              <p:cNvSpPr txBox="1">
                <a:spLocks noChangeArrowheads="1"/>
              </p:cNvSpPr>
              <p:nvPr/>
            </p:nvSpPr>
            <p:spPr bwMode="auto">
              <a:xfrm>
                <a:off x="1356" y="1497"/>
                <a:ext cx="379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i="1">
                    <a:latin typeface="Times New Roman" pitchFamily="18" charset="0"/>
                  </a:rPr>
                  <a:t>x =</a:t>
                </a:r>
              </a:p>
            </p:txBody>
          </p:sp>
          <p:grpSp>
            <p:nvGrpSpPr>
              <p:cNvPr id="12302" name="Group 14"/>
              <p:cNvGrpSpPr>
                <a:grpSpLocks/>
              </p:cNvGrpSpPr>
              <p:nvPr/>
            </p:nvGrpSpPr>
            <p:grpSpPr bwMode="auto">
              <a:xfrm>
                <a:off x="1632" y="1488"/>
                <a:ext cx="1440" cy="267"/>
                <a:chOff x="1200" y="1844"/>
                <a:chExt cx="1440" cy="267"/>
              </a:xfrm>
            </p:grpSpPr>
            <p:sp>
              <p:nvSpPr>
                <p:cNvPr id="123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200" y="1844"/>
                  <a:ext cx="1440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dirty="0">
                      <a:latin typeface="Times New Roman" pitchFamily="18" charset="0"/>
                    </a:rPr>
                    <a:t>–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r>
                    <a:rPr lang="en-US" sz="2400" i="1" dirty="0">
                      <a:solidFill>
                        <a:srgbClr val="0073F3"/>
                      </a:solidFill>
                      <a:latin typeface="Times New Roman" pitchFamily="18" charset="0"/>
                    </a:rPr>
                    <a:t>b</a:t>
                  </a:r>
                  <a:r>
                    <a:rPr lang="en-US" sz="2400" i="1" dirty="0">
                      <a:solidFill>
                        <a:srgbClr val="00CDFF"/>
                      </a:solidFill>
                      <a:latin typeface="Times New Roman" pitchFamily="18" charset="0"/>
                    </a:rPr>
                    <a:t> </a:t>
                  </a:r>
                  <a:r>
                    <a:rPr lang="en-US" sz="2400" u="sng" dirty="0">
                      <a:solidFill>
                        <a:srgbClr val="000000"/>
                      </a:solidFill>
                      <a:latin typeface="Times New Roman" pitchFamily="18" charset="0"/>
                    </a:rPr>
                    <a:t>+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   </a:t>
                  </a:r>
                  <a:r>
                    <a:rPr lang="en-US" sz="2400" i="1" dirty="0">
                      <a:solidFill>
                        <a:srgbClr val="0073F3"/>
                      </a:solidFill>
                      <a:latin typeface="Times New Roman" pitchFamily="18" charset="0"/>
                    </a:rPr>
                    <a:t>b</a:t>
                  </a:r>
                  <a:r>
                    <a:rPr lang="en-US" sz="2400" baseline="300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2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r>
                    <a:rPr lang="en-US" sz="2400" dirty="0">
                      <a:latin typeface="Times New Roman" pitchFamily="18" charset="0"/>
                    </a:rPr>
                    <a:t>–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itchFamily="18" charset="0"/>
                    </a:rPr>
                    <a:t> 4</a:t>
                  </a:r>
                  <a:r>
                    <a:rPr lang="en-US" sz="2400" i="1" dirty="0">
                      <a:solidFill>
                        <a:srgbClr val="FF0000"/>
                      </a:solidFill>
                      <a:latin typeface="Times New Roman" pitchFamily="18" charset="0"/>
                    </a:rPr>
                    <a:t>a</a:t>
                  </a:r>
                  <a:r>
                    <a:rPr lang="en-US" sz="2400" i="1" dirty="0">
                      <a:solidFill>
                        <a:srgbClr val="009900"/>
                      </a:solidFill>
                      <a:latin typeface="Times New Roman" pitchFamily="18" charset="0"/>
                    </a:rPr>
                    <a:t>c</a:t>
                  </a:r>
                </a:p>
              </p:txBody>
            </p:sp>
            <p:grpSp>
              <p:nvGrpSpPr>
                <p:cNvPr id="12304" name="Group 16"/>
                <p:cNvGrpSpPr>
                  <a:grpSpLocks/>
                </p:cNvGrpSpPr>
                <p:nvPr/>
              </p:nvGrpSpPr>
              <p:grpSpPr bwMode="auto">
                <a:xfrm>
                  <a:off x="1683" y="1872"/>
                  <a:ext cx="720" cy="198"/>
                  <a:chOff x="1824" y="3408"/>
                  <a:chExt cx="720" cy="240"/>
                </a:xfrm>
              </p:grpSpPr>
              <p:sp>
                <p:nvSpPr>
                  <p:cNvPr id="1230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552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30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3408"/>
                    <a:ext cx="48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  <p:sp>
                <p:nvSpPr>
                  <p:cNvPr id="1230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408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400"/>
                  </a:p>
                </p:txBody>
              </p:sp>
            </p:grpSp>
          </p:grpSp>
        </p:grp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2188" y="1689"/>
              <a:ext cx="308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2</a:t>
              </a:r>
              <a:r>
                <a:rPr lang="en-US" sz="2400" i="1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680" y="172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5029200" y="1219200"/>
            <a:ext cx="28344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0073F3"/>
                </a:solidFill>
                <a:latin typeface="Arial" pitchFamily="34" charset="0"/>
              </a:rPr>
              <a:t>Quadratic formula</a:t>
            </a:r>
          </a:p>
        </p:txBody>
      </p: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1524000" y="2017712"/>
            <a:ext cx="3338513" cy="801688"/>
            <a:chOff x="1353" y="1920"/>
            <a:chExt cx="2103" cy="468"/>
          </a:xfrm>
        </p:grpSpPr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1353" y="1929"/>
              <a:ext cx="37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1">
                  <a:latin typeface="Times New Roman" pitchFamily="18" charset="0"/>
                </a:rPr>
                <a:t>x =</a:t>
              </a: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1629" y="1920"/>
              <a:ext cx="1827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–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>
                  <a:solidFill>
                    <a:srgbClr val="0073F3"/>
                  </a:solidFill>
                  <a:latin typeface="Times New Roman" pitchFamily="18" charset="0"/>
                </a:rPr>
                <a:t>3</a:t>
              </a:r>
              <a:r>
                <a:rPr lang="en-US" sz="2400" i="1">
                  <a:solidFill>
                    <a:srgbClr val="00CDFF"/>
                  </a:solidFill>
                  <a:latin typeface="Times New Roman" pitchFamily="18" charset="0"/>
                </a:rPr>
                <a:t> </a:t>
              </a:r>
              <a:r>
                <a:rPr lang="en-US" sz="2400" u="sng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   </a:t>
              </a:r>
              <a:r>
                <a:rPr lang="en-US" sz="2400">
                  <a:solidFill>
                    <a:srgbClr val="0073F3"/>
                  </a:solidFill>
                  <a:latin typeface="Times New Roman" pitchFamily="18" charset="0"/>
                </a:rPr>
                <a:t>3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>
                  <a:latin typeface="Times New Roman" pitchFamily="18" charset="0"/>
                </a:rPr>
                <a:t>–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4(</a:t>
              </a: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)(</a:t>
              </a:r>
              <a:r>
                <a:rPr lang="en-US" sz="2400">
                  <a:solidFill>
                    <a:srgbClr val="009900"/>
                  </a:solidFill>
                  <a:latin typeface="MathematicalPiLTStd-1" charset="0"/>
                </a:rPr>
                <a:t>–</a:t>
              </a:r>
              <a:r>
                <a:rPr lang="en-US" sz="2400">
                  <a:solidFill>
                    <a:srgbClr val="009900"/>
                  </a:solidFill>
                  <a:latin typeface="Utopia-Regular" charset="0"/>
                </a:rPr>
                <a:t>2</a:t>
              </a:r>
              <a:r>
                <a:rPr lang="en-US" sz="2400">
                  <a:latin typeface="Utopia-Regular" charset="0"/>
                </a:rPr>
                <a:t>) </a:t>
              </a: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2112" y="2067"/>
              <a:ext cx="9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2208" y="1948"/>
              <a:ext cx="48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2256" y="1947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2238" y="2121"/>
              <a:ext cx="436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2(</a:t>
              </a: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1677" y="2160"/>
              <a:ext cx="1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5114925" y="1676400"/>
            <a:ext cx="25378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>
                <a:solidFill>
                  <a:srgbClr val="CC0000"/>
                </a:solidFill>
                <a:latin typeface="Times New Roman" pitchFamily="18" charset="0"/>
              </a:rPr>
              <a:t>a </a:t>
            </a: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= 1</a:t>
            </a:r>
            <a:r>
              <a:rPr lang="en-US" sz="2400" b="1">
                <a:solidFill>
                  <a:srgbClr val="0073F3"/>
                </a:solidFill>
                <a:latin typeface="Times New Roman" pitchFamily="18" charset="0"/>
              </a:rPr>
              <a:t>, </a:t>
            </a:r>
            <a:r>
              <a:rPr lang="en-US" sz="2400" b="1" i="1">
                <a:solidFill>
                  <a:srgbClr val="0073F3"/>
                </a:solidFill>
                <a:latin typeface="Times New Roman" pitchFamily="18" charset="0"/>
              </a:rPr>
              <a:t>b </a:t>
            </a:r>
            <a:r>
              <a:rPr lang="en-US" sz="2400" b="1">
                <a:solidFill>
                  <a:srgbClr val="0073F3"/>
                </a:solidFill>
                <a:latin typeface="Times New Roman" pitchFamily="18" charset="0"/>
              </a:rPr>
              <a:t>= 3, </a:t>
            </a:r>
            <a:r>
              <a:rPr lang="en-US" sz="2400" b="1" i="1">
                <a:solidFill>
                  <a:srgbClr val="008040"/>
                </a:solidFill>
                <a:latin typeface="Times New Roman" pitchFamily="18" charset="0"/>
              </a:rPr>
              <a:t>c </a:t>
            </a:r>
            <a:r>
              <a:rPr lang="en-US" sz="2400" b="1">
                <a:solidFill>
                  <a:srgbClr val="008040"/>
                </a:solidFill>
                <a:latin typeface="Times New Roman" pitchFamily="18" charset="0"/>
              </a:rPr>
              <a:t>= –2</a:t>
            </a:r>
            <a:endParaRPr lang="en-US" sz="2400" b="1">
              <a:solidFill>
                <a:srgbClr val="0073F3"/>
              </a:solidFill>
              <a:latin typeface="Times New Roman" pitchFamily="18" charset="0"/>
            </a:endParaRP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5257800" y="2209800"/>
            <a:ext cx="293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solidFill>
                  <a:srgbClr val="0073F3"/>
                </a:solidFill>
                <a:latin typeface="Arial" pitchFamily="34" charset="0"/>
              </a:rPr>
              <a:t>Simplify</a:t>
            </a:r>
            <a:r>
              <a:rPr lang="en-US" sz="2400" b="1" dirty="0" smtClean="0">
                <a:solidFill>
                  <a:srgbClr val="0073F3"/>
                </a:solidFill>
                <a:latin typeface="Arial" pitchFamily="34" charset="0"/>
              </a:rPr>
              <a:t>.  PEMDAS</a:t>
            </a:r>
            <a:endParaRPr lang="en-US" sz="2400" b="1" dirty="0">
              <a:solidFill>
                <a:srgbClr val="0073F3"/>
              </a:solidFill>
              <a:latin typeface="Arial" pitchFamily="34" charset="0"/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722438" y="2632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1528763" y="2970211"/>
            <a:ext cx="2038350" cy="857905"/>
            <a:chOff x="1356" y="2591"/>
            <a:chExt cx="1284" cy="475"/>
          </a:xfrm>
        </p:grpSpPr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356" y="2610"/>
              <a:ext cx="382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1">
                  <a:latin typeface="Times New Roman" pitchFamily="18" charset="0"/>
                </a:rPr>
                <a:t>x =</a:t>
              </a:r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1644" y="2592"/>
              <a:ext cx="51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–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>
                  <a:latin typeface="Times New Roman" pitchFamily="18" charset="0"/>
                </a:rPr>
                <a:t>3</a:t>
              </a:r>
              <a:r>
                <a:rPr lang="en-US" sz="2400" i="1">
                  <a:solidFill>
                    <a:srgbClr val="00CDFF"/>
                  </a:solidFill>
                  <a:latin typeface="Times New Roman" pitchFamily="18" charset="0"/>
                </a:rPr>
                <a:t> </a:t>
              </a:r>
              <a:r>
                <a:rPr lang="en-US" sz="2400" u="sng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  <p:grpSp>
          <p:nvGrpSpPr>
            <p:cNvPr id="12325" name="Group 37"/>
            <p:cNvGrpSpPr>
              <a:grpSpLocks/>
            </p:cNvGrpSpPr>
            <p:nvPr/>
          </p:nvGrpSpPr>
          <p:grpSpPr bwMode="auto">
            <a:xfrm>
              <a:off x="2115" y="2640"/>
              <a:ext cx="504" cy="192"/>
              <a:chOff x="2520" y="1056"/>
              <a:chExt cx="504" cy="240"/>
            </a:xfrm>
          </p:grpSpPr>
          <p:sp>
            <p:nvSpPr>
              <p:cNvPr id="12326" name="Line 38"/>
              <p:cNvSpPr>
                <a:spLocks noChangeShapeType="1"/>
              </p:cNvSpPr>
              <p:nvPr/>
            </p:nvSpPr>
            <p:spPr bwMode="auto">
              <a:xfrm>
                <a:off x="2520" y="120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2327" name="Line 39"/>
              <p:cNvSpPr>
                <a:spLocks noChangeShapeType="1"/>
              </p:cNvSpPr>
              <p:nvPr/>
            </p:nvSpPr>
            <p:spPr bwMode="auto">
              <a:xfrm flipV="1">
                <a:off x="2616" y="1056"/>
                <a:ext cx="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2664" y="1056"/>
                <a:ext cx="3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2329" name="Text Box 41"/>
            <p:cNvSpPr txBox="1">
              <a:spLocks noChangeArrowheads="1"/>
            </p:cNvSpPr>
            <p:nvPr/>
          </p:nvSpPr>
          <p:spPr bwMode="auto">
            <a:xfrm>
              <a:off x="2235" y="2591"/>
              <a:ext cx="310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1680" y="28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331" name="Text Box 43"/>
            <p:cNvSpPr txBox="1">
              <a:spLocks noChangeArrowheads="1"/>
            </p:cNvSpPr>
            <p:nvPr/>
          </p:nvSpPr>
          <p:spPr bwMode="auto">
            <a:xfrm>
              <a:off x="2006" y="2810"/>
              <a:ext cx="213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2333" name="Group 45"/>
          <p:cNvGrpSpPr>
            <a:grpSpLocks/>
          </p:cNvGrpSpPr>
          <p:nvPr/>
        </p:nvGrpSpPr>
        <p:grpSpPr bwMode="auto">
          <a:xfrm>
            <a:off x="838200" y="3733800"/>
            <a:ext cx="6096000" cy="1222375"/>
            <a:chOff x="342" y="3342"/>
            <a:chExt cx="3840" cy="770"/>
          </a:xfrm>
        </p:grpSpPr>
        <p:sp>
          <p:nvSpPr>
            <p:cNvPr id="12334" name="Rectangle 46"/>
            <p:cNvSpPr>
              <a:spLocks noChangeArrowheads="1"/>
            </p:cNvSpPr>
            <p:nvPr/>
          </p:nvSpPr>
          <p:spPr bwMode="auto">
            <a:xfrm>
              <a:off x="342" y="3368"/>
              <a:ext cx="17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Arial" pitchFamily="34" charset="0"/>
                </a:rPr>
                <a:t>The solutions are</a:t>
              </a:r>
            </a:p>
          </p:txBody>
        </p:sp>
        <p:grpSp>
          <p:nvGrpSpPr>
            <p:cNvPr id="12335" name="Group 47"/>
            <p:cNvGrpSpPr>
              <a:grpSpLocks/>
            </p:cNvGrpSpPr>
            <p:nvPr/>
          </p:nvGrpSpPr>
          <p:grpSpPr bwMode="auto">
            <a:xfrm>
              <a:off x="1968" y="3342"/>
              <a:ext cx="1284" cy="507"/>
              <a:chOff x="1356" y="2591"/>
              <a:chExt cx="1284" cy="507"/>
            </a:xfrm>
          </p:grpSpPr>
          <p:sp>
            <p:nvSpPr>
              <p:cNvPr id="12336" name="Rectangle 48"/>
              <p:cNvSpPr>
                <a:spLocks noChangeArrowheads="1"/>
              </p:cNvSpPr>
              <p:nvPr/>
            </p:nvSpPr>
            <p:spPr bwMode="auto">
              <a:xfrm>
                <a:off x="1356" y="2610"/>
                <a:ext cx="37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i="1">
                    <a:latin typeface="Times New Roman" pitchFamily="18" charset="0"/>
                  </a:rPr>
                  <a:t>x =</a:t>
                </a:r>
              </a:p>
            </p:txBody>
          </p:sp>
          <p:sp>
            <p:nvSpPr>
              <p:cNvPr id="12337" name="Rectangle 49"/>
              <p:cNvSpPr>
                <a:spLocks noChangeArrowheads="1"/>
              </p:cNvSpPr>
              <p:nvPr/>
            </p:nvSpPr>
            <p:spPr bwMode="auto">
              <a:xfrm>
                <a:off x="1644" y="2592"/>
                <a:ext cx="51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dirty="0">
                    <a:latin typeface="Times New Roman" pitchFamily="18" charset="0"/>
                  </a:rPr>
                  <a:t>–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</a:rPr>
                  <a:t>3</a:t>
                </a:r>
                <a:r>
                  <a:rPr lang="en-US" sz="2400" i="1" dirty="0">
                    <a:solidFill>
                      <a:srgbClr val="00CDFF"/>
                    </a:solidFill>
                    <a:latin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+</a:t>
                </a:r>
                <a:endParaRPr lang="en-US" sz="24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12338" name="Group 50"/>
              <p:cNvGrpSpPr>
                <a:grpSpLocks/>
              </p:cNvGrpSpPr>
              <p:nvPr/>
            </p:nvGrpSpPr>
            <p:grpSpPr bwMode="auto">
              <a:xfrm>
                <a:off x="2115" y="2640"/>
                <a:ext cx="504" cy="192"/>
                <a:chOff x="2520" y="1056"/>
                <a:chExt cx="504" cy="240"/>
              </a:xfrm>
            </p:grpSpPr>
            <p:sp>
              <p:nvSpPr>
                <p:cNvPr id="12339" name="Line 51"/>
                <p:cNvSpPr>
                  <a:spLocks noChangeShapeType="1"/>
                </p:cNvSpPr>
                <p:nvPr/>
              </p:nvSpPr>
              <p:spPr bwMode="auto">
                <a:xfrm>
                  <a:off x="2520" y="1200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234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2616" y="1056"/>
                  <a:ext cx="4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  <p:sp>
              <p:nvSpPr>
                <p:cNvPr id="12341" name="Line 53"/>
                <p:cNvSpPr>
                  <a:spLocks noChangeShapeType="1"/>
                </p:cNvSpPr>
                <p:nvPr/>
              </p:nvSpPr>
              <p:spPr bwMode="auto">
                <a:xfrm>
                  <a:off x="2664" y="1056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2235" y="2591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Times New Roman" pitchFamily="18" charset="0"/>
                  </a:rPr>
                  <a:t>17</a:t>
                </a:r>
              </a:p>
            </p:txBody>
          </p:sp>
          <p:sp>
            <p:nvSpPr>
              <p:cNvPr id="12343" name="Line 55"/>
              <p:cNvSpPr>
                <a:spLocks noChangeShapeType="1"/>
              </p:cNvSpPr>
              <p:nvPr/>
            </p:nvSpPr>
            <p:spPr bwMode="auto">
              <a:xfrm>
                <a:off x="1680" y="283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2344" name="Text Box 56"/>
              <p:cNvSpPr txBox="1">
                <a:spLocks noChangeArrowheads="1"/>
              </p:cNvSpPr>
              <p:nvPr/>
            </p:nvSpPr>
            <p:spPr bwMode="auto">
              <a:xfrm>
                <a:off x="2006" y="281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Times New Roman" pitchFamily="18" charset="0"/>
                  </a:rPr>
                  <a:t>2</a:t>
                </a:r>
              </a:p>
            </p:txBody>
          </p:sp>
        </p:grpSp>
        <p:pic>
          <p:nvPicPr>
            <p:cNvPr id="12345" name="Picture 5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3513"/>
              <a:ext cx="19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346" name="Rectangle 58"/>
            <p:cNvSpPr>
              <a:spLocks noChangeArrowheads="1"/>
            </p:cNvSpPr>
            <p:nvPr/>
          </p:nvSpPr>
          <p:spPr bwMode="auto">
            <a:xfrm>
              <a:off x="3479" y="3369"/>
              <a:ext cx="7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dirty="0">
                  <a:latin typeface="Times New Roman" pitchFamily="18" charset="0"/>
                </a:rPr>
                <a:t>0.56</a:t>
              </a:r>
              <a:r>
                <a:rPr lang="en-US" sz="2400" dirty="0">
                  <a:latin typeface="Utopia-Regular" charset="0"/>
                </a:rPr>
                <a:t> </a:t>
              </a:r>
              <a:r>
                <a:rPr lang="en-US" sz="2400" b="1" dirty="0" smtClean="0">
                  <a:latin typeface="Arial" pitchFamily="34" charset="0"/>
                </a:rPr>
                <a:t>or</a:t>
              </a:r>
              <a:endParaRPr lang="en-US" sz="2400" b="1" dirty="0">
                <a:latin typeface="Arial" pitchFamily="34" charset="0"/>
              </a:endParaRPr>
            </a:p>
          </p:txBody>
        </p:sp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66" y="3592"/>
              <a:ext cx="3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1">
                  <a:latin typeface="Times New Roman" pitchFamily="18" charset="0"/>
                </a:rPr>
                <a:t>x =</a:t>
              </a:r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654" y="3574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–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>
                  <a:latin typeface="Times New Roman" pitchFamily="18" charset="0"/>
                </a:rPr>
                <a:t>3</a:t>
              </a:r>
              <a:r>
                <a:rPr lang="en-US" sz="2400" i="1">
                  <a:solidFill>
                    <a:srgbClr val="00CDFF"/>
                  </a:solidFill>
                  <a:latin typeface="Times New Roman" pitchFamily="18" charset="0"/>
                </a:rPr>
                <a:t> </a:t>
              </a:r>
              <a:r>
                <a:rPr lang="en-US" sz="2400">
                  <a:latin typeface="Times New Roman" pitchFamily="18" charset="0"/>
                </a:rPr>
                <a:t>–</a:t>
              </a:r>
            </a:p>
          </p:txBody>
        </p:sp>
        <p:grpSp>
          <p:nvGrpSpPr>
            <p:cNvPr id="12349" name="Group 61"/>
            <p:cNvGrpSpPr>
              <a:grpSpLocks/>
            </p:cNvGrpSpPr>
            <p:nvPr/>
          </p:nvGrpSpPr>
          <p:grpSpPr bwMode="auto">
            <a:xfrm>
              <a:off x="1125" y="3622"/>
              <a:ext cx="504" cy="192"/>
              <a:chOff x="2520" y="1056"/>
              <a:chExt cx="504" cy="240"/>
            </a:xfrm>
          </p:grpSpPr>
          <p:sp>
            <p:nvSpPr>
              <p:cNvPr id="12350" name="Line 62"/>
              <p:cNvSpPr>
                <a:spLocks noChangeShapeType="1"/>
              </p:cNvSpPr>
              <p:nvPr/>
            </p:nvSpPr>
            <p:spPr bwMode="auto">
              <a:xfrm>
                <a:off x="2520" y="120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2351" name="Line 63"/>
              <p:cNvSpPr>
                <a:spLocks noChangeShapeType="1"/>
              </p:cNvSpPr>
              <p:nvPr/>
            </p:nvSpPr>
            <p:spPr bwMode="auto">
              <a:xfrm flipV="1">
                <a:off x="2616" y="1056"/>
                <a:ext cx="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2352" name="Line 64"/>
              <p:cNvSpPr>
                <a:spLocks noChangeShapeType="1"/>
              </p:cNvSpPr>
              <p:nvPr/>
            </p:nvSpPr>
            <p:spPr bwMode="auto">
              <a:xfrm>
                <a:off x="2664" y="1056"/>
                <a:ext cx="3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2353" name="Text Box 65"/>
            <p:cNvSpPr txBox="1">
              <a:spLocks noChangeArrowheads="1"/>
            </p:cNvSpPr>
            <p:nvPr/>
          </p:nvSpPr>
          <p:spPr bwMode="auto">
            <a:xfrm>
              <a:off x="1245" y="357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17</a:t>
              </a:r>
            </a:p>
          </p:txBody>
        </p:sp>
        <p:sp>
          <p:nvSpPr>
            <p:cNvPr id="12354" name="Line 66"/>
            <p:cNvSpPr>
              <a:spLocks noChangeShapeType="1"/>
            </p:cNvSpPr>
            <p:nvPr/>
          </p:nvSpPr>
          <p:spPr bwMode="auto">
            <a:xfrm>
              <a:off x="690" y="384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12355" name="Text Box 67"/>
            <p:cNvSpPr txBox="1">
              <a:spLocks noChangeArrowheads="1"/>
            </p:cNvSpPr>
            <p:nvPr/>
          </p:nvSpPr>
          <p:spPr bwMode="auto">
            <a:xfrm>
              <a:off x="1016" y="382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pic>
          <p:nvPicPr>
            <p:cNvPr id="12356" name="Picture 6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" y="3784"/>
              <a:ext cx="19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357" name="Rectangle 69"/>
            <p:cNvSpPr>
              <a:spLocks noChangeArrowheads="1"/>
            </p:cNvSpPr>
            <p:nvPr/>
          </p:nvSpPr>
          <p:spPr bwMode="auto">
            <a:xfrm>
              <a:off x="1840" y="3676"/>
              <a:ext cx="6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Times New Roman" pitchFamily="18" charset="0"/>
                </a:rPr>
                <a:t>–</a:t>
              </a:r>
              <a:r>
                <a:rPr lang="en-US" sz="2400">
                  <a:latin typeface="MathematicalPiLTStd-1" charset="0"/>
                </a:rPr>
                <a:t> </a:t>
              </a:r>
              <a:r>
                <a:rPr lang="en-US" sz="2400">
                  <a:latin typeface="Utopia-Regular" charset="0"/>
                </a:rPr>
                <a:t>3.56.</a:t>
              </a:r>
            </a:p>
          </p:txBody>
        </p:sp>
      </p:grp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457200" y="5470525"/>
            <a:ext cx="1281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CHECK</a:t>
            </a:r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1663700" y="5394325"/>
            <a:ext cx="3822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</a:rPr>
              <a:t>Graph </a:t>
            </a:r>
            <a:r>
              <a:rPr lang="en-US" sz="2000" i="1" dirty="0">
                <a:latin typeface="Times New Roman" pitchFamily="18" charset="0"/>
              </a:rPr>
              <a:t>y </a:t>
            </a:r>
            <a:r>
              <a:rPr lang="en-US" sz="2000" dirty="0">
                <a:latin typeface="Times New Roman" pitchFamily="18" charset="0"/>
              </a:rPr>
              <a:t>=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baseline="30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+ 3</a:t>
            </a:r>
            <a:r>
              <a:rPr lang="en-US" sz="2000" i="1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</a:rPr>
              <a:t>– 2</a:t>
            </a:r>
            <a:r>
              <a:rPr lang="en-US" sz="2000" b="1" dirty="0">
                <a:latin typeface="Arial" pitchFamily="34" charset="0"/>
              </a:rPr>
              <a:t> and note that the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b="1" dirty="0">
                <a:latin typeface="Arial" pitchFamily="34" charset="0"/>
              </a:rPr>
              <a:t>-intercepts are </a:t>
            </a:r>
            <a:r>
              <a:rPr lang="en-US" sz="2000" b="1" dirty="0" smtClean="0">
                <a:latin typeface="Arial" pitchFamily="34" charset="0"/>
              </a:rPr>
              <a:t>approx. </a:t>
            </a:r>
            <a:r>
              <a:rPr lang="en-US" sz="2000" dirty="0">
                <a:latin typeface="Times New Roman" pitchFamily="18" charset="0"/>
              </a:rPr>
              <a:t>0.56</a:t>
            </a:r>
            <a:r>
              <a:rPr lang="en-US" sz="2000" b="1" dirty="0">
                <a:latin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</a:rPr>
              <a:t>and  </a:t>
            </a:r>
            <a:r>
              <a:rPr lang="en-US" sz="2000" dirty="0" smtClean="0">
                <a:latin typeface="Times New Roman" pitchFamily="18" charset="0"/>
              </a:rPr>
              <a:t>–</a:t>
            </a:r>
            <a:r>
              <a:rPr lang="en-US" sz="2000" b="1" dirty="0" smtClean="0">
                <a:latin typeface="Arial" pitchFamily="34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3.56</a:t>
            </a:r>
            <a:r>
              <a:rPr lang="en-US" sz="2000" b="1" dirty="0">
                <a:latin typeface="Arial" pitchFamily="34" charset="0"/>
              </a:rPr>
              <a:t>.</a:t>
            </a:r>
          </a:p>
        </p:txBody>
      </p:sp>
      <p:graphicFrame>
        <p:nvGraphicFramePr>
          <p:cNvPr id="1236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787759"/>
              </p:ext>
            </p:extLst>
          </p:nvPr>
        </p:nvGraphicFramePr>
        <p:xfrm>
          <a:off x="5168900" y="706438"/>
          <a:ext cx="16557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965160" imgH="203040" progId="Equation.DSMT4">
                  <p:embed/>
                </p:oleObj>
              </mc:Choice>
              <mc:Fallback>
                <p:oleObj name="Equation" r:id="rId5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706438"/>
                        <a:ext cx="165576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697" y="4330700"/>
            <a:ext cx="3130640" cy="2357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2957513" y="2972017"/>
            <a:ext cx="461963" cy="4605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 flipV="1">
            <a:off x="3705226" y="3067396"/>
            <a:ext cx="4158404" cy="106327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9830" y="3015760"/>
            <a:ext cx="236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Two distinct real roots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087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autoUpdateAnimBg="0"/>
      <p:bldP spid="12319" grpId="0" autoUpdateAnimBg="0"/>
      <p:bldP spid="12320" grpId="0" autoUpdateAnimBg="0"/>
      <p:bldP spid="12360" grpId="0"/>
      <p:bldP spid="12361" grpId="0"/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8925" y="685800"/>
            <a:ext cx="302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Solve  2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- 5</a:t>
            </a:r>
            <a:r>
              <a:rPr lang="en-US" sz="2400" b="1" i="1" dirty="0"/>
              <a:t>x</a:t>
            </a:r>
            <a:r>
              <a:rPr lang="en-US" sz="2400" b="1" dirty="0"/>
              <a:t> + 2 = 0.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794125" y="660400"/>
            <a:ext cx="2438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E0"/>
                </a:solidFill>
              </a:rPr>
              <a:t>a </a:t>
            </a:r>
            <a:r>
              <a:rPr lang="en-US" sz="2400" b="1">
                <a:solidFill>
                  <a:srgbClr val="0000E0"/>
                </a:solidFill>
              </a:rPr>
              <a:t>= 2, </a:t>
            </a:r>
            <a:r>
              <a:rPr lang="en-US" sz="2400" b="1" i="1">
                <a:solidFill>
                  <a:srgbClr val="0000E0"/>
                </a:solidFill>
              </a:rPr>
              <a:t>b</a:t>
            </a:r>
            <a:r>
              <a:rPr lang="en-US" sz="2400" b="1">
                <a:solidFill>
                  <a:srgbClr val="0000E0"/>
                </a:solidFill>
              </a:rPr>
              <a:t> = -5,  </a:t>
            </a:r>
            <a:r>
              <a:rPr lang="en-US" sz="2400" b="1" i="1">
                <a:solidFill>
                  <a:srgbClr val="0000E0"/>
                </a:solidFill>
              </a:rPr>
              <a:t>c</a:t>
            </a:r>
            <a:r>
              <a:rPr lang="en-US" sz="2400" b="1">
                <a:solidFill>
                  <a:srgbClr val="0000E0"/>
                </a:solidFill>
              </a:rPr>
              <a:t> = 2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0" y="1244600"/>
          <a:ext cx="274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4" imgW="1257300" imgH="419100" progId="Equation.DSMT36">
                  <p:embed/>
                </p:oleObj>
              </mc:Choice>
              <mc:Fallback>
                <p:oleObj name="Equation" r:id="rId4" imgW="1257300" imgH="419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44600"/>
                        <a:ext cx="2743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95300" y="2286000"/>
          <a:ext cx="342900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tion" r:id="rId6" imgW="1828800" imgH="444500" progId="Equation.3">
                  <p:embed/>
                </p:oleObj>
              </mc:Choice>
              <mc:Fallback>
                <p:oleObj name="Equation" r:id="rId6" imgW="1828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2286000"/>
                        <a:ext cx="3429000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57200" y="3581400"/>
          <a:ext cx="25146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Equation" r:id="rId8" imgW="1130300" imgH="419100" progId="Equation.DSMT36">
                  <p:embed/>
                </p:oleObj>
              </mc:Choice>
              <mc:Fallback>
                <p:oleObj name="Equation" r:id="rId8" imgW="1130300" imgH="419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25146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82600" y="4800600"/>
          <a:ext cx="1524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Equation" r:id="rId10" imgW="711200" imgH="393700" progId="Equation.DSMT36">
                  <p:embed/>
                </p:oleObj>
              </mc:Choice>
              <mc:Fallback>
                <p:oleObj name="Equation" r:id="rId10" imgW="7112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4800600"/>
                        <a:ext cx="15240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57200" y="5867400"/>
          <a:ext cx="12954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Equation" r:id="rId12" imgW="584200" imgH="355600" progId="Equation.DSMT36">
                  <p:embed/>
                </p:oleObj>
              </mc:Choice>
              <mc:Fallback>
                <p:oleObj name="Equation" r:id="rId12" imgW="584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67400"/>
                        <a:ext cx="12954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795094"/>
              </p:ext>
            </p:extLst>
          </p:nvPr>
        </p:nvGraphicFramePr>
        <p:xfrm>
          <a:off x="4972050" y="2573627"/>
          <a:ext cx="1936700" cy="714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Equation" r:id="rId14" imgW="965200" imgH="355600" progId="Equation.DSMT36">
                  <p:embed/>
                </p:oleObj>
              </mc:Choice>
              <mc:Fallback>
                <p:oleObj name="Equation" r:id="rId14" imgW="965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2573627"/>
                        <a:ext cx="1936700" cy="714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56740"/>
              </p:ext>
            </p:extLst>
          </p:nvPr>
        </p:nvGraphicFramePr>
        <p:xfrm>
          <a:off x="5019676" y="3930706"/>
          <a:ext cx="1761480" cy="6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Equation" r:id="rId16" imgW="927100" imgH="355600" progId="Equation.DSMT36">
                  <p:embed/>
                </p:oleObj>
              </mc:Choice>
              <mc:Fallback>
                <p:oleObj name="Equation" r:id="rId16" imgW="927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6" y="3930706"/>
                        <a:ext cx="1761480" cy="6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14288"/>
            <a:ext cx="9174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CC0000"/>
                </a:solidFill>
              </a:rPr>
              <a:t>Solving Quadratic Equations Using the Quadratic Formula</a:t>
            </a:r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516734"/>
              </p:ext>
            </p:extLst>
          </p:nvPr>
        </p:nvGraphicFramePr>
        <p:xfrm>
          <a:off x="4938713" y="1371600"/>
          <a:ext cx="2605087" cy="657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Equation" r:id="rId18" imgW="1409700" imgH="355600" progId="Equation.DSMT36">
                  <p:embed/>
                </p:oleObj>
              </mc:Choice>
              <mc:Fallback>
                <p:oleObj name="Equation" r:id="rId18" imgW="140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1371600"/>
                        <a:ext cx="2605087" cy="657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0" name="Picture 138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081" y="4596005"/>
            <a:ext cx="2755944" cy="207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 14"/>
          <p:cNvSpPr/>
          <p:nvPr/>
        </p:nvSpPr>
        <p:spPr>
          <a:xfrm>
            <a:off x="1608992" y="4779656"/>
            <a:ext cx="461963" cy="4605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triped Right Arrow 1"/>
          <p:cNvSpPr/>
          <p:nvPr/>
        </p:nvSpPr>
        <p:spPr>
          <a:xfrm>
            <a:off x="2133600" y="4800600"/>
            <a:ext cx="2438770" cy="533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9430" y="4891317"/>
            <a:ext cx="236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Two distinct real roots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74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35" grpId="0" autoUpdateAnimBg="0"/>
      <p:bldP spid="1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8925" y="855663"/>
            <a:ext cx="3327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Solve  </a:t>
            </a:r>
            <a:r>
              <a:rPr lang="en-US" sz="2800" b="1" i="1">
                <a:solidFill>
                  <a:srgbClr val="CC0000"/>
                </a:solidFill>
              </a:rPr>
              <a:t>x</a:t>
            </a:r>
            <a:r>
              <a:rPr lang="en-US" sz="2800" b="1" baseline="30000">
                <a:solidFill>
                  <a:srgbClr val="CC0000"/>
                </a:solidFill>
              </a:rPr>
              <a:t>2</a:t>
            </a:r>
            <a:r>
              <a:rPr lang="en-US" sz="2800" b="1">
                <a:solidFill>
                  <a:srgbClr val="CC0000"/>
                </a:solidFill>
              </a:rPr>
              <a:t> - 5</a:t>
            </a:r>
            <a:r>
              <a:rPr lang="en-US" sz="2800" b="1" i="1">
                <a:solidFill>
                  <a:srgbClr val="CC0000"/>
                </a:solidFill>
              </a:rPr>
              <a:t>x</a:t>
            </a:r>
            <a:r>
              <a:rPr lang="en-US" sz="2800" b="1">
                <a:solidFill>
                  <a:srgbClr val="CC0000"/>
                </a:solidFill>
              </a:rPr>
              <a:t> + 7 = 0.</a:t>
            </a:r>
            <a:endParaRPr lang="en-US" sz="2800" b="1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04800" y="1600200"/>
          <a:ext cx="3200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4" imgW="1257300" imgH="419100" progId="Equation.DSMT36">
                  <p:embed/>
                </p:oleObj>
              </mc:Choice>
              <mc:Fallback>
                <p:oleObj name="Equation" r:id="rId4" imgW="1257300" imgH="419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3200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92100" y="2895600"/>
          <a:ext cx="47244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6" imgW="1803400" imgH="444500" progId="Equation.DSMT36">
                  <p:embed/>
                </p:oleObj>
              </mc:Choice>
              <mc:Fallback>
                <p:oleObj name="Equation" r:id="rId6" imgW="1803400" imgH="444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2895600"/>
                        <a:ext cx="47244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92100" y="4343400"/>
          <a:ext cx="2057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8" imgW="787400" imgH="393700" progId="Equation.DSMT36">
                  <p:embed/>
                </p:oleObj>
              </mc:Choice>
              <mc:Fallback>
                <p:oleObj name="Equation" r:id="rId8" imgW="7874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343400"/>
                        <a:ext cx="2057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511300" y="4191000"/>
            <a:ext cx="914400" cy="990600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743200" y="4495800"/>
            <a:ext cx="22860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04813" y="76200"/>
            <a:ext cx="8353425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00E0"/>
                </a:solidFill>
              </a:rPr>
              <a:t>Solving Quadratic Equations that have No Real Roots</a:t>
            </a:r>
          </a:p>
        </p:txBody>
      </p:sp>
      <p:pic>
        <p:nvPicPr>
          <p:cNvPr id="5197" name="Picture 7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200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6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3167282" y="4572000"/>
            <a:ext cx="14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 real roots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9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4" grpId="0" animBg="1"/>
      <p:bldP spid="7175" grpId="0" animBg="1"/>
      <p:bldP spid="718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2688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Solve 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- 6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</a:t>
            </a:r>
            <a:r>
              <a:rPr lang="en-US" sz="2400" b="1" dirty="0" smtClean="0">
                <a:solidFill>
                  <a:srgbClr val="CC0000"/>
                </a:solidFill>
              </a:rPr>
              <a:t>9 = </a:t>
            </a:r>
            <a:r>
              <a:rPr lang="en-US" sz="2400" b="1" dirty="0">
                <a:solidFill>
                  <a:srgbClr val="CC0000"/>
                </a:solidFill>
              </a:rPr>
              <a:t>0.</a:t>
            </a:r>
            <a:endParaRPr lang="en-US" sz="2400" b="1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07963" y="0"/>
            <a:ext cx="83756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E0"/>
                </a:solidFill>
              </a:rPr>
              <a:t>Solving Quadratic Equations with </a:t>
            </a:r>
            <a:r>
              <a:rPr lang="en-US" sz="2800" b="1" dirty="0" smtClean="0">
                <a:solidFill>
                  <a:srgbClr val="0000E0"/>
                </a:solidFill>
              </a:rPr>
              <a:t>Two Equal Real </a:t>
            </a:r>
            <a:r>
              <a:rPr lang="en-US" sz="2800" b="1" dirty="0">
                <a:solidFill>
                  <a:srgbClr val="0000E0"/>
                </a:solidFill>
              </a:rPr>
              <a:t>Roots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444299"/>
              </p:ext>
            </p:extLst>
          </p:nvPr>
        </p:nvGraphicFramePr>
        <p:xfrm>
          <a:off x="330200" y="1257300"/>
          <a:ext cx="35560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4" imgW="1777680" imgH="482400" progId="Equation.DSMT4">
                  <p:embed/>
                </p:oleObj>
              </mc:Choice>
              <mc:Fallback>
                <p:oleObj name="Equation" r:id="rId4" imgW="1777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57300"/>
                        <a:ext cx="35560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39820"/>
              </p:ext>
            </p:extLst>
          </p:nvPr>
        </p:nvGraphicFramePr>
        <p:xfrm>
          <a:off x="571500" y="2222500"/>
          <a:ext cx="1397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6" imgW="698400" imgH="431640" progId="Equation.DSMT4">
                  <p:embed/>
                </p:oleObj>
              </mc:Choice>
              <mc:Fallback>
                <p:oleObj name="Equation" r:id="rId6" imgW="698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222500"/>
                        <a:ext cx="13970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685187"/>
              </p:ext>
            </p:extLst>
          </p:nvPr>
        </p:nvGraphicFramePr>
        <p:xfrm>
          <a:off x="660400" y="3201988"/>
          <a:ext cx="7620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8" imgW="380880" imgH="393480" progId="Equation.DSMT4">
                  <p:embed/>
                </p:oleObj>
              </mc:Choice>
              <mc:Fallback>
                <p:oleObj name="Equation" r:id="rId8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3201988"/>
                        <a:ext cx="7620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086210"/>
              </p:ext>
            </p:extLst>
          </p:nvPr>
        </p:nvGraphicFramePr>
        <p:xfrm>
          <a:off x="695325" y="4086225"/>
          <a:ext cx="7683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0" imgW="342720" imgH="177480" progId="Equation.DSMT4">
                  <p:embed/>
                </p:oleObj>
              </mc:Choice>
              <mc:Fallback>
                <p:oleObj name="Equation" r:id="rId10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4086225"/>
                        <a:ext cx="7683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1981200" y="2438400"/>
            <a:ext cx="2590800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64" name="Picture 12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329960" y="2447192"/>
            <a:ext cx="2183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Two Equal real roots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132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50" grpId="0" autoUpdateAnimBg="0"/>
      <p:bldP spid="102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0" y="1079500"/>
            <a:ext cx="3736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The </a:t>
            </a:r>
            <a:r>
              <a:rPr lang="en-US" sz="2800">
                <a:solidFill>
                  <a:srgbClr val="FF1717"/>
                </a:solidFill>
              </a:rPr>
              <a:t>quadratic formula</a:t>
            </a:r>
            <a:r>
              <a:rPr lang="en-US" sz="2400" b="0"/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41375" y="1704975"/>
            <a:ext cx="7366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will give the roots of the quadratic equation.  </a:t>
            </a:r>
          </a:p>
          <a:p>
            <a:r>
              <a:rPr lang="en-US" sz="2800" dirty="0"/>
              <a:t>From the quadratic formula, the radicand,</a:t>
            </a:r>
          </a:p>
          <a:p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2800" b="1" baseline="30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- 4</a:t>
            </a:r>
            <a:r>
              <a:rPr lang="en-US" sz="2800" b="1" i="1" dirty="0">
                <a:solidFill>
                  <a:schemeClr val="tx2">
                    <a:lumMod val="75000"/>
                  </a:schemeClr>
                </a:solidFill>
              </a:rPr>
              <a:t>ac</a:t>
            </a:r>
            <a:r>
              <a:rPr lang="en-US" sz="2800" dirty="0">
                <a:solidFill>
                  <a:srgbClr val="CC0000"/>
                </a:solidFill>
              </a:rPr>
              <a:t>,</a:t>
            </a:r>
            <a:r>
              <a:rPr lang="en-US" sz="2800" dirty="0"/>
              <a:t> will determine the </a:t>
            </a:r>
            <a:r>
              <a:rPr lang="en-US" sz="2800" dirty="0">
                <a:solidFill>
                  <a:schemeClr val="accent2"/>
                </a:solidFill>
              </a:rPr>
              <a:t>Nature of the Roots.</a:t>
            </a:r>
            <a:endParaRPr lang="en-US" sz="2800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5175" y="3152775"/>
            <a:ext cx="8150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By the nature of the roots, we mean:</a:t>
            </a:r>
          </a:p>
          <a:p>
            <a:pPr>
              <a:buFontTx/>
              <a:buChar char="•"/>
            </a:pPr>
            <a:r>
              <a:rPr lang="en-US" sz="2800"/>
              <a:t> whether the equation has </a:t>
            </a:r>
            <a:r>
              <a:rPr lang="en-US" sz="2800">
                <a:solidFill>
                  <a:srgbClr val="CC0000"/>
                </a:solidFill>
              </a:rPr>
              <a:t>real roots or imaginary </a:t>
            </a:r>
            <a:endParaRPr lang="en-US" sz="2800"/>
          </a:p>
          <a:p>
            <a:pPr>
              <a:buFontTx/>
              <a:buChar char="•"/>
            </a:pPr>
            <a:r>
              <a:rPr lang="en-US" sz="2800"/>
              <a:t> if there are real roots, whether they are </a:t>
            </a:r>
            <a:r>
              <a:rPr lang="en-US" sz="2800">
                <a:solidFill>
                  <a:srgbClr val="CC0000"/>
                </a:solidFill>
              </a:rPr>
              <a:t>different</a:t>
            </a:r>
            <a:r>
              <a:rPr lang="en-US" sz="2800"/>
              <a:t> or</a:t>
            </a:r>
            <a:r>
              <a:rPr lang="en-US" sz="2800">
                <a:solidFill>
                  <a:srgbClr val="CC0000"/>
                </a:solidFill>
              </a:rPr>
              <a:t> equal</a:t>
            </a:r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41325" y="5133975"/>
            <a:ext cx="86471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radicand </a:t>
            </a:r>
            <a:r>
              <a:rPr lang="en-US" sz="2800" b="1" i="1" dirty="0">
                <a:solidFill>
                  <a:srgbClr val="CC0000"/>
                </a:solidFill>
              </a:rPr>
              <a:t>b</a:t>
            </a:r>
            <a:r>
              <a:rPr lang="en-US" sz="2800" b="1" baseline="30000" dirty="0">
                <a:solidFill>
                  <a:srgbClr val="CC0000"/>
                </a:solidFill>
              </a:rPr>
              <a:t>2</a:t>
            </a:r>
            <a:r>
              <a:rPr lang="en-US" sz="2800" b="1" dirty="0">
                <a:solidFill>
                  <a:srgbClr val="CC0000"/>
                </a:solidFill>
              </a:rPr>
              <a:t> - 4</a:t>
            </a:r>
            <a:r>
              <a:rPr lang="en-US" sz="2800" b="1" i="1" dirty="0">
                <a:solidFill>
                  <a:srgbClr val="CC0000"/>
                </a:solidFill>
              </a:rPr>
              <a:t>ac</a:t>
            </a:r>
            <a:r>
              <a:rPr lang="en-US" sz="2800" b="1" dirty="0"/>
              <a:t> </a:t>
            </a:r>
            <a:r>
              <a:rPr lang="en-US" sz="2800" dirty="0"/>
              <a:t>is called the </a:t>
            </a:r>
            <a:r>
              <a:rPr lang="en-US" sz="2800" b="1" dirty="0">
                <a:solidFill>
                  <a:schemeClr val="accent2"/>
                </a:solidFill>
              </a:rPr>
              <a:t>discriminant</a:t>
            </a:r>
            <a:r>
              <a:rPr lang="en-US" sz="2800" dirty="0"/>
              <a:t> </a:t>
            </a:r>
          </a:p>
          <a:p>
            <a:r>
              <a:rPr lang="en-US" sz="2800" dirty="0"/>
              <a:t>of the equation </a:t>
            </a:r>
            <a:r>
              <a:rPr lang="en-US" sz="2800" i="1" dirty="0"/>
              <a:t>ax</a:t>
            </a:r>
            <a:r>
              <a:rPr lang="en-US" sz="2800" baseline="30000" dirty="0"/>
              <a:t>2</a:t>
            </a:r>
            <a:r>
              <a:rPr lang="en-US" sz="2800" dirty="0"/>
              <a:t> + </a:t>
            </a:r>
            <a:r>
              <a:rPr lang="en-US" sz="2800" i="1" dirty="0" err="1"/>
              <a:t>bx</a:t>
            </a:r>
            <a:r>
              <a:rPr lang="en-US" sz="2800" dirty="0"/>
              <a:t> + </a:t>
            </a:r>
            <a:r>
              <a:rPr lang="en-US" sz="2800" i="1" dirty="0"/>
              <a:t>c</a:t>
            </a:r>
            <a:r>
              <a:rPr lang="en-US" sz="2800" dirty="0"/>
              <a:t> = 0 because it discriminates </a:t>
            </a:r>
          </a:p>
          <a:p>
            <a:r>
              <a:rPr lang="en-US" sz="2800" dirty="0"/>
              <a:t>among the three cases that can occur.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371600" y="76200"/>
            <a:ext cx="5843588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accent2"/>
                </a:solidFill>
              </a:rPr>
              <a:t>Determining The</a:t>
            </a:r>
            <a:r>
              <a:rPr lang="en-US" sz="2800" u="sng"/>
              <a:t> </a:t>
            </a:r>
            <a:r>
              <a:rPr lang="en-US" sz="2800" u="sng">
                <a:solidFill>
                  <a:schemeClr val="accent2"/>
                </a:solidFill>
              </a:rPr>
              <a:t>Nature of the Roots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4419600" y="8763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4" imgW="1257300" imgH="419100" progId="Equation.DSMT4">
                  <p:embed/>
                </p:oleObj>
              </mc:Choice>
              <mc:Fallback>
                <p:oleObj name="Equation" r:id="rId4" imgW="12573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876300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4.3.</a:t>
            </a:r>
            <a:r>
              <a:rPr lang="en-US" sz="1800" i="1" dirty="0" smtClean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95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2" grpId="0" build="p" autoUpdateAnimBg="0" advAuto="0"/>
      <p:bldP spid="4103" grpId="0" autoUpdateAnimBg="0"/>
      <p:bldP spid="4104" grpId="0" autoUpdateAnimBg="0"/>
      <p:bldP spid="410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786</Words>
  <Application>Microsoft Office PowerPoint</Application>
  <PresentationFormat>On-screen Show (4:3)</PresentationFormat>
  <Paragraphs>142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130</cp:revision>
  <dcterms:created xsi:type="dcterms:W3CDTF">2011-09-12T18:51:21Z</dcterms:created>
  <dcterms:modified xsi:type="dcterms:W3CDTF">2011-10-24T15:03:06Z</dcterms:modified>
</cp:coreProperties>
</file>