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65" r:id="rId3"/>
    <p:sldId id="256" r:id="rId4"/>
    <p:sldId id="271" r:id="rId5"/>
    <p:sldId id="258" r:id="rId6"/>
    <p:sldId id="260" r:id="rId7"/>
    <p:sldId id="259" r:id="rId8"/>
    <p:sldId id="273" r:id="rId9"/>
    <p:sldId id="266" r:id="rId10"/>
    <p:sldId id="261" r:id="rId11"/>
    <p:sldId id="270" r:id="rId12"/>
    <p:sldId id="274" r:id="rId13"/>
    <p:sldId id="269" r:id="rId14"/>
    <p:sldId id="262" r:id="rId15"/>
    <p:sldId id="26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5" Type="http://schemas.openxmlformats.org/officeDocument/2006/relationships/image" Target="../media/image11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1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18" Type="http://schemas.openxmlformats.org/officeDocument/2006/relationships/image" Target="../media/image83.wmf"/><Relationship Id="rId3" Type="http://schemas.openxmlformats.org/officeDocument/2006/relationships/image" Target="../media/image68.wmf"/><Relationship Id="rId21" Type="http://schemas.openxmlformats.org/officeDocument/2006/relationships/image" Target="../media/image86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17" Type="http://schemas.openxmlformats.org/officeDocument/2006/relationships/image" Target="../media/image82.wmf"/><Relationship Id="rId2" Type="http://schemas.openxmlformats.org/officeDocument/2006/relationships/image" Target="../media/image67.wmf"/><Relationship Id="rId16" Type="http://schemas.openxmlformats.org/officeDocument/2006/relationships/image" Target="../media/image81.wmf"/><Relationship Id="rId20" Type="http://schemas.openxmlformats.org/officeDocument/2006/relationships/image" Target="../media/image85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10" Type="http://schemas.openxmlformats.org/officeDocument/2006/relationships/image" Target="../media/image75.wmf"/><Relationship Id="rId19" Type="http://schemas.openxmlformats.org/officeDocument/2006/relationships/image" Target="../media/image84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6E021-E46A-4525-8EE2-379E2897BC5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C39ED-2AF7-4139-AA9B-162A61A3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1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C39ED-2AF7-4139-AA9B-162A61A3AB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C39ED-2AF7-4139-AA9B-162A61A3AB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4403B-91A1-4959-90C9-337C6850ECA9}" type="slidenum">
              <a:rPr lang="en-US"/>
              <a:pPr/>
              <a:t>7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17C019-E979-4954-AE50-499A3820A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62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3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0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54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73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90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9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24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6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71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3B61-9B7F-42E8-9101-405699AF5086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916E-A57D-4BA3-BFEA-A76379AC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3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82.bin"/><Relationship Id="rId3" Type="http://schemas.openxmlformats.org/officeDocument/2006/relationships/image" Target="../media/image97.jpeg"/><Relationship Id="rId21" Type="http://schemas.openxmlformats.org/officeDocument/2006/relationships/image" Target="../media/image95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23" Type="http://schemas.openxmlformats.org/officeDocument/2006/relationships/image" Target="../media/image96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94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10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111.wmf"/><Relationship Id="rId26" Type="http://schemas.openxmlformats.org/officeDocument/2006/relationships/image" Target="../media/image115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98.bin"/><Relationship Id="rId25" Type="http://schemas.openxmlformats.org/officeDocument/2006/relationships/oleObject" Target="../embeddings/oleObject102.bin"/><Relationship Id="rId33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29" Type="http://schemas.openxmlformats.org/officeDocument/2006/relationships/image" Target="../media/image31.jpe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114.wmf"/><Relationship Id="rId32" Type="http://schemas.openxmlformats.org/officeDocument/2006/relationships/oleObject" Target="../embeddings/oleObject10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28" Type="http://schemas.openxmlformats.org/officeDocument/2006/relationships/image" Target="../media/image116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99.bin"/><Relationship Id="rId31" Type="http://schemas.openxmlformats.org/officeDocument/2006/relationships/image" Target="../media/image11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Relationship Id="rId27" Type="http://schemas.openxmlformats.org/officeDocument/2006/relationships/oleObject" Target="../embeddings/oleObject103.bin"/><Relationship Id="rId30" Type="http://schemas.openxmlformats.org/officeDocument/2006/relationships/oleObject" Target="../embeddings/oleObject10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3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23.wmf"/><Relationship Id="rId17" Type="http://schemas.openxmlformats.org/officeDocument/2006/relationships/image" Target="../media/image12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image" Target="../media/image31.jpeg"/><Relationship Id="rId10" Type="http://schemas.openxmlformats.org/officeDocument/2006/relationships/image" Target="../media/image122.wmf"/><Relationship Id="rId19" Type="http://schemas.openxmlformats.org/officeDocument/2006/relationships/image" Target="../media/image126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2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5.1%20Radical%20Media/can_you_square_root.tn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9.wmf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31.jpeg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24" Type="http://schemas.openxmlformats.org/officeDocument/2006/relationships/hyperlink" Target="http://projects.cbe.ab.ca/Aberhart/jkotow/interactives/simplifying_radicals.html" TargetMode="External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41.jpe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6.wmf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hyperlink" Target="5.1%20Radical%20Media/Equivalent_or_Not.tns" TargetMode="Externa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40.jpeg"/><Relationship Id="rId10" Type="http://schemas.openxmlformats.org/officeDocument/2006/relationships/image" Target="../media/image35.wmf"/><Relationship Id="rId19" Type="http://schemas.openxmlformats.org/officeDocument/2006/relationships/image" Target="../media/image3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41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5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8.wmf"/><Relationship Id="rId18" Type="http://schemas.openxmlformats.org/officeDocument/2006/relationships/image" Target="../media/image65.png"/><Relationship Id="rId26" Type="http://schemas.openxmlformats.org/officeDocument/2006/relationships/image" Target="../media/image64.wmf"/><Relationship Id="rId3" Type="http://schemas.openxmlformats.org/officeDocument/2006/relationships/image" Target="../media/image31.jpeg"/><Relationship Id="rId21" Type="http://schemas.openxmlformats.org/officeDocument/2006/relationships/oleObject" Target="../embeddings/oleObject51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60.wmf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7.wmf"/><Relationship Id="rId24" Type="http://schemas.openxmlformats.org/officeDocument/2006/relationships/image" Target="../media/image63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oleObject" Target="../embeddings/oleObject52.bin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0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48.bin"/><Relationship Id="rId22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9" Type="http://schemas.openxmlformats.org/officeDocument/2006/relationships/image" Target="../media/image83.wmf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74.wmf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3.bin"/><Relationship Id="rId7" Type="http://schemas.openxmlformats.org/officeDocument/2006/relationships/image" Target="../media/image31.jpeg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33" Type="http://schemas.openxmlformats.org/officeDocument/2006/relationships/image" Target="../media/image80.wmf"/><Relationship Id="rId38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78.wmf"/><Relationship Id="rId41" Type="http://schemas.openxmlformats.org/officeDocument/2006/relationships/image" Target="../media/image8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7.wmf"/><Relationship Id="rId11" Type="http://schemas.openxmlformats.org/officeDocument/2006/relationships/image" Target="../media/image69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37" Type="http://schemas.openxmlformats.org/officeDocument/2006/relationships/image" Target="../media/image82.wmf"/><Relationship Id="rId40" Type="http://schemas.openxmlformats.org/officeDocument/2006/relationships/oleObject" Target="../embeddings/oleObject72.bin"/><Relationship Id="rId45" Type="http://schemas.openxmlformats.org/officeDocument/2006/relationships/image" Target="../media/image86.wmf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71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66.bin"/><Relationship Id="rId36" Type="http://schemas.openxmlformats.org/officeDocument/2006/relationships/oleObject" Target="../embeddings/oleObject70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4" Type="http://schemas.openxmlformats.org/officeDocument/2006/relationships/oleObject" Target="../embeddings/oleObject74.bin"/><Relationship Id="rId4" Type="http://schemas.openxmlformats.org/officeDocument/2006/relationships/image" Target="../media/image66.wmf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67.bin"/><Relationship Id="rId35" Type="http://schemas.openxmlformats.org/officeDocument/2006/relationships/image" Target="../media/image81.wmf"/><Relationship Id="rId43" Type="http://schemas.openxmlformats.org/officeDocument/2006/relationships/image" Target="../media/image8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54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5 Radical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69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5.1 Working With Radicals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3593859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9" y="1219200"/>
            <a:ext cx="505913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6712"/>
            <a:ext cx="32670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" y="4114800"/>
            <a:ext cx="872995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8" y="5409828"/>
            <a:ext cx="8786873" cy="79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1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838200"/>
            <a:ext cx="6262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5.1B Adding and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Subtracting Radicals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4" y="304799"/>
            <a:ext cx="381000" cy="8298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09499" y="426742"/>
            <a:ext cx="71527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Investigation using TI-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Nspire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CAS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319" y="1219200"/>
            <a:ext cx="730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Use the examples to create a conjecture for </a:t>
            </a:r>
            <a:r>
              <a:rPr lang="en-US" b="1" dirty="0"/>
              <a:t>adding or subtracting radicals 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353836"/>
              </p:ext>
            </p:extLst>
          </p:nvPr>
        </p:nvGraphicFramePr>
        <p:xfrm>
          <a:off x="758537" y="1828800"/>
          <a:ext cx="175708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4" imgW="711000" imgH="215640" progId="Equation.DSMT4">
                  <p:embed/>
                </p:oleObj>
              </mc:Choice>
              <mc:Fallback>
                <p:oleObj name="Equation" r:id="rId4" imgW="71100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37" y="1828800"/>
                        <a:ext cx="175708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192429"/>
              </p:ext>
            </p:extLst>
          </p:nvPr>
        </p:nvGraphicFramePr>
        <p:xfrm>
          <a:off x="793750" y="2728913"/>
          <a:ext cx="17557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6" imgW="711000" imgH="228600" progId="Equation.DSMT4">
                  <p:embed/>
                </p:oleObj>
              </mc:Choice>
              <mc:Fallback>
                <p:oleObj name="Equation" r:id="rId6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728913"/>
                        <a:ext cx="17557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786417"/>
              </p:ext>
            </p:extLst>
          </p:nvPr>
        </p:nvGraphicFramePr>
        <p:xfrm>
          <a:off x="827088" y="3643313"/>
          <a:ext cx="17573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8" imgW="711000" imgH="228600" progId="Equation.DSMT4">
                  <p:embed/>
                </p:oleObj>
              </mc:Choice>
              <mc:Fallback>
                <p:oleObj name="Equation" r:id="rId8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643313"/>
                        <a:ext cx="17573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633828"/>
              </p:ext>
            </p:extLst>
          </p:nvPr>
        </p:nvGraphicFramePr>
        <p:xfrm>
          <a:off x="800100" y="4556125"/>
          <a:ext cx="18827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10" imgW="761760" imgH="228600" progId="Equation.DSMT4">
                  <p:embed/>
                </p:oleObj>
              </mc:Choice>
              <mc:Fallback>
                <p:oleObj name="Equation" r:id="rId10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556125"/>
                        <a:ext cx="18827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15345"/>
              </p:ext>
            </p:extLst>
          </p:nvPr>
        </p:nvGraphicFramePr>
        <p:xfrm>
          <a:off x="803275" y="5470525"/>
          <a:ext cx="19446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5470525"/>
                        <a:ext cx="19446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886510"/>
              </p:ext>
            </p:extLst>
          </p:nvPr>
        </p:nvGraphicFramePr>
        <p:xfrm>
          <a:off x="4913313" y="1919288"/>
          <a:ext cx="18526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14" imgW="749160" imgH="215640" progId="Equation.DSMT4">
                  <p:embed/>
                </p:oleObj>
              </mc:Choice>
              <mc:Fallback>
                <p:oleObj name="Equation" r:id="rId14" imgW="749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1919288"/>
                        <a:ext cx="18526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190586"/>
              </p:ext>
            </p:extLst>
          </p:nvPr>
        </p:nvGraphicFramePr>
        <p:xfrm>
          <a:off x="5011738" y="2819400"/>
          <a:ext cx="1724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16" imgW="698400" imgH="228600" progId="Equation.DSMT4">
                  <p:embed/>
                </p:oleObj>
              </mc:Choice>
              <mc:Fallback>
                <p:oleObj name="Equation" r:id="rId16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2819400"/>
                        <a:ext cx="1724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294063"/>
              </p:ext>
            </p:extLst>
          </p:nvPr>
        </p:nvGraphicFramePr>
        <p:xfrm>
          <a:off x="5043488" y="3733800"/>
          <a:ext cx="1727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18" imgW="698400" imgH="228600" progId="Equation.DSMT4">
                  <p:embed/>
                </p:oleObj>
              </mc:Choice>
              <mc:Fallback>
                <p:oleObj name="Equation" r:id="rId18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3733800"/>
                        <a:ext cx="1727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976750"/>
              </p:ext>
            </p:extLst>
          </p:nvPr>
        </p:nvGraphicFramePr>
        <p:xfrm>
          <a:off x="5002212" y="4646612"/>
          <a:ext cx="18827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20" imgW="761760" imgH="228600" progId="Equation.DSMT4">
                  <p:embed/>
                </p:oleObj>
              </mc:Choice>
              <mc:Fallback>
                <p:oleObj name="Equation" r:id="rId20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212" y="4646612"/>
                        <a:ext cx="18827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101192"/>
              </p:ext>
            </p:extLst>
          </p:nvPr>
        </p:nvGraphicFramePr>
        <p:xfrm>
          <a:off x="5099050" y="5561013"/>
          <a:ext cx="17557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22" imgW="711000" imgH="228600" progId="Equation.DSMT4">
                  <p:embed/>
                </p:oleObj>
              </mc:Choice>
              <mc:Fallback>
                <p:oleObj name="Equation" r:id="rId22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5561013"/>
                        <a:ext cx="17557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5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g;base64,/9j/4AAQSkZJRgABAQAAAQABAAD/2wBDAAkGBwgHBgkIBwgKCgkLDRYPDQwMDRsUFRAWIB0iIiAdHx8kKDQsJCYxJx8fLT0tMTU3Ojo6Iys/RD84QzQ5Ojf/2wBDAQoKCg0MDRoPDxo3JR8lNzc3Nzc3Nzc3Nzc3Nzc3Nzc3Nzc3Nzc3Nzc3Nzc3Nzc3Nzc3Nzc3Nzc3Nzc3Nzc3Nzf/wAARCACeAPADASIAAhEBAxEB/8QAGwABAQACAwEAAAAAAAAAAAAAAAEEBQIDBgf/xABAEAABBAIABAQDBQUFBwUAAAABAAIDBAURBhIhMRMiQVEUMmFScYGRsQcVI6HRM0JDU8EkN0RicpLhdYKz0vD/xAAXAQEBAQEAAAAAAAAAAAAAAAAAAwIB/8QAKBEBAQEAAQQBAgYDAQAAAAAAAAECEQMSITFBUZETMmFxodGBscHw/9oADAMBAAIRAxEAPwD7gqiIIiqIIhcGglx0B3Kq8r+0txbwpK17nMrSWK8dtzTrUDpWiTr6DlJ39EG2x/EeEydt9THZalasMG3RQztc4e/QHqtntaPMU8DXGKffjirivbjZQMY5S2U9Gtby+h2QR2137Lyrcvmv3FFxYcs/kfcDDizEzwvCM/hcgOubxNdd779NIPo2/quqzZgqQPntTRwwsG3SSODWtH1JXzvI5PiDwslkq+ZdEKubFCCt4DHRmNz2M2/pzEjn2NEdvVdXEs+QjwXGmIuZGS6ynBWkgnsNY1w8TqQ7lAGgW+3YoPpc00VeF808jI4o2lz3vOmtaBskk9gAuTHtexr2ODmuGwQdgj3XgMzezHD8mQqS5Z+RE2Gt3GOmgYDXliA6gNAHIeboDvXL3K6Jr+evDOyV81JTjxdCvYhjhgjIfI6DnIdtp8ux2Gu569kH0NlmB9iSuyaN00TWukjDgXMDt6JHpvR19y7Nr5re4ny5pZe1Vlihnbj8XND/AAgQx8z3B+/Uj6H8F3ZfL5nhu1laX71dePwMFiGe3EweA+SfwnHygAsGw7R7aQfRAV1G1ALQqmaMWCwyCLmHMWg6Ltd9bIG/qvLYl+Ux/GTMPbzUmRqvxj7IE8cbZGvEjG7JaB5ep1+Pddkv+86t/wCiS/8AzxoPR2LtSs8Ms2YYnOY+QNkkDSWt0XO6+g2Nn02u2KWOaJksT2vje0Oa9p2HA9QQfZeN48uzxW4qUbmiCxiMk+QFgJJZHHy6PcfMVpMFxPka/DN+7K013YnExOr417BuVvhDlnc4dwSCAB2AO+p6B9P2tdkM/h8ZOIMllaNSZzeYRz2GMcR76J7dF5LhjI8QjO04LzcpLVtQvM7sjHXjDHgAgxCN2+U9QWnetg7Ww/anBC7gLOSuiY6QVHaeWgkdR6oPRY3LY7Kte/GX6txrCA91eZsgafY6PRZm1894gyGTHE1nFYeHJQQVa0Uzjiq9cufI8u0X+IR5QG60O53sjoueNyWfzeQwlSzedjXTYt9q02s2NxfIyVrRonmAB3sgeh0g9/tNr5nDkOIp62NyAzsjDey8uPMPw8ZjjiD5Ghw6bLxydCTr6H1ypMhxBHi8tQq3prdmllmVmz6ibZkgMbHuDOYBhk8xA6dgg+hIvM8DZKW9Ttw2bdyexVscjmXqogsQgtBDXgeVx6khwABC9OgiKogKKogIiICIiAuqzBDaryV7MbJYZWlj43jYc09CCPZdqINBjeD8HjLkNqtWkMsAIriaxJK2AEaPhtc4hnTp0VHCGDGT/eApnxvG8cM8V/hCX/M8PfLz/XW1vVUGsfgcY+CaB9VpjmtC3I3Z80wcHB35tB/BLeAxl34/4qoyT49jGWtk/wAVrN8oP3bK2ahQaOnwlhKcVyOKoXC5CYJjLM+QmIgjwwXElrep6DQWWzB42NttrKzQLkTYZxs+djW8gH/adLYqoNOeGcO6KWI0mFksUMTxzHqyE7jHf0K45zBQ34bksEddt+xV+G8WxH4jCzmLuVzd9Wkk79eq3WkQeK4O4Qmw+YmylqKlXea3wzIacksg5eYOLnPk6n5QA0dAFvcxw1iczZjtZCu988TDGySOeSMhpOyPKR02tvpVBpmcMYhkMMXwrnthimhZ4kz3kMl14g2SSd6H5dF3HAYtz6z3U4ya1Z1WPe/7EgAsP2m9B0O1s0QaTEcKYbD2hZo1niVsZjjdLM+TwmH+6wOJ5B0HQaWxyePq5WhPRvxCatO3kkjJI5h7dFlIg02Z4ZxWZnZPegk8djDGJYZ3xPLCdlhLCCW79CsmphcdSmrzVKkcL61f4aHkGgyLYPKB27tB/BbBEGsjwOMjgrwMrNEdaybUTeY+WUlxLvzc78113eG8RehtRWagcLU7bErg9zXeK0ANe1wO2uAaOo12W3RBr8NhqOFhkioROb4r/ElkkkdI+R2tbc5xJJ0AOp9FsFFUBERAREQEURBUUVQEURBUURBVxc4AbJ0AuE8zIIXyyu5WNGyT6Ba4QS5PT7bTFV7tgPQv+rv6fmsa1x4ntjW+PE812fveu57mV2y2OQ6e6FvMGrJqXq9rYhftzfmYRpzfvB6rzWU43wuCyk2JdVvyWIGNfI2nTdI1gcNjfKsmvlauax8OWpwWYPCsCP8A2mAxP1sAjR9Oqze/M5rFvUzO63l6Taq4g9ArtVWVNriSN6WNkbDq1R8rG8zujWgnXUkAfquW8Tmua1My2u6SeONzWve1pcdNBOt/cuTZGu+VwP3FeKyufw+FvOq5ahkrtzla6SaKg+Vh310COg+5deJ4nwuavT1cFVt1cjTi8dzZqhhHLsDldv33/r6KfduTmxLv6kndZ4/l7vaq6a0zZ68czQQHtDgD9V27VJeYrLzOVREXXREUQVFEQVERARREFREQEUVQEREEKIui5ZZUryTykBrBs7Otrlsk5rlszOaw7zDZyNes9xEPI6VzR/eLS3QP06rZaWkbebdrQZSCJ7RC8tka4deTs78uh/BbmORsjA9jg5pGwQehUunrOrbPn/SPR1nVup8+f8PndXDcbQcScR5DGDFU2XbTTHJd5pXSxsbpgAafKOp79eq5tz2X4m4ZtV68TaPElK46s+FrtxmVg5gRvuwj3Wa2HjLBZHItoV4M5QtTmau6zd8KSrvuw7adtHppaavw3xHWo5CvRs1nZzITGW9bDi1lYynzGMdzytaAPXqStdT1x9Wur6k+rL4V4ky3HGYrS1BLjcXjWgZBnTmntEdYhvfkb3367Xv7s0lanPPDA+xJHG5zYWEB0hA2GjfTZ7dV4nH8GT8K5zG2+FGt+CdC2rk60knL4oHyzD/nGzv339694OvdUVfJL3EmXd+0jGWjwrk2TNxszRTMsXO8F3zDza0PzX0CS3New9Sa1SloySzMD68zml0en+pBI66/mu+fBVJuIq2cc6X4uvXfXYA4cnK47Oxrv+K5ZezUbEK1qXwzP5WHW9O9D+in1bJi81LrWTF5rp4rzcXDnDl7LTDmFaIuYwnXO/s1v4khaDhnCz4jhCefIPkObyn8e5MOjzK/5W/QN3rXYdVeLaNziKnjcaPBb8PkYZr7JHcofCwkkt33BOlt8nPdvwukxFdk/gbfF4r+Vk0g3yjf2d9Sfp0XNblzxPdZ11JrHGfd/wDfw8VX4h4kvXGcEQ81PM153fF5BgBaym0gtezfdzg4N7fqvqUTOSNrOZzuUAczjsn6lfNm8A5OnjquZp2Y5OMY7JtT2Hu0ywXaD4SfscvQfd6bX0iu6R8EbpoxHI5oL2B3Nyn1G/XXuqScRaTicOxERddEREBEQoCiKoCKKoCIiAiIgiip7LUz3bFyV9bGN1ynlksvHlYfYD1P8lje5ljfUmJ5ZF/JRVXNia101h/yQs+Y/wBB9VjwY6WzM2zlHNkeDtkLfkj/AKn6rKoY+GmHObt8r+r5Xnbnn6lZmliYu7zv7Jzp3fnqfb+/q4hjQNNaAFgOpS13F+PlawE7MMg2w/d6j9PotihCprMqmsTTWvs5B8RjZRLZT05zICwH39/5LJpVGVIuRpLnE7e893uPcld73tjaXOcA0dyStY/MNlcY8dC+2/7TOjB97j0/JTtzi86vlO3PTvO7zW0KwbWWq15PCDjLP6RRDmd/Lt+K6BQu3TvIWuSM/wCBXJaPxd3P8lnVaVemzkrRMjb68o7/AHpz1Nepx+53dXf5ZxP19/Zgayl71bRh+nmkI/QfzXbFhKTCHvjM0ocHeLKS52x9VstJpdnRz715/cnQzzzrzf1Y9inXsEGeCOQjtztB0u9jGsaGtAAHYBckVJJLytMyXmQREXXRERAREQRVEQEREBERBoeKeI4eHo6r5jEfGk8wklDNRt6vcPcga6euwF12+KoIL3givO6uzxGunDOjnt5RyM+0eZwHXXXtvrrcSUa0tk2JIg+QxGHbuvkJ2Rrt1IG/fQ9lrmcLYdgIbUPL4fhhpleQBoA6G+h8revfYB7oOkcRyDEz33Y6fmjuir4AID+sjWbOzrfm99fX1WNDxvSbjW2b0E1eUiMiJ3KPE5+bRaXEDX8N/cj5fqN7dmEoMx8lERP8CSTxX7lcXF/MHc3Nve9gHe11v4dxj42s+Hc3kYxjHMlc1zAwuLdEHY1zv/7igs2eqtr05oI7FltxnixNrxFzvD0CXkew5h079QACVhzcXYyvFPJKJo2R/wBm5zQ0T+fkJYSdaDiB113B7Ha2NvC0LcEEE8BMcA5Yw17mkN1otJB2QR0IPddJ4bxX8YisQZjzEiRwLDzc/k6+Tzeby66oPO3uPJGztdj8c6WkY2PNl5Ghtr3O6A76CNw6dz9Nb3Fri7H1a8s80VlsTZfCie5jWtndsg8jnOA6FrvmI7exCypOHcXJEY31i5pZyHcjiSOVzep3vs935qO4axTjI74dzXPf4nMyV7Sx2yfJo+TZc4nWt7KDX2uNaMdSzYq17U7YoHyxv5OVkrmxeLyAk9DynfUe/qNLIr8QHK2J6eLiLLNd2pfidAM9D0aSdg9Out9xsdVlv4fxb4DC+qDGebbeZ3Xmj8M+vqzp/wCVzo4WhRtOtQRP8dzCzxJJXPIaSCQOYnWyAT7kLlnM4c1OZw648OJnCTJTvtuHXkd0jH3N/qtmxjWMDWNDWjsAOy5KbHuFnOM49RjHTxj1DSq4GWMd3tH3kLGlylGKQRyWomuPoXBdusz3WrvOfdZiKNcHAFpBB9VVpoRVEERVEERVEERVEERVEERVEERVEEVREERVRARVEEVREE2sa/aFWJrgx0j3uDGMaeriVkrXXdvyVGP0Be/8hr/VY3bJ4T6lsz4G1rtnras+C3/Lr9D+Lj1/LS5DEVD1ka+Q+8kjnf6rPWn4m4lxnDNA2snOGl3SGBnmkmd9lje5P6eqTp5+fJOln58swYuiP+Eh/Fu12sqV42FjII2tPcBoAK0nC/EzMvwZDxHeibVjdDJNK1ri4Mawu319ejVoW8acSS4U8RQcMwuwwYZgx1zVl0I684by8vbZ1tdmMz1HZ08T1HrDSmpbfjngs7ms8+X/ANp/u/osqncZaadAskYdPjf8zT9VxxeSrZXHVb1N/NBaibLHvoeUjY2F13qpfILFVwZaY08vXo8fZcPUfosXNx5z6+jFzen5x6+n9Ngix6VltqtHM0a5h1B7g+oWQqSyzmKyyzmCIquuoqiIIiKoIiqICIiAoiqAiiICqiIKiiIKiiIC12T/AIE9a4fkjcWyH2a71/PS2K4TRtljdHIA5rhog+oWd57pwxvPdniOYPRYV+hUneLktaJ9mCJ7YZnMBdGCOvKfTeguvHyuhkfRmcS+Ibjce72en4jsf/KzpGeJE5m9czSNpnXdOTGu6cvH/sha1/7NcM17Q5pieCCNg+dyw+JMvPxLJZ4R4RDeXXg5HIhv8GnGehY3XzPI2NDt+m7xPC8mJ4Jbw5TyUjJGQPiZdbFpzS4k8wbvuN+68/h/2fZ/B0GUcVxtPWrMJLWMxkPc9SST1J+pWm047w9bhnhzGZrEzirb4faxlfnd0sx9GmF2u5d6fXfZZX7MIhla1riy9M2bJ5J7mvYCdVI2nQhAPYjQ37rZT8JzZC/hrGay0l+LFt5xA6BrGzz+kr9HXT0GtD8Vk4vhkYniXI5WjcdHVyAD7FHw9s8Yf4jTvoT6jXX9AzoAKuVkhadRTs8UNPo4HR1+YK2QWvyflnoyeonA/MELYBTx4tiXT8XWVRRFRVUUVQEURBUURBUURBUURAQKogKKogiKogiqIgKKogxbtRtprepZIw7jkb3Yf/3ouiK86GQQ5BojeejZR8kn9D9CthpcJImSscyRrXMd0IcNgrFzeeZ7T1i892fbkD7KrX/u+aDXwdt7GjtHIOdgHt7/AM0E+QiOpKjJR9qKTX8iud9nuOfiWfmn/WwUWD8fY7fu2zv/AKmf/ZcXHIWfKGMqsPdxdzv/AAHZPxJ8Q/FnxL9ke743JMjYdxVjzvcB3f6Df0GyfwWyC6alZlWBsMY8rfU9yfc/Vd67jNnm+67082Tm+6iKotqIqiIIqiICIiCKoiCKoiAiIgIiICIiAiIgIiICIiCFNKogmk0qiAiIgIiICIiAiIgIiICIiAiIg//Z"/>
          <p:cNvSpPr>
            <a:spLocks noChangeAspect="1" noChangeArrowheads="1"/>
          </p:cNvSpPr>
          <p:nvPr/>
        </p:nvSpPr>
        <p:spPr bwMode="auto">
          <a:xfrm>
            <a:off x="63500" y="-703263"/>
            <a:ext cx="220980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97369"/>
              </p:ext>
            </p:extLst>
          </p:nvPr>
        </p:nvGraphicFramePr>
        <p:xfrm>
          <a:off x="533400" y="1905000"/>
          <a:ext cx="8153400" cy="2603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327"/>
                <a:gridCol w="1933696"/>
                <a:gridCol w="4706377"/>
              </a:tblGrid>
              <a:tr h="650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08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8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535092"/>
              </p:ext>
            </p:extLst>
          </p:nvPr>
        </p:nvGraphicFramePr>
        <p:xfrm>
          <a:off x="685800" y="2105548"/>
          <a:ext cx="902050" cy="31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5" name="Equation" r:id="rId3" imgW="685800" imgH="241200" progId="Equation.DSMT4">
                  <p:embed/>
                </p:oleObj>
              </mc:Choice>
              <mc:Fallback>
                <p:oleObj name="Equation" r:id="rId3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105548"/>
                        <a:ext cx="902050" cy="31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1441" y="2044812"/>
            <a:ext cx="159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 like terms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01382" y="2038086"/>
            <a:ext cx="323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second term has no radical.</a:t>
            </a:r>
            <a:endParaRPr lang="en-US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41495"/>
              </p:ext>
            </p:extLst>
          </p:nvPr>
        </p:nvGraphicFramePr>
        <p:xfrm>
          <a:off x="560388" y="2730500"/>
          <a:ext cx="1152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6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388" y="2730500"/>
                        <a:ext cx="115252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1441" y="2669876"/>
            <a:ext cx="159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 like terms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21578" y="2590800"/>
            <a:ext cx="4463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second term has a radical, but it doesn’t </a:t>
            </a:r>
          </a:p>
          <a:p>
            <a:r>
              <a:rPr lang="en-US" b="1" dirty="0" smtClean="0"/>
              <a:t>match the first radicand.</a:t>
            </a:r>
            <a:endParaRPr lang="en-US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057489"/>
              </p:ext>
            </p:extLst>
          </p:nvPr>
        </p:nvGraphicFramePr>
        <p:xfrm>
          <a:off x="533400" y="3379569"/>
          <a:ext cx="1152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7" name="Equation" r:id="rId7" imgW="876240" imgH="241200" progId="Equation.DSMT4">
                  <p:embed/>
                </p:oleObj>
              </mc:Choice>
              <mc:Fallback>
                <p:oleObj name="Equation" r:id="rId7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3379569"/>
                        <a:ext cx="115252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14453" y="3318945"/>
            <a:ext cx="159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 like terms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94590" y="3239869"/>
            <a:ext cx="468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radicands match, but the index is different.</a:t>
            </a:r>
            <a:endParaRPr lang="en-US" b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806410"/>
              </p:ext>
            </p:extLst>
          </p:nvPr>
        </p:nvGraphicFramePr>
        <p:xfrm>
          <a:off x="533400" y="4025900"/>
          <a:ext cx="1152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8" name="Equation" r:id="rId9" imgW="876240" imgH="241200" progId="Equation.DSMT4">
                  <p:embed/>
                </p:oleObj>
              </mc:Choice>
              <mc:Fallback>
                <p:oleObj name="Equation" r:id="rId9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" y="4025900"/>
                        <a:ext cx="115252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14453" y="3965276"/>
            <a:ext cx="118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LIKE terms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94590" y="3886200"/>
            <a:ext cx="442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radicands match and the indices match.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152400"/>
            <a:ext cx="3182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Like Terms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404310"/>
              </p:ext>
            </p:extLst>
          </p:nvPr>
        </p:nvGraphicFramePr>
        <p:xfrm>
          <a:off x="581025" y="1123950"/>
          <a:ext cx="1428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9" name="Equation" r:id="rId11" imgW="634680" imgH="177480" progId="Equation.DSMT4">
                  <p:embed/>
                </p:oleObj>
              </mc:Choice>
              <mc:Fallback>
                <p:oleObj name="Equation" r:id="rId11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1025" y="1123950"/>
                        <a:ext cx="142875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16374"/>
              </p:ext>
            </p:extLst>
          </p:nvPr>
        </p:nvGraphicFramePr>
        <p:xfrm>
          <a:off x="5014913" y="1104900"/>
          <a:ext cx="1514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0" name="Equation" r:id="rId13" imgW="672840" imgH="177480" progId="Equation.DSMT4">
                  <p:embed/>
                </p:oleObj>
              </mc:Choice>
              <mc:Fallback>
                <p:oleObj name="Equation" r:id="rId13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14913" y="1104900"/>
                        <a:ext cx="1514475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0204" y="4736068"/>
            <a:ext cx="584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Only </a:t>
            </a:r>
            <a:r>
              <a:rPr lang="en-US" sz="2400" b="1" dirty="0" smtClean="0">
                <a:solidFill>
                  <a:srgbClr val="FF0000"/>
                </a:solidFill>
              </a:rPr>
              <a:t>LIKE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Terms can be added or subtracted.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486400"/>
            <a:ext cx="8150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Multiplication and Division have different conditions from adding or subtracting.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3" grpId="0"/>
      <p:bldP spid="14" grpId="0"/>
      <p:bldP spid="16" grpId="0"/>
      <p:bldP spid="17" grpId="0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4516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547E"/>
                </a:solidFill>
              </a:rPr>
              <a:t>Add and Subtract Radicals</a:t>
            </a:r>
            <a:endParaRPr lang="en-US" sz="3200" dirty="0">
              <a:solidFill>
                <a:srgbClr val="00547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609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Only radical expressions with 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index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same radicand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be combined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628873"/>
              </p:ext>
            </p:extLst>
          </p:nvPr>
        </p:nvGraphicFramePr>
        <p:xfrm>
          <a:off x="658813" y="2106614"/>
          <a:ext cx="2998787" cy="48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9" name="Equation" r:id="rId3" imgW="1498320" imgH="241200" progId="Equation.DSMT4">
                  <p:embed/>
                </p:oleObj>
              </mc:Choice>
              <mc:Fallback>
                <p:oleObj name="Equation" r:id="rId3" imgW="149832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2106614"/>
                        <a:ext cx="2998787" cy="482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312251"/>
              </p:ext>
            </p:extLst>
          </p:nvPr>
        </p:nvGraphicFramePr>
        <p:xfrm>
          <a:off x="1066800" y="2929642"/>
          <a:ext cx="947211" cy="42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0" name="Equation" r:id="rId5" imgW="482400" imgH="215640" progId="Equation.DSMT4">
                  <p:embed/>
                </p:oleObj>
              </mc:Choice>
              <mc:Fallback>
                <p:oleObj name="Equation" r:id="rId5" imgW="48240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29642"/>
                        <a:ext cx="947211" cy="423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14478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radicals and combine like terms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56218"/>
              </p:ext>
            </p:extLst>
          </p:nvPr>
        </p:nvGraphicFramePr>
        <p:xfrm>
          <a:off x="5181601" y="2133600"/>
          <a:ext cx="2057400" cy="50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1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1" y="2133600"/>
                        <a:ext cx="2057400" cy="500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374780"/>
              </p:ext>
            </p:extLst>
          </p:nvPr>
        </p:nvGraphicFramePr>
        <p:xfrm>
          <a:off x="5638800" y="2590800"/>
          <a:ext cx="2438400" cy="466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" name="Equation" r:id="rId9" imgW="1193760" imgH="228600" progId="Equation.DSMT4">
                  <p:embed/>
                </p:oleObj>
              </mc:Choice>
              <mc:Fallback>
                <p:oleObj name="Equation" r:id="rId9" imgW="11937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90800"/>
                        <a:ext cx="2438400" cy="466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13884"/>
              </p:ext>
            </p:extLst>
          </p:nvPr>
        </p:nvGraphicFramePr>
        <p:xfrm>
          <a:off x="5638800" y="3048000"/>
          <a:ext cx="2370137" cy="4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3" name="Equation" r:id="rId11" imgW="1130040" imgH="215640" progId="Equation.DSMT4">
                  <p:embed/>
                </p:oleObj>
              </mc:Choice>
              <mc:Fallback>
                <p:oleObj name="Equation" r:id="rId11" imgW="113004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2370137" cy="4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80810"/>
              </p:ext>
            </p:extLst>
          </p:nvPr>
        </p:nvGraphicFramePr>
        <p:xfrm>
          <a:off x="5656052" y="3526904"/>
          <a:ext cx="1819275" cy="43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" name="Equation" r:id="rId13" imgW="901440" imgH="215640" progId="Equation.DSMT4">
                  <p:embed/>
                </p:oleObj>
              </mc:Choice>
              <mc:Fallback>
                <p:oleObj name="Equation" r:id="rId13" imgW="9014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052" y="3526904"/>
                        <a:ext cx="1819275" cy="435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115"/>
              </p:ext>
            </p:extLst>
          </p:nvPr>
        </p:nvGraphicFramePr>
        <p:xfrm>
          <a:off x="5680496" y="4038600"/>
          <a:ext cx="114113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" name="Equation" r:id="rId15" imgW="596880" imgH="215640" progId="Equation.DSMT4">
                  <p:embed/>
                </p:oleObj>
              </mc:Choice>
              <mc:Fallback>
                <p:oleObj name="Equation" r:id="rId15" imgW="59688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496" y="4038600"/>
                        <a:ext cx="114113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25351"/>
              </p:ext>
            </p:extLst>
          </p:nvPr>
        </p:nvGraphicFramePr>
        <p:xfrm>
          <a:off x="685800" y="3705225"/>
          <a:ext cx="207486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6" name="Equation" r:id="rId17" imgW="1091880" imgH="241200" progId="Equation.DSMT4">
                  <p:embed/>
                </p:oleObj>
              </mc:Choice>
              <mc:Fallback>
                <p:oleObj name="Equation" r:id="rId17" imgW="109188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05225"/>
                        <a:ext cx="207486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328361"/>
              </p:ext>
            </p:extLst>
          </p:nvPr>
        </p:nvGraphicFramePr>
        <p:xfrm>
          <a:off x="1143000" y="5943600"/>
          <a:ext cx="8207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7" name="Equation" r:id="rId19" imgW="431640" imgH="215640" progId="Equation.DSMT4">
                  <p:embed/>
                </p:oleObj>
              </mc:Choice>
              <mc:Fallback>
                <p:oleObj name="Equation" r:id="rId19" imgW="43164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943600"/>
                        <a:ext cx="82073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060489"/>
              </p:ext>
            </p:extLst>
          </p:nvPr>
        </p:nvGraphicFramePr>
        <p:xfrm>
          <a:off x="1143000" y="4238625"/>
          <a:ext cx="2268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8" name="Equation" r:id="rId21" imgW="1193760" imgH="228600" progId="Equation.DSMT4">
                  <p:embed/>
                </p:oleObj>
              </mc:Choice>
              <mc:Fallback>
                <p:oleObj name="Equation" r:id="rId21" imgW="119376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38625"/>
                        <a:ext cx="22685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013336"/>
              </p:ext>
            </p:extLst>
          </p:nvPr>
        </p:nvGraphicFramePr>
        <p:xfrm>
          <a:off x="1143000" y="4772025"/>
          <a:ext cx="18827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9" name="Equation" r:id="rId23" imgW="990360" imgH="215640" progId="Equation.DSMT4">
                  <p:embed/>
                </p:oleObj>
              </mc:Choice>
              <mc:Fallback>
                <p:oleObj name="Equation" r:id="rId23" imgW="990360" imgH="215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72025"/>
                        <a:ext cx="18827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984932"/>
              </p:ext>
            </p:extLst>
          </p:nvPr>
        </p:nvGraphicFramePr>
        <p:xfrm>
          <a:off x="1143000" y="5381625"/>
          <a:ext cx="15938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0" name="Equation" r:id="rId25" imgW="838080" imgH="215640" progId="Equation.DSMT4">
                  <p:embed/>
                </p:oleObj>
              </mc:Choice>
              <mc:Fallback>
                <p:oleObj name="Equation" r:id="rId25" imgW="83808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81625"/>
                        <a:ext cx="15938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85537"/>
              </p:ext>
            </p:extLst>
          </p:nvPr>
        </p:nvGraphicFramePr>
        <p:xfrm>
          <a:off x="1066800" y="2514600"/>
          <a:ext cx="2006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1" name="Equation" r:id="rId27" imgW="1002960" imgH="241200" progId="Equation.DSMT4">
                  <p:embed/>
                </p:oleObj>
              </mc:Choice>
              <mc:Fallback>
                <p:oleObj name="Equation" r:id="rId27" imgW="100296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2006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093882" y="4800600"/>
            <a:ext cx="116391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410200" y="4800600"/>
            <a:ext cx="2872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graphicFrame>
        <p:nvGraphicFramePr>
          <p:cNvPr id="317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604664"/>
              </p:ext>
            </p:extLst>
          </p:nvPr>
        </p:nvGraphicFramePr>
        <p:xfrm>
          <a:off x="5486400" y="5334000"/>
          <a:ext cx="3429000" cy="418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2" name="Equation" r:id="rId30" imgW="1866600" imgH="228600" progId="Equation.DSMT4">
                  <p:embed/>
                </p:oleObj>
              </mc:Choice>
              <mc:Fallback>
                <p:oleObj name="Equation" r:id="rId30" imgW="186660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334000"/>
                        <a:ext cx="3429000" cy="418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7</a:t>
            </a:r>
            <a:endParaRPr lang="en-US" dirty="0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708949"/>
              </p:ext>
            </p:extLst>
          </p:nvPr>
        </p:nvGraphicFramePr>
        <p:xfrm>
          <a:off x="5702300" y="5854700"/>
          <a:ext cx="16891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3" name="Equation" r:id="rId32" imgW="888840" imgH="228600" progId="Equation.DSMT4">
                  <p:embed/>
                </p:oleObj>
              </mc:Choice>
              <mc:Fallback>
                <p:oleObj name="Equation" r:id="rId32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5854700"/>
                        <a:ext cx="16891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533400"/>
            <a:ext cx="7848600" cy="609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exact measure of the perimeter of the rectangle.</a:t>
            </a:r>
          </a:p>
        </p:txBody>
      </p:sp>
      <p:graphicFrame>
        <p:nvGraphicFramePr>
          <p:cNvPr id="17419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71800" y="2175932"/>
          <a:ext cx="914400" cy="41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6" name="Equation" r:id="rId3" imgW="507960" imgH="228600" progId="Equation.3">
                  <p:embed/>
                </p:oleObj>
              </mc:Choice>
              <mc:Fallback>
                <p:oleObj name="Equation" r:id="rId3" imgW="507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75932"/>
                        <a:ext cx="914400" cy="411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12457430"/>
              </p:ext>
            </p:extLst>
          </p:nvPr>
        </p:nvGraphicFramePr>
        <p:xfrm>
          <a:off x="4876800" y="2633134"/>
          <a:ext cx="2209800" cy="491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7"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33134"/>
                        <a:ext cx="2209800" cy="491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7200" y="1718732"/>
            <a:ext cx="2438400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25" name="Object 1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5112348"/>
              </p:ext>
            </p:extLst>
          </p:nvPr>
        </p:nvGraphicFramePr>
        <p:xfrm>
          <a:off x="4867275" y="2099732"/>
          <a:ext cx="29892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8" name="Equation" r:id="rId7" imgW="1434960" imgH="228600" progId="Equation.DSMT4">
                  <p:embed/>
                </p:oleObj>
              </mc:Choice>
              <mc:Fallback>
                <p:oleObj name="Equation" r:id="rId7" imgW="1434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099732"/>
                        <a:ext cx="298926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07949"/>
              </p:ext>
            </p:extLst>
          </p:nvPr>
        </p:nvGraphicFramePr>
        <p:xfrm>
          <a:off x="3200400" y="1371600"/>
          <a:ext cx="58928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9" name="Equation" r:id="rId9" imgW="2666880" imgH="228600" progId="Equation.DSMT4">
                  <p:embed/>
                </p:oleObj>
              </mc:Choice>
              <mc:Fallback>
                <p:oleObj name="Equation" r:id="rId9" imgW="2666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58928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319564"/>
              </p:ext>
            </p:extLst>
          </p:nvPr>
        </p:nvGraphicFramePr>
        <p:xfrm>
          <a:off x="2895600" y="990600"/>
          <a:ext cx="23479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0" name="Equation" r:id="rId11" imgW="1002960" imgH="177480" progId="Equation.DSMT4">
                  <p:embed/>
                </p:oleObj>
              </mc:Choice>
              <mc:Fallback>
                <p:oleObj name="Equation" r:id="rId11" imgW="100296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90600"/>
                        <a:ext cx="234791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3166532"/>
          <a:ext cx="1066800" cy="383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1" name="Equation" r:id="rId13" imgW="634680" imgH="228600" progId="Equation.3">
                  <p:embed/>
                </p:oleObj>
              </mc:Choice>
              <mc:Fallback>
                <p:oleObj name="Equation" r:id="rId13" imgW="6346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66532"/>
                        <a:ext cx="1066800" cy="383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152400"/>
            <a:ext cx="5562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47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Apply Addition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547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of Radical Expressions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547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4267200"/>
            <a:ext cx="116391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76400" y="4267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the exact measure of the perimeter of a rectangle having sides lengths of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4395156" y="5055078"/>
          <a:ext cx="311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2" name="Equation" r:id="rId16" imgW="1866600" imgH="228600" progId="Equation.DSMT4">
                  <p:embed/>
                </p:oleObj>
              </mc:Choice>
              <mc:Fallback>
                <p:oleObj name="Equation" r:id="rId16" imgW="18666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156" y="5055078"/>
                        <a:ext cx="3111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8</a:t>
            </a:r>
            <a:endParaRPr lang="en-US" dirty="0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653749"/>
              </p:ext>
            </p:extLst>
          </p:nvPr>
        </p:nvGraphicFramePr>
        <p:xfrm>
          <a:off x="5040313" y="5529263"/>
          <a:ext cx="18827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3" name="Equation" r:id="rId18" imgW="876240" imgH="228600" progId="Equation.DSMT4">
                  <p:embed/>
                </p:oleObj>
              </mc:Choice>
              <mc:Fallback>
                <p:oleObj name="Equation" r:id="rId18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5529263"/>
                        <a:ext cx="188277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970697"/>
            <a:ext cx="2812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211" y="4646336"/>
            <a:ext cx="223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Suggested Questions: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5410" y="5034126"/>
            <a:ext cx="2794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278:</a:t>
            </a:r>
          </a:p>
          <a:p>
            <a:r>
              <a:rPr lang="en-US" dirty="0" smtClean="0"/>
              <a:t>1, 3, 5a, 6b, 8a,c, 9a,b, 10a, </a:t>
            </a:r>
          </a:p>
          <a:p>
            <a:r>
              <a:rPr lang="en-US" smtClean="0"/>
              <a:t>12,14, 19, 20, 23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379" y="304800"/>
            <a:ext cx="8586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What strategy would you use to order the radical expression from least to greatest?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63601"/>
              </p:ext>
            </p:extLst>
          </p:nvPr>
        </p:nvGraphicFramePr>
        <p:xfrm>
          <a:off x="381000" y="1990973"/>
          <a:ext cx="4451350" cy="59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990973"/>
                        <a:ext cx="4451350" cy="599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9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23408"/>
              </p:ext>
            </p:extLst>
          </p:nvPr>
        </p:nvGraphicFramePr>
        <p:xfrm>
          <a:off x="457200" y="1219200"/>
          <a:ext cx="33162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" name="Equation" r:id="rId5" imgW="1333440" imgH="241200" progId="Equation.DSMT4">
                  <p:embed/>
                </p:oleObj>
              </mc:Choice>
              <mc:Fallback>
                <p:oleObj name="Equation" r:id="rId5" imgW="1333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3316287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48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OMPUT~1\AppData\Local\Temp\SNAGHTMLc2a8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6468" y="1524000"/>
            <a:ext cx="3457531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41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5.1  Working With Radicals</a:t>
            </a:r>
            <a:endParaRPr lang="en-US" sz="2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1600200"/>
            <a:ext cx="2971800" cy="1200329"/>
            <a:chOff x="533400" y="2590800"/>
            <a:chExt cx="2971800" cy="1200329"/>
          </a:xfrm>
        </p:grpSpPr>
        <p:sp>
          <p:nvSpPr>
            <p:cNvPr id="6" name="Rectangle 5"/>
            <p:cNvSpPr/>
            <p:nvPr/>
          </p:nvSpPr>
          <p:spPr>
            <a:xfrm>
              <a:off x="533400" y="2590800"/>
              <a:ext cx="2971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The word "</a:t>
              </a: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radical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" means root.  Square roots , cube roots, any root expressed with the     symbol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267" name="Object 3"/>
            <p:cNvGraphicFramePr>
              <a:graphicFrameLocks noChangeAspect="1"/>
            </p:cNvGraphicFramePr>
            <p:nvPr/>
          </p:nvGraphicFramePr>
          <p:xfrm>
            <a:off x="1423356" y="3505200"/>
            <a:ext cx="2286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1" name="Equation" r:id="rId5" imgW="228600" imgH="215640" progId="Equation.DSMT4">
                    <p:embed/>
                  </p:oleObj>
                </mc:Choice>
                <mc:Fallback>
                  <p:oleObj name="Equation" r:id="rId5" imgW="228600" imgH="2156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3356" y="3505200"/>
                          <a:ext cx="228600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371030"/>
              </p:ext>
            </p:extLst>
          </p:nvPr>
        </p:nvGraphicFramePr>
        <p:xfrm>
          <a:off x="1485900" y="4114800"/>
          <a:ext cx="952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114800"/>
                        <a:ext cx="952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9100" y="3810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2100" y="52578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Radicand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1700" y="312420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Radical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Symbol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28700" y="4114800"/>
            <a:ext cx="5334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</p:cNvCxnSpPr>
          <p:nvPr/>
        </p:nvCxnSpPr>
        <p:spPr>
          <a:xfrm flipH="1">
            <a:off x="2247900" y="3770531"/>
            <a:ext cx="400854" cy="4204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</p:cNvCxnSpPr>
          <p:nvPr/>
        </p:nvCxnSpPr>
        <p:spPr>
          <a:xfrm flipH="1" flipV="1">
            <a:off x="2095500" y="4724400"/>
            <a:ext cx="46246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1600200"/>
            <a:ext cx="2061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Radical Expression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an expression involving the radical symbol.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89941"/>
              </p:ext>
            </p:extLst>
          </p:nvPr>
        </p:nvGraphicFramePr>
        <p:xfrm>
          <a:off x="3429000" y="4038600"/>
          <a:ext cx="952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3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38600"/>
                        <a:ext cx="952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777493"/>
              </p:ext>
            </p:extLst>
          </p:nvPr>
        </p:nvGraphicFramePr>
        <p:xfrm>
          <a:off x="4876800" y="4114800"/>
          <a:ext cx="952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4" name="Equation" r:id="rId11" imgW="317160" imgH="228600" progId="Equation.DSMT4">
                  <p:embed/>
                </p:oleObj>
              </mc:Choice>
              <mc:Fallback>
                <p:oleObj name="Equation" r:id="rId11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952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85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Radical expressions allow mathematicians to work more accurately with numbers.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790962"/>
              </p:ext>
            </p:extLst>
          </p:nvPr>
        </p:nvGraphicFramePr>
        <p:xfrm>
          <a:off x="3771900" y="5334000"/>
          <a:ext cx="6815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5" name="Equation" r:id="rId13" imgW="291960" imgH="228600" progId="Equation.DSMT4">
                  <p:embed/>
                </p:oleObj>
              </mc:Choice>
              <mc:Fallback>
                <p:oleObj name="Equation" r:id="rId13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5334000"/>
                        <a:ext cx="68156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798738"/>
              </p:ext>
            </p:extLst>
          </p:nvPr>
        </p:nvGraphicFramePr>
        <p:xfrm>
          <a:off x="4856163" y="5334000"/>
          <a:ext cx="8588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" name="Equation" r:id="rId15" imgW="368280" imgH="228600" progId="Equation.DSMT4">
                  <p:embed/>
                </p:oleObj>
              </mc:Choice>
              <mc:Fallback>
                <p:oleObj name="Equation" r:id="rId15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5334000"/>
                        <a:ext cx="8588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5442466"/>
            <a:ext cx="139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Like Radicals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027834"/>
              </p:ext>
            </p:extLst>
          </p:nvPr>
        </p:nvGraphicFramePr>
        <p:xfrm>
          <a:off x="3581400" y="5943600"/>
          <a:ext cx="6815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7" name="Equation" r:id="rId17" imgW="291960" imgH="228600" progId="Equation.DSMT4">
                  <p:embed/>
                </p:oleObj>
              </mc:Choice>
              <mc:Fallback>
                <p:oleObj name="Equation" r:id="rId1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943600"/>
                        <a:ext cx="68156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31948"/>
              </p:ext>
            </p:extLst>
          </p:nvPr>
        </p:nvGraphicFramePr>
        <p:xfrm>
          <a:off x="4419600" y="5943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8" name="Equation" r:id="rId18" imgW="228600" imgH="228600" progId="Equation.DSMT4">
                  <p:embed/>
                </p:oleObj>
              </mc:Choice>
              <mc:Fallback>
                <p:oleObj name="Equation" r:id="rId18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9436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248400" y="6031468"/>
            <a:ext cx="166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UnLike</a:t>
            </a:r>
            <a:r>
              <a:rPr lang="en-US" b="1" dirty="0" smtClean="0">
                <a:solidFill>
                  <a:srgbClr val="0070C0"/>
                </a:solidFill>
              </a:rPr>
              <a:t> Radicals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787726"/>
              </p:ext>
            </p:extLst>
          </p:nvPr>
        </p:nvGraphicFramePr>
        <p:xfrm>
          <a:off x="5257800" y="5943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" name="Equation" r:id="rId20" imgW="228600" imgH="228600" progId="Equation.DSMT4">
                  <p:embed/>
                </p:oleObj>
              </mc:Choice>
              <mc:Fallback>
                <p:oleObj name="Equation" r:id="rId20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9436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2" grpId="0"/>
      <p:bldP spid="2" grpId="0"/>
      <p:bldP spid="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1100" y="152400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Perfect Squares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9776" y="228600"/>
            <a:ext cx="4561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533400" y="2033155"/>
            <a:ext cx="935531" cy="926977"/>
            <a:chOff x="800100" y="2414155"/>
            <a:chExt cx="935531" cy="926977"/>
          </a:xfrm>
        </p:grpSpPr>
        <p:sp>
          <p:nvSpPr>
            <p:cNvPr id="3" name="Rectangle 2"/>
            <p:cNvSpPr/>
            <p:nvPr/>
          </p:nvSpPr>
          <p:spPr>
            <a:xfrm>
              <a:off x="800100" y="2414155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5957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3945" y="24961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38300" y="1804555"/>
            <a:ext cx="1139886" cy="1155577"/>
            <a:chOff x="1905000" y="2185555"/>
            <a:chExt cx="1139886" cy="1155577"/>
          </a:xfrm>
        </p:grpSpPr>
        <p:sp>
          <p:nvSpPr>
            <p:cNvPr id="4" name="Rectangle 3"/>
            <p:cNvSpPr/>
            <p:nvPr/>
          </p:nvSpPr>
          <p:spPr>
            <a:xfrm>
              <a:off x="1905000" y="2185555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73257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43200" y="24141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62300" y="1593274"/>
            <a:ext cx="1368486" cy="1399123"/>
            <a:chOff x="3429000" y="1974274"/>
            <a:chExt cx="1368486" cy="1399123"/>
          </a:xfrm>
        </p:grpSpPr>
        <p:sp>
          <p:nvSpPr>
            <p:cNvPr id="5" name="Rectangle 4"/>
            <p:cNvSpPr/>
            <p:nvPr/>
          </p:nvSpPr>
          <p:spPr>
            <a:xfrm>
              <a:off x="3429000" y="1974274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3114" y="30040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5800" y="231152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62500" y="1302357"/>
            <a:ext cx="1614358" cy="1657775"/>
            <a:chOff x="5029200" y="1683357"/>
            <a:chExt cx="1614358" cy="1657775"/>
          </a:xfrm>
        </p:grpSpPr>
        <p:sp>
          <p:nvSpPr>
            <p:cNvPr id="6" name="Rectangle 5"/>
            <p:cNvSpPr/>
            <p:nvPr/>
          </p:nvSpPr>
          <p:spPr>
            <a:xfrm>
              <a:off x="5029200" y="1683357"/>
              <a:ext cx="1309224" cy="1309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52971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41872" y="2153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96100" y="1075730"/>
            <a:ext cx="1900063" cy="1884402"/>
            <a:chOff x="7162800" y="1456730"/>
            <a:chExt cx="1900063" cy="1884402"/>
          </a:xfrm>
        </p:grpSpPr>
        <p:sp>
          <p:nvSpPr>
            <p:cNvPr id="7" name="Rectangle 6"/>
            <p:cNvSpPr/>
            <p:nvPr/>
          </p:nvSpPr>
          <p:spPr>
            <a:xfrm>
              <a:off x="7162800" y="1456730"/>
              <a:ext cx="1515070" cy="1515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9314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61177" y="20008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550312" y="1852136"/>
            <a:ext cx="497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8773" y="1723982"/>
            <a:ext cx="4972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52682" y="1712406"/>
            <a:ext cx="8098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9463" y="1524000"/>
            <a:ext cx="8098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8716" y="1386824"/>
            <a:ext cx="8098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100" y="320040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1,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19200" y="320040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4,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48690" y="320040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</a:t>
            </a:r>
            <a:r>
              <a:rPr lang="en-US" sz="2800" b="1" dirty="0" smtClean="0"/>
              <a:t>,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78180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16,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662773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25,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47366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36,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831959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49,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419600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64,</a:t>
            </a:r>
            <a:endParaRPr lang="en-US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71875" y="32004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81,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724150" y="320040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100,</a:t>
            </a:r>
            <a:endParaRPr lang="en-US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489333" y="320040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121,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251333" y="320040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144,</a:t>
            </a:r>
            <a:endParaRPr lang="en-US" sz="2800" b="1" dirty="0"/>
          </a:p>
        </p:txBody>
      </p:sp>
      <p:sp>
        <p:nvSpPr>
          <p:cNvPr id="51" name="Rectangle 50"/>
          <p:cNvSpPr/>
          <p:nvPr/>
        </p:nvSpPr>
        <p:spPr>
          <a:xfrm>
            <a:off x="1371600" y="3962400"/>
            <a:ext cx="4662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Perfect cubes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2" name="Cube 51"/>
          <p:cNvSpPr/>
          <p:nvPr/>
        </p:nvSpPr>
        <p:spPr>
          <a:xfrm>
            <a:off x="7139075" y="4328605"/>
            <a:ext cx="1114249" cy="1114249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76598" y="495427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1,</a:t>
            </a:r>
            <a:endParaRPr lang="en-US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147208" y="495427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8,</a:t>
            </a:r>
            <a:endParaRPr lang="en-US" sz="2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76698" y="495427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27,</a:t>
            </a:r>
            <a:endParaRPr lang="en-US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174382" y="495427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64,</a:t>
            </a:r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895600" y="495427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125,</a:t>
            </a:r>
            <a:endParaRPr lang="en-US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998236" y="3186545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169,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98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 animBg="1"/>
      <p:bldP spid="53" grpId="0"/>
      <p:bldP spid="54" grpId="0"/>
      <p:bldP spid="55" grpId="0"/>
      <p:bldP spid="57" grpId="0"/>
      <p:bldP spid="58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http://t2.gstatic.com/images?q=tbn:ANd9GcTgbKi3u2Cmjk3tKIkc3zNvuV2JH-zLGWTPKCNj8Ck-bP00_WW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495800"/>
            <a:ext cx="2143125" cy="21431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38200" y="8382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product property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radicals tells us that the square root of a product equals the product of the square roots of the factors.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3460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Working With Radicals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697856"/>
              </p:ext>
            </p:extLst>
          </p:nvPr>
        </p:nvGraphicFramePr>
        <p:xfrm>
          <a:off x="914400" y="1600200"/>
          <a:ext cx="165311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Equation" r:id="rId5" imgW="901440" imgH="228600" progId="Equation.DSMT4">
                  <p:embed/>
                </p:oleObj>
              </mc:Choice>
              <mc:Fallback>
                <p:oleObj name="Equation" r:id="rId5" imgW="9014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165311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209800"/>
            <a:ext cx="755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547E"/>
                </a:solidFill>
                <a:latin typeface="Arial" pitchFamily="34" charset="0"/>
                <a:cs typeface="Arial" pitchFamily="34" charset="0"/>
              </a:rPr>
              <a:t>Convert From an Entire Radical to a Mixed Radical</a:t>
            </a:r>
            <a:endParaRPr lang="en-US" sz="2400" b="1" dirty="0">
              <a:solidFill>
                <a:srgbClr val="0054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Determine the largest perfect square number (or perfect cube, check the index) that will divide evenly into the entire radical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 the product property and rewrite the entire radical as a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product of this perfect square number and another factor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Convert the perfect square number into its equivalent integer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and multiple by the square root of the other factor.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143436"/>
              </p:ext>
            </p:extLst>
          </p:nvPr>
        </p:nvGraphicFramePr>
        <p:xfrm>
          <a:off x="3124200" y="1600200"/>
          <a:ext cx="18383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18383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277121"/>
              </p:ext>
            </p:extLst>
          </p:nvPr>
        </p:nvGraphicFramePr>
        <p:xfrm>
          <a:off x="5705475" y="1600200"/>
          <a:ext cx="2047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Equation" r:id="rId9" imgW="1117440" imgH="228600" progId="Equation.DSMT4">
                  <p:embed/>
                </p:oleObj>
              </mc:Choice>
              <mc:Fallback>
                <p:oleObj name="Equation" r:id="rId9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1600200"/>
                        <a:ext cx="20478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6482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75277"/>
              </p:ext>
            </p:extLst>
          </p:nvPr>
        </p:nvGraphicFramePr>
        <p:xfrm>
          <a:off x="838200" y="1676400"/>
          <a:ext cx="5886451" cy="1771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1613"/>
                <a:gridCol w="2452688"/>
                <a:gridCol w="1962150"/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Entire 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Product Property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Mixed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95400" y="2362200"/>
          <a:ext cx="685800" cy="41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4" name="Equation" r:id="rId4" imgW="380880" imgH="228600" progId="Equation.DSMT4">
                  <p:embed/>
                </p:oleObj>
              </mc:Choice>
              <mc:Fallback>
                <p:oleObj name="Equation" r:id="rId4" imgW="3808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85800" cy="411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295400" y="2971800"/>
          <a:ext cx="685800" cy="398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5" name="Equation" r:id="rId6" imgW="393480" imgH="228600" progId="Equation.DSMT4">
                  <p:embed/>
                </p:oleObj>
              </mc:Choice>
              <mc:Fallback>
                <p:oleObj name="Equation" r:id="rId6" imgW="393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85800" cy="398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954726"/>
              </p:ext>
            </p:extLst>
          </p:nvPr>
        </p:nvGraphicFramePr>
        <p:xfrm>
          <a:off x="2601913" y="2362200"/>
          <a:ext cx="2111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6" name="Equation" r:id="rId8" imgW="1206360" imgH="228600" progId="Equation.DSMT4">
                  <p:embed/>
                </p:oleObj>
              </mc:Choice>
              <mc:Fallback>
                <p:oleObj name="Equation" r:id="rId8" imgW="12063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2362200"/>
                        <a:ext cx="21113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562600" y="2362199"/>
          <a:ext cx="685800" cy="425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7" name="Equation" r:id="rId10" imgW="368280" imgH="228600" progId="Equation.DSMT4">
                  <p:embed/>
                </p:oleObj>
              </mc:Choice>
              <mc:Fallback>
                <p:oleObj name="Equation" r:id="rId10" imgW="3682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362199"/>
                        <a:ext cx="685800" cy="425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348806"/>
              </p:ext>
            </p:extLst>
          </p:nvPr>
        </p:nvGraphicFramePr>
        <p:xfrm>
          <a:off x="2586038" y="2971800"/>
          <a:ext cx="2152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8" name="Equation" r:id="rId12" imgW="1218960" imgH="215640" progId="Equation.DSMT4">
                  <p:embed/>
                </p:oleObj>
              </mc:Choice>
              <mc:Fallback>
                <p:oleObj name="Equation" r:id="rId12" imgW="121896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2971800"/>
                        <a:ext cx="21526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595669" y="2963174"/>
          <a:ext cx="67235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9" name="Equation" r:id="rId14" imgW="380880" imgH="215640" progId="Equation.DSMT4">
                  <p:embed/>
                </p:oleObj>
              </mc:Choice>
              <mc:Fallback>
                <p:oleObj name="Equation" r:id="rId14" imgW="38088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669" y="2963174"/>
                        <a:ext cx="67235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14400" y="609600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Convert each entire radical to a mixed radical in simplest form.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046483"/>
              </p:ext>
            </p:extLst>
          </p:nvPr>
        </p:nvGraphicFramePr>
        <p:xfrm>
          <a:off x="1371600" y="1084263"/>
          <a:ext cx="290353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0" name="Equation" r:id="rId16" imgW="2031840" imgH="241200" progId="Equation.DSMT4">
                  <p:embed/>
                </p:oleObj>
              </mc:Choice>
              <mc:Fallback>
                <p:oleObj name="Equation" r:id="rId16" imgW="2031840" imgH="241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84263"/>
                        <a:ext cx="2903538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AutoShape 16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76400" y="4267200"/>
            <a:ext cx="7249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Convert each entire radical as a mixed radical in simplest form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104207"/>
              </p:ext>
            </p:extLst>
          </p:nvPr>
        </p:nvGraphicFramePr>
        <p:xfrm>
          <a:off x="2532063" y="5046663"/>
          <a:ext cx="271938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1" name="Equation" r:id="rId18" imgW="1904760" imgH="241200" progId="Equation.DSMT4">
                  <p:embed/>
                </p:oleObj>
              </mc:Choice>
              <mc:Fallback>
                <p:oleObj name="Equation" r:id="rId18" imgW="1904760" imgH="2412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5046663"/>
                        <a:ext cx="2719387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368086"/>
              </p:ext>
            </p:extLst>
          </p:nvPr>
        </p:nvGraphicFramePr>
        <p:xfrm>
          <a:off x="2736850" y="5619750"/>
          <a:ext cx="539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2" name="Equation" r:id="rId20" imgW="380880" imgH="228600" progId="Equation.DSMT4">
                  <p:embed/>
                </p:oleObj>
              </mc:Choice>
              <mc:Fallback>
                <p:oleObj name="Equation" r:id="rId20" imgW="380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736850" y="5619750"/>
                        <a:ext cx="5397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62682"/>
              </p:ext>
            </p:extLst>
          </p:nvPr>
        </p:nvGraphicFramePr>
        <p:xfrm>
          <a:off x="4314825" y="5638800"/>
          <a:ext cx="431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3" name="Equation" r:id="rId22" imgW="304560" imgH="228600" progId="Equation.DSMT4">
                  <p:embed/>
                </p:oleObj>
              </mc:Choice>
              <mc:Fallback>
                <p:oleObj name="Equation" r:id="rId22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314825" y="5638800"/>
                        <a:ext cx="4318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80753"/>
              </p:ext>
            </p:extLst>
          </p:nvPr>
        </p:nvGraphicFramePr>
        <p:xfrm>
          <a:off x="7086600" y="1600200"/>
          <a:ext cx="18389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9450"/>
                <a:gridCol w="9194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Factors of 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97512"/>
              </p:ext>
            </p:extLst>
          </p:nvPr>
        </p:nvGraphicFramePr>
        <p:xfrm>
          <a:off x="7086600" y="3200400"/>
          <a:ext cx="18389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9450"/>
                <a:gridCol w="9194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Factors of 288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3</a:t>
            </a:r>
            <a:endParaRPr lang="en-US" dirty="0"/>
          </a:p>
        </p:txBody>
      </p:sp>
      <p:sp>
        <p:nvSpPr>
          <p:cNvPr id="5" name="Rectangle 4">
            <a:hlinkClick r:id="rId24"/>
          </p:cNvPr>
          <p:cNvSpPr/>
          <p:nvPr/>
        </p:nvSpPr>
        <p:spPr>
          <a:xfrm>
            <a:off x="1371601" y="6191935"/>
            <a:ext cx="6913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http://projects.cbe.ab.ca/Aberhart/jkotow/interactives/simplifying_radicals.html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1000" y="685800"/>
            <a:ext cx="8356967" cy="3046988"/>
            <a:chOff x="533400" y="3124200"/>
            <a:chExt cx="8743863" cy="3046988"/>
          </a:xfrm>
        </p:grpSpPr>
        <p:sp>
          <p:nvSpPr>
            <p:cNvPr id="3" name="Rectangle 2"/>
            <p:cNvSpPr/>
            <p:nvPr/>
          </p:nvSpPr>
          <p:spPr>
            <a:xfrm>
              <a:off x="533400" y="3124200"/>
              <a:ext cx="8610600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Arial" pitchFamily="34" charset="0"/>
                  <a:cs typeface="Arial" pitchFamily="34" charset="0"/>
                </a:rPr>
                <a:t>For </a:t>
              </a:r>
              <a:r>
                <a:rPr lang="en-US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even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indices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the concept of </a:t>
              </a:r>
              <a:r>
                <a:rPr lang="en-US" sz="24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principal root </a:t>
              </a:r>
              <a:r>
                <a:rPr lang="en-US" sz="2400" b="1" i="1" dirty="0">
                  <a:latin typeface="Arial" pitchFamily="34" charset="0"/>
                  <a:cs typeface="Arial" pitchFamily="34" charset="0"/>
                </a:rPr>
                <a:t>must be considered.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(- 4)</a:t>
              </a:r>
              <a:r>
                <a:rPr lang="en-US" sz="2400" b="1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or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4)</a:t>
              </a:r>
              <a:r>
                <a:rPr lang="en-US" sz="2400" b="1" baseline="30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both equal 16.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However              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not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– 4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By definition    defines only the </a:t>
              </a:r>
              <a:r>
                <a:rPr lang="en-US" sz="2400" b="1" i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principal square root </a:t>
              </a:r>
              <a:endParaRPr lang="en-US" sz="2400" b="1" i="1" dirty="0">
                <a:latin typeface="Arial" pitchFamily="34" charset="0"/>
                <a:cs typeface="Arial" pitchFamily="34" charset="0"/>
              </a:endParaRPr>
            </a:p>
            <a:p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If we want the negative root, use </a:t>
              </a:r>
            </a:p>
            <a:p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 If both roots are required write </a:t>
              </a:r>
              <a:endParaRPr lang="en-US" sz="2400" b="1" i="1" dirty="0">
                <a:latin typeface="Arial" pitchFamily="34" charset="0"/>
                <a:cs typeface="Arial" pitchFamily="34" charset="0"/>
              </a:endParaRPr>
            </a:p>
            <a:p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48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1236941"/>
                </p:ext>
              </p:extLst>
            </p:nvPr>
          </p:nvGraphicFramePr>
          <p:xfrm>
            <a:off x="2051769" y="4191000"/>
            <a:ext cx="1032919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9" name="Equation" r:id="rId3" imgW="520560" imgH="228600" progId="Equation.DSMT4">
                    <p:embed/>
                  </p:oleObj>
                </mc:Choice>
                <mc:Fallback>
                  <p:oleObj name="Equation" r:id="rId3" imgW="52056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1769" y="4191000"/>
                          <a:ext cx="1032919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976179"/>
                </p:ext>
              </p:extLst>
            </p:nvPr>
          </p:nvGraphicFramePr>
          <p:xfrm>
            <a:off x="2490749" y="4572000"/>
            <a:ext cx="453452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0" name="Equation" r:id="rId5" imgW="228600" imgH="215640" progId="Equation.DSMT4">
                    <p:embed/>
                  </p:oleObj>
                </mc:Choice>
                <mc:Fallback>
                  <p:oleObj name="Equation" r:id="rId5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0749" y="4572000"/>
                          <a:ext cx="453452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7915981"/>
                </p:ext>
              </p:extLst>
            </p:nvPr>
          </p:nvGraphicFramePr>
          <p:xfrm>
            <a:off x="5715705" y="5334000"/>
            <a:ext cx="631178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1" name="Equation" r:id="rId7" imgW="317160" imgH="215640" progId="Equation.DSMT4">
                    <p:embed/>
                  </p:oleObj>
                </mc:Choice>
                <mc:Fallback>
                  <p:oleObj name="Equation" r:id="rId7" imgW="3171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705" y="5334000"/>
                          <a:ext cx="631178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4031543"/>
                </p:ext>
              </p:extLst>
            </p:nvPr>
          </p:nvGraphicFramePr>
          <p:xfrm>
            <a:off x="8641101" y="4669731"/>
            <a:ext cx="636162" cy="407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2" name="Equation" r:id="rId9" imgW="380880" imgH="241200" progId="Equation.DSMT4">
                    <p:embed/>
                  </p:oleObj>
                </mc:Choice>
                <mc:Fallback>
                  <p:oleObj name="Equation" r:id="rId9" imgW="380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1101" y="4669731"/>
                          <a:ext cx="636162" cy="407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360271"/>
                </p:ext>
              </p:extLst>
            </p:nvPr>
          </p:nvGraphicFramePr>
          <p:xfrm>
            <a:off x="5705739" y="4953000"/>
            <a:ext cx="657754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3" name="Equation" r:id="rId11" imgW="393480" imgH="241200" progId="Equation.DSMT4">
                    <p:embed/>
                  </p:oleObj>
                </mc:Choice>
                <mc:Fallback>
                  <p:oleObj name="Equation" r:id="rId11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5739" y="4953000"/>
                          <a:ext cx="657754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433754" y="3503921"/>
            <a:ext cx="7696200" cy="1938992"/>
            <a:chOff x="457200" y="884872"/>
            <a:chExt cx="7696200" cy="1938992"/>
          </a:xfrm>
        </p:grpSpPr>
        <p:sp>
          <p:nvSpPr>
            <p:cNvPr id="4" name="Rectangle 3"/>
            <p:cNvSpPr/>
            <p:nvPr/>
          </p:nvSpPr>
          <p:spPr>
            <a:xfrm>
              <a:off x="457200" y="884872"/>
              <a:ext cx="769620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hen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the radicand is a variable, must we consider the concept of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a </a:t>
              </a:r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principal </a:t>
              </a:r>
              <a:r>
                <a:rPr lang="en-US" sz="2400" b="1" i="1" dirty="0">
                  <a:latin typeface="Arial" pitchFamily="34" charset="0"/>
                  <a:cs typeface="Arial" pitchFamily="34" charset="0"/>
                </a:rPr>
                <a:t>root.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Simplify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       then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we must ensure </a:t>
              </a:r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that </a:t>
              </a:r>
              <a:r>
                <a:rPr lang="en-US" sz="2400" b="1" dirty="0">
                  <a:latin typeface="Arial" pitchFamily="34" charset="0"/>
                  <a:cs typeface="Arial" pitchFamily="34" charset="0"/>
                </a:rPr>
                <a:t>the answer is positive. We do this by using absolute value 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symbols.        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48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457755"/>
                </p:ext>
              </p:extLst>
            </p:nvPr>
          </p:nvGraphicFramePr>
          <p:xfrm>
            <a:off x="1928446" y="1671963"/>
            <a:ext cx="426146" cy="355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4" name="Equation" r:id="rId13" imgW="304560" imgH="253800" progId="Equation.DSMT4">
                    <p:embed/>
                  </p:oleObj>
                </mc:Choice>
                <mc:Fallback>
                  <p:oleObj name="Equation" r:id="rId13" imgW="30456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446" y="1671963"/>
                          <a:ext cx="426146" cy="3551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590966" y="228600"/>
            <a:ext cx="292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547E"/>
                </a:solidFill>
              </a:rPr>
              <a:t>Principal Square Root</a:t>
            </a:r>
            <a:endParaRPr lang="en-US" sz="2400" b="1" dirty="0">
              <a:solidFill>
                <a:srgbClr val="00547E"/>
              </a:solidFill>
            </a:endParaRPr>
          </a:p>
        </p:txBody>
      </p:sp>
      <p:pic>
        <p:nvPicPr>
          <p:cNvPr id="20486" name="Picture 6" descr="http://t2.gstatic.com/images?q=tbn:ANd9GcR4f3gaJD5pjdktQeDLP5QiHoaBldLWatL9Uv9GgEUALDJ0XUh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72400" y="1295400"/>
            <a:ext cx="1119554" cy="949786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99060"/>
              </p:ext>
            </p:extLst>
          </p:nvPr>
        </p:nvGraphicFramePr>
        <p:xfrm>
          <a:off x="2286000" y="5094149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5" name="Equation" r:id="rId16" imgW="583920" imgH="291960" progId="Equation.DSMT4">
                  <p:embed/>
                </p:oleObj>
              </mc:Choice>
              <mc:Fallback>
                <p:oleObj name="Equation" r:id="rId16" imgW="583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86000" y="5094149"/>
                        <a:ext cx="1066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562600"/>
            <a:ext cx="66392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odd indices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327082"/>
              </p:ext>
            </p:extLst>
          </p:nvPr>
        </p:nvGraphicFramePr>
        <p:xfrm>
          <a:off x="2993597" y="5656770"/>
          <a:ext cx="25765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6" name="Equation" r:id="rId18" imgW="1409400" imgH="241200" progId="Equation.DSMT4">
                  <p:embed/>
                </p:oleObj>
              </mc:Choice>
              <mc:Fallback>
                <p:oleObj name="Equation" r:id="rId18" imgW="1409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993597" y="5656770"/>
                        <a:ext cx="2576513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hlinkClick r:id="rId20" action="ppaction://hlinkfile"/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40" y="5197406"/>
            <a:ext cx="342900" cy="7468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0" y="6096000"/>
            <a:ext cx="1822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or Not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304800" y="212725"/>
            <a:ext cx="8237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26AFF"/>
                </a:solidFill>
              </a:rPr>
              <a:t>Trigonometry: Determine </a:t>
            </a:r>
            <a:r>
              <a:rPr lang="en-US" sz="2400" b="1" dirty="0">
                <a:solidFill>
                  <a:srgbClr val="326AFF"/>
                </a:solidFill>
              </a:rPr>
              <a:t>the exact value of the trig ratios given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808368"/>
              </p:ext>
            </p:extLst>
          </p:nvPr>
        </p:nvGraphicFramePr>
        <p:xfrm>
          <a:off x="1100504" y="669925"/>
          <a:ext cx="23764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1" name="Equation" r:id="rId4" imgW="1346040" imgH="393480" progId="Equation.DSMT4">
                  <p:embed/>
                </p:oleObj>
              </mc:Choice>
              <mc:Fallback>
                <p:oleObj name="Equation" r:id="rId4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504" y="669925"/>
                        <a:ext cx="23764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762000" y="1828800"/>
          <a:ext cx="334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2" name="Equation" r:id="rId6" imgW="127000" imgH="177800" progId="Equation.DSMT4">
                  <p:embed/>
                </p:oleObj>
              </mc:Choice>
              <mc:Fallback>
                <p:oleObj name="Equation" r:id="rId6" imgW="127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34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203325" y="1828800"/>
            <a:ext cx="280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Must be in Quad III</a:t>
            </a:r>
          </a:p>
        </p:txBody>
      </p: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457200" y="2438400"/>
            <a:ext cx="3886200" cy="3276600"/>
            <a:chOff x="240" y="2112"/>
            <a:chExt cx="2448" cy="2064"/>
          </a:xfrm>
        </p:grpSpPr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1200" y="2112"/>
              <a:ext cx="0" cy="2064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240" y="2784"/>
              <a:ext cx="2448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52" name="Line 8"/>
          <p:cNvSpPr>
            <a:spLocks noChangeShapeType="1"/>
          </p:cNvSpPr>
          <p:nvPr/>
        </p:nvSpPr>
        <p:spPr bwMode="auto">
          <a:xfrm flipH="1">
            <a:off x="533400" y="3505200"/>
            <a:ext cx="1447800" cy="1828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838200" y="3505200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1219200" y="2909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/>
              <a:t>x</a:t>
            </a:r>
            <a:endParaRPr lang="en-US" sz="2800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381000" y="388620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-5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838200" y="3505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1524000" y="35052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Symbol" pitchFamily="18" charset="2"/>
              </a:rPr>
              <a:t>q</a:t>
            </a:r>
          </a:p>
        </p:txBody>
      </p:sp>
      <p:graphicFrame>
        <p:nvGraphicFramePr>
          <p:cNvPr id="15976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04849"/>
              </p:ext>
            </p:extLst>
          </p:nvPr>
        </p:nvGraphicFramePr>
        <p:xfrm>
          <a:off x="2635250" y="4887913"/>
          <a:ext cx="16208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3" name="Equation" r:id="rId8" imgW="914400" imgH="228600" progId="Equation.DSMT4">
                  <p:embed/>
                </p:oleObj>
              </mc:Choice>
              <mc:Fallback>
                <p:oleObj name="Equation" r:id="rId8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4887913"/>
                        <a:ext cx="16208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44591"/>
              </p:ext>
            </p:extLst>
          </p:nvPr>
        </p:nvGraphicFramePr>
        <p:xfrm>
          <a:off x="2633663" y="5432425"/>
          <a:ext cx="11255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4" name="Equation" r:id="rId10" imgW="634680" imgH="215640" progId="Equation.DSMT4">
                  <p:embed/>
                </p:oleObj>
              </mc:Choice>
              <mc:Fallback>
                <p:oleObj name="Equation" r:id="rId1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432425"/>
                        <a:ext cx="11255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417346"/>
              </p:ext>
            </p:extLst>
          </p:nvPr>
        </p:nvGraphicFramePr>
        <p:xfrm>
          <a:off x="5726113" y="5856288"/>
          <a:ext cx="11271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5" name="Equation" r:id="rId12" imgW="634680" imgH="228600" progId="Equation.DSMT4">
                  <p:embed/>
                </p:oleObj>
              </mc:Choice>
              <mc:Fallback>
                <p:oleObj name="Equation" r:id="rId12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5856288"/>
                        <a:ext cx="11271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5595938" y="1033463"/>
          <a:ext cx="11953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6" name="Equation" r:id="rId14" imgW="685800" imgH="393700" progId="Equation.DSMT4">
                  <p:embed/>
                </p:oleObj>
              </mc:Choice>
              <mc:Fallback>
                <p:oleObj name="Equation" r:id="rId14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1033463"/>
                        <a:ext cx="11953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23557"/>
              </p:ext>
            </p:extLst>
          </p:nvPr>
        </p:nvGraphicFramePr>
        <p:xfrm>
          <a:off x="5595938" y="1827213"/>
          <a:ext cx="16351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7" name="Equation" r:id="rId16" imgW="914400" imgH="431800" progId="Equation.DSMT4">
                  <p:embed/>
                </p:oleObj>
              </mc:Choice>
              <mc:Fallback>
                <p:oleObj name="Equation" r:id="rId16" imgW="914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1827213"/>
                        <a:ext cx="16351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85515"/>
              </p:ext>
            </p:extLst>
          </p:nvPr>
        </p:nvGraphicFramePr>
        <p:xfrm>
          <a:off x="2593975" y="4376738"/>
          <a:ext cx="13763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" name="Equation" r:id="rId18" imgW="774360" imgH="203040" progId="Equation.DSMT4">
                  <p:embed/>
                </p:oleObj>
              </mc:Choice>
              <mc:Fallback>
                <p:oleObj name="Equation" r:id="rId18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4376738"/>
                        <a:ext cx="13763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796109"/>
              </p:ext>
            </p:extLst>
          </p:nvPr>
        </p:nvGraphicFramePr>
        <p:xfrm>
          <a:off x="5675313" y="2754313"/>
          <a:ext cx="14081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9" name="Equation" r:id="rId20" imgW="787320" imgH="419040" progId="Equation.DSMT4">
                  <p:embed/>
                </p:oleObj>
              </mc:Choice>
              <mc:Fallback>
                <p:oleObj name="Equation" r:id="rId20" imgW="787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2754313"/>
                        <a:ext cx="14081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072400"/>
              </p:ext>
            </p:extLst>
          </p:nvPr>
        </p:nvGraphicFramePr>
        <p:xfrm>
          <a:off x="2462213" y="3808413"/>
          <a:ext cx="16652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Equation" r:id="rId22" imgW="939600" imgH="279360" progId="Equation.DSMT4">
                  <p:embed/>
                </p:oleObj>
              </mc:Choice>
              <mc:Fallback>
                <p:oleObj name="Equation" r:id="rId22" imgW="939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3808413"/>
                        <a:ext cx="16652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079084"/>
              </p:ext>
            </p:extLst>
          </p:nvPr>
        </p:nvGraphicFramePr>
        <p:xfrm>
          <a:off x="2563813" y="5932488"/>
          <a:ext cx="12160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" name="Equation" r:id="rId24" imgW="685800" imgH="228600" progId="Equation.DSMT4">
                  <p:embed/>
                </p:oleObj>
              </mc:Choice>
              <mc:Fallback>
                <p:oleObj name="Equation" r:id="rId24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932488"/>
                        <a:ext cx="12160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441005"/>
              </p:ext>
            </p:extLst>
          </p:nvPr>
        </p:nvGraphicFramePr>
        <p:xfrm>
          <a:off x="5638800" y="5131594"/>
          <a:ext cx="11255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" name="Equation" r:id="rId26" imgW="634680" imgH="228600" progId="Equation.DSMT4">
                  <p:embed/>
                </p:oleObj>
              </mc:Choice>
              <mc:Fallback>
                <p:oleObj name="Equation" r:id="rId2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31594"/>
                        <a:ext cx="11255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6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9" grpId="0"/>
      <p:bldP spid="159752" grpId="0" animBg="1"/>
      <p:bldP spid="159753" grpId="0" animBg="1"/>
      <p:bldP spid="159756" grpId="0" autoUpdateAnimBg="0"/>
      <p:bldP spid="159757" grpId="0" autoUpdateAnimBg="0"/>
      <p:bldP spid="159758" grpId="0" autoUpdateAnimBg="0"/>
      <p:bldP spid="159759" grpId="0" animBg="1"/>
      <p:bldP spid="1597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6482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38657"/>
              </p:ext>
            </p:extLst>
          </p:nvPr>
        </p:nvGraphicFramePr>
        <p:xfrm>
          <a:off x="1066800" y="1676400"/>
          <a:ext cx="5886451" cy="1771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1613"/>
                <a:gridCol w="2452688"/>
                <a:gridCol w="1962150"/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Product Property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Mixed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516938"/>
              </p:ext>
            </p:extLst>
          </p:nvPr>
        </p:nvGraphicFramePr>
        <p:xfrm>
          <a:off x="1295400" y="2362200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4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79197"/>
              </p:ext>
            </p:extLst>
          </p:nvPr>
        </p:nvGraphicFramePr>
        <p:xfrm>
          <a:off x="1354348" y="2993572"/>
          <a:ext cx="762000" cy="43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5" name="Equation" r:id="rId6" imgW="444240" imgH="253800" progId="Equation.DSMT4">
                  <p:embed/>
                </p:oleObj>
              </mc:Choice>
              <mc:Fallback>
                <p:oleObj name="Equation" r:id="rId6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348" y="2993572"/>
                        <a:ext cx="762000" cy="435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65769"/>
              </p:ext>
            </p:extLst>
          </p:nvPr>
        </p:nvGraphicFramePr>
        <p:xfrm>
          <a:off x="3227388" y="2387600"/>
          <a:ext cx="1165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6" name="Equation" r:id="rId8" imgW="647640" imgH="253800" progId="Equation.DSMT4">
                  <p:embed/>
                </p:oleObj>
              </mc:Choice>
              <mc:Fallback>
                <p:oleObj name="Equation" r:id="rId8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2387600"/>
                        <a:ext cx="11652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79222"/>
              </p:ext>
            </p:extLst>
          </p:nvPr>
        </p:nvGraphicFramePr>
        <p:xfrm>
          <a:off x="5587044" y="2404731"/>
          <a:ext cx="990600" cy="414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7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7044" y="2404731"/>
                        <a:ext cx="990600" cy="414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835194"/>
              </p:ext>
            </p:extLst>
          </p:nvPr>
        </p:nvGraphicFramePr>
        <p:xfrm>
          <a:off x="3163888" y="2971800"/>
          <a:ext cx="13255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8" name="Equation" r:id="rId12" imgW="736560" imgH="253800" progId="Equation.DSMT4">
                  <p:embed/>
                </p:oleObj>
              </mc:Choice>
              <mc:Fallback>
                <p:oleObj name="Equation" r:id="rId12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2971800"/>
                        <a:ext cx="13255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085691"/>
              </p:ext>
            </p:extLst>
          </p:nvPr>
        </p:nvGraphicFramePr>
        <p:xfrm>
          <a:off x="5587472" y="2945922"/>
          <a:ext cx="9829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9" name="Equation" r:id="rId14" imgW="545760" imgH="253800" progId="Equation.DSMT4">
                  <p:embed/>
                </p:oleObj>
              </mc:Choice>
              <mc:Fallback>
                <p:oleObj name="Equation" r:id="rId14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7472" y="2945922"/>
                        <a:ext cx="98298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14400" y="609600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Convert each entire radical to a mixed radical in simplest form.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197781"/>
              </p:ext>
            </p:extLst>
          </p:nvPr>
        </p:nvGraphicFramePr>
        <p:xfrm>
          <a:off x="2405063" y="1066800"/>
          <a:ext cx="23415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0" name="Equation" r:id="rId16" imgW="1638000" imgH="266400" progId="Equation.DSMT4">
                  <p:embed/>
                </p:oleObj>
              </mc:Choice>
              <mc:Fallback>
                <p:oleObj name="Equation" r:id="rId16" imgW="1638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066800"/>
                        <a:ext cx="23415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AutoShape 16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 descr="data:image/jpg;base64,/9j/4AAQSkZJRgABAQAAAQABAAD/2wCEAAkGBhQSEBUTExITFRUUEhUXFBYUFBgXFRUVFxUVGBUXFBcYHCYeFxkjGRQVHy8gIycpLCwsFR4xNTAqNSYrLCkBCQoKDgwOGg8PGC0cHiQpKSwpKSkpKSwpKSwuLCkpKSkpLCksLCwpLDUsLCosLDI0LCkpKS8sLCopNSksKS0sLP/AABEIAOEA4QMBIgACEQEDEQH/xAAcAAEAAgMBAQEAAAAAAAAAAAAABQYDBAcCAQj/xABFEAACAQIDBQUFBgIIBAcAAAABAgADEQQSIQUGMUFRBxMiYXEygZGhwRQjQlLR8LHxFUNicoKSwtKio7LhFhckM0Rkk//EABoBAQADAQEBAAAAAAAAAAAAAAABAgMEBQb/xAAhEQEAAgIDAQACAwAAAAAAAAAAAQIDERIhMQQTQTJhsf/aAAwDAQACEQMRAD8A7jERAREQEREBERAREQEREBERAREQEREBERAREQEREBERAREQEREBERAREQEREBERAREQEREBERAREQEREBERAREQETFWxCrxPu5zB/SHRfnA3ImumM6i3zmdWvwgfYiICIiAiIgIiICIiAiIgIiICIiAiaeI2gAbDU/Ka67RbqPhAlImrQxwOh0Pym1AREQERPjcNIFO7Qd8/sKJkszlrBb2uOLE25AW97CauwO02niRlGVahHsOcr3/ALP4anusfKUjtQ2fiftRq1UPdAAU2GqgcTcjgSxPHy6SvbpbFOKxaoR4F8dT+4pGnqTYe89JyTltGTUPoMfwYLfL+S0963uP8dypV82pOvO82kMoG2d+u4xRQIrqtg1jZg3FiDw04WI5Hylh2LvNSxAvTe55q2jj1Xn6i4npW+fJWsWmOnzNc+O1prE9rMkyK2U3E0qGIvNvNpMGzdVri8+zBhG0PrM8BERAREQEREBETzUcAEngBA+swHE2mMYlfzD4yBxu1F9p2CjlmIA+cxUMerqGVgwPBlIINjbiPMSdT6jceLREgcPtDIeOnMfvnJ1TfWQkJkJtDevDq4oLWQ1XuAim54Em9uGgPGQ/axUZdnOVYg5kuQSDYugPD1nKNysLUONo1AjFFclmCnKPC3Phfy4zG+Sa2isQ9L5/irlw2zWtrW+v71tbdvdobpUelSpgFHZS766qSCQo9OZk9uhtF62FWpUbMxZwTYDgxtoPKVvG7ivVxFWozEK9RmAUa2JvqWsB7gZZ9h7INGmKQ0QEm17kk8btp8ABPVzzgjHFcfvW3gYYzTkm1/EsuKPRrdbae62sm9mYwVEBBuRof1/fSRA0E3dhYa2dr8WOnwP6zgdqWiIgIiIEdtqxp5SAc3EEA6c9DKjS2EuFSs2GREqVBcccoYA5euVQSTYC2vKWfbNSzqP7P1M0QbxGt7TytxmsT1LiGOwNSk5WqrKx18Wua/4geDA9RLR2ebFNSsa7Dw0tF83I+gPzEuW09kpUGVkDKfwnkeqnip8xNjZOCShSWnTXKBfibm5NySeZnqZPv54prrUy8ynxcMsW3uG+bDymZMSR5zxTUes+Nh2ZgVvZdWtzvoB9fdPLekm8EvgHnr8ZnmOhTyqB0EyQEREBERAREQMWKJCMRoQpt8J+esXvnjKlUCpialu9AsGyro/Cy2uJ+iKiXBB5i3xlcxe6OEpJmp4emrZgSwUFuOup14mZZKTbWp07vj+nHg5c68pnzzpyzfPBu+PqZUdtEtlUn8C8LCW/dQFMJSRgQ4z3U8Rd2Iv00Ik8+HU8VB908LQVeAA9J35fpnJjjHrzTyMfzxTJOTfrw9I5TZjmtoTY68riWTY7MaK5xY2+XL9+UrjtLXhUsijooHynK6WPG7Pp1ly1UV1vfKwupINxcHjqAfdIra2DVXQhVFkKiwAtY30+Mnpo7WwhdPD7Sm4HXqP30hO/0iVM+3kZWx+Q2YFT0IsfnMQ2pm4QhKs8mNkLalfqSfp9JX9n4WpWOmijix4D9TLXSpBVCjgBYQPcREBETTxu0Qmlrnp09YHjauANRbr7S8PPqJALVscrAgjiDxkp/wCICONPTyP6iVvejEPXcPRqlCgsFYAqeuYDUa8wYEm9cAXJmDZb98+f+rUkL0ZhxbzA4D3yF2TsqpXUNiHIW5+7RtGsbXZgAbHpLRQsgCqAFAsANAAOAEDd7kNoALnh5SToUAi2H8z1mvgMOQMx4ngOgm5AREQEREBERAREQEx4ijnUqeY/lMkQKvicLUS/gY+ai4+Uin2lrax+EvVWqFFybCVPGYcPUZwoOY3uwF4GxsXZb1CKj6JxA5t+glnkHs/aZRAhW9r6g+d+ElMLjVfhoeh4wNiImPEVsqFugJ/SB5xDJbx5bdGsfkZURg0zMRcXY2AuFtfSw5Cbz1y5uTPqqIEjsWuop5cwuCbA6aH14yUlbsJtYTFlDx8PMfUQJqJ8BvPsDFiKwRSx5D+QlXXE53bXha/qb/pNrePagAsDooufMyF2IHCZ3Fu9OdeuT2VJ9cpPoRAl8kjto4EMD1kijzHiHFoEZu/QY02W/iVja/Ag62PvvLLsVEIudXHEEcPTr6yu7JxIFci/GTy0stTMPUfX9+cCcieUa4B6ieoCIiAiIgIiICIiAiJjrV1QXYgDzgQu0sXeoyX9m2nqLg/xmk2IAmttDHpWxf3d7ClZz+Yg+HT0zTYqUFVQWJ11sNCdOt/nA08XtpafEG3Ow4edpt08bYg6qbXFwQbEcdeIkfUwK1DZQw1AItmAudWvfh1/lJHbe8NMIA2RUuAufUlrAgKoBJNukCawG2VfwkgN8j+hmtvbje7w511Y/IXP0ErmKxQpItSs6U1CD2msL5iRfmTqNP5SvbT20MVXWi1RUV3Ve8Yk+JvZAA8V+GmnESdI2sWwcealBGseBW/XKSPpN9sVYTxgsH3dNUUAKqizE+Ejkbgaknlb6TLWpNa/hta+a/h6dL3kJQW1dq1EIZNddVPMdJYKlR6RAqrlvwPFSegPXyMif6KZiGzU0yDOGPjDENoWGlwLdefukkdrPVXLnVrGzFtFJHko8rwJDAbXCsFLAg8NdR/2nvam1gBa9l+be76SD2liPs1CpWqFRkZTc+zYrlGU8xdhKhu12jtSxNd8WE7tV8LBRdXJXKqMfwlSSfO3pCddbXWjsCpiagNVClEG+VtHqeVvwr1vr5c5uYmoHcnlwHoNB+/OVhe1OpXqinRpIitly1HqZwyk+JrKBYAA8zxEn6VxYeG/5c2v8Le6TrSu2SpQHLT0kJtfEOgNrH5Saepa17Am3hv4rHgbfu0r236uVSTwAufTnIShd3trIceqPUtUIbKlic2hNiRougJ16DrOmk+G/QXn5cw23nTGDErqy1u8APMX9k+WXSdUx/bPT7hhRo1TVZCBnyhEJFrkgktboBr5TThP6U5x+1lwvbZs42DGunAXalcf8BaXLY23aGLpd7h6q1Eva630ItcMDYqdRoRzn5NFPrrO3dgQP2XE9PtC2/8AzW/0lr44rG1KX3OnU4iJi2IiICIiAiJ5qLcEdQYEVtbeFKS3FtWCi/NmNlA6kmcx3x7T6NHEvSda1ZksCtOolOmCQDYv4m56gAepl8r4NTbvFDZGDANqAym6t0uCLjpNOqq1n7t1Dra7BgGFuFrHTWTCFT3C3k+2d9UXC06CIyqCru7MSGJDu55DLyHtS41KyuEF9QNRY9BflobqJ5xOWkgVFVFUaKihVA8lGglZ2ltbuWz8Qt7jy+kJWta1uYzN4VFjpzY2A5BeHz1mlia9PDimDm7ypUCIwXMzMy6huGllJ6C3x5hR7YHOJpNUpLToBmz5SXfVSAbm2gJBsBOm7LejjFp4lSKiIxaidbZwCpax5i7D1v0iY0iJ2q28+ycTXxDMuHfukC9y5ZCcwU3fuywPFtNOUj90tgkV072nXAp1jUu6atUCaEjgRrf3Tom1cTlQ+kwbuUs1PvTxcm390aD46/KV0vySFbGolO7HKg1DEi99dSL2INzoP5QtXfnDqbBqlhc3Cg5yTrcch0mbbODS9yo1+vP4zne8TLTOlpKrJvDv73rVAGelS7p0sg1U5tDpx58J0Pd7Z6YbDU6a5rgvdrAs5zDMzXPEm3pw4TgOJa9N/NT850ndTtHoVKCiq4p1lQBg2mcgDVD+K9uHG8zpO3RmrxiIhl313k+1bLWlSptnxddUw6AguyI9iWsfCSUOnAXFzxmxS7LVq4ZUxNSoKmVS5o5codRbTNq4t5CRvY9sLO1XGuCQKlRMOGvZc5zVWUHgdQv+adSrtYTbeunLrfai7F3LTB1NKjNTFJlXMo7wOzAljY2ItcW85bMI+c5rMNQbaWJFtc19BoJUN6duikxuwGnM2lz2HQK0KYPHIC3qRc/MyqzJVonLqWJvfxWsvNgpGpB4ekqW97g4eoOtNh8VMu+MNkv01+E5NvrvPRKP3damxyMLK6trY2GhkjlOE4+6bqcJpYLgZupwnZj8cl/X0zufYNT/APQVj1xbfKlR/WcMM792IUrbLv8AmxFU/DKv+mVzfxWxeugRETkdJERAREQEwYzEZFvzOgmeQ28CuAHUqQNCrXB9QR+nKBGY6vYGeNl0rJmPF9fQfhH198rG8O9S0yEdSrE6DirH8uYcL8NZu7J3hrV6C1wlMo2aw8SmwJXiSRxBgfd7dp9zh6tT8lNiPWxt87TgOJ21XceOtVYnQ3qMfXS9p0jtG3kSrgW7s6tVWmynipBJYH/JOUVDwmlFLN/ZmynxVejh6ftVXCjoo/Ex8lW5PpP01s7AJh6CUaYslJFRfQC1z5nifMmcD7O95KWCxJqVEzMyZKZvYKWIzcAdTYC/r1nbMTvCES9VHpaak+JR6kaj4SL+pr40t4KxYrTX2qjBR6k2v7uPulmw2HFNFUcFUAegFhOd4ve+jQxSVWIcMrdzZrKWYWzE2NhbMB1vLWN4KmUM+HIBF7o4YgW5ggXlFkJ2l44pgapBILZVBBsfEwvY+l5xirYITzNhOjdqm1EqYWkUYMr1gbj+yjXuORuROaYhtFHv/fzmV/XVh6qz1X+6b+7I3A4dqlVUQXZ2CqBzZjYD4mb1Y/dt6SS7Na9JNo06lbgiu1MaeKpayjXnqT6gScfRn7foLYGyhh8NSojXu0AJ/M3FmPmWJPvnvaNWwM0cHvVScXtUUdShI+K3mPam0EekzI6tp+Eg38vIzRyuUbwU/tm2MPh+IzqG/u5sz/8AAhndaQnCez/aNP8Apaviap0p03yaXNyypp/hzfGdhwu8qMAwp1cvXKP1vJlENnel8uCxB6Yeqf8AltPzBS4CfpLejaCVdnYoowNsNWuOBH3TcQdRPzbRM1xM8j5fxn4fCbNPhNOgZt050Qwl6M/RXY9Ry7HoH8zVm/5zj/TPzqZ+luy9LbIwnnSJ/wAzufrM83jTF6tMRE5XQREQEw4rEZFv7h6zNMWIwwcAG+h5GBC4naT/AJremki6dZ61Qgscq8SdT5AXlmOyKZ4gn3n6TTq7HCE92FAOpuxvf33gVza+7WHrD71C4HIsbH1taYqldVQU1AVVFlCiwCjQAAaATLvVtJsMqkUatcsSLYfKxW1vbuwyg38+BmOiuFyq1bEhCQCyKLlSRquYg3twuBA5RvxupXr1zUwuHq1UCg1RSUsFck2JUcyBxtyktsDsOZ0Wpi65pkgHuqQBZfJ3a4zeQBt1nR6W82zsOrinVOaoAGYhje17crD2m4DnNKr2h4JR/wC8x9Kb/wC2TtGkRgOzLBYSqtYCpUanqoqsGUNyawUajleWCvhPtCEAA3H4uGvX9Ocqe3e1LCILWrMSLgd2BcdTdhp/H0lx3SxGfCUqliO9QVNeNm1W+v5bSN7TrSkf+T2bELUrYjNSU3FJVIJN7lSxPsn04aaS94thlIm/iX0kHiLlrc+kDiW+CtRxLYct92hzUx0DgHXqRw90halUFhqNLc507tV3foU8B9oamDinxKIrh2JFLIxIZQcnFSOF9RrOPd2/5W+BlJrtrXJqNLJgdl1sTenQpPVa3BBe2vEngB5mWDZfY1j2ZTVFOkhPiJqKzqOdlW4J986xuDsNMJgaNNFAZqaPVa2r1HUFifS9h0AEsVZpNY0i9+SFweCSlSWkvBFC6m7GwtdjzJ6zmfaAr4V2r07kOuVhewBOgb014ek6LtDEWqDzvNBdkJi6wWqoemozMp1DG4ygjmL628pZm4nu9szE16iGgj94xtnynu3B452tl4aknjbrx/R2zsGEpqnHKoHDjYASQpUBYAAAAWAGgA8hyn2rStqOMmZREOU9p23fsj1KYRicTh2VToECsCj35ki97W5iclB8J9P4zqfby33OFa2ve1Be3Ioptfzt8px77WbWmlLRClqzLcocJt0pGUcQfKbmFrEm2ktGaseq/htPjan6i3Go5NmYMf8A1aJ+NNT9Z+W1uz92is78lRSxOl9Aus/WWwMOaeEoIQQUoUlIPEFUUEH4RltFojRjrMTO2/ERMGxERAT4y3529J9iBqVMBf8ArH+M0q+wM3Cofff9ZMRArFXc7NxqH4TA+4acyT7/ANJbogUqpuPRH9WD7rzVqbq0F/8Ajg+WX+Mv8+FR0gcr2jufh6hu+DViOZW31nipgKyKq0jUpKosqpWZVA6ZdRadUOHU/hExts+meKCBx7HYfFvocTV9BUI/6bSEqbo12Pt1T55m+pneDsmn+UR/RSdIHAqnZ3Xbm3vYzXbstr8v4z9BNspZgqbI6WgcwxO1NtIv3aYZyOq2Nve4ExUNq7ZdfvTRpkngqUzYfFhOkVtjvyE0a2w6h5CBxB8ZtWrXC4h8StMP4mVO7GUHXKUUangLdZ1Pd/eqk1xUy0SCAMy5Mwt1I195m7W3Zc8T8BNOpul1LGBaMNtOkRpVpn/Gv6zS2vvVhaKkvXS4Hsqwdz5BVuZW23UT8vyn1N0l/L8oHPN+N5am0yKeQ06dNy1NdCzm1rseTWJso015m16Udh+b/wCQf7p+gU3IQ8VHwmc7gUm1K69evr5wPzumwal/CCf8NvrPGG0cX62M/RidnVPkSJXtr9hQrVzVTFd3msWXucwvzIIcan043lLRteltIDsV2e42oar03VFpVTnZSFJbIFAJGtxcid/Wsp4ESEwW7i00VQTZVVRp0AH0khT2fbnLRGlZnct68TClC0yBZKHqIiAiIgIiICIiAiIgIiICIiAiIgIiIHy0+GmOg+E9RAxnDr+UfCfPsy/lEyxAxigOk9d2Ok9RA+ZRFp9iAiIgIiICIiAiIgIiICIiAiIgI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15200" y="1676400"/>
            <a:ext cx="1447800" cy="257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600200" y="4191000"/>
            <a:ext cx="7249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Convert each entire radical as a mixed radical in simplest form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09470"/>
              </p:ext>
            </p:extLst>
          </p:nvPr>
        </p:nvGraphicFramePr>
        <p:xfrm>
          <a:off x="1985963" y="5181600"/>
          <a:ext cx="4262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1" name="Equation" r:id="rId19" imgW="2984400" imgH="266400" progId="Equation.DSMT4">
                  <p:embed/>
                </p:oleObj>
              </mc:Choice>
              <mc:Fallback>
                <p:oleObj name="Equation" r:id="rId19" imgW="2984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181600"/>
                        <a:ext cx="42624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5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81706"/>
              </p:ext>
            </p:extLst>
          </p:nvPr>
        </p:nvGraphicFramePr>
        <p:xfrm>
          <a:off x="2243138" y="5715000"/>
          <a:ext cx="4667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2" name="Equation" r:id="rId21" imgW="330120" imgH="228600" progId="Equation.DSMT4">
                  <p:embed/>
                </p:oleObj>
              </mc:Choice>
              <mc:Fallback>
                <p:oleObj name="Equation" r:id="rId21" imgW="3301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5715000"/>
                        <a:ext cx="4667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58118"/>
              </p:ext>
            </p:extLst>
          </p:nvPr>
        </p:nvGraphicFramePr>
        <p:xfrm>
          <a:off x="3513137" y="5715000"/>
          <a:ext cx="7540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3" name="Equation" r:id="rId23" imgW="533160" imgH="228600" progId="Equation.DSMT4">
                  <p:embed/>
                </p:oleObj>
              </mc:Choice>
              <mc:Fallback>
                <p:oleObj name="Equation" r:id="rId23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7" y="5715000"/>
                        <a:ext cx="7540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46707"/>
              </p:ext>
            </p:extLst>
          </p:nvPr>
        </p:nvGraphicFramePr>
        <p:xfrm>
          <a:off x="5029200" y="5715000"/>
          <a:ext cx="7715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4" name="Equation" r:id="rId25" imgW="545760" imgH="228600" progId="Equation.DSMT4">
                  <p:embed/>
                </p:oleObj>
              </mc:Choice>
              <mc:Fallback>
                <p:oleObj name="Equation" r:id="rId25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715000"/>
                        <a:ext cx="7715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6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690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547E"/>
                </a:solidFill>
                <a:latin typeface="Arial" pitchFamily="34" charset="0"/>
                <a:cs typeface="Arial" pitchFamily="34" charset="0"/>
              </a:rPr>
              <a:t>Convert Mixed Radicals to Entire Radicals</a:t>
            </a:r>
            <a:endParaRPr lang="en-US" sz="2800" dirty="0">
              <a:solidFill>
                <a:srgbClr val="0054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762000"/>
            <a:ext cx="5782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Express each mixed radical in entire radical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1219200"/>
          <a:ext cx="52054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4" name="Equation" r:id="rId3" imgW="3644640" imgH="266400" progId="Equation.DSMT4">
                  <p:embed/>
                </p:oleObj>
              </mc:Choice>
              <mc:Fallback>
                <p:oleObj name="Equation" r:id="rId3" imgW="364464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52054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388850"/>
              </p:ext>
            </p:extLst>
          </p:nvPr>
        </p:nvGraphicFramePr>
        <p:xfrm>
          <a:off x="762000" y="1981200"/>
          <a:ext cx="80010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52700"/>
                <a:gridCol w="2000250"/>
                <a:gridCol w="20002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Write the coefficient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as a  radicand and multiply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Apply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the product law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Entire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Radical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066800" y="2625304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5" name="Equation" r:id="rId5" imgW="304560" imgH="228600" progId="Equation.DSMT4">
                  <p:embed/>
                </p:oleObj>
              </mc:Choice>
              <mc:Fallback>
                <p:oleObj name="Equation" r:id="rId5" imgW="3045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25304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46482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76400" y="4648200"/>
            <a:ext cx="5682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Convert each mixed radical in entire radical form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653943"/>
              </p:ext>
            </p:extLst>
          </p:nvPr>
        </p:nvGraphicFramePr>
        <p:xfrm>
          <a:off x="1752600" y="5410200"/>
          <a:ext cx="4514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6" name="Equation" r:id="rId8" imgW="3162240" imgH="266400" progId="Equation.DSMT4">
                  <p:embed/>
                </p:oleObj>
              </mc:Choice>
              <mc:Fallback>
                <p:oleObj name="Equation" r:id="rId8" imgW="316224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10200"/>
                        <a:ext cx="45148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049547" y="3124200"/>
          <a:ext cx="914401" cy="44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7"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547" y="3124200"/>
                        <a:ext cx="914401" cy="44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66800" y="3607278"/>
          <a:ext cx="78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8"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07278"/>
                        <a:ext cx="78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074419" y="4114800"/>
          <a:ext cx="982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9" name="Equation" r:id="rId14" imgW="545760" imgH="253800" progId="Equation.DSMT4">
                  <p:embed/>
                </p:oleObj>
              </mc:Choice>
              <mc:Fallback>
                <p:oleObj name="Equation" r:id="rId14" imgW="5457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419" y="4114800"/>
                        <a:ext cx="982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20406"/>
              </p:ext>
            </p:extLst>
          </p:nvPr>
        </p:nvGraphicFramePr>
        <p:xfrm>
          <a:off x="2749550" y="4051300"/>
          <a:ext cx="13731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0" name="Equation" r:id="rId16" imgW="761760" imgH="279360" progId="Equation.DSMT4">
                  <p:embed/>
                </p:oleObj>
              </mc:Choice>
              <mc:Fallback>
                <p:oleObj name="Equation" r:id="rId16" imgW="76176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4051300"/>
                        <a:ext cx="13731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670104"/>
              </p:ext>
            </p:extLst>
          </p:nvPr>
        </p:nvGraphicFramePr>
        <p:xfrm>
          <a:off x="2803525" y="3619500"/>
          <a:ext cx="847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1" name="Equation" r:id="rId18" imgW="507960" imgH="253800" progId="Equation.DSMT4">
                  <p:embed/>
                </p:oleObj>
              </mc:Choice>
              <mc:Fallback>
                <p:oleObj name="Equation" r:id="rId18" imgW="50796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3619500"/>
                        <a:ext cx="8477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61666"/>
              </p:ext>
            </p:extLst>
          </p:nvPr>
        </p:nvGraphicFramePr>
        <p:xfrm>
          <a:off x="2820988" y="3106738"/>
          <a:ext cx="11223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2" name="Equation" r:id="rId20" imgW="685800" imgH="279360" progId="Equation.DSMT4">
                  <p:embed/>
                </p:oleObj>
              </mc:Choice>
              <mc:Fallback>
                <p:oleObj name="Equation" r:id="rId20" imgW="68580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3106738"/>
                        <a:ext cx="11223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869192"/>
              </p:ext>
            </p:extLst>
          </p:nvPr>
        </p:nvGraphicFramePr>
        <p:xfrm>
          <a:off x="2838450" y="2659063"/>
          <a:ext cx="752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3" name="Equation" r:id="rId22" imgW="419040" imgH="253800" progId="Equation.DSMT4">
                  <p:embed/>
                </p:oleObj>
              </mc:Choice>
              <mc:Fallback>
                <p:oleObj name="Equation" r:id="rId22" imgW="41904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2659063"/>
                        <a:ext cx="752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5054600" y="4052888"/>
          <a:ext cx="14176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4" name="Equation" r:id="rId24" imgW="787320" imgH="279360" progId="Equation.DSMT4">
                  <p:embed/>
                </p:oleObj>
              </mc:Choice>
              <mc:Fallback>
                <p:oleObj name="Equation" r:id="rId24" imgW="787320" imgH="2793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052888"/>
                        <a:ext cx="14176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078413" y="3621088"/>
          <a:ext cx="952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5" name="Equation" r:id="rId26" imgW="571320" imgH="253800" progId="Equation.DSMT4">
                  <p:embed/>
                </p:oleObj>
              </mc:Choice>
              <mc:Fallback>
                <p:oleObj name="Equation" r:id="rId26" imgW="571320" imgH="253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3621088"/>
                        <a:ext cx="9525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5061104" y="3108325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6" name="Equation" r:id="rId28" imgW="698400" imgH="279360" progId="Equation.DSMT4">
                  <p:embed/>
                </p:oleObj>
              </mc:Choice>
              <mc:Fallback>
                <p:oleObj name="Equation" r:id="rId28" imgW="698400" imgH="2793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04" y="3108325"/>
                        <a:ext cx="1143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5095875" y="2660650"/>
          <a:ext cx="8905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7" name="Equation" r:id="rId30" imgW="495000" imgH="253800" progId="Equation.DSMT4">
                  <p:embed/>
                </p:oleObj>
              </mc:Choice>
              <mc:Fallback>
                <p:oleObj name="Equation" r:id="rId30" imgW="495000" imgH="253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660650"/>
                        <a:ext cx="8905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7256252" y="4081463"/>
          <a:ext cx="9366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8" name="Equation" r:id="rId32" imgW="520560" imgH="253800" progId="Equation.DSMT4">
                  <p:embed/>
                </p:oleObj>
              </mc:Choice>
              <mc:Fallback>
                <p:oleObj name="Equation" r:id="rId32" imgW="52056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252" y="4081463"/>
                        <a:ext cx="9366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288213" y="3648075"/>
          <a:ext cx="6556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9" name="Equation" r:id="rId34" imgW="393480" imgH="228600" progId="Equation.DSMT4">
                  <p:embed/>
                </p:oleObj>
              </mc:Choice>
              <mc:Fallback>
                <p:oleObj name="Equation" r:id="rId34" imgW="39348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213" y="3648075"/>
                        <a:ext cx="655637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7319963" y="3135313"/>
          <a:ext cx="7477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0" name="Equation" r:id="rId36" imgW="457200" imgH="253800" progId="Equation.DSMT4">
                  <p:embed/>
                </p:oleObj>
              </mc:Choice>
              <mc:Fallback>
                <p:oleObj name="Equation" r:id="rId36" imgW="45720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3135313"/>
                        <a:ext cx="747712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7272338" y="2689225"/>
          <a:ext cx="6619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1" name="Equation" r:id="rId38" imgW="368280" imgH="228600" progId="Equation.DSMT4">
                  <p:embed/>
                </p:oleObj>
              </mc:Choice>
              <mc:Fallback>
                <p:oleObj name="Equation" r:id="rId38" imgW="36828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2689225"/>
                        <a:ext cx="66198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284775" y="63949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5.1.</a:t>
            </a:r>
            <a:r>
              <a:rPr lang="en-US" i="1" dirty="0"/>
              <a:t>6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154608"/>
              </p:ext>
            </p:extLst>
          </p:nvPr>
        </p:nvGraphicFramePr>
        <p:xfrm>
          <a:off x="1981200" y="5943600"/>
          <a:ext cx="539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2" name="Equation" r:id="rId40" imgW="380880" imgH="228600" progId="Equation.DSMT4">
                  <p:embed/>
                </p:oleObj>
              </mc:Choice>
              <mc:Fallback>
                <p:oleObj name="Equation" r:id="rId40" imgW="3808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943600"/>
                        <a:ext cx="5397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129223"/>
              </p:ext>
            </p:extLst>
          </p:nvPr>
        </p:nvGraphicFramePr>
        <p:xfrm>
          <a:off x="3330575" y="5983288"/>
          <a:ext cx="738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Equation" r:id="rId42" imgW="520560" imgH="253800" progId="Equation.DSMT4">
                  <p:embed/>
                </p:oleObj>
              </mc:Choice>
              <mc:Fallback>
                <p:oleObj name="Equation" r:id="rId42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5983288"/>
                        <a:ext cx="7381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303806"/>
              </p:ext>
            </p:extLst>
          </p:nvPr>
        </p:nvGraphicFramePr>
        <p:xfrm>
          <a:off x="4900612" y="5867400"/>
          <a:ext cx="738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44" imgW="520560" imgH="253800" progId="Equation.DSMT4">
                  <p:embed/>
                </p:oleObj>
              </mc:Choice>
              <mc:Fallback>
                <p:oleObj name="Equation" r:id="rId44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2" y="5867400"/>
                        <a:ext cx="7381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673</Words>
  <Application>Microsoft Office PowerPoint</Application>
  <PresentationFormat>On-screen Show (4:3)</PresentationFormat>
  <Paragraphs>151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1_Office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the exact measure of the perimeter of the rectangle.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Stephanie MacKay</cp:lastModifiedBy>
  <cp:revision>114</cp:revision>
  <dcterms:created xsi:type="dcterms:W3CDTF">2011-10-24T18:57:31Z</dcterms:created>
  <dcterms:modified xsi:type="dcterms:W3CDTF">2012-04-11T19:41:56Z</dcterms:modified>
</cp:coreProperties>
</file>