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8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E0E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3.wmf"/><Relationship Id="rId16" Type="http://schemas.openxmlformats.org/officeDocument/2006/relationships/image" Target="../media/image37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C90F-BA72-42ED-903C-70CA9F788758}" type="datetimeFigureOut">
              <a:rPr lang="en-US" smtClean="0"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6688-086D-40DD-A396-0A0428C3E7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wmf"/><Relationship Id="rId3" Type="http://schemas.openxmlformats.org/officeDocument/2006/relationships/image" Target="../media/image21.jpe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34" Type="http://schemas.openxmlformats.org/officeDocument/2006/relationships/oleObject" Target="../embeddings/oleObject29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33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32.wmf"/><Relationship Id="rId32" Type="http://schemas.openxmlformats.org/officeDocument/2006/relationships/oleObject" Target="../embeddings/oleObject28.bin"/><Relationship Id="rId37" Type="http://schemas.openxmlformats.org/officeDocument/2006/relationships/image" Target="../media/image38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34.wmf"/><Relationship Id="rId36" Type="http://schemas.openxmlformats.org/officeDocument/2006/relationships/oleObject" Target="../embeddings/oleObject30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2.bin"/><Relationship Id="rId31" Type="http://schemas.openxmlformats.org/officeDocument/2006/relationships/image" Target="../media/image39.jpeg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35.wmf"/><Relationship Id="rId35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21.jpeg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55.wmf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54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5 Radical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3243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5.2 Multiply and Divide Radicals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3593859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9" y="1219200"/>
            <a:ext cx="505913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6712"/>
            <a:ext cx="32670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7" y="3975847"/>
            <a:ext cx="8786873" cy="79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26" y="4825760"/>
            <a:ext cx="8960474" cy="106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99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5525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Multiply or Divide 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400494"/>
              </p:ext>
            </p:extLst>
          </p:nvPr>
        </p:nvGraphicFramePr>
        <p:xfrm>
          <a:off x="484188" y="1600200"/>
          <a:ext cx="36623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88" y="1600200"/>
                        <a:ext cx="3662362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349210"/>
              </p:ext>
            </p:extLst>
          </p:nvPr>
        </p:nvGraphicFramePr>
        <p:xfrm>
          <a:off x="533400" y="2452687"/>
          <a:ext cx="3481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5" imgW="1485720" imgH="253800" progId="Equation.DSMT4">
                  <p:embed/>
                </p:oleObj>
              </mc:Choice>
              <mc:Fallback>
                <p:oleObj name="Equation" r:id="rId5" imgW="1485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2452687"/>
                        <a:ext cx="3481388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581400"/>
            <a:ext cx="6268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Notice 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coefficients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multiplied and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variables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multiplied.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38275"/>
            <a:ext cx="23050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556941"/>
              </p:ext>
            </p:extLst>
          </p:nvPr>
        </p:nvGraphicFramePr>
        <p:xfrm>
          <a:off x="609600" y="5181600"/>
          <a:ext cx="781050" cy="739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8" imgW="241200" imgH="228600" progId="Equation.DSMT4">
                  <p:embed/>
                </p:oleObj>
              </mc:Choice>
              <mc:Fallback>
                <p:oleObj name="Equation" r:id="rId8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5181600"/>
                        <a:ext cx="781050" cy="739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5410200"/>
            <a:ext cx="5593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must be a number greater or equal to zero.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7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6593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5.2 Multiply and Divide Radical Expressions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02767"/>
            <a:ext cx="7668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When </a:t>
            </a:r>
            <a:r>
              <a:rPr lang="en-US" sz="2400" b="1" dirty="0" smtClean="0">
                <a:latin typeface="+mj-lt"/>
              </a:rPr>
              <a:t>multiplying radicals, multiply the </a:t>
            </a:r>
            <a:r>
              <a:rPr lang="en-US" sz="2400" b="1" dirty="0" smtClean="0">
                <a:latin typeface="+mj-lt"/>
              </a:rPr>
              <a:t>coefficients</a:t>
            </a:r>
          </a:p>
          <a:p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and multiply the radicands</a:t>
            </a:r>
            <a:r>
              <a:rPr lang="en-US" sz="2400" b="1" dirty="0" smtClean="0">
                <a:latin typeface="+mj-lt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The indices must be the same.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884457"/>
              </p:ext>
            </p:extLst>
          </p:nvPr>
        </p:nvGraphicFramePr>
        <p:xfrm>
          <a:off x="387831" y="1119470"/>
          <a:ext cx="3440703" cy="583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1422360" imgH="241200" progId="Equation.DSMT4">
                  <p:embed/>
                </p:oleObj>
              </mc:Choice>
              <mc:Fallback>
                <p:oleObj name="Equation" r:id="rId3" imgW="14223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31" y="1119470"/>
                        <a:ext cx="3440703" cy="583759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1092" y="719360"/>
            <a:ext cx="2007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Product Property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30213" y="1119470"/>
            <a:ext cx="3128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 Domain:  </a:t>
            </a:r>
            <a:r>
              <a:rPr lang="en-US" b="1" dirty="0"/>
              <a:t>W</a:t>
            </a:r>
            <a:r>
              <a:rPr lang="en-US" b="1" dirty="0" smtClean="0"/>
              <a:t>hen </a:t>
            </a:r>
            <a:r>
              <a:rPr lang="en-US" b="1" i="1" dirty="0" smtClean="0"/>
              <a:t>k</a:t>
            </a:r>
            <a:r>
              <a:rPr lang="en-US" b="1" dirty="0" smtClean="0"/>
              <a:t> is even </a:t>
            </a:r>
          </a:p>
          <a:p>
            <a:r>
              <a:rPr lang="en-US" b="1" i="1" dirty="0" smtClean="0"/>
              <a:t>a</a:t>
            </a:r>
            <a:r>
              <a:rPr lang="en-US" b="1" dirty="0" smtClean="0"/>
              <a:t> ≥ 0 and </a:t>
            </a:r>
            <a:r>
              <a:rPr lang="en-US" b="1" i="1" dirty="0" smtClean="0"/>
              <a:t>b</a:t>
            </a:r>
            <a:r>
              <a:rPr lang="en-US" b="1" dirty="0" smtClean="0"/>
              <a:t> ≥ 0.</a:t>
            </a:r>
          </a:p>
        </p:txBody>
      </p:sp>
      <p:sp>
        <p:nvSpPr>
          <p:cNvPr id="1028" name="AutoShape 4" descr="data:image/jpg;base64,/9j/4AAQSkZJRgABAQAAAQABAAD/2wCEAAkGBhQQERUUEhQVFRUWGCIYFxgYGBYVHRoYHiAYGBgeGRYZGyYhGB4kHBkfIC8hIycpLCwtGCAxNTAqNSgtLCkBCQoKDgwOGg8PGiwgHyQrLCksKSkuLCkwLTAtMCotKiwpKiwsLC8pKS4sLCoqLCwpLC8sKSwsLCksKSw1LC0pLP/AABEIAMABBgMBIgACEQEDEQH/xAAcAAACAwEBAQEAAAAAAAAAAAAABQQGBwIDCAH/xABGEAACAgAEBQIDBQUFBAkFAAABAgMRAAQSIQUGEzFBIlEHMmEUQnGBkSNSYqGxJDNyosEWgpLRFRc1Q3OTssLTVGODo9L/xAAaAQEAAwEBAQAAAAAAAAAAAAAAAQMEAgUG/8QAMxEAAQQABAMGBgICAwEAAAAAAQACAxEEEiExQVFxEyJhgZGhBTKxwdHwI2IzQlKS4RT/2gAMAwEAAhEDEQA/ANxwYMGCIwYMGCIwYMGCIwYMGCIwYMGCIwYMGCIwYMGCIwYMGCIwYMGCIwYMGCIwYMGCIwYMGCIwYMGCIwYMGCIwYMGCIwYMGCIwYMGCIwY5wYKaXWDHODBKXWDHODBKXWDHODBKXWDHODBKXWDHODBKXWDHODBKXWDHODBKXWDHN4rXL/ME+YzeYhdY+nASDIgam1aHh0sWIP7NiGHhlB7MBgoVnwY5vCzN8NmeQsMy6JtSKkZ7dyWYEmz+X0wUpreDFQ4nxIQMmWfPssrt6mKISAw0LvssYLCxX3iNq2w5zGQnaXUuYKoAKTQjWQGvUaBFkg7EdvGJpcgg7JtgxB4bkGi1apZJSxBt9O1ADYKABdXiZiF1S6wY5wYJS6wY5wYJS6wY5wYJS6wY5wYJS6wY5wYJSMGDBiVKMGDBgiMGDBgiMGDBgiMGDBgiMGDBgiMGDCrM8ZdZ2hjhMhWPqWHQD2Cm/lYmqugRqN7USJrgwgfjGZDSN0CUUyaEVSXcR0o9V0DIxJWwNk83YZcMzLydQuKAkITYi1AW+/f16gDQsAHzgoU04qvICyhM0JIo4kGbkEMcdALGNK1pUADcarHfWTiM652N2GZzaRxM+lHXRqJovsnTvetlv0hG3axhnyXKWjnY1vmpu3atZ0/5aOCKwYi5t5gQY1R1rcFijX9DpIO3g1+OPTNZoRize5oAblj4AHk/8iTQBOEfG+MRZdS2bmRLVmSDWE1aRZF2DIfH7u4FHuYU1egSrmTOI08bM8OWkCNH/aQhqyrAq6kqdgw0Flux7b8ZHi2Yy65SCIwyl3kRgGEnpSRST1BIAtQsTVE2F2304d8C5oykzCCNoxKFto0vSDVuFfSFk0nY17dhj0zfK6AE5U/ZZdRfVEAgZibPVjrTICe+oEi9iMcgAmwunB7e64VxTvBhPkM/PotlElHS4BCSKw7ggnQ/vqBQEEEDcYJsrPK4khnMSFaMbxWQQGF0xBB1EHyDpHg79rhOMGEMfD862rVmVXchdMSna23ok0dx5Oy+5JxKm4VKzWMyyih2VCdgo7kULIJNAeO1bkTTBhYnB2Dxv15SVVVYX6X06t2XwSWs13oXfjlOFTqBWaY13LIrX6mY+fIYLfcaB7myJrgwuThkgdG+0SMq90ISmNMCSVAO9g12Gnt7cR8EIMjNNKzSKVDXp0KdwFA2sEkgkXufFAETTH4GBqj3wqzfAjIsadeYKispIeme9IGs16tgfrv7749MvwCNJOp62YNqGti9HSyenV8vpatvYYImWDBgwUowYMGCIxA4rxXoBD03fUaOkE6VAJLNtsoND/e+mJ+PLNZtIlLyOqKO7MwUD8STQwRLuHcaeZlBy8sYaPWC4K01/IwIsNVEmiLsAmgT65yecrEYUXchpA50kJtqUbfPvte3pNkWMRk51yLGhmoCe/zr2977V9e2JU/HoVgecSK8aCyUZXv6AqdyTsB9cFCgZLL57SvVlj1A22kCj6W23Ttr0/WtW52x6ZeDPEoXkgAFFwqsSfW1hWPYGMqNxdr4u8QuXOYczmYRaRiWMyRZj5vRKv8AdlY9i6sCrVYNH3xxwnOcSliQzCKJ3ko/sW9EYjZmLDrncyUo3rbzeIRMoMjmtKF5xrCMGAVNLPtpatF7C9gQO23fE7hySgESkE3YYHvZJ+XQNIGwAtj7k9z+cOy0qGTqyCTU+pKBXStKNNEnyCf944mYlEYMGDBSjEDO8OkdrTMSRfwqkLD/ADRlt/x8Yn4MESd+HZrxm1H4wKT/ACcf0x6/Y8z/APUJ+UI/1kOGeDBQk0/DM0zK32iL0MWUHLk7lWTephezH2/PCfhOXzi/aGOagjRZ5GYnLsdqUk6mzHpFb9jQ84uOEeRyoeXMxtelZ1kq9mtI2A/AMLr3HtsSKNw/h+dapXzEOuqUNlm9Kn+ETjSzbE+1AeDeTfE3KTw5/qZiWOYyIFUxr0woF+goZHKV81k0dRxtHNHHFyWWeU2SBS1XzHtZOwF7k/17Y+dOGZp8yZYyYFatbtLLGpZ7J2c/Ob9Qo7EWW3xXIwObTtlowuIfhpRJHuOasPJD6M8h60ELR2R1rKsSpXSArKQdLE7127HG3JLmgN0y7H3Ekify6Tf1xgvGuCHLRrK02XExQt0daj9nR0shZrkbdjYv2ujtpvws5xOZypWeUvIkvS1MKO49GvbYmiLbuxqydsRE1jW0zZWY3FzYqXtJt6A0VgbOTxZhdUC1MNPol1etQWX5kWiUDC/4F9sfvEONZtNHSyLSWwDXPCgVaJLXv2IG31w2z+T6qFb0mwyt30sptTXmiO3kWPOPDJ59yQksLo37wp4zV7hwbA2++FO9YtWNKsrmM6+dGtCuVo9ulYkCiw5PqeIk+lkCtqVrGmrsmPx3Cgk7Ad8ZVm/irmZpG+zRxxwKaVn1M8g3o1VICKNUT6hvjpjHPNNFqqWVkLczzQWrYMU7lLng5mUQS6eoVLDSrL28bkhtr3FVp7bg4uOIc0tNFdse17Q5psFGDBeDELtGDBjlnAqyBewvaz9MEXWDH4DeDBF+4McySBQSxAA7kmgPzwm4vzFGMpNLl5Y3Kem0ZX0udIF6bAI1A0cFCi8Z5kczjK5MBpe8rn5Yl27+7bjberGxJAPnw7lqOEAys2al8yznqt70gaxEv0WvqT3xB+H+U0ZNZm+fMEyMe5IJJWz57lv96vAw7mmxY1qzySUjMS2KO4+u/wDI4ref4Gmvq5dmy09bSRUL8jWnyyCx8p23OG002IU02NLYwd1gfMWmwUw5R5oedny+aCrmYhqOm9EsZNCSMHcC9mX7p/EYs+MyzEoTMZae9JimCk9rjlIikU+49St+KDGm4zSsyOpb8PN2rLSLmTmU5NktAyEEsSSDQZAQg00Wpi1Ei9NDvtz/ALYxgNqR1ZDTKxiFf333+poqoGNlu1flUviLzfCJugkaTSxj9p1Gk6YViraTGjASm0B9ZAWtrxWsvzZCrW3Doq3P7PMTRgkhwT09JXtI5HsXY9yTjkMcdQF6sOAxMzM8bCRzWmJz9CULmPMADTZEeseogIAyEqSTY7+PqL7TnFOrTBFiNaX1nVukUiloigKg9VV7k3tijZfnLIsrRvl82gkoset1gCjdRaEkn738O/Y4DzXk5pmlE+YhYuCScrvoXQVUEXqoxKQaarfb1bRlcOCrfhMQz5mOHkVoh5pgMkSRuJOoSLS2CgKzWxAIUemrNDv+6cJp/itkUkkTXK3TYozJFI66hd0yg6hsdxtivDj3D4Ba56wqOFV4ZB6WExA1BQAdUvcjsAKvfGfZaEsQutYdc5Tqvo0Kpke9YLD6+x+uKJnuYBQ1Jpd4fD53OElgAE7LbuG/EXIZh1SOf1MpdQ8csQKqCzENIgWgAT38Yo/OnxoKNoyChlBIMzAEMw8RjyvuxB+g7Eo/+rxhncplszPBKJlYAxbsI1SQqSrJpUHsCDd7g+mws505ZPDJOmrqwYWgZt9Pki7YA+RdjuCQcSC8t13WHFW3/DqPHRW/lr42vNmUimgFTOArRsx0qfSCECFnt9tyPyxo0cbQHNy6QdTB1F9wsUa7+3qDdh+uMH5e4JBmZEGZzeUhhBtl66IxSvSq35B8nSVB98brw3mHJHpwQ5mByRpjRZUkYhVPYBiTSqdz7Y7bfFVxOeR39El5+T+zySOW0MhRtPbQQCBVE62kpFBBHq3Bxh/KvDcvJmJlznbuCjKup7V1Ug2p1EEAN+948bd8TjlxlXEkojfQzqg1FnYC70p6jWn5iCB7jvjNeCctGDJx5uB1MplKxKSWVvUFP01aYiQdqo2T4pnlbGAHGsxAHUrSzdVznDO5Yz5lo0Glo40jDalMZAVHVYz6bAQgEbAjY4ufwSTTBO6gl9cWm76ZY6lGsg+7k7jUO+5q03M/CxFkjmc8nUnSQ5eCJb0B3HVLSG7cqzPW4BKqKIxd/gYmXiyxRZQcw3qlj1AgVQtRe+2mz7keCLQSh4IHA15hH7rUcGPL7WmopqXWBemxqr3096x8983/ABJz4zLdLNSRo1kRr06SmdAASl9kB3P3sbI43SOytVZNLd+Y0LZScKaPTb+QvGI5dNCorULW13G6i1sfgVKn2Kke1pM5zXmusUbi0zIdi4Z9NUDZWM1v22J+tb0syUUMkYEueddywUqxAbSrbNdKSxK2BuV9jjfBDLCc35/Cw4zDNxTMhNcVrHw5yBkzwlBOmKJrrtblQt/kGr/C2L9xLllJjKb0NIEBYKrEaG1HZwymwAN1I9I74+b5uZWijjEMqsWUGSlaNg4C7F1ZdRG4sfu+xGGeY5sYomjP5i+jrZbmJEu1oGaT9G9XY9rGOJcNLI7Ma16/hW4eNsEYjHBbsnLTh9QmrtTBF1rsQwQsWChibJA1bVfauW5QB0nqsrKK9A0oRtsUJJolQTvZN7jUbyL4R8VzU3EY+pNmJEtteqWRl/u5qtS1H1BaHj+m5cU4xDlU15iVIkurchbJ7AX3O3YexxikjMbi0rUNUmm5OYmxmJK29LWybdPsuoVZj8GvV2uyZDcoxEKNhUju1IlSayzaXDA6lF13v0jxYPrHzjk2R3XMxFYwpchr0hr0f8Vbe+PPhPOuTzcnSgmDuQSF0upIHetSi8V2F3kdRNGgmfDsiIIxGpJC3V2TuS25O5O/c7nBiTgxK5SXmnldc/EY3dgpG690bcEa0+9RAI32rFF418KcpksozQhj61LBiDudKHS1agL3osRjSOM5NpsvLGjaWdGUMCVokEfMu4/EbjxincP5eiR81lljGUSUBYYuyu8Y1tKjFzrNkXSqdKi7IOkuSofJeThl4bla17RhW0zTp60tH+SQV6lO3bE/McJTfS86f4cxOP6uRiqcrcSORnkyk1qkshaMnssx2kiJ8aiNS+51DvWLdNNjZG0ELy8Q8tckcXK82YzhSLOzxqItZJIkayyoBbbV6Ce12TvucNh8Np/PEZiP8K3+oqv1xO5SN5uY/wD2Yx/nm/5fyxb8USEtcQCtcDWvjBIWN89cpPkstITmsxMTGzqtn5leIAAA/wAd/Ssc8M+L0scE/VOuV1VsqDXdgEZCQBek099zqb2xq3HeEjMwPGQLK+k+x2I39rAvHzzmsn0XcOCdLllFbi/uj62Sv1OIb39CV7Hw7DQzPML+7eoPTU+1pryly22fzPSd2Je5cxKO9eaJ7FjSL7Cz93F+b4K5Zf7qSRPofWP0JAw6+HnKxyOVHUA68tPN5o/dQH2QbfUlj5xacQ59nRd43GdrIOy7rW6NA5fkrHebuR0yUGp5SSWARYoz1XNiwNT6VAG5NdhhJ/sjmFLAQ5k12LhDf+HQ39caJ8Rcwqz5FW7NIygfVgFH9b/LBl5J1aQsUdSSY13UgWNILgGxW59N35IO3z/xX4tNgnNbHWovW+daV91ME2IcLEjvU/lZXJyzmNo5xKnVIjQmCgZGNILEh7tQ8V3w4Hwn4ijyMoiYOxbS2lgLOrtrr28dwDi5cJuXPQQsD6NWZYlkewo6UXqUAmma/V+79NtDxvwkz8XAHzAa8lVNiZjIHF5JAqysI4byRxPJukqQxmZHJSvvsVkG++mhqJJJ7UPpiJxvlnP5ZGnzSAkn1OzlizG/vVuT7UB4FdsfQWMf+KvHDNmVy9kJDTV4Z6Itver2H4n2rS5rQ06LysaQ+Mul1ofuyrvF+OSSRrqh0xOypHJYs9JZUfbT6gW1b3tQ2xYfh3ynnOvDm2iRI1QuoZ2BcvG6oBSGh6gSfF7A4pWazxkgiWqSGFtNXRaR5ZGb8SGH/F9cfR3D4SkUanuqKD+IAGIaASssELDITWrQPXW1lo+H+aPXlzEInzEzO5PVRUGoVoAZW1IKAF0R+Qwx+HPLOZgJizGXMcMMplgLtC5tlKlAEZ9rZm1X5r8NJwY6fE2Ssw2NjqvT2WWc88oZzNnoJlUeBpnnd+sqFmOtYx2tRRF9zsN+4wgh5NzORHXWGaIxGPT6oTo1HTKeor+tdBI97fsavG5YR86x3kZvGwP6MpwiibHYaNySep3UE2sY4BxDJ/ZlGay7NP6iJQBra2bRpYNqBFAeqt1ve7xa+A/B7JZ3KQZhzKHmjWRyrn5mAJHbx27eMZjlHUlSrlSDsg1k3bbqoYlhpIPbycfQ/IIrhmTHtAgPbuFAPb64tutlJdmoFVpvg9lYYzolzAVQWCiQr2s91rGdZCIt+0YsWBZAWqRiAxB1MynVuDQ8Ch7k/Q00epWX3BH67Y+fJ0kykskUsMvzkqUQyXqJJFLvs1/rjThSzP8AybeK8z4kJux/gu74b0nfKnLseazIhcsi6He00LbAoKKhdNUT433vsMXsfC3KWCWnNCtpSn8kA9h+mEXw24LMcz9pkhkiRUZF6gCsxJQ/KWsAj6fd79xjTcVzluc5NlowYk7Fva/NxWJ/E/hC5GWBMoChY62fXIZL0uoqUHUu19u9G+2KLnuLTSRrrMrRpLSU71qYPrADbCiCDpA3Yecbh8WsmhyEkhVSy7aqF6fUSL9sIYeHRvy8TpXUnUAahYVpmJAPgEPjKW2/Xatl6keIMcYDWiw4HNx6dFSeTeF/axmep1IxBF1dJBvUCpBLbEWBVHwvbvd/+EXL6KJZpBqmV9IJIOkEb6RW12fyxJ+H6q/B5lAFaph+NgsD/MY8/hFng32lS6ltSmrF1cijb8F/ljkUcpaKH/imSaR7pMx334XryWjYMGDFyypRzLxGSCNDCFaRnACNdMKJayN1AUE6gCbA2N1hRzVy0Wdc1l4VfMBl+8V3FqjWCuwJAYnfQGoXsZ3OCnRGVFsr6q6vR2CsGp6JBo7VRve9t0vN/EszJncrkoJTAsoLySLu9KrOAD43Sj76jgoXfMHIDcQiZswYusx+VQemF+6uogMSNz1KB37AAVUo+GcUya6DEcxGNlLltY3qi6BtYrsSB4w8zDcXyzDTm4Z1HcSRqt/mqg/zxC4zz/OYGizeTDWPnhkOxG6kIynsf4sXNa9urVU9sUndJB86+tKZ8LeZo81mMyoKh+nGQoZX9IMpY2u2xkUEGiD4xpOM5+EEmScZh8qkqSv02n6mirIYDplSRpLK7Ud7b8K0bFbiSdVY2PsxkqqSHlnm6PPSZlEoGB1XvZKOiurEeDZZa/gxCbkGN8+M27XpbWkdDTroUzWO6tqYV5N+MZ/8OM99n4tKDsJpGhb/ABdOOWP+aOv/AOTG14ra4G6VjmFtXxF+qU8z8xx5DLtNIC1bIg7u9HSo9rrv2Hc4YZLMdSNHorrUNR7iwDR/C8Zt8Qc0754xutpHk5miF9nZQhlIH0YpvVWTjTISCo0kFaFEbgjxRHiscNkt7m8q97XKz34jy3n+Hr3py3+Vz/7f5YjyLKvULSq6tVKwaIIoBunQk3dEnbt48HxCOrimVXf+5kJr6h1v/NhTnc10U9bpLouQ66Vgo9R0kCgKUjsPx8Y+Y+MtL8S1o/4jSvE7Hh7L1sEz+IuPNWj4cZUtNm5yBsUy60S1dNdUm53NvJf5e+PP4wcfaHKrBGxV8wSjEdxFR6n4WNrxYOQ+FNlshAj/AN4y9WX/AMSQmR/0LV+QxmvxiyMq5tMxIyiOumi96XbUxaxpJNbUcfSNYYocreAWTDBkmJYJPlLhfqtI+H/ETmOG5Z23YR6GPu0ZMTH8yl/niufEjguTRknlQvLI4VYwxQOx0qCzL6lWythT6tsNPhVw2WDhyCVkPUJlTReyyBXo35DFrqxhZ8UzpmyLt8qzxkk9gBNDf9cWOcWxl1agLNKG5yG7Xp0VTXg0cmeDSO9rN0wUyyDK9cW4iBaQklTsAfTa142YRc/ZiSVUGbzCanEdfYsuacsY6ZhI33lPYeLw34fn4vsywME+0NxF7QadWpJmlaRh3FRJq1H3X3GKBmuIdMtKpALSt0NTelXe5ZZDZ/7qOVgN+8yH7u3kgyl1dobLWnhub8NtPQJQ5LZ+SeJy5iBzM4kZJ5Iw4UKGRWpTQ23Htj9545jbIZR5o0DuAQoa61aWYXW5Hp7bd++FvwnkB4ctHURI+ptQbUS2oGwT3VlOD4r/APZ7HwGs/hpkx7DQQADquCoWUzc7lV/6Tl6hILA5WFUNlA/Sdo6dULhTTMVsAm8TOMcqZyeF0fiAZCDqH2aMXW+zK23bfY/hhfxXhmiCKSCGSSR9INaQAGUOSlqyjU6JdD1dzqIAK7KcPAdJFgzsI1FizoCSx2uQAL6fTXbbqHY2xx1Sgu0GirnM8IAzQuv2EBB+onzGn9aAxqfw9iC8PiA/ekP6yyn/AFxmHMMoeOVgQ2uLLKSCGG+YmUb7773+mNU5FH9ggPupb/iZm/1x5Hw829/X7NW6b/E395p9j8Ki7rf3wn5q5oj4fCHcF2Y6Y4wVBdqLGixAAABJJ9vJIBo7/Gs3S5ME+32gA/oIjvj2ACVTHh5JQSxtgLUcGMxT43xgeuCiNyqzKzBR3O6KPw37+2NIyWbWaNJEvS6h1sV6WAYWPGxxGy4fG5hpwpUT4z8djhyLQsSZJflUEA1uLNn3IAAsn2oEij8uc/I/D81kylaFMgk1bBdUYplr077d9yR77OvjHxebLZ3LSZcAuEI9caSKAbvZu/4+O33iMUvimezOZOWedVdpYyVijiSEyJr9QVomJYsEKm12G9HE02rO/X7eS5yuy7aHj+9U3j43GeCSQJKOpJMbiVgSyFYxdXq06iKA7nbziN8MuA5qPimWEySxxKWKq+uNSVjfeMOAH3N0ov1HxeFOazEauJMvl/srRKWappHJYSRqCSyp0mBDAUBuCNqOLp8N+YcxmeIxCd3cBXIDlpdLadq9WmM1qGog9yv3rHLZmsGRuoP281qdhJSHyH/Xcb79NPdbPgwYMSsiq/PKWsIqM3JX7Qsq9tVawyhSSoIvY6fyZbxr08cyddjE4/8A1zH/AExcc3w2OUqZFD6Dag2RZFXp7E12JG1mu+KNzhxWLL8YybzNpVY2s0TVrMoJCgkCzV4kboASaCdcW84pfFjVnFnzPGoJx+ymik/wupP6A2MU7mqXRDIT7V+vpH8zj1MOaFr5rGxuc8MrUmk8+B2UrLTy+XlC/kqK3/qkbGlY+fcjzrmMnko4ct6RbO5ABdnZyAFs0AF0/Un6bGy8rfEPOxyPHmSmYIH925XLzo3f1L0lDAg+3sQTjx5sQxrzmK+vxMRZchoAk10Br7KsPJ08zmXX5opklH+JKI/9H6HG28S5kjhyf2oAuhQOoFW2oAqBfvYxjHD+DZmbPSDRHEMydVs3V0BFJNquksTYAojFg4wuYy3DpOHO/UEcAaJ41ZWki1GJo2W3rSWT1CwVPbY48xmOhZO5jnjvURx8D7rqZzJIIizUgEH1JCrUPMk+ZzfVLssk6qhVQq2jFR00LhpEHqNEV8t0e53/AC8AjRUUUqgKB9AKH8hj5mE8nUjEjAKQfVGsZdVvS2nS40GwNn09rrtj6YyeZEsaSL8rqGH4MAR/I49Y9kTmjA13NVfXovJw7nkHP++w+iyf4iTBuKgEnSmWZW0glhr09gAT/I98QMll/tk0UCsXid0B9Qe4wQ8gvZgdCEEtq2LDbBzpmyvFswQwFIgsqXokgbhTsKFWdhhn8KIftGcmn2KxJpB7/tJDexoH0xoNrP8AefXHkSQ9pjASNBS+gY4R4K+JtayML+KcBgzRQzxh9BtbJodj2Bo9h3xKzeaWKN5GNKilj+AFnHz/AMc51zcs8p68sdsV0pI6qoBIGkA0prYnuSCfOPajjMhoLBBh3zuyMX0JHGFACgADYACgB9BhJzly0ufyzRkAsPls0DezAn2I/Q0fGM4+EnMUzZ1o5ZpJFkiOzuWp1IKkX7gsD77Y2NmABJNAdzg9hY6iuZ4XQvLHbrAuJ53OBzlmji6xVYZJwqLPKCSixmUGwWoKWANA6rIGGXK/Lq5yZVh6JjjVo4XdOsuiJl60nTLAFpJZVqyQFG+6iuePZ85iWfMQAvJK7w5cKrsV0KRNLSC/TGxW/DSDt3x7clcYTJoFy9SSQ9VGglkWAmOSTqRlZJFVWA096FiQ7DtjxXxxsdbRTLo+hvyBpvLVwXAJPVWrkKQxZqSLSI1miMnSX5UmhkaDMaPZSShA/phh8U/+zpD7dv0bCXknisbzGd5IgoEgMgbTG0kkpmkEJai6KW0a63MY9xhr8UJVk4ZIVIZT2IIIPpfyNjjfhQRGAfGulnL7UuXLjLSxTLAiuzMix641zBFWF3ZAQQfHsL7A4g5/PFcwRA+i7QLqKnUG0NbG2b1rQPy/dO7KcT04SsZjJlRwGARHAIj1kPJR2sFhe9n61QCFpIzK5E2XC9XSoImDaQy61H7Pf0q1kE1e/gjUFURYFePL8KDxLl2KDrKw+UaTdX6dbRsT5kp/m7m+5xqHLvDTlspBAxsxRKhI8lVAJ/XGb83cFY5iV0YDLplhLUbjSZIuoAlXdkaHPuI9zvjWcZ44yxziTuVeZA5opZh8bIbGUPtIf5af+eM9yGYRoQqKQ9URpYEbkE6qF0bI3/Ig0dF+NYOnK/8AiH/2j/XGViVbT0S9jqGpiX8Wu/iidqxtYwPbV0tQyf8AzDMD8ztq4NB4kcqCZZxVkikU0hUXYsardQFF2T8wJFnZD7XjfOWiDk8tXboR1420Lj5xyzg6vTITq9PqakFtQavNe99u+PobkqTVw7Jn3y0R/wAi4rczIALtVyBoYMoO53rk08CearvxO4TlJdDT9RpirCJIzudILFiBRVFv1MCPmA9sVjlnJ7ZIimMeXnryfnASjvY9f8vOLN8RcuYJYM4prSem19gDv7+1kjzoHviFy9mckqBop4Tu5UdSO0WRldo61XQYD9MYsQSBsmH10tVluD9XKop9EjAyRo5SOyTbz5p5Vsl/lpiNiVHk41zgvLWWyYIy8SR6u5Ubn23xQZuXm4lNP0oMrprotmZAXkDaAfQh7AB13BF3+eNRRaAA8YujLiLKqkAugv3BgwYsXCpnOPxFjyjGCHTJmdhRPpQmq1dtTbilB87lfOQcV4hM0kpkdjK6DWzs8MmltpI1ikC9Q3pFqKUD07bjVuL/AAfys7M6sys13YDXe29EE/ndYp3FvhBnIkKwys8f7gbUP+E1pv8AhF7kXjh7c1AHTiP36eq1xYhjG5cvU89fp4ceKp02cjkLhekxpYk6irFpHbquY26asDeouxvqA/dxOyfA1zHW0M6BFaWNdXUWRYqEh1oQlhqK+iiGU3iJJyzmspYlhcANqpTV++kut2Rt58d+2PJuJQdSVmXMRM0ZrUAjdVmXUHaNVBj0WB6QDZFbb0yCSOhE4/Xlw+p6ra2dji3vctDrxHP1tGWy6tMkbOI1IjUubOlenrLdx3ax+d+Nn/JPDEzE0jTDqqoJBkBZiXakZtRJDaVPnbHXP/BPs2YjZVBjeNaJG1lfQdvZi/4HTj15KzvoOlaIrrs21yAGgi38oBvUaFVsTZGP40x4g7WPSxXnfrqFHwydp7SFxJJ2H9TRPuPe1J4pyTIjrPks5JC8dlFlPUVdVBgrmyqkbUQ2GfEIs0IBLDOZsz6RI/7IakAOpYRp0INdNXc1ue1UjnrjZmzEcLF+hpVisYtnZrI2OxPygX2smidsM+SeYgqHKrC6vECwV2FkahqF6F0tbdiADfcY8eTBYoYVk7yHHei0fKTxduddxwuyUEcLpXRAVwsXv4ckp4nwfMRqzmOUDbUdQou0mrWaIC3qAIW7Pt2H4ecZEhj0lqjRV1lmpa2VVA86QPO1jY74n8Y4m2dlSHKdUlzp6bWoaYnb0NuuiizEELtfgnCmKWLIrJlc1EzprDKaIs1R/PaiPp+n0MLpmYYPe3Um6G4Hnx38qXhTxsikcIiXbWeZ47eXna81efOyFw4abTqXUPUR3GmRQC1URRYg0fIoWTJ8xGLhpjgklgmM7PmCHp+qVGgrItXGw2oi7UjxZQcu8VRpxI37OOPXpBu6a9tzZFna/wCLDjgfKE/F5MzNl6SK1UM3ys4cyGv3tPYkGrc98dxvcZqcNKGv2UQynOGu23P77L9mz2blymuTPyMrIzmJ2vZZHjrUz2xYpYAUj3rvhNneFvDHDI2pkmjWTXpag7mQFWfcFvRd7Xq7e7fmrkPMZBEaWRCKbQN2A++wX1ei2a+3knCOTOyGMRGSQxKbEZdygIuqS6HfG+COfNmY8EZjYIrunYCuIX0uCBc4vhI310rRMsnw7MQapo5OmYsquaLKDsG0Oseoig24N+dJ274Z/wC1+cfKsRn+rtU0Xo1IjP07Y7EnUVGwqpB374QzcYzEkIgM0jxgACMuaIFaQfJA22N9hh4vJfE3hWJRK0WxVGBRKvULNWQCbAN13GKHx4oEdq5t2P8Arx/13PlXNU4lpY4duRZ8OHovGaKLL5PLSQFlfMJIHYMSZB1JNiL0hSYlJoC6IN3WFMfDTOelDAzsbJEcYZzut+sLcajbYEfMd6ahaOMcAh4fBFFmJhJOqU0ES69JLa6EhKmIEkkkb+s7Mpx+8E+Jv2NRFFDBGB93VrY/42JBfck2NHc7GzjPKRn1dQrYLrBNJw5yQ53ZvmdsNNAOZ309lW8zweSBE60Zi+6FcSAoDtuWQIFurIY/XHOTDaWhjYJFIDqUULLUmoe5Gu69wuLbzjz5HxLKrG0TQyi7vS6kGqCHzZAsMBQBJsDdXy/y008QzMKPL0ZAlKCbb0u1D+FVAv3lr7uK2sHaNMZ662tU08jsFIzFxgEEBndDTe55aAfVaXmuY1kiVYJXaVHRSDHaq/arKjXuCvpLUe/thXJnpl3Zk20lmaKJixJJRiekKJvb33Iq6ECbiaQwp9pyefj8aHOX0H70ix6nB9Teo37fliLHzxww0GhzS1QFvlHoLQWqmJAoAUB4H0xuFL5gk1X79Vdec8yTw7MsTIahZtLxFdwNQBOnY2PfFO5V+M02ZzLLMiLEqsdKqS7EBtgS1Detq/PEjjfxFy/EMtPlYPtMs0sbKsZjjGr0ljvHZ7Dx5rxZGZcHfTxJz33lH4alZf5Fh+mLo2hwdfAfhciwFYOZ/iO/E9EZjVRG4a1vy6LVljqFeaUn90Yr3V0MlTNtYJCsemNQFAEeoUTtvut4hcNgZZJaBNMq7WQWEqCh7mvHfDOJPl86XagF30nUbL6fN138jv3xdlDHEN8PsV6UMPbxNZ/cg6Xo5tXWV32HMryy2asE9RyCwr0uA9swBY3tYrbYb1RxoXw64JFNlOpIrOSdAD9QaURVAUWd6NgkbHxQAArHBuPPE7VAkqMNhJEC6gBiwsMAVBJbfxf44unLnOMFvG6RZWqYHUkayatrAugdh3JvwTRrzsaX1QG3Fcwtc0ASiidaIy8AOQ5br85m5cVeh9my6SPqYCNj6T6JDdM1au+5IPYXWxWy8b0JmsqYCrFyFKvGOmhCDSvpNad9hsbNEbVZOI8zQpPllDqzO5qmHpAALMT+G34kYqHGM6WzkzdOSrNVG5tfWA2w7VvjzcPhhicTkxA7gbmB1HeDtr91k+ITPibcA1vlelK//CWDTkDux1SsfUCPCKPyoCvpQ8YumKp8LoyOGQswIL6noijTM2mx/hrFrx61AaBMxd3nbndGDBgwRReJZIzJpDsm4Nr9DdH6HC6XhM7AXIlgDcq7FSK2Qax3o+onVv8Ao7wYKFU5Mvm0o6mkF10xFagEszX1JbbYKtk1ua9wZXk6GbTJPBGDZ1RmOgfG6CVk379iD7YtmEvNUEzxosAtuoGv00ui3QnURsZFQGrNE1glLy5t5VTPwdPZWWwh3ArsV23A2HbsQMYdxblDMZR2jk1D01qvSWS/lYj0uv1seexxvMGVeGcLGP2L65JSQCeoxBFMZAVGx20Hxv7Kc7xppHjV0jCSyMsaSwM7AJpVmYGRf+8ath23FjfHbX5dNweBXDm2bGh5hYBxHiDSZhZhJEsiV4I7HYlWJ7D8LxK4RwXM53MuYg8sr2G6Vxrp9IPUfYIvpF7+PPbG5QcvBo1kky8COx3QZdnKmz3qeq8/njr7VNlS8aRgKg1Do5UnX8gtVE2/zEG/3friQY2/KwDSuel3WvC+C6LpXXmed75a+S8uQvh0nDx1JCsmYI06gDpjXa0jB38bsdzXgbYoPP3FRns2YMtHpCsQ5UBC5FHUzg7rt9PmHc41/gualkDmUVTFQDE8JIG2qmdrB7ivH12GP8Z+H/EDnJfs0YHUa9ZbQFXtdggPekbA2PIxTMXuBIOqpkaQzKxVv/q8lNM0quQb0k+n62pjrD/J87Z/K5rKQNINHWii6SJCiFHOkjTGuxrcdqsY825N4zAaVQ/4FyP6sv8ATFr5G+GUy5hc3xAoZEOqKMeqm/fc2RqFCgLqvGMcLMS138hBHgqmNkzDgEy+J/A8xnDCkMbMqhizAXWoFRQsWdgasYoZ+GuaA3glJvuCoFefTR3+l/njesGPSbI5oppXpRTyxAhjqWBZX4a50sB03U2KJj9I+rHXsBjS+eOMS5HhqhDpmKrHqG4U6aZtVbUd7rtZ8YuWKrznnoXQwTKdJr9pVhHPyll/d3APvroWbAh8jn/Mk08k1ZzdLEpGBlBkal1qHZtRpQQGJr1VVk1vuxu7ONQznNPBsrl1WJYcwdPoijUSN+BZtoh5NkeaF7Yq0fwdzhZehPAYCdiwYlVO400TrA2G5U/TDnKfCyCBm+2Z4NpUEoqLFQZtKm2LFrI0ih3PvWMEbJWE7GzuvbxmJwOJbGbc3K0DIAPOjfHnRWflTM0skcfTj1kgHVoUm26ayBdNqPcgLYsgb4n8rcxy8Od+it6j6ks7yA1TEXYI27E9tJG97RwmPJvEclElRxKFCFWXYbEgt6tQO5J9VsrH51JXxfCzJhwzdR9JBUFtNVuKZArV9NVfTHQgynM00ePj5Kp3xbtm9lPGHMAputFtf2rXxWb888wSZo5eaaEwmpE6ZcEWvUQvGWADUa8WKN4rh1Bb3phd6kG1DsRG23nz3xpXxA5KzM+YX7HEOmsWj5ukFFBaQDtQAqttzhC3wrzpB0LpLDe5QN/fZ7/pj0435W1mXyk8PaPvJfmq1wriQ1xyBhrRw2klPCyKNDCrYlh6aF0cV2PjJjzLzVuSwr5aGwHcGiKA3BxqfBvhRmXlH2rSqWCSPVqAO43dqamJBIrbxhxzB8OIYsoflednCo5RB6n9HetR28sWIrau2OhOGk33rFclbDHkbVV7rG+DcxRwaxJAsqOWJDMRQOg+BvWnztv2xtfLXw4yGZyyStlwrEtelmItXZLF7i9N/njLuSeDLm+K9NlkEMjSHVoKEKdbRn5Qq6qqq9wMbfn4Psghhy6OsSqfRGGqzNl99SjuA0jVe9t47RiizMMnLna0NsLrh3w7yEDiRMupdezP6yD7jVsDiNzfw3Iwj7RmMoZizhfQuptTGl9OsblqG25J3x65PjGelUDpRpIZAtsk2jTodmJ3BHqQKG7esbXhRFwybMZhIcx1ZEjlDhm1ahQzAVyOn0x6oo6KnY7iteMq6XGSbJmKSRuHgQpG0vpi9WkMyIrIDrMh6bubACCgfJxHXjnCxnBEMtl60nT8gkEyr1GR8u1FAUPpZttSkbbE22TluOISSIW6mljqLlLu2ILoAwBbc15JPfCHhHMeWkTL6zmY5J44pDpeVlUzhumDL9WRl38j88FCsGT4276G0ai+XEjRIUYq2oDZyQCDqPcj+6NecLc/zbmFzy5WLLow6AzD65NMioWZGARQwZgQDs3n88e2QlhuFS2Z6ksQkoSTOESiV1sKCjuB7m6x457jGXhmgVhmambQZDJmUEbNqEQkDOGHUZGVdqseLFwi8s7zXP0rj0FgUA0jX1FeJJGcL3UBmoHtvj8wZ7iKxLrSKYoJHiA684ZtOkFlAk2XWHXfvSkbHBgpVzwY6wYJa5x45nKiSrLiv3XZP1KkXiRgwS0v/wCh0/em/wDPzH/yYW8RyuieFVWdka9bBsy2nwtSLL6SWI7itIYkihdiwYKEg4RkWkUmeKWFg2w+0yva0CDayfUg37YZHha/vS/+dN//AHibgwRQTwsANoeVSylQTI76b+8A7EWD5wuk4HmdOlc4y0bB6YY3ZIBLsSU7Ai9RA+YXeH+DBFXP9nMzZ/t0oXagEF7Lp+Zidty3vemyaOpvkMq8erXIZLPpsVQ9u+/498TMGCJPxDgskkpkTMyxgqF0LuorUSwF/MbH09O4IJGPHL8DzMYH9sdqFetFIJ33JvVd99+3i98PsGCJOvD8zS3mFOllYkRVqAADKfXQDGztuL+mGc0CuNLAMPYi/wAMeuDBEij5RhRw6NKlVQWR1X09rQGmNbWb2r2x65HlmKJQpLyUpS3NllJJpv3tyTZ8n8AHGDBF4fZF19TctWkWSaBomh4sqL/AY9cdYMFK5xC4jmpY9PSiMt3qplWqBK/MR3ahfYbn6GfgwRI4+JZvSA2WAejdSKyFgo00bBALWLI2A+u0bisUmZTTNki4B1KvVQWdLadRDje9j3ABsX4suDBQkfLnCkjVmGXWFtRXazqRWOg6m3Ox8gEWa2omHx/K5981EcqUSJVOpmkoMWWQbw9M6iH6bA6vusPvYtGDBEqzOTzLIoSdY2GmyYlkJIIL36lHqAI2Aq7wgn5KzcmsycRkJLMQAsirRLadSxzIQUBAAVlFrbBvF0wYIoqZL9iInZn9GhmJKs22kklaonvYrvthXl+ScpGECxECMRhf2kxoRMzxDd9wjMSAffD7BgihRcJiXp1GpMQ0xsQGZB2pWNkbbd8L+I8k5LMymWfLRSSNVs66jsAB37VXjD3Bgiiw8OjQ2qKDbHt5chn/AFIBP1GDErBgiMGDBgiMGDBgiMGDBgiMGDBgiMGDBgiMGDBgiMGDBgiMGDBgiMGDBgiMGDBgiMGDBgiMGDBgiMGDBgiMGDBgiMGDBgiMGDBgiMGDBgi//9k="/>
          <p:cNvSpPr>
            <a:spLocks noChangeAspect="1" noChangeArrowheads="1"/>
          </p:cNvSpPr>
          <p:nvPr/>
        </p:nvSpPr>
        <p:spPr bwMode="auto">
          <a:xfrm>
            <a:off x="63500" y="-885825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CEAAkGBhQQERUUEhQVFRUWGCIYFxgYGBYVHRoYHiAYGBgeGRYZGyYhGB4kHBkfIC8hIycpLCwtGCAxNTAqNSgtLCkBCQoKDgwOGg8PGiwgHyQrLCksKSkuLCkwLTAtMCotKiwpKiwsLC8pKS4sLCoqLCwpLC8sKSwsLCksKSw1LC0pLP/AABEIAMABBgMBIgACEQEDEQH/xAAcAAACAwEBAQEAAAAAAAAAAAAABQQGBwIDCAH/xABGEAACAgAEBQIDBQUFBAkFAAABAgMRAAQSIQUGEzFBIlEHMmEUQnGBkSNSYqGxJDNyosEWgpLRFRc1Q3OTssLTVGODo9L/xAAaAQEAAwEBAQAAAAAAAAAAAAAAAQMEAgUG/8QAMxEAAQQABAMGBgICAwEAAAAAAQACAxEEEiExQVFxEyJhgZGhBTKxwdHwI2IzQlKS4RT/2gAMAwEAAhEDEQA/ANxwYMGCIwYMGCIwYMGCIwYMGCIwYMGCIwYMGCIwYMGCIwYMGCIwYMGCIwYMGCIwYMGCIwYMGCIwYMGCIwYMGCIwYMGCIwYMGCIwYMGCIwY5wYKaXWDHODBKXWDHODBKXWDHODBKXWDHODBKXWDHODBKXWDHODBKXWDHODBKXWDHN4rXL/ME+YzeYhdY+nASDIgam1aHh0sWIP7NiGHhlB7MBgoVnwY5vCzN8NmeQsMy6JtSKkZ7dyWYEmz+X0wUpreDFQ4nxIQMmWfPssrt6mKISAw0LvssYLCxX3iNq2w5zGQnaXUuYKoAKTQjWQGvUaBFkg7EdvGJpcgg7JtgxB4bkGi1apZJSxBt9O1ADYKABdXiZiF1S6wY5wYJS6wY5wYJS6wY5wYJS6wY5wYJS6wY5wYJSMGDBiVKMGDBgiMGDBgiMGDBgiMGDBgiMGDBgiMGDCrM8ZdZ2hjhMhWPqWHQD2Cm/lYmqugRqN7USJrgwgfjGZDSN0CUUyaEVSXcR0o9V0DIxJWwNk83YZcMzLydQuKAkITYi1AW+/f16gDQsAHzgoU04qvICyhM0JIo4kGbkEMcdALGNK1pUADcarHfWTiM652N2GZzaRxM+lHXRqJovsnTvetlv0hG3axhnyXKWjnY1vmpu3atZ0/5aOCKwYi5t5gQY1R1rcFijX9DpIO3g1+OPTNZoRize5oAblj4AHk/8iTQBOEfG+MRZdS2bmRLVmSDWE1aRZF2DIfH7u4FHuYU1egSrmTOI08bM8OWkCNH/aQhqyrAq6kqdgw0Flux7b8ZHi2Yy65SCIwyl3kRgGEnpSRST1BIAtQsTVE2F2304d8C5oykzCCNoxKFto0vSDVuFfSFk0nY17dhj0zfK6AE5U/ZZdRfVEAgZibPVjrTICe+oEi9iMcgAmwunB7e64VxTvBhPkM/PotlElHS4BCSKw7ggnQ/vqBQEEEDcYJsrPK4khnMSFaMbxWQQGF0xBB1EHyDpHg79rhOMGEMfD862rVmVXchdMSna23ok0dx5Oy+5JxKm4VKzWMyyih2VCdgo7kULIJNAeO1bkTTBhYnB2Dxv15SVVVYX6X06t2XwSWs13oXfjlOFTqBWaY13LIrX6mY+fIYLfcaB7myJrgwuThkgdG+0SMq90ISmNMCSVAO9g12Gnt7cR8EIMjNNKzSKVDXp0KdwFA2sEkgkXufFAETTH4GBqj3wqzfAjIsadeYKispIeme9IGs16tgfrv7749MvwCNJOp62YNqGti9HSyenV8vpatvYYImWDBgwUowYMGCIxA4rxXoBD03fUaOkE6VAJLNtsoND/e+mJ+PLNZtIlLyOqKO7MwUD8STQwRLuHcaeZlBy8sYaPWC4K01/IwIsNVEmiLsAmgT65yecrEYUXchpA50kJtqUbfPvte3pNkWMRk51yLGhmoCe/zr2977V9e2JU/HoVgecSK8aCyUZXv6AqdyTsB9cFCgZLL57SvVlj1A22kCj6W23Ttr0/WtW52x6ZeDPEoXkgAFFwqsSfW1hWPYGMqNxdr4u8QuXOYczmYRaRiWMyRZj5vRKv8AdlY9i6sCrVYNH3xxwnOcSliQzCKJ3ko/sW9EYjZmLDrncyUo3rbzeIRMoMjmtKF5xrCMGAVNLPtpatF7C9gQO23fE7hySgESkE3YYHvZJ+XQNIGwAtj7k9z+cOy0qGTqyCTU+pKBXStKNNEnyCf944mYlEYMGDBSjEDO8OkdrTMSRfwqkLD/ADRlt/x8Yn4MESd+HZrxm1H4wKT/ACcf0x6/Y8z/APUJ+UI/1kOGeDBQk0/DM0zK32iL0MWUHLk7lWTephezH2/PCfhOXzi/aGOagjRZ5GYnLsdqUk6mzHpFb9jQ84uOEeRyoeXMxtelZ1kq9mtI2A/AMLr3HtsSKNw/h+dapXzEOuqUNlm9Kn+ETjSzbE+1AeDeTfE3KTw5/qZiWOYyIFUxr0woF+goZHKV81k0dRxtHNHHFyWWeU2SBS1XzHtZOwF7k/17Y+dOGZp8yZYyYFatbtLLGpZ7J2c/Ob9Qo7EWW3xXIwObTtlowuIfhpRJHuOasPJD6M8h60ELR2R1rKsSpXSArKQdLE7127HG3JLmgN0y7H3Ekify6Tf1xgvGuCHLRrK02XExQt0daj9nR0shZrkbdjYv2ujtpvws5xOZypWeUvIkvS1MKO49GvbYmiLbuxqydsRE1jW0zZWY3FzYqXtJt6A0VgbOTxZhdUC1MNPol1etQWX5kWiUDC/4F9sfvEONZtNHSyLSWwDXPCgVaJLXv2IG31w2z+T6qFb0mwyt30sptTXmiO3kWPOPDJ59yQksLo37wp4zV7hwbA2++FO9YtWNKsrmM6+dGtCuVo9ulYkCiw5PqeIk+lkCtqVrGmrsmPx3Cgk7Ad8ZVm/irmZpG+zRxxwKaVn1M8g3o1VICKNUT6hvjpjHPNNFqqWVkLczzQWrYMU7lLng5mUQS6eoVLDSrL28bkhtr3FVp7bg4uOIc0tNFdse17Q5psFGDBeDELtGDBjlnAqyBewvaz9MEXWDH4DeDBF+4McySBQSxAA7kmgPzwm4vzFGMpNLl5Y3Kem0ZX0udIF6bAI1A0cFCi8Z5kczjK5MBpe8rn5Yl27+7bjberGxJAPnw7lqOEAys2al8yznqt70gaxEv0WvqT3xB+H+U0ZNZm+fMEyMe5IJJWz57lv96vAw7mmxY1qzySUjMS2KO4+u/wDI4ref4Gmvq5dmy09bSRUL8jWnyyCx8p23OG002IU02NLYwd1gfMWmwUw5R5oedny+aCrmYhqOm9EsZNCSMHcC9mX7p/EYs+MyzEoTMZae9JimCk9rjlIikU+49St+KDGm4zSsyOpb8PN2rLSLmTmU5NktAyEEsSSDQZAQg00Wpi1Ei9NDvtz/ALYxgNqR1ZDTKxiFf333+poqoGNlu1flUviLzfCJugkaTSxj9p1Gk6YViraTGjASm0B9ZAWtrxWsvzZCrW3Doq3P7PMTRgkhwT09JXtI5HsXY9yTjkMcdQF6sOAxMzM8bCRzWmJz9CULmPMADTZEeseogIAyEqSTY7+PqL7TnFOrTBFiNaX1nVukUiloigKg9VV7k3tijZfnLIsrRvl82gkoset1gCjdRaEkn738O/Y4DzXk5pmlE+YhYuCScrvoXQVUEXqoxKQaarfb1bRlcOCrfhMQz5mOHkVoh5pgMkSRuJOoSLS2CgKzWxAIUemrNDv+6cJp/itkUkkTXK3TYozJFI66hd0yg6hsdxtivDj3D4Ba56wqOFV4ZB6WExA1BQAdUvcjsAKvfGfZaEsQutYdc5Tqvo0Kpke9YLD6+x+uKJnuYBQ1Jpd4fD53OElgAE7LbuG/EXIZh1SOf1MpdQ8csQKqCzENIgWgAT38Yo/OnxoKNoyChlBIMzAEMw8RjyvuxB+g7Eo/+rxhncplszPBKJlYAxbsI1SQqSrJpUHsCDd7g+mws505ZPDJOmrqwYWgZt9Pki7YA+RdjuCQcSC8t13WHFW3/DqPHRW/lr42vNmUimgFTOArRsx0qfSCECFnt9tyPyxo0cbQHNy6QdTB1F9wsUa7+3qDdh+uMH5e4JBmZEGZzeUhhBtl66IxSvSq35B8nSVB98brw3mHJHpwQ5mByRpjRZUkYhVPYBiTSqdz7Y7bfFVxOeR39El5+T+zySOW0MhRtPbQQCBVE62kpFBBHq3Bxh/KvDcvJmJlznbuCjKup7V1Ug2p1EEAN+948bd8TjlxlXEkojfQzqg1FnYC70p6jWn5iCB7jvjNeCctGDJx5uB1MplKxKSWVvUFP01aYiQdqo2T4pnlbGAHGsxAHUrSzdVznDO5Yz5lo0Glo40jDalMZAVHVYz6bAQgEbAjY4ufwSTTBO6gl9cWm76ZY6lGsg+7k7jUO+5q03M/CxFkjmc8nUnSQ5eCJb0B3HVLSG7cqzPW4BKqKIxd/gYmXiyxRZQcw3qlj1AgVQtRe+2mz7keCLQSh4IHA15hH7rUcGPL7WmopqXWBemxqr3096x8983/ABJz4zLdLNSRo1kRr06SmdAASl9kB3P3sbI43SOytVZNLd+Y0LZScKaPTb+QvGI5dNCorULW13G6i1sfgVKn2Kke1pM5zXmusUbi0zIdi4Z9NUDZWM1v22J+tb0syUUMkYEueddywUqxAbSrbNdKSxK2BuV9jjfBDLCc35/Cw4zDNxTMhNcVrHw5yBkzwlBOmKJrrtblQt/kGr/C2L9xLllJjKb0NIEBYKrEaG1HZwymwAN1I9I74+b5uZWijjEMqsWUGSlaNg4C7F1ZdRG4sfu+xGGeY5sYomjP5i+jrZbmJEu1oGaT9G9XY9rGOJcNLI7Ma16/hW4eNsEYjHBbsnLTh9QmrtTBF1rsQwQsWChibJA1bVfauW5QB0nqsrKK9A0oRtsUJJolQTvZN7jUbyL4R8VzU3EY+pNmJEtteqWRl/u5qtS1H1BaHj+m5cU4xDlU15iVIkurchbJ7AX3O3YexxikjMbi0rUNUmm5OYmxmJK29LWybdPsuoVZj8GvV2uyZDcoxEKNhUju1IlSayzaXDA6lF13v0jxYPrHzjk2R3XMxFYwpchr0hr0f8Vbe+PPhPOuTzcnSgmDuQSF0upIHetSi8V2F3kdRNGgmfDsiIIxGpJC3V2TuS25O5O/c7nBiTgxK5SXmnldc/EY3dgpG690bcEa0+9RAI32rFF418KcpksozQhj61LBiDudKHS1agL3osRjSOM5NpsvLGjaWdGUMCVokEfMu4/EbjxincP5eiR81lljGUSUBYYuyu8Y1tKjFzrNkXSqdKi7IOkuSofJeThl4bla17RhW0zTp60tH+SQV6lO3bE/McJTfS86f4cxOP6uRiqcrcSORnkyk1qkshaMnssx2kiJ8aiNS+51DvWLdNNjZG0ELy8Q8tckcXK82YzhSLOzxqItZJIkayyoBbbV6Ce12TvucNh8Np/PEZiP8K3+oqv1xO5SN5uY/wD2Yx/nm/5fyxb8USEtcQCtcDWvjBIWN89cpPkstITmsxMTGzqtn5leIAAA/wAd/Ssc8M+L0scE/VOuV1VsqDXdgEZCQBek099zqb2xq3HeEjMwPGQLK+k+x2I39rAvHzzmsn0XcOCdLllFbi/uj62Sv1OIb39CV7Hw7DQzPML+7eoPTU+1pryly22fzPSd2Je5cxKO9eaJ7FjSL7Cz93F+b4K5Zf7qSRPofWP0JAw6+HnKxyOVHUA68tPN5o/dQH2QbfUlj5xacQ59nRd43GdrIOy7rW6NA5fkrHebuR0yUGp5SSWARYoz1XNiwNT6VAG5NdhhJ/sjmFLAQ5k12LhDf+HQ39caJ8Rcwqz5FW7NIygfVgFH9b/LBl5J1aQsUdSSY13UgWNILgGxW59N35IO3z/xX4tNgnNbHWovW+daV91ME2IcLEjvU/lZXJyzmNo5xKnVIjQmCgZGNILEh7tQ8V3w4Hwn4ijyMoiYOxbS2lgLOrtrr28dwDi5cJuXPQQsD6NWZYlkewo6UXqUAmma/V+79NtDxvwkz8XAHzAa8lVNiZjIHF5JAqysI4byRxPJukqQxmZHJSvvsVkG++mhqJJJ7UPpiJxvlnP5ZGnzSAkn1OzlizG/vVuT7UB4FdsfQWMf+KvHDNmVy9kJDTV4Z6Itver2H4n2rS5rQ06LysaQ+Mul1ofuyrvF+OSSRrqh0xOypHJYs9JZUfbT6gW1b3tQ2xYfh3ynnOvDm2iRI1QuoZ2BcvG6oBSGh6gSfF7A4pWazxkgiWqSGFtNXRaR5ZGb8SGH/F9cfR3D4SkUanuqKD+IAGIaASssELDITWrQPXW1lo+H+aPXlzEInzEzO5PVRUGoVoAZW1IKAF0R+Qwx+HPLOZgJizGXMcMMplgLtC5tlKlAEZ9rZm1X5r8NJwY6fE2Ssw2NjqvT2WWc88oZzNnoJlUeBpnnd+sqFmOtYx2tRRF9zsN+4wgh5NzORHXWGaIxGPT6oTo1HTKeor+tdBI97fsavG5YR86x3kZvGwP6MpwiibHYaNySep3UE2sY4BxDJ/ZlGay7NP6iJQBra2bRpYNqBFAeqt1ve7xa+A/B7JZ3KQZhzKHmjWRyrn5mAJHbx27eMZjlHUlSrlSDsg1k3bbqoYlhpIPbycfQ/IIrhmTHtAgPbuFAPb64tutlJdmoFVpvg9lYYzolzAVQWCiQr2s91rGdZCIt+0YsWBZAWqRiAxB1MynVuDQ8Ch7k/Q00epWX3BH67Y+fJ0kykskUsMvzkqUQyXqJJFLvs1/rjThSzP8AybeK8z4kJux/gu74b0nfKnLseazIhcsi6He00LbAoKKhdNUT433vsMXsfC3KWCWnNCtpSn8kA9h+mEXw24LMcz9pkhkiRUZF6gCsxJQ/KWsAj6fd79xjTcVzluc5NlowYk7Fva/NxWJ/E/hC5GWBMoChY62fXIZL0uoqUHUu19u9G+2KLnuLTSRrrMrRpLSU71qYPrADbCiCDpA3Yecbh8WsmhyEkhVSy7aqF6fUSL9sIYeHRvy8TpXUnUAahYVpmJAPgEPjKW2/Xatl6keIMcYDWiw4HNx6dFSeTeF/axmep1IxBF1dJBvUCpBLbEWBVHwvbvd/+EXL6KJZpBqmV9IJIOkEb6RW12fyxJ+H6q/B5lAFaph+NgsD/MY8/hFng32lS6ltSmrF1cijb8F/ljkUcpaKH/imSaR7pMx334XryWjYMGDFyypRzLxGSCNDCFaRnACNdMKJayN1AUE6gCbA2N1hRzVy0Wdc1l4VfMBl+8V3FqjWCuwJAYnfQGoXsZ3OCnRGVFsr6q6vR2CsGp6JBo7VRve9t0vN/EszJncrkoJTAsoLySLu9KrOAD43Sj76jgoXfMHIDcQiZswYusx+VQemF+6uogMSNz1KB37AAVUo+GcUya6DEcxGNlLltY3qi6BtYrsSB4w8zDcXyzDTm4Z1HcSRqt/mqg/zxC4zz/OYGizeTDWPnhkOxG6kIynsf4sXNa9urVU9sUndJB86+tKZ8LeZo81mMyoKh+nGQoZX9IMpY2u2xkUEGiD4xpOM5+EEmScZh8qkqSv02n6mirIYDplSRpLK7Ud7b8K0bFbiSdVY2PsxkqqSHlnm6PPSZlEoGB1XvZKOiurEeDZZa/gxCbkGN8+M27XpbWkdDTroUzWO6tqYV5N+MZ/8OM99n4tKDsJpGhb/ABdOOWP+aOv/AOTG14ra4G6VjmFtXxF+qU8z8xx5DLtNIC1bIg7u9HSo9rrv2Hc4YZLMdSNHorrUNR7iwDR/C8Zt8Qc0754xutpHk5miF9nZQhlIH0YpvVWTjTISCo0kFaFEbgjxRHiscNkt7m8q97XKz34jy3n+Hr3py3+Vz/7f5YjyLKvULSq6tVKwaIIoBunQk3dEnbt48HxCOrimVXf+5kJr6h1v/NhTnc10U9bpLouQ66Vgo9R0kCgKUjsPx8Y+Y+MtL8S1o/4jSvE7Hh7L1sEz+IuPNWj4cZUtNm5yBsUy60S1dNdUm53NvJf5e+PP4wcfaHKrBGxV8wSjEdxFR6n4WNrxYOQ+FNlshAj/AN4y9WX/AMSQmR/0LV+QxmvxiyMq5tMxIyiOumi96XbUxaxpJNbUcfSNYYocreAWTDBkmJYJPlLhfqtI+H/ETmOG5Z23YR6GPu0ZMTH8yl/niufEjguTRknlQvLI4VYwxQOx0qCzL6lWythT6tsNPhVw2WDhyCVkPUJlTReyyBXo35DFrqxhZ8UzpmyLt8qzxkk9gBNDf9cWOcWxl1agLNKG5yG7Xp0VTXg0cmeDSO9rN0wUyyDK9cW4iBaQklTsAfTa142YRc/ZiSVUGbzCanEdfYsuacsY6ZhI33lPYeLw34fn4vsywME+0NxF7QadWpJmlaRh3FRJq1H3X3GKBmuIdMtKpALSt0NTelXe5ZZDZ/7qOVgN+8yH7u3kgyl1dobLWnhub8NtPQJQ5LZ+SeJy5iBzM4kZJ5Iw4UKGRWpTQ23Htj9545jbIZR5o0DuAQoa61aWYXW5Hp7bd++FvwnkB4ctHURI+ptQbUS2oGwT3VlOD4r/APZ7HwGs/hpkx7DQQADquCoWUzc7lV/6Tl6hILA5WFUNlA/Sdo6dULhTTMVsAm8TOMcqZyeF0fiAZCDqH2aMXW+zK23bfY/hhfxXhmiCKSCGSSR9INaQAGUOSlqyjU6JdD1dzqIAK7KcPAdJFgzsI1FizoCSx2uQAL6fTXbbqHY2xx1Sgu0GirnM8IAzQuv2EBB+onzGn9aAxqfw9iC8PiA/ekP6yyn/AFxmHMMoeOVgQ2uLLKSCGG+YmUb7773+mNU5FH9ggPupb/iZm/1x5Hw829/X7NW6b/E395p9j8Ki7rf3wn5q5oj4fCHcF2Y6Y4wVBdqLGixAAABJJ9vJIBo7/Gs3S5ME+32gA/oIjvj2ACVTHh5JQSxtgLUcGMxT43xgeuCiNyqzKzBR3O6KPw37+2NIyWbWaNJEvS6h1sV6WAYWPGxxGy4fG5hpwpUT4z8djhyLQsSZJflUEA1uLNn3IAAsn2oEij8uc/I/D81kylaFMgk1bBdUYplr077d9yR77OvjHxebLZ3LSZcAuEI9caSKAbvZu/4+O33iMUvimezOZOWedVdpYyVijiSEyJr9QVomJYsEKm12G9HE02rO/X7eS5yuy7aHj+9U3j43GeCSQJKOpJMbiVgSyFYxdXq06iKA7nbziN8MuA5qPimWEySxxKWKq+uNSVjfeMOAH3N0ov1HxeFOazEauJMvl/srRKWappHJYSRqCSyp0mBDAUBuCNqOLp8N+YcxmeIxCd3cBXIDlpdLadq9WmM1qGog9yv3rHLZmsGRuoP281qdhJSHyH/Xcb79NPdbPgwYMSsiq/PKWsIqM3JX7Qsq9tVawyhSSoIvY6fyZbxr08cyddjE4/8A1zH/AExcc3w2OUqZFD6Dag2RZFXp7E12JG1mu+KNzhxWLL8YybzNpVY2s0TVrMoJCgkCzV4kboASaCdcW84pfFjVnFnzPGoJx+ymik/wupP6A2MU7mqXRDIT7V+vpH8zj1MOaFr5rGxuc8MrUmk8+B2UrLTy+XlC/kqK3/qkbGlY+fcjzrmMnko4ct6RbO5ABdnZyAFs0AF0/Un6bGy8rfEPOxyPHmSmYIH925XLzo3f1L0lDAg+3sQTjx5sQxrzmK+vxMRZchoAk10Br7KsPJ08zmXX5opklH+JKI/9H6HG28S5kjhyf2oAuhQOoFW2oAqBfvYxjHD+DZmbPSDRHEMydVs3V0BFJNquksTYAojFg4wuYy3DpOHO/UEcAaJ41ZWki1GJo2W3rSWT1CwVPbY48xmOhZO5jnjvURx8D7rqZzJIIizUgEH1JCrUPMk+ZzfVLssk6qhVQq2jFR00LhpEHqNEV8t0e53/AC8AjRUUUqgKB9AKH8hj5mE8nUjEjAKQfVGsZdVvS2nS40GwNn09rrtj6YyeZEsaSL8rqGH4MAR/I49Y9kTmjA13NVfXovJw7nkHP++w+iyf4iTBuKgEnSmWZW0glhr09gAT/I98QMll/tk0UCsXid0B9Qe4wQ8gvZgdCEEtq2LDbBzpmyvFswQwFIgsqXokgbhTsKFWdhhn8KIftGcmn2KxJpB7/tJDexoH0xoNrP8AefXHkSQ9pjASNBS+gY4R4K+JtayML+KcBgzRQzxh9BtbJodj2Bo9h3xKzeaWKN5GNKilj+AFnHz/AMc51zcs8p68sdsV0pI6qoBIGkA0prYnuSCfOPajjMhoLBBh3zuyMX0JHGFACgADYACgB9BhJzly0ufyzRkAsPls0DezAn2I/Q0fGM4+EnMUzZ1o5ZpJFkiOzuWp1IKkX7gsD77Y2NmABJNAdzg9hY6iuZ4XQvLHbrAuJ53OBzlmji6xVYZJwqLPKCSixmUGwWoKWANA6rIGGXK/Lq5yZVh6JjjVo4XdOsuiJl60nTLAFpJZVqyQFG+6iuePZ85iWfMQAvJK7w5cKrsV0KRNLSC/TGxW/DSDt3x7clcYTJoFy9SSQ9VGglkWAmOSTqRlZJFVWA096FiQ7DtjxXxxsdbRTLo+hvyBpvLVwXAJPVWrkKQxZqSLSI1miMnSX5UmhkaDMaPZSShA/phh8U/+zpD7dv0bCXknisbzGd5IgoEgMgbTG0kkpmkEJai6KW0a63MY9xhr8UJVk4ZIVIZT2IIIPpfyNjjfhQRGAfGulnL7UuXLjLSxTLAiuzMix641zBFWF3ZAQQfHsL7A4g5/PFcwRA+i7QLqKnUG0NbG2b1rQPy/dO7KcT04SsZjJlRwGARHAIj1kPJR2sFhe9n61QCFpIzK5E2XC9XSoImDaQy61H7Pf0q1kE1e/gjUFURYFePL8KDxLl2KDrKw+UaTdX6dbRsT5kp/m7m+5xqHLvDTlspBAxsxRKhI8lVAJ/XGb83cFY5iV0YDLplhLUbjSZIuoAlXdkaHPuI9zvjWcZ44yxziTuVeZA5opZh8bIbGUPtIf5af+eM9yGYRoQqKQ9URpYEbkE6qF0bI3/Ig0dF+NYOnK/8AiH/2j/XGViVbT0S9jqGpiX8Wu/iidqxtYwPbV0tQyf8AzDMD8ztq4NB4kcqCZZxVkikU0hUXYsardQFF2T8wJFnZD7XjfOWiDk8tXboR1420Lj5xyzg6vTITq9PqakFtQavNe99u+PobkqTVw7Jn3y0R/wAi4rczIALtVyBoYMoO53rk08CearvxO4TlJdDT9RpirCJIzudILFiBRVFv1MCPmA9sVjlnJ7ZIimMeXnryfnASjvY9f8vOLN8RcuYJYM4prSem19gDv7+1kjzoHviFy9mckqBop4Tu5UdSO0WRldo61XQYD9MYsQSBsmH10tVluD9XKop9EjAyRo5SOyTbz5p5Vsl/lpiNiVHk41zgvLWWyYIy8SR6u5Ubn23xQZuXm4lNP0oMrprotmZAXkDaAfQh7AB13BF3+eNRRaAA8YujLiLKqkAugv3BgwYsXCpnOPxFjyjGCHTJmdhRPpQmq1dtTbilB87lfOQcV4hM0kpkdjK6DWzs8MmltpI1ikC9Q3pFqKUD07bjVuL/AAfys7M6sys13YDXe29EE/ndYp3FvhBnIkKwys8f7gbUP+E1pv8AhF7kXjh7c1AHTiP36eq1xYhjG5cvU89fp4ceKp02cjkLhekxpYk6irFpHbquY26asDeouxvqA/dxOyfA1zHW0M6BFaWNdXUWRYqEh1oQlhqK+iiGU3iJJyzmspYlhcANqpTV++kut2Rt58d+2PJuJQdSVmXMRM0ZrUAjdVmXUHaNVBj0WB6QDZFbb0yCSOhE4/Xlw+p6ra2dji3vctDrxHP1tGWy6tMkbOI1IjUubOlenrLdx3ax+d+Nn/JPDEzE0jTDqqoJBkBZiXakZtRJDaVPnbHXP/BPs2YjZVBjeNaJG1lfQdvZi/4HTj15KzvoOlaIrrs21yAGgi38oBvUaFVsTZGP40x4g7WPSxXnfrqFHwydp7SFxJJ2H9TRPuPe1J4pyTIjrPks5JC8dlFlPUVdVBgrmyqkbUQ2GfEIs0IBLDOZsz6RI/7IakAOpYRp0INdNXc1ue1UjnrjZmzEcLF+hpVisYtnZrI2OxPygX2smidsM+SeYgqHKrC6vECwV2FkahqF6F0tbdiADfcY8eTBYoYVk7yHHei0fKTxduddxwuyUEcLpXRAVwsXv4ckp4nwfMRqzmOUDbUdQou0mrWaIC3qAIW7Pt2H4ecZEhj0lqjRV1lmpa2VVA86QPO1jY74n8Y4m2dlSHKdUlzp6bWoaYnb0NuuiizEELtfgnCmKWLIrJlc1EzprDKaIs1R/PaiPp+n0MLpmYYPe3Um6G4Hnx38qXhTxsikcIiXbWeZ47eXna81efOyFw4abTqXUPUR3GmRQC1URRYg0fIoWTJ8xGLhpjgklgmM7PmCHp+qVGgrItXGw2oi7UjxZQcu8VRpxI37OOPXpBu6a9tzZFna/wCLDjgfKE/F5MzNl6SK1UM3ys4cyGv3tPYkGrc98dxvcZqcNKGv2UQynOGu23P77L9mz2blymuTPyMrIzmJ2vZZHjrUz2xYpYAUj3rvhNneFvDHDI2pkmjWTXpag7mQFWfcFvRd7Xq7e7fmrkPMZBEaWRCKbQN2A++wX1ei2a+3knCOTOyGMRGSQxKbEZdygIuqS6HfG+COfNmY8EZjYIrunYCuIX0uCBc4vhI310rRMsnw7MQapo5OmYsquaLKDsG0Oseoig24N+dJ274Z/wC1+cfKsRn+rtU0Xo1IjP07Y7EnUVGwqpB374QzcYzEkIgM0jxgACMuaIFaQfJA22N9hh4vJfE3hWJRK0WxVGBRKvULNWQCbAN13GKHx4oEdq5t2P8Arx/13PlXNU4lpY4duRZ8OHovGaKLL5PLSQFlfMJIHYMSZB1JNiL0hSYlJoC6IN3WFMfDTOelDAzsbJEcYZzut+sLcajbYEfMd6ahaOMcAh4fBFFmJhJOqU0ES69JLa6EhKmIEkkkb+s7Mpx+8E+Jv2NRFFDBGB93VrY/42JBfck2NHc7GzjPKRn1dQrYLrBNJw5yQ53ZvmdsNNAOZ309lW8zweSBE60Zi+6FcSAoDtuWQIFurIY/XHOTDaWhjYJFIDqUULLUmoe5Gu69wuLbzjz5HxLKrG0TQyi7vS6kGqCHzZAsMBQBJsDdXy/y008QzMKPL0ZAlKCbb0u1D+FVAv3lr7uK2sHaNMZ662tU08jsFIzFxgEEBndDTe55aAfVaXmuY1kiVYJXaVHRSDHaq/arKjXuCvpLUe/thXJnpl3Zk20lmaKJixJJRiekKJvb33Iq6ECbiaQwp9pyefj8aHOX0H70ix6nB9Teo37fliLHzxww0GhzS1QFvlHoLQWqmJAoAUB4H0xuFL5gk1X79Vdec8yTw7MsTIahZtLxFdwNQBOnY2PfFO5V+M02ZzLLMiLEqsdKqS7EBtgS1Detq/PEjjfxFy/EMtPlYPtMs0sbKsZjjGr0ljvHZ7Dx5rxZGZcHfTxJz33lH4alZf5Fh+mLo2hwdfAfhciwFYOZ/iO/E9EZjVRG4a1vy6LVljqFeaUn90Yr3V0MlTNtYJCsemNQFAEeoUTtvut4hcNgZZJaBNMq7WQWEqCh7mvHfDOJPl86XagF30nUbL6fN138jv3xdlDHEN8PsV6UMPbxNZ/cg6Xo5tXWV32HMryy2asE9RyCwr0uA9swBY3tYrbYb1RxoXw64JFNlOpIrOSdAD9QaURVAUWd6NgkbHxQAArHBuPPE7VAkqMNhJEC6gBiwsMAVBJbfxf44unLnOMFvG6RZWqYHUkayatrAugdh3JvwTRrzsaX1QG3Fcwtc0ASiidaIy8AOQ5br85m5cVeh9my6SPqYCNj6T6JDdM1au+5IPYXWxWy8b0JmsqYCrFyFKvGOmhCDSvpNad9hsbNEbVZOI8zQpPllDqzO5qmHpAALMT+G34kYqHGM6WzkzdOSrNVG5tfWA2w7VvjzcPhhicTkxA7gbmB1HeDtr91k+ITPibcA1vlelK//CWDTkDux1SsfUCPCKPyoCvpQ8YumKp8LoyOGQswIL6noijTM2mx/hrFrx61AaBMxd3nbndGDBgwRReJZIzJpDsm4Nr9DdH6HC6XhM7AXIlgDcq7FSK2Qax3o+onVv8Ao7wYKFU5Mvm0o6mkF10xFagEszX1JbbYKtk1ua9wZXk6GbTJPBGDZ1RmOgfG6CVk379iD7YtmEvNUEzxosAtuoGv00ui3QnURsZFQGrNE1glLy5t5VTPwdPZWWwh3ArsV23A2HbsQMYdxblDMZR2jk1D01qvSWS/lYj0uv1seexxvMGVeGcLGP2L65JSQCeoxBFMZAVGx20Hxv7Kc7xppHjV0jCSyMsaSwM7AJpVmYGRf+8ath23FjfHbX5dNweBXDm2bGh5hYBxHiDSZhZhJEsiV4I7HYlWJ7D8LxK4RwXM53MuYg8sr2G6Vxrp9IPUfYIvpF7+PPbG5QcvBo1kky8COx3QZdnKmz3qeq8/njr7VNlS8aRgKg1Do5UnX8gtVE2/zEG/3friQY2/KwDSuel3WvC+C6LpXXmed75a+S8uQvh0nDx1JCsmYI06gDpjXa0jB38bsdzXgbYoPP3FRns2YMtHpCsQ5UBC5FHUzg7rt9PmHc41/gualkDmUVTFQDE8JIG2qmdrB7ivH12GP8Z+H/EDnJfs0YHUa9ZbQFXtdggPekbA2PIxTMXuBIOqpkaQzKxVv/q8lNM0quQb0k+n62pjrD/J87Z/K5rKQNINHWii6SJCiFHOkjTGuxrcdqsY825N4zAaVQ/4FyP6sv8ATFr5G+GUy5hc3xAoZEOqKMeqm/fc2RqFCgLqvGMcLMS138hBHgqmNkzDgEy+J/A8xnDCkMbMqhizAXWoFRQsWdgasYoZ+GuaA3glJvuCoFefTR3+l/njesGPSbI5oppXpRTyxAhjqWBZX4a50sB03U2KJj9I+rHXsBjS+eOMS5HhqhDpmKrHqG4U6aZtVbUd7rtZ8YuWKrznnoXQwTKdJr9pVhHPyll/d3APvroWbAh8jn/Mk08k1ZzdLEpGBlBkal1qHZtRpQQGJr1VVk1vuxu7ONQznNPBsrl1WJYcwdPoijUSN+BZtoh5NkeaF7Yq0fwdzhZehPAYCdiwYlVO400TrA2G5U/TDnKfCyCBm+2Z4NpUEoqLFQZtKm2LFrI0ih3PvWMEbJWE7GzuvbxmJwOJbGbc3K0DIAPOjfHnRWflTM0skcfTj1kgHVoUm26ayBdNqPcgLYsgb4n8rcxy8Od+it6j6ks7yA1TEXYI27E9tJG97RwmPJvEclElRxKFCFWXYbEgt6tQO5J9VsrH51JXxfCzJhwzdR9JBUFtNVuKZArV9NVfTHQgynM00ePj5Kp3xbtm9lPGHMAputFtf2rXxWb888wSZo5eaaEwmpE6ZcEWvUQvGWADUa8WKN4rh1Bb3phd6kG1DsRG23nz3xpXxA5KzM+YX7HEOmsWj5ukFFBaQDtQAqttzhC3wrzpB0LpLDe5QN/fZ7/pj0435W1mXyk8PaPvJfmq1wriQ1xyBhrRw2klPCyKNDCrYlh6aF0cV2PjJjzLzVuSwr5aGwHcGiKA3BxqfBvhRmXlH2rSqWCSPVqAO43dqamJBIrbxhxzB8OIYsoflednCo5RB6n9HetR28sWIrau2OhOGk33rFclbDHkbVV7rG+DcxRwaxJAsqOWJDMRQOg+BvWnztv2xtfLXw4yGZyyStlwrEtelmItXZLF7i9N/njLuSeDLm+K9NlkEMjSHVoKEKdbRn5Qq6qqq9wMbfn4Psghhy6OsSqfRGGqzNl99SjuA0jVe9t47RiizMMnLna0NsLrh3w7yEDiRMupdezP6yD7jVsDiNzfw3Iwj7RmMoZizhfQuptTGl9OsblqG25J3x65PjGelUDpRpIZAtsk2jTodmJ3BHqQKG7esbXhRFwybMZhIcx1ZEjlDhm1ahQzAVyOn0x6oo6KnY7iteMq6XGSbJmKSRuHgQpG0vpi9WkMyIrIDrMh6bubACCgfJxHXjnCxnBEMtl60nT8gkEyr1GR8u1FAUPpZttSkbbE22TluOISSIW6mljqLlLu2ILoAwBbc15JPfCHhHMeWkTL6zmY5J44pDpeVlUzhumDL9WRl38j88FCsGT4276G0ai+XEjRIUYq2oDZyQCDqPcj+6NecLc/zbmFzy5WLLow6AzD65NMioWZGARQwZgQDs3n88e2QlhuFS2Z6ksQkoSTOESiV1sKCjuB7m6x457jGXhmgVhmambQZDJmUEbNqEQkDOGHUZGVdqseLFwi8s7zXP0rj0FgUA0jX1FeJJGcL3UBmoHtvj8wZ7iKxLrSKYoJHiA684ZtOkFlAk2XWHXfvSkbHBgpVzwY6wYJa5x45nKiSrLiv3XZP1KkXiRgwS0v/wCh0/em/wDPzH/yYW8RyuieFVWdka9bBsy2nwtSLL6SWI7itIYkihdiwYKEg4RkWkUmeKWFg2w+0yva0CDayfUg37YZHha/vS/+dN//AHibgwRQTwsANoeVSylQTI76b+8A7EWD5wuk4HmdOlc4y0bB6YY3ZIBLsSU7Ai9RA+YXeH+DBFXP9nMzZ/t0oXagEF7Lp+Zidty3vemyaOpvkMq8erXIZLPpsVQ9u+/498TMGCJPxDgskkpkTMyxgqF0LuorUSwF/MbH09O4IJGPHL8DzMYH9sdqFetFIJ33JvVd99+3i98PsGCJOvD8zS3mFOllYkRVqAADKfXQDGztuL+mGc0CuNLAMPYi/wAMeuDBEij5RhRw6NKlVQWR1X09rQGmNbWb2r2x65HlmKJQpLyUpS3NllJJpv3tyTZ8n8AHGDBF4fZF19TctWkWSaBomh4sqL/AY9cdYMFK5xC4jmpY9PSiMt3qplWqBK/MR3ahfYbn6GfgwRI4+JZvSA2WAejdSKyFgo00bBALWLI2A+u0bisUmZTTNki4B1KvVQWdLadRDje9j3ABsX4suDBQkfLnCkjVmGXWFtRXazqRWOg6m3Ox8gEWa2omHx/K5981EcqUSJVOpmkoMWWQbw9M6iH6bA6vusPvYtGDBEqzOTzLIoSdY2GmyYlkJIIL36lHqAI2Aq7wgn5KzcmsycRkJLMQAsirRLadSxzIQUBAAVlFrbBvF0wYIoqZL9iInZn9GhmJKs22kklaonvYrvthXl+ScpGECxECMRhf2kxoRMzxDd9wjMSAffD7BgihRcJiXp1GpMQ0xsQGZB2pWNkbbd8L+I8k5LMymWfLRSSNVs66jsAB37VXjD3Bgiiw8OjQ2qKDbHt5chn/AFIBP1GDErBgiMGDBgiMGDBgiMGDBgiMGDBgiMGDBgiMGDBgiMGDBgiMGDBgiMGDBgiMGDBgiMGDBgiMGDBgiMGDBgiMGDBgiMGDBgiMGDBgiMGDBgi//9k="/>
          <p:cNvSpPr>
            <a:spLocks noChangeAspect="1" noChangeArrowheads="1"/>
          </p:cNvSpPr>
          <p:nvPr/>
        </p:nvSpPr>
        <p:spPr bwMode="auto">
          <a:xfrm>
            <a:off x="63500" y="-885825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463573"/>
              </p:ext>
            </p:extLst>
          </p:nvPr>
        </p:nvGraphicFramePr>
        <p:xfrm>
          <a:off x="1219200" y="2819401"/>
          <a:ext cx="2268416" cy="1002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1"/>
                        <a:ext cx="2268416" cy="10023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630766"/>
              </p:ext>
            </p:extLst>
          </p:nvPr>
        </p:nvGraphicFramePr>
        <p:xfrm>
          <a:off x="5029200" y="2743200"/>
          <a:ext cx="2057400" cy="1002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7" imgW="228600" imgH="253800" progId="Equation.3">
                  <p:embed/>
                </p:oleObj>
              </mc:Choice>
              <mc:Fallback>
                <p:oleObj name="Equation" r:id="rId7" imgW="2286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743200"/>
                        <a:ext cx="2057400" cy="1002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7" descr="j04241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048001"/>
            <a:ext cx="778119" cy="75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 descr="j04241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2971801"/>
            <a:ext cx="778119" cy="75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j0417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2971800"/>
            <a:ext cx="647334" cy="77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j0417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2895600"/>
            <a:ext cx="647334" cy="77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Oval 20"/>
          <p:cNvSpPr/>
          <p:nvPr/>
        </p:nvSpPr>
        <p:spPr>
          <a:xfrm>
            <a:off x="3657600" y="3352800"/>
            <a:ext cx="137160" cy="1355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77969"/>
              </p:ext>
            </p:extLst>
          </p:nvPr>
        </p:nvGraphicFramePr>
        <p:xfrm>
          <a:off x="3276600" y="4038600"/>
          <a:ext cx="3396551" cy="1263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0" imgW="228600" imgH="253800" progId="Equation.3">
                  <p:embed/>
                </p:oleObj>
              </mc:Choice>
              <mc:Fallback>
                <p:oleObj name="Equation" r:id="rId10" imgW="22860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38600"/>
                        <a:ext cx="3396551" cy="12631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8" descr="j04241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4343400"/>
            <a:ext cx="778119" cy="75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0" descr="j0417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91466" y="4419600"/>
            <a:ext cx="647334" cy="77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57200" y="4258270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pic>
        <p:nvPicPr>
          <p:cNvPr id="28" name="Picture 8" descr="j04241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4327582"/>
            <a:ext cx="778119" cy="75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0" descr="j0417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4419600"/>
            <a:ext cx="647334" cy="77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1039961" y="4114800"/>
            <a:ext cx="6028492" cy="1091863"/>
            <a:chOff x="1039961" y="4114800"/>
            <a:chExt cx="6028492" cy="1091863"/>
          </a:xfrm>
        </p:grpSpPr>
        <p:sp>
          <p:nvSpPr>
            <p:cNvPr id="31" name="TextBox 30"/>
            <p:cNvSpPr txBox="1"/>
            <p:nvPr/>
          </p:nvSpPr>
          <p:spPr>
            <a:xfrm>
              <a:off x="4637979" y="4191000"/>
              <a:ext cx="243047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latin typeface="Arial" pitchFamily="34" charset="0"/>
                  <a:cs typeface="Arial" pitchFamily="34" charset="0"/>
                </a:rPr>
                <a:t>(  	     )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039961" y="4114800"/>
              <a:ext cx="2829621" cy="1015663"/>
              <a:chOff x="1039961" y="4114800"/>
              <a:chExt cx="2829621" cy="101566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039961" y="4114800"/>
                <a:ext cx="28296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dirty="0" smtClean="0">
                    <a:latin typeface="Arial" pitchFamily="34" charset="0"/>
                    <a:cs typeface="Arial" pitchFamily="34" charset="0"/>
                  </a:rPr>
                  <a:t>(          )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286000" y="4724400"/>
                <a:ext cx="137160" cy="135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5715000" y="4724400"/>
              <a:ext cx="137160" cy="1355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0" y="5257800"/>
            <a:ext cx="249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coefficient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coefficient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36162" y="52578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radicand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radicand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1" grpId="0" animBg="1"/>
      <p:bldP spid="25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9" name="Picture 9" descr="http://t3.gstatic.com/images?q=tbn:ANd9GcRbxGoLnP7xuh1sai-tBex9SFkDFISVAduTDncU1CyjR2_4qn30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0"/>
            <a:ext cx="1752600" cy="1752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3400" y="228600"/>
            <a:ext cx="288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Radicals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592" y="947470"/>
            <a:ext cx="4331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Multiply.  Simplify where possible.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43000" y="2514600"/>
          <a:ext cx="13239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4" imgW="660240" imgH="215640" progId="Equation.DSMT4">
                  <p:embed/>
                </p:oleObj>
              </mc:Choice>
              <mc:Fallback>
                <p:oleObj name="Equation" r:id="rId4" imgW="66024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132397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33400" y="1524000"/>
          <a:ext cx="22907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6" imgW="1143000" imgH="241200" progId="Equation.DSMT4">
                  <p:embed/>
                </p:oleObj>
              </mc:Choice>
              <mc:Fallback>
                <p:oleObj name="Equation" r:id="rId6" imgW="11430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22907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84422"/>
              </p:ext>
            </p:extLst>
          </p:nvPr>
        </p:nvGraphicFramePr>
        <p:xfrm>
          <a:off x="1130300" y="2022475"/>
          <a:ext cx="20113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Equation" r:id="rId8" imgW="1002960" imgH="241200" progId="Equation.DSMT4">
                  <p:embed/>
                </p:oleObj>
              </mc:Choice>
              <mc:Fallback>
                <p:oleObj name="Equation" r:id="rId8" imgW="100296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2022475"/>
                        <a:ext cx="20113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140150" y="4564808"/>
          <a:ext cx="16795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Equation" r:id="rId10" imgW="838080" imgH="228600" progId="Equation.DSMT4">
                  <p:embed/>
                </p:oleObj>
              </mc:Choice>
              <mc:Fallback>
                <p:oleObj name="Equation" r:id="rId10" imgW="838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150" y="4564808"/>
                        <a:ext cx="16795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606750" y="3498008"/>
          <a:ext cx="28495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2" name="Equation" r:id="rId12" imgW="1422360" imgH="241200" progId="Equation.DSMT4">
                  <p:embed/>
                </p:oleObj>
              </mc:Choice>
              <mc:Fallback>
                <p:oleObj name="Equation" r:id="rId12" imgW="142236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50" y="3498008"/>
                        <a:ext cx="28495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140150" y="4031408"/>
          <a:ext cx="20097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3" name="Equation" r:id="rId14" imgW="1002960" imgH="228600" progId="Equation.DSMT4">
                  <p:embed/>
                </p:oleObj>
              </mc:Choice>
              <mc:Fallback>
                <p:oleObj name="Equation" r:id="rId14" imgW="10029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150" y="4031408"/>
                        <a:ext cx="20097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800600" y="3124200"/>
            <a:ext cx="3733800" cy="19812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 multiply a polynomial by a monomial,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 the distributive property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remove parentheses and then simplify each resulting term, if possible.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2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2884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Multiply Radicals</a:t>
            </a:r>
          </a:p>
        </p:txBody>
      </p:sp>
      <p:graphicFrame>
        <p:nvGraphicFramePr>
          <p:cNvPr id="790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930299"/>
              </p:ext>
            </p:extLst>
          </p:nvPr>
        </p:nvGraphicFramePr>
        <p:xfrm>
          <a:off x="990600" y="1855099"/>
          <a:ext cx="38496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5" name="Equation" r:id="rId3" imgW="2044440" imgH="228600" progId="Equation.DSMT4">
                  <p:embed/>
                </p:oleObj>
              </mc:Choice>
              <mc:Fallback>
                <p:oleObj name="Equation" r:id="rId3" imgW="204444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55099"/>
                        <a:ext cx="38496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940826"/>
              </p:ext>
            </p:extLst>
          </p:nvPr>
        </p:nvGraphicFramePr>
        <p:xfrm>
          <a:off x="930275" y="2278063"/>
          <a:ext cx="28463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6" name="Equation" r:id="rId5" imgW="1511280" imgH="266400" progId="Equation.DSMT4">
                  <p:embed/>
                </p:oleObj>
              </mc:Choice>
              <mc:Fallback>
                <p:oleObj name="Equation" r:id="rId5" imgW="1511280" imgH="266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2278063"/>
                        <a:ext cx="28463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92814"/>
              </p:ext>
            </p:extLst>
          </p:nvPr>
        </p:nvGraphicFramePr>
        <p:xfrm>
          <a:off x="990600" y="2693299"/>
          <a:ext cx="1697487" cy="43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7" name="Equation" r:id="rId7" imgW="901440" imgH="228600" progId="Equation.DSMT4">
                  <p:embed/>
                </p:oleObj>
              </mc:Choice>
              <mc:Fallback>
                <p:oleObj name="Equation" r:id="rId7" imgW="90144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93299"/>
                        <a:ext cx="1697487" cy="430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05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331894"/>
              </p:ext>
            </p:extLst>
          </p:nvPr>
        </p:nvGraphicFramePr>
        <p:xfrm>
          <a:off x="990600" y="3150499"/>
          <a:ext cx="1147763" cy="43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8" name="Equation" r:id="rId9" imgW="609480" imgH="228600" progId="Equation.DSMT4">
                  <p:embed/>
                </p:oleObj>
              </mc:Choice>
              <mc:Fallback>
                <p:oleObj name="Equation" r:id="rId9" imgW="60948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50499"/>
                        <a:ext cx="1147763" cy="430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533401" y="811952"/>
          <a:ext cx="2514600" cy="55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9" name="Equation" r:id="rId11" imgW="1371600" imgH="304560" progId="Equation.DSMT4">
                  <p:embed/>
                </p:oleObj>
              </mc:Choice>
              <mc:Fallback>
                <p:oleObj name="Equation" r:id="rId11" imgW="137160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811952"/>
                        <a:ext cx="2514600" cy="559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667375" y="825500"/>
          <a:ext cx="22574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0" name="Equation" r:id="rId13" imgW="1180800" imgH="266400" progId="Equation.DSMT4">
                  <p:embed/>
                </p:oleObj>
              </mc:Choice>
              <mc:Fallback>
                <p:oleObj name="Equation" r:id="rId13" imgW="118080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825500"/>
                        <a:ext cx="225742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6069012" y="1447800"/>
          <a:ext cx="2305362" cy="507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1" name="Equation" r:id="rId15" imgW="1206360" imgH="266400" progId="Equation.DSMT4">
                  <p:embed/>
                </p:oleObj>
              </mc:Choice>
              <mc:Fallback>
                <p:oleObj name="Equation" r:id="rId15" imgW="120636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1447800"/>
                        <a:ext cx="2305362" cy="507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069012" y="1981200"/>
          <a:ext cx="1796360" cy="4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2" name="Equation" r:id="rId17" imgW="939600" imgH="253800" progId="Equation.DSMT4">
                  <p:embed/>
                </p:oleObj>
              </mc:Choice>
              <mc:Fallback>
                <p:oleObj name="Equation" r:id="rId17" imgW="9396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1981200"/>
                        <a:ext cx="1796360" cy="483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069012" y="2514600"/>
          <a:ext cx="1383000" cy="4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3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2514600"/>
                        <a:ext cx="1383000" cy="483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069012" y="3021480"/>
          <a:ext cx="1479743" cy="4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4" name="Equation" r:id="rId21" imgW="774360" imgH="253800" progId="Equation.DSMT4">
                  <p:embed/>
                </p:oleObj>
              </mc:Choice>
              <mc:Fallback>
                <p:oleObj name="Equation" r:id="rId21" imgW="77436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3021480"/>
                        <a:ext cx="1479743" cy="483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6069012" y="3551238"/>
          <a:ext cx="150502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5" name="Equation" r:id="rId23" imgW="787320" imgH="215640" progId="Equation.DSMT4">
                  <p:embed/>
                </p:oleObj>
              </mc:Choice>
              <mc:Fallback>
                <p:oleObj name="Equation" r:id="rId23" imgW="78732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3551238"/>
                        <a:ext cx="150502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6069012" y="4114800"/>
          <a:ext cx="1309341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6" name="Equation" r:id="rId25" imgW="685800" imgH="215640" progId="Equation.DSMT4">
                  <p:embed/>
                </p:oleObj>
              </mc:Choice>
              <mc:Fallback>
                <p:oleObj name="Equation" r:id="rId25" imgW="68580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2" y="4114800"/>
                        <a:ext cx="1309341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D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796092"/>
              </p:ext>
            </p:extLst>
          </p:nvPr>
        </p:nvGraphicFramePr>
        <p:xfrm>
          <a:off x="1600200" y="4667358"/>
          <a:ext cx="2400300" cy="57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7" name="Equation" r:id="rId27" imgW="1257120" imgH="304560" progId="Equation.DSMT4">
                  <p:embed/>
                </p:oleObj>
              </mc:Choice>
              <mc:Fallback>
                <p:oleObj name="Equation" r:id="rId27" imgW="1257120" imgH="3045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67358"/>
                        <a:ext cx="2400300" cy="571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38539"/>
              </p:ext>
            </p:extLst>
          </p:nvPr>
        </p:nvGraphicFramePr>
        <p:xfrm>
          <a:off x="5715000" y="4691894"/>
          <a:ext cx="2301875" cy="52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8" name="Equation" r:id="rId29" imgW="1346040" imgH="304560" progId="Equation.DSMT4">
                  <p:embed/>
                </p:oleObj>
              </mc:Choice>
              <mc:Fallback>
                <p:oleObj name="Equation" r:id="rId29" imgW="1346040" imgH="304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691894"/>
                        <a:ext cx="2301875" cy="52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152400" y="4953000"/>
            <a:ext cx="113552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2400" y="3657600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Multiply.  Simplify where possible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809336"/>
              </p:ext>
            </p:extLst>
          </p:nvPr>
        </p:nvGraphicFramePr>
        <p:xfrm>
          <a:off x="2103437" y="5486400"/>
          <a:ext cx="1477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9" name="Equation" r:id="rId32" imgW="774360" imgH="228600" progId="Equation.DSMT4">
                  <p:embed/>
                </p:oleObj>
              </mc:Choice>
              <mc:Fallback>
                <p:oleObj name="Equation" r:id="rId32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7" y="5486400"/>
                        <a:ext cx="14779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754829"/>
              </p:ext>
            </p:extLst>
          </p:nvPr>
        </p:nvGraphicFramePr>
        <p:xfrm>
          <a:off x="6934200" y="5457825"/>
          <a:ext cx="3873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0" name="Equation" r:id="rId34" imgW="203040" imgH="177480" progId="Equation.DSMT4">
                  <p:embed/>
                </p:oleObj>
              </mc:Choice>
              <mc:Fallback>
                <p:oleObj name="Equation" r:id="rId34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457825"/>
                        <a:ext cx="3873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322754"/>
              </p:ext>
            </p:extLst>
          </p:nvPr>
        </p:nvGraphicFramePr>
        <p:xfrm>
          <a:off x="990600" y="1328738"/>
          <a:ext cx="33226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1" name="Equation" r:id="rId36" imgW="1765080" imgH="304560" progId="Equation.DSMT4">
                  <p:embed/>
                </p:oleObj>
              </mc:Choice>
              <mc:Fallback>
                <p:oleObj name="Equation" r:id="rId36" imgW="1765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28738"/>
                        <a:ext cx="33226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4602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Quotient Rule with Radicals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6553200" cy="1569660"/>
          </a:xfrm>
          <a:prstGeom prst="rect">
            <a:avLst/>
          </a:prstGeom>
          <a:solidFill>
            <a:srgbClr val="E0E292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When dividing radicals, divide 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coefficients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then divide the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radicands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 can only divide radicals with the same index.</a:t>
            </a:r>
          </a:p>
        </p:txBody>
      </p:sp>
      <p:graphicFrame>
        <p:nvGraphicFramePr>
          <p:cNvPr id="787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57381"/>
              </p:ext>
            </p:extLst>
          </p:nvPr>
        </p:nvGraphicFramePr>
        <p:xfrm>
          <a:off x="1219200" y="3663950"/>
          <a:ext cx="106203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9" name="Equation" r:id="rId3" imgW="609480" imgH="406080" progId="Equation.DSMT4">
                  <p:embed/>
                </p:oleObj>
              </mc:Choice>
              <mc:Fallback>
                <p:oleObj name="Equation" r:id="rId3" imgW="60948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63950"/>
                        <a:ext cx="1062038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85471"/>
              </p:ext>
            </p:extLst>
          </p:nvPr>
        </p:nvGraphicFramePr>
        <p:xfrm>
          <a:off x="1219200" y="4502150"/>
          <a:ext cx="796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0" name="Equation" r:id="rId5" imgW="457200" imgH="215640" progId="Equation.DSMT4">
                  <p:embed/>
                </p:oleObj>
              </mc:Choice>
              <mc:Fallback>
                <p:oleObj name="Equation" r:id="rId5" imgW="45720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502150"/>
                        <a:ext cx="7969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368550"/>
            <a:ext cx="2376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Divide and simplify.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21884"/>
              </p:ext>
            </p:extLst>
          </p:nvPr>
        </p:nvGraphicFramePr>
        <p:xfrm>
          <a:off x="838200" y="2825750"/>
          <a:ext cx="11731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1" name="Equation" r:id="rId7" imgW="672840" imgH="419040" progId="Equation.DSMT4">
                  <p:embed/>
                </p:oleObj>
              </mc:Choice>
              <mc:Fallback>
                <p:oleObj name="Equation" r:id="rId7" imgW="67284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25750"/>
                        <a:ext cx="1173162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933184"/>
              </p:ext>
            </p:extLst>
          </p:nvPr>
        </p:nvGraphicFramePr>
        <p:xfrm>
          <a:off x="1219200" y="5035550"/>
          <a:ext cx="4873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2" name="Equation" r:id="rId9" imgW="279360" imgH="164880" progId="Equation.DSMT4">
                  <p:embed/>
                </p:oleObj>
              </mc:Choice>
              <mc:Fallback>
                <p:oleObj name="Equation" r:id="rId9" imgW="27936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35550"/>
                        <a:ext cx="487363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669676"/>
              </p:ext>
            </p:extLst>
          </p:nvPr>
        </p:nvGraphicFramePr>
        <p:xfrm>
          <a:off x="5267325" y="3587750"/>
          <a:ext cx="12858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3" name="Equation" r:id="rId11" imgW="723600" imgH="431640" progId="Equation.DSMT4">
                  <p:embed/>
                </p:oleObj>
              </mc:Choice>
              <mc:Fallback>
                <p:oleObj name="Equation" r:id="rId11" imgW="72360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3587750"/>
                        <a:ext cx="128587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4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970194"/>
              </p:ext>
            </p:extLst>
          </p:nvPr>
        </p:nvGraphicFramePr>
        <p:xfrm>
          <a:off x="5267325" y="4502150"/>
          <a:ext cx="10810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4" name="Equation" r:id="rId13" imgW="609480" imgH="241200" progId="Equation.DSMT4">
                  <p:embed/>
                </p:oleObj>
              </mc:Choice>
              <mc:Fallback>
                <p:oleObj name="Equation" r:id="rId13" imgW="60948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4502150"/>
                        <a:ext cx="108108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74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840740"/>
              </p:ext>
            </p:extLst>
          </p:nvPr>
        </p:nvGraphicFramePr>
        <p:xfrm>
          <a:off x="5267325" y="5187950"/>
          <a:ext cx="9810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5" name="Equation" r:id="rId15" imgW="533160" imgH="203040" progId="Equation.DSMT4">
                  <p:embed/>
                </p:oleObj>
              </mc:Choice>
              <mc:Fallback>
                <p:oleObj name="Equation" r:id="rId15" imgW="5331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5187950"/>
                        <a:ext cx="9810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7228"/>
              </p:ext>
            </p:extLst>
          </p:nvPr>
        </p:nvGraphicFramePr>
        <p:xfrm>
          <a:off x="4886325" y="2749550"/>
          <a:ext cx="14668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6" name="Equation" r:id="rId17" imgW="825480" imgH="444240" progId="Equation.DSMT4">
                  <p:embed/>
                </p:oleObj>
              </mc:Choice>
              <mc:Fallback>
                <p:oleObj name="Equation" r:id="rId17" imgW="825480" imgH="4442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749550"/>
                        <a:ext cx="14668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4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20081"/>
              </p:ext>
            </p:extLst>
          </p:nvPr>
        </p:nvGraphicFramePr>
        <p:xfrm>
          <a:off x="7239000" y="909387"/>
          <a:ext cx="1714908" cy="112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7" name="Equation" r:id="rId19" imgW="698400" imgH="457200" progId="Equation.DSMT4">
                  <p:embed/>
                </p:oleObj>
              </mc:Choice>
              <mc:Fallback>
                <p:oleObj name="Equation" r:id="rId19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239000" y="909387"/>
                        <a:ext cx="1714908" cy="112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82813"/>
              </p:ext>
            </p:extLst>
          </p:nvPr>
        </p:nvGraphicFramePr>
        <p:xfrm>
          <a:off x="6592269" y="2273533"/>
          <a:ext cx="2399331" cy="3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8" name="Equation" r:id="rId21" imgW="1536480" imgH="203040" progId="Equation.DSMT4">
                  <p:embed/>
                </p:oleObj>
              </mc:Choice>
              <mc:Fallback>
                <p:oleObj name="Equation" r:id="rId21" imgW="1536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92269" y="2273533"/>
                        <a:ext cx="2399331" cy="3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To rationalize the denominator, multiply both numerator and denominator by the radical that will cause the denominator to become a rational number.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2286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81A3C"/>
              </a:buClr>
            </a:pP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Rationalizing the Denominator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51624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187096"/>
              </p:ext>
            </p:extLst>
          </p:nvPr>
        </p:nvGraphicFramePr>
        <p:xfrm>
          <a:off x="1981200" y="1339360"/>
          <a:ext cx="5159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3" imgW="317160" imgH="419040" progId="Equation.DSMT4">
                  <p:embed/>
                </p:oleObj>
              </mc:Choice>
              <mc:Fallback>
                <p:oleObj name="Equation" r:id="rId3" imgW="317160" imgH="419040" progId="Equation.DSMT4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39360"/>
                        <a:ext cx="5159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6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37183"/>
              </p:ext>
            </p:extLst>
          </p:nvPr>
        </p:nvGraphicFramePr>
        <p:xfrm>
          <a:off x="1752600" y="2743200"/>
          <a:ext cx="703297" cy="67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Equation" r:id="rId5" imgW="431640" imgH="419040" progId="Equation.DSMT4">
                  <p:embed/>
                </p:oleObj>
              </mc:Choice>
              <mc:Fallback>
                <p:oleObj name="Equation" r:id="rId5" imgW="431640" imgH="41904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43200"/>
                        <a:ext cx="703297" cy="679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27" name="Object 10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211675"/>
              </p:ext>
            </p:extLst>
          </p:nvPr>
        </p:nvGraphicFramePr>
        <p:xfrm>
          <a:off x="1760228" y="3545786"/>
          <a:ext cx="1135372" cy="67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7" imgW="698400" imgH="419040" progId="Equation.DSMT4">
                  <p:embed/>
                </p:oleObj>
              </mc:Choice>
              <mc:Fallback>
                <p:oleObj name="Equation" r:id="rId7" imgW="698400" imgH="41904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28" y="3545786"/>
                        <a:ext cx="1135372" cy="67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1632" name="Object 10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225142"/>
              </p:ext>
            </p:extLst>
          </p:nvPr>
        </p:nvGraphicFramePr>
        <p:xfrm>
          <a:off x="1760228" y="4316412"/>
          <a:ext cx="660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9" imgW="406080" imgH="393480" progId="Equation.DSMT4">
                  <p:embed/>
                </p:oleObj>
              </mc:Choice>
              <mc:Fallback>
                <p:oleObj name="Equation" r:id="rId9" imgW="406080" imgH="393480" progId="Equation.DSMT4">
                  <p:embed/>
                  <p:pic>
                    <p:nvPicPr>
                      <p:cNvPr id="0" name="Object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28" y="4316412"/>
                        <a:ext cx="66040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09600" y="1447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</a:rPr>
              <a:t>Simplify</a:t>
            </a:r>
            <a:r>
              <a:rPr lang="en-US" b="1" dirty="0" smtClean="0">
                <a:solidFill>
                  <a:srgbClr val="981A3C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" name="Object 10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210137"/>
              </p:ext>
            </p:extLst>
          </p:nvPr>
        </p:nvGraphicFramePr>
        <p:xfrm>
          <a:off x="1760228" y="5078412"/>
          <a:ext cx="660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11" imgW="406080" imgH="393480" progId="Equation.DSMT4">
                  <p:embed/>
                </p:oleObj>
              </mc:Choice>
              <mc:Fallback>
                <p:oleObj name="Equation" r:id="rId11" imgW="4060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28" y="5078412"/>
                        <a:ext cx="660400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9" descr="http://t3.gstatic.com/images?q=tbn:ANd9GcRbxGoLnP7xuh1sai-tBex9SFkDFISVAduTDncU1CyjR2_4qn30W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1200" y="1524000"/>
            <a:ext cx="1524000" cy="1524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419600" y="3048000"/>
            <a:ext cx="3962400" cy="1200329"/>
          </a:xfrm>
          <a:prstGeom prst="rect">
            <a:avLst/>
          </a:prstGeom>
          <a:solidFill>
            <a:srgbClr val="E0E292"/>
          </a:solidFill>
          <a:ln w="12700">
            <a:solidFill>
              <a:schemeClr val="tx2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an expression with a monomial square root denominator, multiply the numerator and denominator by the radical term from the denominator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5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2214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Rationalize </a:t>
            </a:r>
            <a:r>
              <a:rPr lang="en-US" b="1" dirty="0">
                <a:latin typeface="Times New Roman" pitchFamily="18" charset="0"/>
              </a:rPr>
              <a:t>the denominator: </a:t>
            </a:r>
            <a:endParaRPr lang="en-US" b="1" dirty="0"/>
          </a:p>
        </p:txBody>
      </p:sp>
      <p:graphicFrame>
        <p:nvGraphicFramePr>
          <p:cNvPr id="16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62113"/>
              </p:ext>
            </p:extLst>
          </p:nvPr>
        </p:nvGraphicFramePr>
        <p:xfrm>
          <a:off x="2667000" y="1323242"/>
          <a:ext cx="9461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14" imgW="583920" imgH="419040" progId="Equation.DSMT4">
                  <p:embed/>
                </p:oleObj>
              </mc:Choice>
              <mc:Fallback>
                <p:oleObj name="Equation" r:id="rId14" imgW="583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323242"/>
                        <a:ext cx="946150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43512"/>
              </p:ext>
            </p:extLst>
          </p:nvPr>
        </p:nvGraphicFramePr>
        <p:xfrm>
          <a:off x="3868703" y="1332131"/>
          <a:ext cx="703297" cy="67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16" imgW="431640" imgH="419040" progId="Equation.DSMT4">
                  <p:embed/>
                </p:oleObj>
              </mc:Choice>
              <mc:Fallback>
                <p:oleObj name="Equation" r:id="rId16" imgW="431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03" y="1332131"/>
                        <a:ext cx="703297" cy="679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743200"/>
            <a:ext cx="655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81A3C"/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Rationalize and, if possible, simplify.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81A3C"/>
              </a:buClr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Rationalizing Binomial Denominators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08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085642"/>
              </p:ext>
            </p:extLst>
          </p:nvPr>
        </p:nvGraphicFramePr>
        <p:xfrm>
          <a:off x="914400" y="4038600"/>
          <a:ext cx="179228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Equation" r:id="rId3" imgW="1091880" imgH="457200" progId="Equation.DSMT4">
                  <p:embed/>
                </p:oleObj>
              </mc:Choice>
              <mc:Fallback>
                <p:oleObj name="Equation" r:id="rId3" imgW="10918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1792288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1" name="Object 9"/>
          <p:cNvGraphicFramePr>
            <a:graphicFrameLocks noChangeAspect="1"/>
          </p:cNvGraphicFramePr>
          <p:nvPr/>
        </p:nvGraphicFramePr>
        <p:xfrm>
          <a:off x="914400" y="4953000"/>
          <a:ext cx="1977213" cy="771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Equation" r:id="rId5" imgW="1206360" imgH="469800" progId="Equation.DSMT4">
                  <p:embed/>
                </p:oleObj>
              </mc:Choice>
              <mc:Fallback>
                <p:oleObj name="Equation" r:id="rId5" imgW="1206360" imgH="46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53000"/>
                        <a:ext cx="1977213" cy="771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223961"/>
              </p:ext>
            </p:extLst>
          </p:nvPr>
        </p:nvGraphicFramePr>
        <p:xfrm>
          <a:off x="5403353" y="3276600"/>
          <a:ext cx="1356157" cy="77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Equation" r:id="rId7" imgW="825480" imgH="469800" progId="Equation.DSMT4">
                  <p:embed/>
                </p:oleObj>
              </mc:Choice>
              <mc:Fallback>
                <p:oleObj name="Equation" r:id="rId7" imgW="82548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353" y="3276600"/>
                        <a:ext cx="1356157" cy="773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627736"/>
              </p:ext>
            </p:extLst>
          </p:nvPr>
        </p:nvGraphicFramePr>
        <p:xfrm>
          <a:off x="5403353" y="4114800"/>
          <a:ext cx="1263184" cy="70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Equation" r:id="rId9" imgW="774360" imgH="431640" progId="Equation.DSMT4">
                  <p:embed/>
                </p:oleObj>
              </mc:Choice>
              <mc:Fallback>
                <p:oleObj name="Equation" r:id="rId9" imgW="77436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353" y="4114800"/>
                        <a:ext cx="1263184" cy="7041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4" name="Object 12"/>
          <p:cNvGraphicFramePr>
            <a:graphicFrameLocks noChangeAspect="1"/>
          </p:cNvGraphicFramePr>
          <p:nvPr/>
        </p:nvGraphicFramePr>
        <p:xfrm>
          <a:off x="5403353" y="4928492"/>
          <a:ext cx="1084677" cy="7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" name="Equation" r:id="rId11" imgW="660240" imgH="431640" progId="Equation.DSMT4">
                  <p:embed/>
                </p:oleObj>
              </mc:Choice>
              <mc:Fallback>
                <p:oleObj name="Equation" r:id="rId11" imgW="66024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353" y="4928492"/>
                        <a:ext cx="1084677" cy="710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0845" name="Object 13"/>
          <p:cNvGraphicFramePr>
            <a:graphicFrameLocks noChangeAspect="1"/>
          </p:cNvGraphicFramePr>
          <p:nvPr/>
        </p:nvGraphicFramePr>
        <p:xfrm>
          <a:off x="5403353" y="5840413"/>
          <a:ext cx="123467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6" name="Equation" r:id="rId13" imgW="749160" imgH="431640" progId="Equation.DSMT4">
                  <p:embed/>
                </p:oleObj>
              </mc:Choice>
              <mc:Fallback>
                <p:oleObj name="Equation" r:id="rId13" imgW="74916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353" y="5840413"/>
                        <a:ext cx="1234673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28675" y="3276600"/>
          <a:ext cx="7699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7" name="Equation" r:id="rId15" imgW="469800" imgH="419040" progId="Equation.DSMT4">
                  <p:embed/>
                </p:oleObj>
              </mc:Choice>
              <mc:Fallback>
                <p:oleObj name="Equation" r:id="rId15" imgW="46980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276600"/>
                        <a:ext cx="7699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07522" y="762000"/>
            <a:ext cx="7772400" cy="18288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 rationalize a denominator that contains a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binomial expression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involving square roots, multiply its numerator and denominator by the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conjugate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 its denominator.</a:t>
            </a:r>
          </a:p>
          <a:p>
            <a:pPr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Conjugate binomials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are binomials with the same terms but with opposite signs between their terms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53400" y="6400800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5.2.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6</a:t>
            </a:r>
            <a:endParaRPr lang="en-US" sz="16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3515" y="457200"/>
            <a:ext cx="2812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1726" y="1132839"/>
            <a:ext cx="223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Suggested Questions: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77925" y="1520629"/>
            <a:ext cx="3304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289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1b,c, 2a,c,d, 4a,b,e, 5d, 6, 8a,c,d, </a:t>
            </a:r>
          </a:p>
          <a:p>
            <a:r>
              <a:rPr lang="en-US" smtClean="0"/>
              <a:t>9a,c, 10, 13, 15, 25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305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Stephanie MacKay</cp:lastModifiedBy>
  <cp:revision>54</cp:revision>
  <dcterms:created xsi:type="dcterms:W3CDTF">2011-10-25T19:05:34Z</dcterms:created>
  <dcterms:modified xsi:type="dcterms:W3CDTF">2011-10-30T20:57:26Z</dcterms:modified>
</cp:coreProperties>
</file>