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B4D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59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196B-652A-47AE-A14E-523BAB32F231}" type="datetimeFigureOut">
              <a:rPr lang="en-US" smtClean="0"/>
              <a:pPr/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97B4D-7232-464A-8F3D-11216931D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63.bin"/><Relationship Id="rId3" Type="http://schemas.openxmlformats.org/officeDocument/2006/relationships/image" Target="../media/image34.jpeg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72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69.bin"/><Relationship Id="rId18" Type="http://schemas.openxmlformats.org/officeDocument/2006/relationships/oleObject" Target="../embeddings/oleObject71.bin"/><Relationship Id="rId3" Type="http://schemas.openxmlformats.org/officeDocument/2006/relationships/oleObject" Target="../embeddings/oleObject64.bin"/><Relationship Id="rId21" Type="http://schemas.openxmlformats.org/officeDocument/2006/relationships/image" Target="../media/image64.png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7.wmf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0.bin"/><Relationship Id="rId20" Type="http://schemas.openxmlformats.org/officeDocument/2006/relationships/image" Target="../media/image25.png"/><Relationship Id="rId1" Type="http://schemas.openxmlformats.org/officeDocument/2006/relationships/vmlDrawing" Target="../drawings/vmlDrawing9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image" Target="../media/image15.png"/><Relationship Id="rId10" Type="http://schemas.openxmlformats.org/officeDocument/2006/relationships/image" Target="../media/image76.wmf"/><Relationship Id="rId19" Type="http://schemas.openxmlformats.org/officeDocument/2006/relationships/image" Target="../media/image80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2.wmf"/><Relationship Id="rId3" Type="http://schemas.openxmlformats.org/officeDocument/2006/relationships/image" Target="../media/image15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9.bin"/><Relationship Id="rId21" Type="http://schemas.openxmlformats.org/officeDocument/2006/relationships/image" Target="../media/image15.png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1.wmf"/><Relationship Id="rId22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0.w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34.jpe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21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33.bin"/><Relationship Id="rId25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7.bin"/><Relationship Id="rId7" Type="http://schemas.openxmlformats.org/officeDocument/2006/relationships/image" Target="../media/image47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9.wmf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51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53.wmf"/><Relationship Id="rId4" Type="http://schemas.openxmlformats.org/officeDocument/2006/relationships/image" Target="../media/image46.wmf"/><Relationship Id="rId9" Type="http://schemas.openxmlformats.org/officeDocument/2006/relationships/image" Target="../media/image48.wmf"/><Relationship Id="rId14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3.bin"/><Relationship Id="rId25" Type="http://schemas.openxmlformats.org/officeDocument/2006/relationships/image" Target="../media/image64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0.bin"/><Relationship Id="rId24" Type="http://schemas.openxmlformats.org/officeDocument/2006/relationships/image" Target="../media/image25.png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23" Type="http://schemas.openxmlformats.org/officeDocument/2006/relationships/image" Target="../media/image15.png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54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5 Radical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77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5.3 Solve Radical Equations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6670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" y="1171573"/>
            <a:ext cx="4691159" cy="73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43" y="641866"/>
            <a:ext cx="4122166" cy="2025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3035541"/>
            <a:ext cx="8780245" cy="366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33600" y="838200"/>
            <a:ext cx="173169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Solve: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Two Radicals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33600" y="2378018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5" name="Equation" r:id="rId4" imgW="1295280" imgH="228600" progId="Equation.DSMT4">
                  <p:embed/>
                </p:oleObj>
              </mc:Choice>
              <mc:Fallback>
                <p:oleObj name="Equation" r:id="rId4" imgW="12952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78018"/>
                        <a:ext cx="2590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124200" y="1600200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6" name="Equation" r:id="rId6" imgW="1295280" imgH="228600" progId="Equation.DSMT4">
                  <p:embed/>
                </p:oleObj>
              </mc:Choice>
              <mc:Fallback>
                <p:oleObj name="Equation" r:id="rId6" imgW="1295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2590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209026" y="2895600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7" name="Equation" r:id="rId8" imgW="1295280" imgH="228600" progId="Equation.DSMT4">
                  <p:embed/>
                </p:oleObj>
              </mc:Choice>
              <mc:Fallback>
                <p:oleObj name="Equation" r:id="rId8" imgW="12952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026" y="2895600"/>
                        <a:ext cx="2590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857500" y="331470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8" name="Equation" r:id="rId10" imgW="1638000" imgH="342720" progId="Equation.DSMT4">
                  <p:embed/>
                </p:oleObj>
              </mc:Choice>
              <mc:Fallback>
                <p:oleObj name="Equation" r:id="rId10" imgW="163800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314700"/>
                        <a:ext cx="3276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444818" y="3948744"/>
          <a:ext cx="335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19" name="Equation" r:id="rId12" imgW="1676160" imgH="228600" progId="Equation.DSMT4">
                  <p:embed/>
                </p:oleObj>
              </mc:Choice>
              <mc:Fallback>
                <p:oleObj name="Equation" r:id="rId12" imgW="16761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18" y="3948744"/>
                        <a:ext cx="3352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623096" y="4435208"/>
          <a:ext cx="193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0" name="Equation" r:id="rId14" imgW="965160" imgH="228600" progId="Equation.DSMT4">
                  <p:embed/>
                </p:oleObj>
              </mc:Choice>
              <mc:Fallback>
                <p:oleObj name="Equation" r:id="rId14" imgW="9651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3096" y="4435208"/>
                        <a:ext cx="1930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3275644" y="4817852"/>
          <a:ext cx="2616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1" name="Equation" r:id="rId16" imgW="1307880" imgH="342720" progId="Equation.DSMT4">
                  <p:embed/>
                </p:oleObj>
              </mc:Choice>
              <mc:Fallback>
                <p:oleObj name="Equation" r:id="rId16" imgW="130788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644" y="4817852"/>
                        <a:ext cx="2616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2945922" y="5523066"/>
          <a:ext cx="2743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" name="Equation" r:id="rId18" imgW="1371600" imgH="228600" progId="Equation.DSMT4">
                  <p:embed/>
                </p:oleObj>
              </mc:Choice>
              <mc:Fallback>
                <p:oleObj name="Equation" r:id="rId18" imgW="13716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922" y="5523066"/>
                        <a:ext cx="2743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9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552700" y="787400"/>
          <a:ext cx="2667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name="Equation" r:id="rId3" imgW="1333440" imgH="203040" progId="Equation.DSMT4">
                  <p:embed/>
                </p:oleObj>
              </mc:Choice>
              <mc:Fallback>
                <p:oleObj name="Equation" r:id="rId3" imgW="13334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787400"/>
                        <a:ext cx="2667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240230" y="1219200"/>
          <a:ext cx="2133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Equation" r:id="rId5" imgW="1066680" imgH="203040" progId="Equation.DSMT4">
                  <p:embed/>
                </p:oleObj>
              </mc:Choice>
              <mc:Fallback>
                <p:oleObj name="Equation" r:id="rId5" imgW="10666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0230" y="1219200"/>
                        <a:ext cx="2133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138630" y="1676400"/>
          <a:ext cx="2209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name="Equation" r:id="rId7" imgW="1104840" imgH="203040" progId="Equation.DSMT4">
                  <p:embed/>
                </p:oleObj>
              </mc:Choice>
              <mc:Fallback>
                <p:oleObj name="Equation" r:id="rId7" imgW="11048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630" y="1676400"/>
                        <a:ext cx="2209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218904" y="2133600"/>
          <a:ext cx="2463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1" name="Equation" r:id="rId9" imgW="1231560" imgH="177480" progId="Equation.DSMT4">
                  <p:embed/>
                </p:oleObj>
              </mc:Choice>
              <mc:Fallback>
                <p:oleObj name="Equation" r:id="rId9" imgW="12315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8904" y="2133600"/>
                        <a:ext cx="2463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76200"/>
            <a:ext cx="8229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Two Radicals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1077913" y="3048000"/>
          <a:ext cx="11842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name="Equation" r:id="rId11" imgW="698400" imgH="406080" progId="Equation.DSMT4">
                  <p:embed/>
                </p:oleObj>
              </mc:Choice>
              <mc:Fallback>
                <p:oleObj name="Equation" r:id="rId11" imgW="69840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3048000"/>
                        <a:ext cx="11842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914400" y="3886200"/>
          <a:ext cx="260667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Equation" r:id="rId13" imgW="1536480" imgH="939600" progId="Equation.DSMT4">
                  <p:embed/>
                </p:oleObj>
              </mc:Choice>
              <mc:Fallback>
                <p:oleObj name="Equation" r:id="rId13" imgW="1536480" imgH="939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86200"/>
                        <a:ext cx="2606675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733800" y="4572000"/>
            <a:ext cx="990600" cy="119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268913" y="3048000"/>
          <a:ext cx="11842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4" name="Equation" r:id="rId16" imgW="698400" imgH="406080" progId="Equation.DSMT4">
                  <p:embed/>
                </p:oleObj>
              </mc:Choice>
              <mc:Fallback>
                <p:oleObj name="Equation" r:id="rId16" imgW="69840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3" y="3048000"/>
                        <a:ext cx="118427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5105400" y="3962400"/>
          <a:ext cx="2606675" cy="122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5" name="Equation" r:id="rId18" imgW="1536480" imgH="723600" progId="Equation.DSMT4">
                  <p:embed/>
                </p:oleObj>
              </mc:Choice>
              <mc:Fallback>
                <p:oleObj name="Equation" r:id="rId18" imgW="1536480" imgH="723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962400"/>
                        <a:ext cx="2606675" cy="1227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0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772400" y="4419600"/>
            <a:ext cx="1028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181600" y="2133600"/>
            <a:ext cx="2069797" cy="400110"/>
          </a:xfrm>
          <a:prstGeom prst="rect">
            <a:avLst/>
          </a:prstGeom>
          <a:solidFill>
            <a:srgbClr val="B4DE86"/>
          </a:soli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Therefore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23</a:t>
            </a:r>
          </a:p>
        </p:txBody>
      </p:sp>
      <p:pic>
        <p:nvPicPr>
          <p:cNvPr id="14" name="Picture 27" descr="C:\Users\COMPUT~1\AppData\Local\Temp\SNAGHTMLdfe60e.PN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3886200" y="2133601"/>
            <a:ext cx="762000" cy="37877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8153400" y="640080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3515" y="457200"/>
            <a:ext cx="28125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1726" y="1132839"/>
            <a:ext cx="223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Suggested Questions: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77925" y="1520629"/>
            <a:ext cx="3730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</a:t>
            </a:r>
            <a:r>
              <a:rPr lang="en-US" dirty="0" smtClean="0"/>
              <a:t>300</a:t>
            </a:r>
            <a:r>
              <a:rPr lang="en-US" dirty="0" smtClean="0"/>
              <a:t>:</a:t>
            </a:r>
          </a:p>
          <a:p>
            <a:r>
              <a:rPr lang="en-US" dirty="0" smtClean="0"/>
              <a:t>2, 3a,b, 4a,b, 5, 6b, 7a, 8a,c, 9d, 10a,d</a:t>
            </a:r>
          </a:p>
          <a:p>
            <a:r>
              <a:rPr lang="en-US" dirty="0" smtClean="0"/>
              <a:t>12, 13, 15,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6400800"/>
            <a:ext cx="877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11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5678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5.3 Radical Equations</a:t>
            </a:r>
            <a:endParaRPr lang="en-US" sz="4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143000"/>
            <a:ext cx="8516938" cy="4572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Radical Equation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must have at least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radicand containing a variable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Power Rule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Keeping Equality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Balanced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we raise two equal quantities to the same power, the results are also two equal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quantities.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= 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then 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</a:t>
            </a:r>
            <a:r>
              <a:rPr lang="en-US" sz="2800" i="1" baseline="30000" dirty="0" err="1"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lang="en-US" sz="2800" i="1" baseline="30000" dirty="0" err="1">
                <a:latin typeface="Arial" pitchFamily="34" charset="0"/>
                <a:cs typeface="Arial" pitchFamily="34" charset="0"/>
              </a:rPr>
              <a:t>2</a:t>
            </a:r>
            <a:endParaRPr kumimoji="0" lang="en-US" sz="28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Warning: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These are NOT equivalent Equations!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459786"/>
              </p:ext>
            </p:extLst>
          </p:nvPr>
        </p:nvGraphicFramePr>
        <p:xfrm>
          <a:off x="533400" y="2209800"/>
          <a:ext cx="83343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4089240" imgH="304560" progId="Equation.3">
                  <p:embed/>
                </p:oleObj>
              </mc:Choice>
              <mc:Fallback>
                <p:oleObj name="Equation" r:id="rId3" imgW="4089240" imgH="304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8334375" cy="620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971800" y="2209800"/>
            <a:ext cx="2590800" cy="762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0" y="2209800"/>
            <a:ext cx="2819400" cy="7620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864679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values for the variable in the radicand must be considered when solving.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2819400"/>
            <a:ext cx="6553200" cy="2819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with a simple original equation: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Square both sides to get a new equation: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3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which simplifies to 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only solution to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3   is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9 has two solutions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chemeClr val="folHlink"/>
                </a:solidFill>
              </a:rPr>
              <a:t>-3 is considered extraneous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28600"/>
            <a:ext cx="4673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Extraneous Roots</a:t>
            </a:r>
            <a:endParaRPr lang="en-US" sz="4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http://t1.gstatic.com/images?q=tbn:ANd9GcSyybgBa582nKpK_l1Ovvayso6_pMJu4cN05OjNC_xzEdDyr_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1295400" cy="20726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0" y="1219200"/>
            <a:ext cx="632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 extraneous root is a number obtained in solving an equation that does not satisfy the initial restrictions on the variable.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2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550" y="32004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One Radical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057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Isolate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the radical term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one side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the equation and then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apply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Power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Rule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with squares.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609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Determine the roots of the radical equation: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11260"/>
              </p:ext>
            </p:extLst>
          </p:nvPr>
        </p:nvGraphicFramePr>
        <p:xfrm>
          <a:off x="2037661" y="3418997"/>
          <a:ext cx="145891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4" imgW="672840" imgH="228600" progId="Equation.DSMT4">
                  <p:embed/>
                </p:oleObj>
              </mc:Choice>
              <mc:Fallback>
                <p:oleObj name="Equation" r:id="rId4" imgW="67284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661" y="3418997"/>
                        <a:ext cx="1458913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170578"/>
              </p:ext>
            </p:extLst>
          </p:nvPr>
        </p:nvGraphicFramePr>
        <p:xfrm>
          <a:off x="1676400" y="3912231"/>
          <a:ext cx="21653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9" name="Equation" r:id="rId6" imgW="1015920" imgH="342720" progId="Equation.DSMT4">
                  <p:embed/>
                </p:oleObj>
              </mc:Choice>
              <mc:Fallback>
                <p:oleObj name="Equation" r:id="rId6" imgW="101592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12231"/>
                        <a:ext cx="21653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177819"/>
              </p:ext>
            </p:extLst>
          </p:nvPr>
        </p:nvGraphicFramePr>
        <p:xfrm>
          <a:off x="2294626" y="4631101"/>
          <a:ext cx="13255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0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26" y="4631101"/>
                        <a:ext cx="132556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118342"/>
              </p:ext>
            </p:extLst>
          </p:nvPr>
        </p:nvGraphicFramePr>
        <p:xfrm>
          <a:off x="2737442" y="5030787"/>
          <a:ext cx="8651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442" y="5030787"/>
                        <a:ext cx="865187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751059"/>
              </p:ext>
            </p:extLst>
          </p:nvPr>
        </p:nvGraphicFramePr>
        <p:xfrm>
          <a:off x="4648200" y="2787698"/>
          <a:ext cx="2967038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12" imgW="1409400" imgH="914400" progId="Equation.DSMT4">
                  <p:embed/>
                </p:oleObj>
              </mc:Choice>
              <mc:Fallback>
                <p:oleObj name="Equation" r:id="rId12" imgW="1409400" imgH="914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87698"/>
                        <a:ext cx="2967038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086889"/>
              </p:ext>
            </p:extLst>
          </p:nvPr>
        </p:nvGraphicFramePr>
        <p:xfrm>
          <a:off x="1606229" y="1447800"/>
          <a:ext cx="1981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14" imgW="914400" imgH="241200" progId="Equation.DSMT4">
                  <p:embed/>
                </p:oleObj>
              </mc:Choice>
              <mc:Fallback>
                <p:oleObj name="Equation" r:id="rId14" imgW="914400" imgH="24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229" y="1447800"/>
                        <a:ext cx="1981200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190430"/>
              </p:ext>
            </p:extLst>
          </p:nvPr>
        </p:nvGraphicFramePr>
        <p:xfrm>
          <a:off x="4673600" y="5181600"/>
          <a:ext cx="40894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Equation" r:id="rId16" imgW="1942920" imgH="634680" progId="Equation.DSMT4">
                  <p:embed/>
                </p:oleObj>
              </mc:Choice>
              <mc:Fallback>
                <p:oleObj name="Equation" r:id="rId16" imgW="19429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5181600"/>
                        <a:ext cx="4089400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One Radical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800" y="1066800"/>
          <a:ext cx="246221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3" imgW="1143000" imgH="241200" progId="Equation.DSMT4">
                  <p:embed/>
                </p:oleObj>
              </mc:Choice>
              <mc:Fallback>
                <p:oleObj name="Equation" r:id="rId3" imgW="114300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246221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47688" y="1544638"/>
          <a:ext cx="254476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5" imgW="1180800" imgH="279360" progId="Equation.3">
                  <p:embed/>
                </p:oleObj>
              </mc:Choice>
              <mc:Fallback>
                <p:oleObj name="Equation" r:id="rId5" imgW="11808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544638"/>
                        <a:ext cx="2544762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109663" y="2222500"/>
          <a:ext cx="25161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7" imgW="1168200" imgH="203040" progId="Equation.3">
                  <p:embed/>
                </p:oleObj>
              </mc:Choice>
              <mc:Fallback>
                <p:oleObj name="Equation" r:id="rId7" imgW="1168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222500"/>
                        <a:ext cx="25161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622425" y="2755900"/>
          <a:ext cx="2079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9" imgW="965160" imgH="203040" progId="Equation.3">
                  <p:embed/>
                </p:oleObj>
              </mc:Choice>
              <mc:Fallback>
                <p:oleObj name="Equation" r:id="rId9" imgW="9651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755900"/>
                        <a:ext cx="20796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635125" y="3213100"/>
          <a:ext cx="2105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11" imgW="977760" imgH="203040" progId="Equation.3">
                  <p:embed/>
                </p:oleObj>
              </mc:Choice>
              <mc:Fallback>
                <p:oleObj name="Equation" r:id="rId11" imgW="9777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213100"/>
                        <a:ext cx="21050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660525" y="3689350"/>
          <a:ext cx="22701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Equation" r:id="rId13" imgW="1054080" imgH="203040" progId="Equation.3">
                  <p:embed/>
                </p:oleObj>
              </mc:Choice>
              <mc:Fallback>
                <p:oleObj name="Equation" r:id="rId13" imgW="10540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689350"/>
                        <a:ext cx="22701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641475" y="4178300"/>
          <a:ext cx="1120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Equation" r:id="rId15" imgW="520560" imgH="203040" progId="Equation.DSMT4">
                  <p:embed/>
                </p:oleObj>
              </mc:Choice>
              <mc:Fallback>
                <p:oleObj name="Equation" r:id="rId15" imgW="52056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4178300"/>
                        <a:ext cx="11207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46001"/>
              </p:ext>
            </p:extLst>
          </p:nvPr>
        </p:nvGraphicFramePr>
        <p:xfrm>
          <a:off x="4038600" y="1371600"/>
          <a:ext cx="2700337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Equation" r:id="rId17" imgW="1282680" imgH="1155600" progId="Equation.DSMT4">
                  <p:embed/>
                </p:oleObj>
              </mc:Choice>
              <mc:Fallback>
                <p:oleObj name="Equation" r:id="rId17" imgW="1282680" imgH="1155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371600"/>
                        <a:ext cx="2700337" cy="243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781800" y="1371600"/>
          <a:ext cx="1871663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Equation" r:id="rId19" imgW="888840" imgH="1155600" progId="Equation.DSMT4">
                  <p:embed/>
                </p:oleObj>
              </mc:Choice>
              <mc:Fallback>
                <p:oleObj name="Equation" r:id="rId19" imgW="888840" imgH="1155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371600"/>
                        <a:ext cx="1871663" cy="243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772400" y="3886200"/>
            <a:ext cx="1085850" cy="130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28600" y="4993187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the solution is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2.</a:t>
            </a:r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181600" y="3886200"/>
            <a:ext cx="1028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4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558135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Why would just verifying the radicand restrictions not be sufficient in this case? </a:t>
            </a:r>
            <a:endParaRPr lang="en-US" sz="2400" b="1" dirty="0" smtClean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0" y="1219200"/>
            <a:ext cx="42723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Turn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Algebraically determine the roots of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One Radical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990606"/>
              </p:ext>
            </p:extLst>
          </p:nvPr>
        </p:nvGraphicFramePr>
        <p:xfrm>
          <a:off x="2389094" y="2050197"/>
          <a:ext cx="2133600" cy="4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4" imgW="1028520" imgH="228600" progId="Equation.3">
                  <p:embed/>
                </p:oleObj>
              </mc:Choice>
              <mc:Fallback>
                <p:oleObj name="Equation" r:id="rId4" imgW="102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094" y="2050197"/>
                        <a:ext cx="2133600" cy="47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91389" y="3200400"/>
          <a:ext cx="2308642" cy="512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6" imgW="1028520" imgH="228600" progId="Equation.3">
                  <p:embed/>
                </p:oleObj>
              </mc:Choice>
              <mc:Fallback>
                <p:oleObj name="Equation" r:id="rId6" imgW="1028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89" y="3200400"/>
                        <a:ext cx="2308642" cy="512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1000" y="3674852"/>
          <a:ext cx="2935693" cy="62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8" imgW="1307880" imgH="279360" progId="Equation.3">
                  <p:embed/>
                </p:oleObj>
              </mc:Choice>
              <mc:Fallback>
                <p:oleObj name="Equation" r:id="rId8" imgW="13078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674852"/>
                        <a:ext cx="2935693" cy="6270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719435" y="4410974"/>
          <a:ext cx="2198232" cy="45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10" imgW="977760" imgH="203040" progId="Equation.3">
                  <p:embed/>
                </p:oleObj>
              </mc:Choice>
              <mc:Fallback>
                <p:oleObj name="Equation" r:id="rId10" imgW="9777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435" y="4410974"/>
                        <a:ext cx="2198232" cy="457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713949" y="5029200"/>
          <a:ext cx="2397814" cy="457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12" imgW="1066680" imgH="203040" progId="Equation.3">
                  <p:embed/>
                </p:oleObj>
              </mc:Choice>
              <mc:Fallback>
                <p:oleObj name="Equation" r:id="rId12" imgW="1066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3949" y="5029200"/>
                        <a:ext cx="2397814" cy="457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659764" y="5562600"/>
          <a:ext cx="14843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14" imgW="660240" imgH="203040" progId="Equation.DSMT4">
                  <p:embed/>
                </p:oleObj>
              </mc:Choice>
              <mc:Fallback>
                <p:oleObj name="Equation" r:id="rId14" imgW="6602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764" y="5562600"/>
                        <a:ext cx="14843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64618"/>
              </p:ext>
            </p:extLst>
          </p:nvPr>
        </p:nvGraphicFramePr>
        <p:xfrm>
          <a:off x="4313238" y="3276600"/>
          <a:ext cx="213042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16" imgW="1257120" imgH="1168200" progId="Equation.DSMT4">
                  <p:embed/>
                </p:oleObj>
              </mc:Choice>
              <mc:Fallback>
                <p:oleObj name="Equation" r:id="rId16" imgW="1257120" imgH="1168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3276600"/>
                        <a:ext cx="2130425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629400" y="3352800"/>
          <a:ext cx="2196792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18" imgW="1295280" imgH="1168200" progId="Equation.DSMT4">
                  <p:embed/>
                </p:oleObj>
              </mc:Choice>
              <mc:Fallback>
                <p:oleObj name="Equation" r:id="rId18" imgW="1295280" imgH="1168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52800"/>
                        <a:ext cx="2196792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76600" y="6096000"/>
            <a:ext cx="3890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the solution is </a:t>
            </a:r>
            <a:r>
              <a:rPr lang="en-US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7.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5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71063" y="2145268"/>
            <a:ext cx="3685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Can you just verify </a:t>
            </a:r>
            <a:r>
              <a:rPr lang="en-US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radicand</a:t>
            </a:r>
          </a:p>
          <a:p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restrictions?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Two Radicals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914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Separate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radicals: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on each side of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equality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sign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Square both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sides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equation,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individual terms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If a radical is still present, isolate that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radical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 square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both sides a second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133600"/>
            <a:ext cx="5142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Algebraically determine the roots 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59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881496"/>
              </p:ext>
            </p:extLst>
          </p:nvPr>
        </p:nvGraphicFramePr>
        <p:xfrm>
          <a:off x="1447800" y="2677060"/>
          <a:ext cx="2281237" cy="475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9" name="Equation" r:id="rId3" imgW="1155600" imgH="241200" progId="Equation.DSMT4">
                  <p:embed/>
                </p:oleObj>
              </mc:Choice>
              <mc:Fallback>
                <p:oleObj name="Equation" r:id="rId3" imgW="115560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677060"/>
                        <a:ext cx="2281237" cy="475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830738"/>
              </p:ext>
            </p:extLst>
          </p:nvPr>
        </p:nvGraphicFramePr>
        <p:xfrm>
          <a:off x="1480620" y="3200400"/>
          <a:ext cx="2634180" cy="697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0" name="Equation" r:id="rId5" imgW="1295280" imgH="342720" progId="Equation.DSMT4">
                  <p:embed/>
                </p:oleObj>
              </mc:Choice>
              <mc:Fallback>
                <p:oleObj name="Equation" r:id="rId5" imgW="1295280" imgH="342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620" y="3200400"/>
                        <a:ext cx="2634180" cy="697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0789"/>
              </p:ext>
            </p:extLst>
          </p:nvPr>
        </p:nvGraphicFramePr>
        <p:xfrm>
          <a:off x="1291758" y="3785556"/>
          <a:ext cx="2212008" cy="69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1" name="Equation" r:id="rId7" imgW="1091880" imgH="342720" progId="Equation.DSMT4">
                  <p:embed/>
                </p:oleObj>
              </mc:Choice>
              <mc:Fallback>
                <p:oleObj name="Equation" r:id="rId7" imgW="1091880" imgH="3427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758" y="3785556"/>
                        <a:ext cx="2212008" cy="6948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082751"/>
              </p:ext>
            </p:extLst>
          </p:nvPr>
        </p:nvGraphicFramePr>
        <p:xfrm>
          <a:off x="1969456" y="4488818"/>
          <a:ext cx="157875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2" name="Equation" r:id="rId9" imgW="774360" imgH="177480" progId="Equation.DSMT4">
                  <p:embed/>
                </p:oleObj>
              </mc:Choice>
              <mc:Fallback>
                <p:oleObj name="Equation" r:id="rId9" imgW="77436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56" y="4488818"/>
                        <a:ext cx="1578750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720940"/>
              </p:ext>
            </p:extLst>
          </p:nvPr>
        </p:nvGraphicFramePr>
        <p:xfrm>
          <a:off x="1969456" y="5011949"/>
          <a:ext cx="1131656" cy="360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3" name="Equation" r:id="rId11" imgW="558720" imgH="177480" progId="Equation.DSMT4">
                  <p:embed/>
                </p:oleObj>
              </mc:Choice>
              <mc:Fallback>
                <p:oleObj name="Equation" r:id="rId11" imgW="55872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56" y="5011949"/>
                        <a:ext cx="1131656" cy="360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496246"/>
              </p:ext>
            </p:extLst>
          </p:nvPr>
        </p:nvGraphicFramePr>
        <p:xfrm>
          <a:off x="2274257" y="5545558"/>
          <a:ext cx="72561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4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257" y="5545558"/>
                        <a:ext cx="725610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59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798889"/>
              </p:ext>
            </p:extLst>
          </p:nvPr>
        </p:nvGraphicFramePr>
        <p:xfrm>
          <a:off x="5410201" y="3515260"/>
          <a:ext cx="1771772" cy="42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5" name="Equation" r:id="rId15" imgW="952200" imgH="228600" progId="Equation.DSMT4">
                  <p:embed/>
                </p:oleObj>
              </mc:Choice>
              <mc:Fallback>
                <p:oleObj name="Equation" r:id="rId15" imgW="9522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3515260"/>
                        <a:ext cx="1771772" cy="425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59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253061"/>
              </p:ext>
            </p:extLst>
          </p:nvPr>
        </p:nvGraphicFramePr>
        <p:xfrm>
          <a:off x="5410201" y="3972460"/>
          <a:ext cx="1771772" cy="42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6" name="Equation" r:id="rId17" imgW="952200" imgH="228600" progId="Equation.DSMT4">
                  <p:embed/>
                </p:oleObj>
              </mc:Choice>
              <mc:Fallback>
                <p:oleObj name="Equation" r:id="rId17" imgW="9522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1" y="3972460"/>
                        <a:ext cx="1771772" cy="425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59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456130"/>
              </p:ext>
            </p:extLst>
          </p:nvPr>
        </p:nvGraphicFramePr>
        <p:xfrm>
          <a:off x="5521325" y="4429660"/>
          <a:ext cx="1268046" cy="423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7" name="Equation" r:id="rId19" imgW="685800" imgH="228600" progId="Equation.DSMT4">
                  <p:embed/>
                </p:oleObj>
              </mc:Choice>
              <mc:Fallback>
                <p:oleObj name="Equation" r:id="rId19" imgW="685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4429660"/>
                        <a:ext cx="1268046" cy="4231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59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017828"/>
              </p:ext>
            </p:extLst>
          </p:nvPr>
        </p:nvGraphicFramePr>
        <p:xfrm>
          <a:off x="5865813" y="4963060"/>
          <a:ext cx="611187" cy="32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8" name="Equation" r:id="rId21" imgW="330120" imgH="177480" progId="Equation.DSMT4">
                  <p:embed/>
                </p:oleObj>
              </mc:Choice>
              <mc:Fallback>
                <p:oleObj name="Equation" r:id="rId21" imgW="330120" imgH="177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5813" y="4963060"/>
                        <a:ext cx="611187" cy="329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241277"/>
              </p:ext>
            </p:extLst>
          </p:nvPr>
        </p:nvGraphicFramePr>
        <p:xfrm>
          <a:off x="4419600" y="2524125"/>
          <a:ext cx="202406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9" name="Equation" r:id="rId23" imgW="1054080" imgH="406080" progId="Equation.DSMT4">
                  <p:embed/>
                </p:oleObj>
              </mc:Choice>
              <mc:Fallback>
                <p:oleObj name="Equation" r:id="rId23" imgW="1054080" imgH="4060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24125"/>
                        <a:ext cx="202406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439585" y="4191000"/>
            <a:ext cx="1162050" cy="1398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48200" y="5587330"/>
            <a:ext cx="3570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erify </a:t>
            </a:r>
            <a:r>
              <a:rPr lang="en-US" b="1" dirty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radicand restrictions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6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6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6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6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Two Radicals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Solve</a:t>
            </a:r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447799" y="990600"/>
          <a:ext cx="256539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3" imgW="1282680" imgH="228600" progId="Equation.DSMT4">
                  <p:embed/>
                </p:oleObj>
              </mc:Choice>
              <mc:Fallback>
                <p:oleObj name="Equation" r:id="rId3" imgW="128268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799" y="990600"/>
                        <a:ext cx="2565399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740378" y="1766256"/>
          <a:ext cx="256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5" imgW="1282680" imgH="228600" progId="Equation.DSMT4">
                  <p:embed/>
                </p:oleObj>
              </mc:Choice>
              <mc:Fallback>
                <p:oleObj name="Equation" r:id="rId5" imgW="12826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378" y="1766256"/>
                        <a:ext cx="2565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15804" y="2291030"/>
          <a:ext cx="2590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" name="Equation" r:id="rId6" imgW="1295280" imgH="228600" progId="Equation.DSMT4">
                  <p:embed/>
                </p:oleObj>
              </mc:Choice>
              <mc:Fallback>
                <p:oleObj name="Equation" r:id="rId6" imgW="12952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5804" y="2291030"/>
                        <a:ext cx="2590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438400" y="2743200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" name="Equation" r:id="rId8" imgW="1638000" imgH="342720" progId="Equation.DSMT4">
                  <p:embed/>
                </p:oleObj>
              </mc:Choice>
              <mc:Fallback>
                <p:oleObj name="Equation" r:id="rId8" imgW="1638000" imgH="342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3276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452056" y="3366456"/>
          <a:ext cx="327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" name="Equation" r:id="rId10" imgW="1638000" imgH="342720" progId="Equation.DSMT4">
                  <p:embed/>
                </p:oleObj>
              </mc:Choice>
              <mc:Fallback>
                <p:oleObj name="Equation" r:id="rId10" imgW="163800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056" y="3366456"/>
                        <a:ext cx="3276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035778" y="3984682"/>
          <a:ext cx="3352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Equation" r:id="rId12" imgW="1676160" imgH="228600" progId="Equation.DSMT4">
                  <p:embed/>
                </p:oleObj>
              </mc:Choice>
              <mc:Fallback>
                <p:oleObj name="Equation" r:id="rId12" imgW="167616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778" y="3984682"/>
                        <a:ext cx="3352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035778" y="4476386"/>
          <a:ext cx="302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" name="Equation" r:id="rId14" imgW="1511280" imgH="228600" progId="Equation.DSMT4">
                  <p:embed/>
                </p:oleObj>
              </mc:Choice>
              <mc:Fallback>
                <p:oleObj name="Equation" r:id="rId14" imgW="151128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778" y="4476386"/>
                        <a:ext cx="3022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061656" y="4942212"/>
          <a:ext cx="2057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Equation" r:id="rId16" imgW="1028520" imgH="228600" progId="Equation.DSMT4">
                  <p:embed/>
                </p:oleObj>
              </mc:Choice>
              <mc:Fallback>
                <p:oleObj name="Equation" r:id="rId16" imgW="102852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1656" y="4942212"/>
                        <a:ext cx="2057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2696264" y="5318182"/>
          <a:ext cx="2768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Equation" r:id="rId18" imgW="1384200" imgH="342720" progId="Equation.DSMT4">
                  <p:embed/>
                </p:oleObj>
              </mc:Choice>
              <mc:Fallback>
                <p:oleObj name="Equation" r:id="rId18" imgW="138420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6264" y="5318182"/>
                        <a:ext cx="2768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052407" y="1002268"/>
            <a:ext cx="363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Verify the radicand restrictions.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7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15498"/>
              </p:ext>
            </p:extLst>
          </p:nvPr>
        </p:nvGraphicFramePr>
        <p:xfrm>
          <a:off x="863600" y="850900"/>
          <a:ext cx="317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2" name="Equation" r:id="rId3" imgW="1587240" imgH="228600" progId="Equation.DSMT4">
                  <p:embed/>
                </p:oleObj>
              </mc:Choice>
              <mc:Fallback>
                <p:oleObj name="Equation" r:id="rId3" imgW="15872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850900"/>
                        <a:ext cx="3175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343624"/>
              </p:ext>
            </p:extLst>
          </p:nvPr>
        </p:nvGraphicFramePr>
        <p:xfrm>
          <a:off x="863600" y="1371600"/>
          <a:ext cx="3251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3" name="Equation" r:id="rId5" imgW="1625400" imgH="203040" progId="Equation.DSMT4">
                  <p:embed/>
                </p:oleObj>
              </mc:Choice>
              <mc:Fallback>
                <p:oleObj name="Equation" r:id="rId5" imgW="16254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1371600"/>
                        <a:ext cx="3251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564481"/>
              </p:ext>
            </p:extLst>
          </p:nvPr>
        </p:nvGraphicFramePr>
        <p:xfrm>
          <a:off x="982663" y="1854200"/>
          <a:ext cx="2133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4" name="Equation" r:id="rId7" imgW="1066680" imgH="203040" progId="Equation.DSMT4">
                  <p:embed/>
                </p:oleObj>
              </mc:Choice>
              <mc:Fallback>
                <p:oleObj name="Equation" r:id="rId7" imgW="10666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854200"/>
                        <a:ext cx="2133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36708"/>
              </p:ext>
            </p:extLst>
          </p:nvPr>
        </p:nvGraphicFramePr>
        <p:xfrm>
          <a:off x="838200" y="2387600"/>
          <a:ext cx="2260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5" name="Equation" r:id="rId9" imgW="1130040" imgH="203040" progId="Equation.DSMT4">
                  <p:embed/>
                </p:oleObj>
              </mc:Choice>
              <mc:Fallback>
                <p:oleObj name="Equation" r:id="rId9" imgW="113004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87600"/>
                        <a:ext cx="2260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900556"/>
              </p:ext>
            </p:extLst>
          </p:nvPr>
        </p:nvGraphicFramePr>
        <p:xfrm>
          <a:off x="609600" y="2870200"/>
          <a:ext cx="312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6" name="Equation" r:id="rId11" imgW="1562040" imgH="177480" progId="Equation.DSMT4">
                  <p:embed/>
                </p:oleObj>
              </mc:Choice>
              <mc:Fallback>
                <p:oleObj name="Equation" r:id="rId11" imgW="15620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70200"/>
                        <a:ext cx="3124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175786"/>
              </p:ext>
            </p:extLst>
          </p:nvPr>
        </p:nvGraphicFramePr>
        <p:xfrm>
          <a:off x="1196975" y="3251200"/>
          <a:ext cx="256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7" name="Equation" r:id="rId13" imgW="1282680" imgH="177480" progId="Equation.DSMT4">
                  <p:embed/>
                </p:oleObj>
              </mc:Choice>
              <mc:Fallback>
                <p:oleObj name="Equation" r:id="rId13" imgW="128268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251200"/>
                        <a:ext cx="2565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Two Radicals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066800" y="3810000"/>
          <a:ext cx="12065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8" name="Equation" r:id="rId15" imgW="711000" imgH="406080" progId="Equation.DSMT4">
                  <p:embed/>
                </p:oleObj>
              </mc:Choice>
              <mc:Fallback>
                <p:oleObj name="Equation" r:id="rId15" imgW="71100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12065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914400" y="4648200"/>
          <a:ext cx="260667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Equation" r:id="rId17" imgW="1536480" imgH="939600" progId="Equation.DSMT4">
                  <p:embed/>
                </p:oleObj>
              </mc:Choice>
              <mc:Fallback>
                <p:oleObj name="Equation" r:id="rId17" imgW="1536480" imgH="939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2606675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941888" y="3886200"/>
          <a:ext cx="10763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0" name="Equation" r:id="rId19" imgW="634680" imgH="406080" progId="Equation.DSMT4">
                  <p:embed/>
                </p:oleObj>
              </mc:Choice>
              <mc:Fallback>
                <p:oleObj name="Equation" r:id="rId19" imgW="634680" imgH="406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888" y="3886200"/>
                        <a:ext cx="107632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4852988" y="4724400"/>
          <a:ext cx="2347912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1" name="Equation" r:id="rId21" imgW="1384200" imgH="939600" progId="Equation.DSMT4">
                  <p:embed/>
                </p:oleObj>
              </mc:Choice>
              <mc:Fallback>
                <p:oleObj name="Equation" r:id="rId21" imgW="1384200" imgH="939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8" y="4724400"/>
                        <a:ext cx="2347912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733800" y="5334000"/>
            <a:ext cx="990600" cy="1192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315200" y="5410200"/>
            <a:ext cx="1028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445000" y="3276600"/>
            <a:ext cx="2069797" cy="400110"/>
          </a:xfrm>
          <a:prstGeom prst="rect">
            <a:avLst/>
          </a:prstGeom>
          <a:solidFill>
            <a:srgbClr val="B4DE86"/>
          </a:soli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Therefore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42</a:t>
            </a:r>
          </a:p>
        </p:txBody>
      </p:sp>
      <p:pic>
        <p:nvPicPr>
          <p:cNvPr id="25627" name="Picture 27" descr="C:\Users\COMPUT~1\AppData\Local\Temp\SNAGHTMLdfe60e.PN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540000" y="2895600"/>
            <a:ext cx="914400" cy="568159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3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8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377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Kennedy</dc:creator>
  <cp:lastModifiedBy>Stephanie MacKay</cp:lastModifiedBy>
  <cp:revision>64</cp:revision>
  <dcterms:created xsi:type="dcterms:W3CDTF">2011-10-26T18:59:56Z</dcterms:created>
  <dcterms:modified xsi:type="dcterms:W3CDTF">2011-10-30T21:45:03Z</dcterms:modified>
</cp:coreProperties>
</file>