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65" r:id="rId3"/>
    <p:sldId id="266" r:id="rId4"/>
    <p:sldId id="267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15DC"/>
    <a:srgbClr val="FFF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Relationship Id="rId9" Type="http://schemas.openxmlformats.org/officeDocument/2006/relationships/image" Target="../media/image7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Relationship Id="rId14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DE58F-DC28-4401-9F9D-339CFF7BCCD9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35241-9A50-4505-B513-2ABA77414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06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fld id="{C1F0FC04-10B1-48B8-85EC-6B185A9014BA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" pitchFamily="-9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fld id="{C3673404-0F42-4D1C-BDEF-58CECC860058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Times" pitchFamily="-9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fld id="{DFCF9187-20D3-44BC-B72C-E80720D4DD50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" pitchFamily="-9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5C0B-A732-4C23-A2D0-A376396D955E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D9A7-323C-4B55-B700-2D365C1F25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5C0B-A732-4C23-A2D0-A376396D955E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D9A7-323C-4B55-B700-2D365C1F25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5C0B-A732-4C23-A2D0-A376396D955E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D9A7-323C-4B55-B700-2D365C1F25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5C0B-A732-4C23-A2D0-A376396D955E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D9A7-323C-4B55-B700-2D365C1F25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5C0B-A732-4C23-A2D0-A376396D955E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D9A7-323C-4B55-B700-2D365C1F25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5C0B-A732-4C23-A2D0-A376396D955E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D9A7-323C-4B55-B700-2D365C1F25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5C0B-A732-4C23-A2D0-A376396D955E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D9A7-323C-4B55-B700-2D365C1F25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5C0B-A732-4C23-A2D0-A376396D955E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D9A7-323C-4B55-B700-2D365C1F25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5C0B-A732-4C23-A2D0-A376396D955E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D9A7-323C-4B55-B700-2D365C1F25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5C0B-A732-4C23-A2D0-A376396D955E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D9A7-323C-4B55-B700-2D365C1F25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45C0B-A732-4C23-A2D0-A376396D955E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CD9A7-323C-4B55-B700-2D365C1F25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45C0B-A732-4C23-A2D0-A376396D955E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CD9A7-323C-4B55-B700-2D365C1F25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59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6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image" Target="../media/image55.jpeg"/><Relationship Id="rId18" Type="http://schemas.openxmlformats.org/officeDocument/2006/relationships/oleObject" Target="../embeddings/oleObject69.bin"/><Relationship Id="rId3" Type="http://schemas.openxmlformats.org/officeDocument/2006/relationships/oleObject" Target="../embeddings/oleObject62.bin"/><Relationship Id="rId21" Type="http://schemas.openxmlformats.org/officeDocument/2006/relationships/image" Target="../media/image74.wmf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70.wmf"/><Relationship Id="rId17" Type="http://schemas.openxmlformats.org/officeDocument/2006/relationships/image" Target="../media/image7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8.bin"/><Relationship Id="rId20" Type="http://schemas.openxmlformats.org/officeDocument/2006/relationships/oleObject" Target="../embeddings/oleObject70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3.bin"/><Relationship Id="rId15" Type="http://schemas.openxmlformats.org/officeDocument/2006/relationships/image" Target="../media/image71.wmf"/><Relationship Id="rId10" Type="http://schemas.openxmlformats.org/officeDocument/2006/relationships/image" Target="../media/image69.wmf"/><Relationship Id="rId19" Type="http://schemas.openxmlformats.org/officeDocument/2006/relationships/image" Target="../media/image73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65.bin"/><Relationship Id="rId14" Type="http://schemas.openxmlformats.org/officeDocument/2006/relationships/oleObject" Target="../embeddings/oleObject6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75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12.bin"/><Relationship Id="rId26" Type="http://schemas.openxmlformats.org/officeDocument/2006/relationships/image" Target="../media/image23.wmf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14.bin"/><Relationship Id="rId34" Type="http://schemas.openxmlformats.org/officeDocument/2006/relationships/oleObject" Target="../embeddings/oleObject22.bin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9.wmf"/><Relationship Id="rId25" Type="http://schemas.openxmlformats.org/officeDocument/2006/relationships/oleObject" Target="../embeddings/oleObject16.bin"/><Relationship Id="rId3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.bin"/><Relationship Id="rId20" Type="http://schemas.openxmlformats.org/officeDocument/2006/relationships/image" Target="../media/image20.wmf"/><Relationship Id="rId29" Type="http://schemas.openxmlformats.org/officeDocument/2006/relationships/oleObject" Target="../embeddings/oleObject1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6.wmf"/><Relationship Id="rId24" Type="http://schemas.openxmlformats.org/officeDocument/2006/relationships/image" Target="../media/image22.wmf"/><Relationship Id="rId32" Type="http://schemas.openxmlformats.org/officeDocument/2006/relationships/image" Target="../media/image25.wmf"/><Relationship Id="rId5" Type="http://schemas.openxmlformats.org/officeDocument/2006/relationships/image" Target="../media/image13.wmf"/><Relationship Id="rId15" Type="http://schemas.openxmlformats.org/officeDocument/2006/relationships/image" Target="../media/image18.wmf"/><Relationship Id="rId23" Type="http://schemas.openxmlformats.org/officeDocument/2006/relationships/oleObject" Target="../embeddings/oleObject15.bin"/><Relationship Id="rId28" Type="http://schemas.openxmlformats.org/officeDocument/2006/relationships/image" Target="../media/image24.wmf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3.bin"/><Relationship Id="rId31" Type="http://schemas.openxmlformats.org/officeDocument/2006/relationships/oleObject" Target="../embeddings/oleObject20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5.wmf"/><Relationship Id="rId14" Type="http://schemas.openxmlformats.org/officeDocument/2006/relationships/oleObject" Target="../embeddings/oleObject10.bin"/><Relationship Id="rId22" Type="http://schemas.openxmlformats.org/officeDocument/2006/relationships/image" Target="../media/image21.wmf"/><Relationship Id="rId27" Type="http://schemas.openxmlformats.org/officeDocument/2006/relationships/oleObject" Target="../embeddings/oleObject17.bin"/><Relationship Id="rId30" Type="http://schemas.openxmlformats.org/officeDocument/2006/relationships/oleObject" Target="../embeddings/oleObject19.bin"/><Relationship Id="rId35" Type="http://schemas.openxmlformats.org/officeDocument/2006/relationships/image" Target="../media/image2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30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9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26.bin"/><Relationship Id="rId19" Type="http://schemas.openxmlformats.org/officeDocument/2006/relationships/image" Target="../media/image34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2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4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54.wmf"/><Relationship Id="rId3" Type="http://schemas.openxmlformats.org/officeDocument/2006/relationships/image" Target="../media/image55.jpeg"/><Relationship Id="rId7" Type="http://schemas.openxmlformats.org/officeDocument/2006/relationships/image" Target="../media/image49.wmf"/><Relationship Id="rId12" Type="http://schemas.openxmlformats.org/officeDocument/2006/relationships/image" Target="../media/image51.wmf"/><Relationship Id="rId1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3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5.bin"/><Relationship Id="rId11" Type="http://schemas.openxmlformats.org/officeDocument/2006/relationships/oleObject" Target="../embeddings/oleObject48.bin"/><Relationship Id="rId5" Type="http://schemas.openxmlformats.org/officeDocument/2006/relationships/image" Target="../media/image48.wmf"/><Relationship Id="rId15" Type="http://schemas.openxmlformats.org/officeDocument/2006/relationships/oleObject" Target="../embeddings/oleObject50.bin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50.wmf"/><Relationship Id="rId14" Type="http://schemas.openxmlformats.org/officeDocument/2006/relationships/image" Target="../media/image5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6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6200"/>
            <a:ext cx="5651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BBB59">
                    <a:lumMod val="50000"/>
                  </a:srgbClr>
                </a:solidFill>
              </a:rPr>
              <a:t>Math 20-1  </a:t>
            </a:r>
            <a:r>
              <a:rPr lang="en-US" b="1" i="1" dirty="0" smtClean="0">
                <a:solidFill>
                  <a:srgbClr val="9BBB59">
                    <a:lumMod val="50000"/>
                  </a:srgbClr>
                </a:solidFill>
              </a:rPr>
              <a:t>Chapter 6 Rational Expressions and Equations</a:t>
            </a:r>
            <a:endParaRPr lang="en-US" b="1" i="1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2493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6</a:t>
            </a:r>
            <a:r>
              <a:rPr lang="en-US" b="1" dirty="0" smtClean="0">
                <a:solidFill>
                  <a:srgbClr val="FF0000"/>
                </a:solidFill>
              </a:rPr>
              <a:t>.1 Rational Expressions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55" y="826532"/>
            <a:ext cx="141922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9" y="2438400"/>
            <a:ext cx="9039491" cy="368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99" y="1219200"/>
            <a:ext cx="4562007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41866"/>
            <a:ext cx="4256234" cy="1720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806941"/>
            <a:ext cx="9006516" cy="1841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6" y="5410200"/>
            <a:ext cx="8956244" cy="715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41" y="4634752"/>
            <a:ext cx="8915903" cy="785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41" y="6150078"/>
            <a:ext cx="8920959" cy="47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744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5559" y="152400"/>
            <a:ext cx="5402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Simplifying Rational Expressions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914400"/>
            <a:ext cx="7772400" cy="1752600"/>
          </a:xfrm>
          <a:prstGeom prst="rect">
            <a:avLst/>
          </a:prstGeom>
          <a:solidFill>
            <a:srgbClr val="FFFF99">
              <a:alpha val="50000"/>
            </a:srgbClr>
          </a:solidFill>
          <a:ln w="38100" cmpd="dbl">
            <a:solidFill>
              <a:schemeClr val="tx1"/>
            </a:solidFill>
          </a:ln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Factor both the numerator and denominator as completely as possible.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Divide out any factors common to both the numerator and denominator. 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644525" y="3505200"/>
          <a:ext cx="187007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Equation" r:id="rId3" imgW="977760" imgH="419040" progId="Equation.DSMT4">
                  <p:embed/>
                </p:oleObj>
              </mc:Choice>
              <mc:Fallback>
                <p:oleObj name="Equation" r:id="rId3" imgW="97776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525" y="3505200"/>
                        <a:ext cx="1870075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2971800"/>
            <a:ext cx="75248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Simplify each rational expression, stating non-permissible values.</a:t>
            </a: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531852" y="3555522"/>
          <a:ext cx="2185987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1" name="Equation" r:id="rId5" imgW="1143000" imgH="419040" progId="Equation.DSMT4">
                  <p:embed/>
                </p:oleObj>
              </mc:Choice>
              <mc:Fallback>
                <p:oleObj name="Equation" r:id="rId5" imgW="114300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1852" y="3555522"/>
                        <a:ext cx="2185987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 flipV="1">
            <a:off x="2845278" y="3631722"/>
            <a:ext cx="8382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971800" y="4038600"/>
            <a:ext cx="838200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00400" y="33528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00400" y="42672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603500" y="4648200"/>
          <a:ext cx="25019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2" name="Equation" r:id="rId7" imgW="1307880" imgH="419040" progId="Equation.DSMT4">
                  <p:embed/>
                </p:oleObj>
              </mc:Choice>
              <mc:Fallback>
                <p:oleObj name="Equation" r:id="rId7" imgW="130788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3500" y="4648200"/>
                        <a:ext cx="2501900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334000" y="3581400"/>
            <a:ext cx="912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NPVs:</a:t>
            </a:r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1050750"/>
              </p:ext>
            </p:extLst>
          </p:nvPr>
        </p:nvGraphicFramePr>
        <p:xfrm>
          <a:off x="6400800" y="3429000"/>
          <a:ext cx="2322871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3" name="Equation" r:id="rId9" imgW="1333440" imgH="393480" progId="Equation.DSMT4">
                  <p:embed/>
                </p:oleObj>
              </mc:Choice>
              <mc:Fallback>
                <p:oleObj name="Equation" r:id="rId9" imgW="133344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429000"/>
                        <a:ext cx="2322871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8361363" y="6477000"/>
            <a:ext cx="858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6.1.</a:t>
            </a:r>
            <a:r>
              <a:rPr lang="en-US" sz="1800" i="1" dirty="0" smtClean="0"/>
              <a:t>9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 autoUpdateAnimBg="0"/>
      <p:bldP spid="5" grpId="0"/>
      <p:bldP spid="10" grpId="0"/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5559" y="76200"/>
            <a:ext cx="46554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Simplifying Rational Expressions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33388" y="838200"/>
          <a:ext cx="1919287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9" name="Equation" r:id="rId3" imgW="1002960" imgH="419040" progId="Equation.DSMT4">
                  <p:embed/>
                </p:oleObj>
              </mc:Choice>
              <mc:Fallback>
                <p:oleObj name="Equation" r:id="rId3" imgW="100296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388" y="838200"/>
                        <a:ext cx="1919287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90788" y="889000"/>
          <a:ext cx="1893887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0" name="Equation" r:id="rId5" imgW="990360" imgH="419040" progId="Equation.DSMT4">
                  <p:embed/>
                </p:oleObj>
              </mc:Choice>
              <mc:Fallback>
                <p:oleObj name="Equation" r:id="rId5" imgW="99036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0788" y="889000"/>
                        <a:ext cx="1893887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2819400" y="964722"/>
            <a:ext cx="676753" cy="1782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2784475" y="1430548"/>
            <a:ext cx="720725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13075" y="16002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2559050" y="3030538"/>
          <a:ext cx="2259013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1" name="Equation" r:id="rId7" imgW="1180800" imgH="393480" progId="Equation.DSMT4">
                  <p:embed/>
                </p:oleObj>
              </mc:Choice>
              <mc:Fallback>
                <p:oleObj name="Equation" r:id="rId7" imgW="118080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9050" y="3030538"/>
                        <a:ext cx="2259013" cy="754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46675" y="914400"/>
            <a:ext cx="912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NPVs:</a:t>
            </a: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3515375"/>
              </p:ext>
            </p:extLst>
          </p:nvPr>
        </p:nvGraphicFramePr>
        <p:xfrm>
          <a:off x="6246813" y="949325"/>
          <a:ext cx="2255837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2" name="Equation" r:id="rId9" imgW="1295280" imgH="177480" progId="Equation.DSMT4">
                  <p:embed/>
                </p:oleObj>
              </mc:Choice>
              <mc:Fallback>
                <p:oleObj name="Equation" r:id="rId9" imgW="129528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6813" y="949325"/>
                        <a:ext cx="2255837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971800" y="609600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–1</a:t>
            </a: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2530572" y="2016125"/>
          <a:ext cx="143192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3" name="Equation" r:id="rId11" imgW="749160" imgH="419040" progId="Equation.DSMT4">
                  <p:embed/>
                </p:oleObj>
              </mc:Choice>
              <mc:Fallback>
                <p:oleObj name="Equation" r:id="rId11" imgW="74916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0572" y="2016125"/>
                        <a:ext cx="1431925" cy="803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2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3886200"/>
            <a:ext cx="1447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524000" y="3962400"/>
            <a:ext cx="53014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Simplify and state all non-permissible values.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1600200" y="4876800"/>
          <a:ext cx="1909762" cy="74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4" name="Equation" r:id="rId14" imgW="1143000" imgH="444240" progId="Equation.DSMT4">
                  <p:embed/>
                </p:oleObj>
              </mc:Choice>
              <mc:Fallback>
                <p:oleObj name="Equation" r:id="rId14" imgW="1143000" imgH="4442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876800"/>
                        <a:ext cx="1909762" cy="74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2035175" y="5715000"/>
          <a:ext cx="177482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5" name="Equation" r:id="rId16" imgW="990360" imgH="419040" progId="Equation.DSMT4">
                  <p:embed/>
                </p:oleObj>
              </mc:Choice>
              <mc:Fallback>
                <p:oleObj name="Equation" r:id="rId16" imgW="990360" imgH="419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175" y="5715000"/>
                        <a:ext cx="1774825" cy="754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5016500" y="4876800"/>
          <a:ext cx="1782763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6" name="Equation" r:id="rId18" imgW="1066680" imgH="419040" progId="Equation.DSMT4">
                  <p:embed/>
                </p:oleObj>
              </mc:Choice>
              <mc:Fallback>
                <p:oleObj name="Equation" r:id="rId18" imgW="1066680" imgH="419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0" y="4876800"/>
                        <a:ext cx="1782763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5518150" y="5791200"/>
          <a:ext cx="179705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67" name="Equation" r:id="rId20" imgW="1002960" imgH="393480" progId="Equation.DSMT4">
                  <p:embed/>
                </p:oleObj>
              </mc:Choice>
              <mc:Fallback>
                <p:oleObj name="Equation" r:id="rId20" imgW="100296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8150" y="5791200"/>
                        <a:ext cx="1797050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8361363" y="6477000"/>
            <a:ext cx="858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6.1.</a:t>
            </a:r>
            <a:r>
              <a:rPr lang="en-US" sz="1800" i="1" dirty="0" smtClean="0"/>
              <a:t>10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4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624240"/>
            <a:ext cx="28125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Assignment</a:t>
            </a:r>
            <a:endParaRPr lang="en-US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4211" y="4299879"/>
            <a:ext cx="2232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Suggested Questions: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490410" y="4687669"/>
            <a:ext cx="38298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317:</a:t>
            </a:r>
          </a:p>
          <a:p>
            <a:r>
              <a:rPr lang="en-US" smtClean="0"/>
              <a:t>4, 6, 7, 8a,c,e, 9, 11, 13, 15, 19, 20, 22, 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8284775" y="6394938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6.1.</a:t>
            </a:r>
            <a:r>
              <a:rPr lang="en-US" i="1" dirty="0" smtClean="0"/>
              <a:t>11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46317" y="609600"/>
            <a:ext cx="47389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Write a rational expression equivalent to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with a denominator 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+2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614996"/>
              </p:ext>
            </p:extLst>
          </p:nvPr>
        </p:nvGraphicFramePr>
        <p:xfrm>
          <a:off x="5562599" y="457201"/>
          <a:ext cx="555113" cy="661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3" imgW="330120" imgH="393480" progId="Equation.DSMT4">
                  <p:embed/>
                </p:oleObj>
              </mc:Choice>
              <mc:Fallback>
                <p:oleObj name="Equation" r:id="rId3" imgW="3301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62599" y="457201"/>
                        <a:ext cx="555113" cy="661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338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25475" y="430213"/>
            <a:ext cx="29591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Rational Number:</a:t>
            </a:r>
            <a:endParaRPr lang="en-US"/>
          </a:p>
        </p:txBody>
      </p:sp>
      <p:graphicFrame>
        <p:nvGraphicFramePr>
          <p:cNvPr id="9220" name="Object 2"/>
          <p:cNvGraphicFramePr>
            <a:graphicFrameLocks noChangeAspect="1"/>
          </p:cNvGraphicFramePr>
          <p:nvPr/>
        </p:nvGraphicFramePr>
        <p:xfrm>
          <a:off x="3775075" y="274638"/>
          <a:ext cx="4191000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2" name="Equation" r:id="rId4" imgW="1435100" imgH="381000" progId="Equation.DSMT36">
                  <p:embed/>
                </p:oleObj>
              </mc:Choice>
              <mc:Fallback>
                <p:oleObj name="Equation" r:id="rId4" imgW="1435100" imgH="3810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5075" y="274638"/>
                        <a:ext cx="4191000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3"/>
          <p:cNvGraphicFramePr>
            <a:graphicFrameLocks noChangeAspect="1"/>
          </p:cNvGraphicFramePr>
          <p:nvPr/>
        </p:nvGraphicFramePr>
        <p:xfrm>
          <a:off x="895350" y="1524000"/>
          <a:ext cx="741363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" name="Equation" r:id="rId6" imgW="241300" imgH="673100" progId="Equation.DSMT36">
                  <p:embed/>
                </p:oleObj>
              </mc:Choice>
              <mc:Fallback>
                <p:oleObj name="Equation" r:id="rId6" imgW="241300" imgH="6731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1524000"/>
                        <a:ext cx="741363" cy="206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812925" y="1843088"/>
            <a:ext cx="5602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r>
              <a:rPr lang="en-US" sz="2400">
                <a:solidFill>
                  <a:schemeClr val="folHlink"/>
                </a:solidFill>
              </a:rPr>
              <a:t>Numerator indicates how many you have 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889125" y="2947988"/>
            <a:ext cx="5094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r>
              <a:rPr lang="en-US" sz="2400" dirty="0">
                <a:solidFill>
                  <a:schemeClr val="accent1"/>
                </a:solidFill>
              </a:rPr>
              <a:t>Denominator indicates what you have</a:t>
            </a:r>
          </a:p>
        </p:txBody>
      </p:sp>
      <p:graphicFrame>
        <p:nvGraphicFramePr>
          <p:cNvPr id="92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6949668"/>
              </p:ext>
            </p:extLst>
          </p:nvPr>
        </p:nvGraphicFramePr>
        <p:xfrm>
          <a:off x="1770063" y="4038600"/>
          <a:ext cx="334962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" name="Equation" r:id="rId8" imgW="203200" imgH="673100" progId="Equation.DSMT36">
                  <p:embed/>
                </p:oleObj>
              </mc:Choice>
              <mc:Fallback>
                <p:oleObj name="Equation" r:id="rId8" imgW="203200" imgH="6731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0063" y="4038600"/>
                        <a:ext cx="334962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988745"/>
              </p:ext>
            </p:extLst>
          </p:nvPr>
        </p:nvGraphicFramePr>
        <p:xfrm>
          <a:off x="5222875" y="4132263"/>
          <a:ext cx="292100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5" name="Equation" r:id="rId10" imgW="177480" imgH="558720" progId="Equation.DSMT4">
                  <p:embed/>
                </p:oleObj>
              </mc:Choice>
              <mc:Fallback>
                <p:oleObj name="Equation" r:id="rId10" imgW="17748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5" y="4132263"/>
                        <a:ext cx="292100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1" name="Text Box 18"/>
          <p:cNvSpPr txBox="1">
            <a:spLocks noChangeArrowheads="1"/>
          </p:cNvSpPr>
          <p:nvPr/>
        </p:nvSpPr>
        <p:spPr bwMode="auto">
          <a:xfrm>
            <a:off x="8285163" y="6477000"/>
            <a:ext cx="858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6.1.</a:t>
            </a:r>
            <a:r>
              <a:rPr lang="en-US" sz="1800" i="1" dirty="0"/>
              <a:t>1</a:t>
            </a:r>
            <a:endParaRPr lang="en-US" sz="1800" dirty="0"/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676400" y="5334000"/>
            <a:ext cx="49857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r>
              <a:rPr lang="en-US" sz="2400" dirty="0" smtClean="0">
                <a:solidFill>
                  <a:srgbClr val="F715DC"/>
                </a:solidFill>
              </a:rPr>
              <a:t>Why can’t the denominator be zero?</a:t>
            </a:r>
            <a:endParaRPr lang="en-US" sz="2400" dirty="0">
              <a:solidFill>
                <a:srgbClr val="F715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18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2" grpId="0" autoUpdateAnimBg="0"/>
      <p:bldP spid="9223" grpId="0" autoUpdateAnimBg="0"/>
      <p:bldP spid="1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1719263" y="311150"/>
            <a:ext cx="5003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4997"/>
                    </a:srgbClr>
                  </a:outerShdw>
                </a:effectLst>
                <a:latin typeface="Arial Black"/>
              </a:rPr>
              <a:t>Simplifing</a:t>
            </a:r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4997"/>
                    </a:srgbClr>
                  </a:outerShdw>
                </a:effectLst>
                <a:latin typeface="Arial Black"/>
              </a:rPr>
              <a:t> </a:t>
            </a:r>
            <a:r>
              <a:rPr lang="en-U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4997"/>
                    </a:srgbClr>
                  </a:outerShdw>
                </a:effectLst>
                <a:latin typeface="Arial Black"/>
              </a:rPr>
              <a:t>Fractions</a:t>
            </a:r>
            <a:endParaRPr lang="en-US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4997"/>
                  </a:srgbClr>
                </a:outerShdw>
              </a:effectLst>
              <a:latin typeface="Arial Black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0663" y="1101725"/>
            <a:ext cx="86090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</a:rPr>
              <a:t>Reduce a fraction to lowest terms by </a:t>
            </a:r>
            <a:r>
              <a:rPr lang="en-US" dirty="0" smtClean="0">
                <a:solidFill>
                  <a:schemeClr val="accent2"/>
                </a:solidFill>
              </a:rPr>
              <a:t>dividing out common factors </a:t>
            </a:r>
            <a:r>
              <a:rPr lang="en-US" dirty="0">
                <a:solidFill>
                  <a:schemeClr val="accent2"/>
                </a:solidFill>
              </a:rPr>
              <a:t>from both the numerator and the denominator.</a:t>
            </a:r>
          </a:p>
        </p:txBody>
      </p:sp>
      <p:graphicFrame>
        <p:nvGraphicFramePr>
          <p:cNvPr id="10245" name="Object 2"/>
          <p:cNvGraphicFramePr>
            <a:graphicFrameLocks noChangeAspect="1"/>
          </p:cNvGraphicFramePr>
          <p:nvPr/>
        </p:nvGraphicFramePr>
        <p:xfrm>
          <a:off x="561975" y="2603500"/>
          <a:ext cx="2032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08" name="Equation" r:id="rId4" imgW="203200" imgH="673100" progId="Equation.DSMT4">
                  <p:embed/>
                </p:oleObj>
              </mc:Choice>
              <mc:Fallback>
                <p:oleObj name="Equation" r:id="rId4" imgW="203200" imgH="673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2603500"/>
                        <a:ext cx="2032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351244"/>
              </p:ext>
            </p:extLst>
          </p:nvPr>
        </p:nvGraphicFramePr>
        <p:xfrm>
          <a:off x="953233" y="2532184"/>
          <a:ext cx="916599" cy="862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09" name="Equation" r:id="rId6" imgW="647640" imgH="609480" progId="Equation.DSMT4">
                  <p:embed/>
                </p:oleObj>
              </mc:Choice>
              <mc:Fallback>
                <p:oleObj name="Equation" r:id="rId6" imgW="64764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3233" y="2532184"/>
                        <a:ext cx="916599" cy="8626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Line 7"/>
          <p:cNvSpPr>
            <a:spLocks noChangeShapeType="1"/>
          </p:cNvSpPr>
          <p:nvPr/>
        </p:nvSpPr>
        <p:spPr bwMode="auto">
          <a:xfrm flipH="1">
            <a:off x="1563688" y="2619375"/>
            <a:ext cx="293687" cy="21431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H="1">
            <a:off x="1582738" y="3019425"/>
            <a:ext cx="293687" cy="21431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828800" y="24733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r>
              <a:rPr lang="en-US" sz="24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790700" y="29495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r>
              <a:rPr lang="en-US" sz="2400">
                <a:solidFill>
                  <a:schemeClr val="tx2"/>
                </a:solidFill>
              </a:rPr>
              <a:t>1</a:t>
            </a:r>
          </a:p>
        </p:txBody>
      </p:sp>
      <p:graphicFrame>
        <p:nvGraphicFramePr>
          <p:cNvPr id="10251" name="Object 4"/>
          <p:cNvGraphicFramePr>
            <a:graphicFrameLocks noChangeAspect="1"/>
          </p:cNvGraphicFramePr>
          <p:nvPr/>
        </p:nvGraphicFramePr>
        <p:xfrm>
          <a:off x="2195513" y="2584450"/>
          <a:ext cx="4191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0" name="Equation" r:id="rId8" imgW="419100" imgH="673100" progId="Equation.DSMT4">
                  <p:embed/>
                </p:oleObj>
              </mc:Choice>
              <mc:Fallback>
                <p:oleObj name="Equation" r:id="rId8" imgW="419100" imgH="673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584450"/>
                        <a:ext cx="4191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5"/>
          <p:cNvGraphicFramePr>
            <a:graphicFrameLocks noChangeAspect="1"/>
          </p:cNvGraphicFramePr>
          <p:nvPr/>
        </p:nvGraphicFramePr>
        <p:xfrm>
          <a:off x="1062038" y="4029075"/>
          <a:ext cx="5588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1" name="Equation" r:id="rId10" imgW="558800" imgH="673100" progId="Equation.DSMT4">
                  <p:embed/>
                </p:oleObj>
              </mc:Choice>
              <mc:Fallback>
                <p:oleObj name="Equation" r:id="rId10" imgW="558800" imgH="673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38" y="4029075"/>
                        <a:ext cx="5588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6"/>
          <p:cNvGraphicFramePr>
            <a:graphicFrameLocks noChangeAspect="1"/>
          </p:cNvGraphicFramePr>
          <p:nvPr/>
        </p:nvGraphicFramePr>
        <p:xfrm>
          <a:off x="1825625" y="4238625"/>
          <a:ext cx="2032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2" name="Equation" r:id="rId12" imgW="203200" imgH="215900" progId="Equation.DSMT4">
                  <p:embed/>
                </p:oleObj>
              </mc:Choice>
              <mc:Fallback>
                <p:oleObj name="Equation" r:id="rId12" imgW="203200" imgH="2159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4238625"/>
                        <a:ext cx="2032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4" name="Object 7"/>
          <p:cNvGraphicFramePr>
            <a:graphicFrameLocks noChangeAspect="1"/>
          </p:cNvGraphicFramePr>
          <p:nvPr/>
        </p:nvGraphicFramePr>
        <p:xfrm>
          <a:off x="2214563" y="4049713"/>
          <a:ext cx="6350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3" name="Equation" r:id="rId14" imgW="635000" imgH="673100" progId="Equation.DSMT4">
                  <p:embed/>
                </p:oleObj>
              </mc:Choice>
              <mc:Fallback>
                <p:oleObj name="Equation" r:id="rId14" imgW="635000" imgH="673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4049713"/>
                        <a:ext cx="6350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5" name="Object 8"/>
          <p:cNvGraphicFramePr>
            <a:graphicFrameLocks noChangeAspect="1"/>
          </p:cNvGraphicFramePr>
          <p:nvPr/>
        </p:nvGraphicFramePr>
        <p:xfrm>
          <a:off x="1785938" y="5148263"/>
          <a:ext cx="2032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4" name="Equation" r:id="rId16" imgW="203200" imgH="152400" progId="Equation.DSMT4">
                  <p:embed/>
                </p:oleObj>
              </mc:Choice>
              <mc:Fallback>
                <p:oleObj name="Equation" r:id="rId16" imgW="2032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5148263"/>
                        <a:ext cx="2032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6" name="Object 9"/>
          <p:cNvGraphicFramePr>
            <a:graphicFrameLocks noChangeAspect="1"/>
          </p:cNvGraphicFramePr>
          <p:nvPr/>
        </p:nvGraphicFramePr>
        <p:xfrm>
          <a:off x="1100138" y="4924425"/>
          <a:ext cx="5588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5" name="Equation" r:id="rId18" imgW="558800" imgH="673100" progId="Equation.DSMT4">
                  <p:embed/>
                </p:oleObj>
              </mc:Choice>
              <mc:Fallback>
                <p:oleObj name="Equation" r:id="rId18" imgW="558800" imgH="673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8" y="4924425"/>
                        <a:ext cx="5588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7" name="Object 10"/>
          <p:cNvGraphicFramePr>
            <a:graphicFrameLocks noChangeAspect="1"/>
          </p:cNvGraphicFramePr>
          <p:nvPr/>
        </p:nvGraphicFramePr>
        <p:xfrm>
          <a:off x="2203450" y="4929188"/>
          <a:ext cx="228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6" name="Equation" r:id="rId19" imgW="228600" imgH="673100" progId="Equation.DSMT4">
                  <p:embed/>
                </p:oleObj>
              </mc:Choice>
              <mc:Fallback>
                <p:oleObj name="Equation" r:id="rId19" imgW="228600" imgH="673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3450" y="4929188"/>
                        <a:ext cx="2286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8" name="Object 11"/>
          <p:cNvGraphicFramePr>
            <a:graphicFrameLocks noChangeAspect="1"/>
          </p:cNvGraphicFramePr>
          <p:nvPr/>
        </p:nvGraphicFramePr>
        <p:xfrm>
          <a:off x="4557713" y="2552700"/>
          <a:ext cx="5334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7" name="Equation" r:id="rId21" imgW="533400" imgH="736600" progId="Equation.DSMT4">
                  <p:embed/>
                </p:oleObj>
              </mc:Choice>
              <mc:Fallback>
                <p:oleObj name="Equation" r:id="rId21" imgW="533400" imgH="736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713" y="2552700"/>
                        <a:ext cx="5334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9" name="Object 12"/>
          <p:cNvGraphicFramePr>
            <a:graphicFrameLocks noChangeAspect="1"/>
          </p:cNvGraphicFramePr>
          <p:nvPr/>
        </p:nvGraphicFramePr>
        <p:xfrm>
          <a:off x="5311775" y="2549525"/>
          <a:ext cx="1117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8" name="Equation" r:id="rId23" imgW="1117600" imgH="736600" progId="Equation.DSMT4">
                  <p:embed/>
                </p:oleObj>
              </mc:Choice>
              <mc:Fallback>
                <p:oleObj name="Equation" r:id="rId23" imgW="1117600" imgH="736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1775" y="2549525"/>
                        <a:ext cx="11176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0" name="Line 20"/>
          <p:cNvSpPr>
            <a:spLocks noChangeShapeType="1"/>
          </p:cNvSpPr>
          <p:nvPr/>
        </p:nvSpPr>
        <p:spPr bwMode="auto">
          <a:xfrm flipH="1">
            <a:off x="5873750" y="2517775"/>
            <a:ext cx="293688" cy="21431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H="1">
            <a:off x="6183313" y="2590800"/>
            <a:ext cx="293687" cy="21431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H="1">
            <a:off x="5846763" y="2976563"/>
            <a:ext cx="293687" cy="21431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H="1">
            <a:off x="6215063" y="2992438"/>
            <a:ext cx="293687" cy="21431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64" name="Object 13"/>
          <p:cNvGraphicFramePr>
            <a:graphicFrameLocks noChangeAspect="1"/>
          </p:cNvGraphicFramePr>
          <p:nvPr/>
        </p:nvGraphicFramePr>
        <p:xfrm>
          <a:off x="6746875" y="2525713"/>
          <a:ext cx="4191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19" name="Equation" r:id="rId25" imgW="419100" imgH="673100" progId="Equation.DSMT4">
                  <p:embed/>
                </p:oleObj>
              </mc:Choice>
              <mc:Fallback>
                <p:oleObj name="Equation" r:id="rId25" imgW="419100" imgH="673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75" y="2525713"/>
                        <a:ext cx="4191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6" name="Object 14"/>
          <p:cNvGraphicFramePr>
            <a:graphicFrameLocks noChangeAspect="1"/>
          </p:cNvGraphicFramePr>
          <p:nvPr/>
        </p:nvGraphicFramePr>
        <p:xfrm>
          <a:off x="5086350" y="3949700"/>
          <a:ext cx="63817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0" name="Equation" r:id="rId27" imgW="444500" imgH="546100" progId="Equation.DSMT4">
                  <p:embed/>
                </p:oleObj>
              </mc:Choice>
              <mc:Fallback>
                <p:oleObj name="Equation" r:id="rId27" imgW="444500" imgH="54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6350" y="3949700"/>
                        <a:ext cx="63817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9" name="Object 17"/>
          <p:cNvGraphicFramePr>
            <a:graphicFrameLocks noChangeAspect="1"/>
          </p:cNvGraphicFramePr>
          <p:nvPr/>
        </p:nvGraphicFramePr>
        <p:xfrm>
          <a:off x="5715000" y="5413375"/>
          <a:ext cx="2032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1" name="Equation" r:id="rId29" imgW="203200" imgH="152400" progId="Equation.DSMT4">
                  <p:embed/>
                </p:oleObj>
              </mc:Choice>
              <mc:Fallback>
                <p:oleObj name="Equation" r:id="rId29" imgW="2032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413375"/>
                        <a:ext cx="2032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493755"/>
              </p:ext>
            </p:extLst>
          </p:nvPr>
        </p:nvGraphicFramePr>
        <p:xfrm>
          <a:off x="4953000" y="5157470"/>
          <a:ext cx="577850" cy="709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2" name="Equation" r:id="rId30" imgW="444500" imgH="546100" progId="Equation.DSMT4">
                  <p:embed/>
                </p:oleObj>
              </mc:Choice>
              <mc:Fallback>
                <p:oleObj name="Equation" r:id="rId30" imgW="444500" imgH="54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157470"/>
                        <a:ext cx="577850" cy="7099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1" name="Object 19"/>
          <p:cNvGraphicFramePr>
            <a:graphicFrameLocks noChangeAspect="1"/>
          </p:cNvGraphicFramePr>
          <p:nvPr/>
        </p:nvGraphicFramePr>
        <p:xfrm>
          <a:off x="6019800" y="5257800"/>
          <a:ext cx="1905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" name="Equation" r:id="rId31" imgW="190500" imgH="546100" progId="Equation.DSMT4">
                  <p:embed/>
                </p:oleObj>
              </mc:Choice>
              <mc:Fallback>
                <p:oleObj name="Equation" r:id="rId31" imgW="190500" imgH="54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257800"/>
                        <a:ext cx="190500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2" name="Line 32"/>
          <p:cNvSpPr>
            <a:spLocks noChangeShapeType="1"/>
          </p:cNvSpPr>
          <p:nvPr/>
        </p:nvSpPr>
        <p:spPr bwMode="auto">
          <a:xfrm flipH="1">
            <a:off x="5065713" y="4500563"/>
            <a:ext cx="293687" cy="214312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 flipH="1">
            <a:off x="5468938" y="3965575"/>
            <a:ext cx="293687" cy="21431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Text Box 34"/>
          <p:cNvSpPr txBox="1">
            <a:spLocks noChangeArrowheads="1"/>
          </p:cNvSpPr>
          <p:nvPr/>
        </p:nvSpPr>
        <p:spPr bwMode="auto">
          <a:xfrm>
            <a:off x="5416550" y="36417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r>
              <a:rPr lang="en-US" sz="2400"/>
              <a:t>2</a:t>
            </a:r>
            <a:endParaRPr lang="en-US" sz="2400" b="0"/>
          </a:p>
        </p:txBody>
      </p:sp>
      <p:graphicFrame>
        <p:nvGraphicFramePr>
          <p:cNvPr id="10275" name="Object 20"/>
          <p:cNvGraphicFramePr>
            <a:graphicFrameLocks noChangeAspect="1"/>
          </p:cNvGraphicFramePr>
          <p:nvPr/>
        </p:nvGraphicFramePr>
        <p:xfrm>
          <a:off x="6269038" y="5427663"/>
          <a:ext cx="2032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4" name="Equation" r:id="rId33" imgW="203200" imgH="152400" progId="Equation.DSMT4">
                  <p:embed/>
                </p:oleObj>
              </mc:Choice>
              <mc:Fallback>
                <p:oleObj name="Equation" r:id="rId33" imgW="2032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9038" y="5427663"/>
                        <a:ext cx="2032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7" name="Object 21"/>
          <p:cNvGraphicFramePr>
            <a:graphicFrameLocks noChangeAspect="1"/>
          </p:cNvGraphicFramePr>
          <p:nvPr/>
        </p:nvGraphicFramePr>
        <p:xfrm>
          <a:off x="6573838" y="5275263"/>
          <a:ext cx="254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" name="Equation" r:id="rId34" imgW="101600" imgH="152400" progId="Equation.DSMT4">
                  <p:embed/>
                </p:oleObj>
              </mc:Choice>
              <mc:Fallback>
                <p:oleObj name="Equation" r:id="rId34" imgW="1016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3838" y="5275263"/>
                        <a:ext cx="2540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8285163" y="6477000"/>
            <a:ext cx="858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6.1.</a:t>
            </a:r>
            <a:r>
              <a:rPr lang="en-US" sz="1800" i="1" dirty="0" smtClean="0"/>
              <a:t>2</a:t>
            </a:r>
            <a:endParaRPr lang="en-US" sz="1800" dirty="0"/>
          </a:p>
        </p:txBody>
      </p:sp>
      <p:sp>
        <p:nvSpPr>
          <p:cNvPr id="2" name="Rectangle 1"/>
          <p:cNvSpPr/>
          <p:nvPr/>
        </p:nvSpPr>
        <p:spPr>
          <a:xfrm>
            <a:off x="5928357" y="4098953"/>
            <a:ext cx="28332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Cannot divide out common 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factors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431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4" grpId="0" autoUpdateAnimBg="0"/>
      <p:bldP spid="10247" grpId="0" animBg="1"/>
      <p:bldP spid="10248" grpId="0" animBg="1"/>
      <p:bldP spid="10249" grpId="0" autoUpdateAnimBg="0"/>
      <p:bldP spid="10250" grpId="0" autoUpdateAnimBg="0"/>
      <p:bldP spid="10260" grpId="0" animBg="1"/>
      <p:bldP spid="10261" grpId="0" animBg="1"/>
      <p:bldP spid="10262" grpId="0" animBg="1"/>
      <p:bldP spid="10263" grpId="0" animBg="1"/>
      <p:bldP spid="10272" grpId="0" animBg="1"/>
      <p:bldP spid="10273" grpId="0" animBg="1"/>
      <p:bldP spid="10274" grpId="0" autoUpdateAnimBg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533400" y="1295400"/>
          <a:ext cx="10668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1" name="Equation" r:id="rId4" imgW="495300" imgH="393700" progId="Equation.DSMT4">
                  <p:embed/>
                </p:oleObj>
              </mc:Choice>
              <mc:Fallback>
                <p:oleObj name="Equation" r:id="rId4" imgW="4953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10668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1752600" y="304800"/>
            <a:ext cx="5003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Simplifing</a:t>
            </a: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r>
              <a:rPr lang="en-US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Fractions</a:t>
            </a:r>
            <a:endParaRPr lang="en-US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graphicFrame>
        <p:nvGraphicFramePr>
          <p:cNvPr id="8196" name="Object 3"/>
          <p:cNvGraphicFramePr>
            <a:graphicFrameLocks noChangeAspect="1"/>
          </p:cNvGraphicFramePr>
          <p:nvPr/>
        </p:nvGraphicFramePr>
        <p:xfrm>
          <a:off x="1752600" y="1295400"/>
          <a:ext cx="3413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2" name="Equation" r:id="rId6" imgW="152400" imgH="393700" progId="Equation.DSMT4">
                  <p:embed/>
                </p:oleObj>
              </mc:Choice>
              <mc:Fallback>
                <p:oleObj name="Equation" r:id="rId6" imgW="1524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295400"/>
                        <a:ext cx="3413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4"/>
          <p:cNvGraphicFramePr>
            <a:graphicFrameLocks noChangeAspect="1"/>
          </p:cNvGraphicFramePr>
          <p:nvPr/>
        </p:nvGraphicFramePr>
        <p:xfrm>
          <a:off x="457200" y="2330450"/>
          <a:ext cx="1093788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3" name="Equation" r:id="rId8" imgW="508000" imgH="393700" progId="Equation.DSMT4">
                  <p:embed/>
                </p:oleObj>
              </mc:Choice>
              <mc:Fallback>
                <p:oleObj name="Equation" r:id="rId8" imgW="5080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330450"/>
                        <a:ext cx="1093788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466458"/>
              </p:ext>
            </p:extLst>
          </p:nvPr>
        </p:nvGraphicFramePr>
        <p:xfrm>
          <a:off x="2873375" y="2286000"/>
          <a:ext cx="79692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4" name="Equation" r:id="rId10" imgW="355320" imgH="393480" progId="Equation.DSMT4">
                  <p:embed/>
                </p:oleObj>
              </mc:Choice>
              <mc:Fallback>
                <p:oleObj name="Equation" r:id="rId10" imgW="355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75" y="2286000"/>
                        <a:ext cx="796925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6"/>
          <p:cNvGraphicFramePr>
            <a:graphicFrameLocks noChangeAspect="1"/>
          </p:cNvGraphicFramePr>
          <p:nvPr/>
        </p:nvGraphicFramePr>
        <p:xfrm>
          <a:off x="1582738" y="2330450"/>
          <a:ext cx="1477962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5" name="Equation" r:id="rId12" imgW="685800" imgH="393700" progId="Equation.DSMT4">
                  <p:embed/>
                </p:oleObj>
              </mc:Choice>
              <mc:Fallback>
                <p:oleObj name="Equation" r:id="rId12" imgW="6858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2738" y="2330450"/>
                        <a:ext cx="1477962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Line 8"/>
          <p:cNvSpPr>
            <a:spLocks noChangeShapeType="1"/>
          </p:cNvSpPr>
          <p:nvPr/>
        </p:nvSpPr>
        <p:spPr bwMode="auto">
          <a:xfrm flipH="1">
            <a:off x="1612900" y="2330450"/>
            <a:ext cx="228600" cy="3048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2070100" y="2787650"/>
            <a:ext cx="228600" cy="3048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AutoShape 18"/>
          <p:cNvSpPr>
            <a:spLocks noChangeArrowheads="1"/>
          </p:cNvSpPr>
          <p:nvPr/>
        </p:nvSpPr>
        <p:spPr bwMode="auto">
          <a:xfrm>
            <a:off x="5410200" y="1371600"/>
            <a:ext cx="533400" cy="304800"/>
          </a:xfrm>
          <a:custGeom>
            <a:avLst/>
            <a:gdLst>
              <a:gd name="T0" fmla="*/ 328609 w 21600"/>
              <a:gd name="T1" fmla="*/ 0 h 21600"/>
              <a:gd name="T2" fmla="*/ 0 w 21600"/>
              <a:gd name="T3" fmla="*/ 152400 h 21600"/>
              <a:gd name="T4" fmla="*/ 328609 w 21600"/>
              <a:gd name="T5" fmla="*/ 304800 h 21600"/>
              <a:gd name="T6" fmla="*/ 533400 w 21600"/>
              <a:gd name="T7" fmla="*/ 152400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6863 h 21600"/>
              <a:gd name="T14" fmla="*/ 18577 w 21600"/>
              <a:gd name="T15" fmla="*/ 147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3307" y="0"/>
                </a:moveTo>
                <a:lnTo>
                  <a:pt x="13307" y="6863"/>
                </a:lnTo>
                <a:lnTo>
                  <a:pt x="3375" y="6863"/>
                </a:lnTo>
                <a:lnTo>
                  <a:pt x="3375" y="14737"/>
                </a:lnTo>
                <a:lnTo>
                  <a:pt x="13307" y="14737"/>
                </a:lnTo>
                <a:lnTo>
                  <a:pt x="13307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6863"/>
                </a:moveTo>
                <a:lnTo>
                  <a:pt x="1350" y="14737"/>
                </a:lnTo>
                <a:lnTo>
                  <a:pt x="2700" y="14737"/>
                </a:lnTo>
                <a:lnTo>
                  <a:pt x="2700" y="6863"/>
                </a:lnTo>
                <a:close/>
              </a:path>
              <a:path w="21600" h="21600">
                <a:moveTo>
                  <a:pt x="0" y="6863"/>
                </a:moveTo>
                <a:lnTo>
                  <a:pt x="0" y="14737"/>
                </a:lnTo>
                <a:lnTo>
                  <a:pt x="675" y="14737"/>
                </a:lnTo>
                <a:lnTo>
                  <a:pt x="675" y="686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6080125" y="1325563"/>
            <a:ext cx="300633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r>
              <a:rPr lang="en-US" sz="2000" dirty="0"/>
              <a:t>Cannot </a:t>
            </a:r>
            <a:r>
              <a:rPr lang="en-US" sz="2000" dirty="0" smtClean="0"/>
              <a:t>reduce </a:t>
            </a:r>
            <a:r>
              <a:rPr lang="en-US" sz="2000" dirty="0"/>
              <a:t>with + or -</a:t>
            </a:r>
          </a:p>
          <a:p>
            <a:r>
              <a:rPr lang="en-US" sz="2000" dirty="0"/>
              <a:t>between terms.</a:t>
            </a:r>
          </a:p>
        </p:txBody>
      </p:sp>
      <p:sp>
        <p:nvSpPr>
          <p:cNvPr id="8212" name="AutoShape 20"/>
          <p:cNvSpPr>
            <a:spLocks noChangeArrowheads="1"/>
          </p:cNvSpPr>
          <p:nvPr/>
        </p:nvSpPr>
        <p:spPr bwMode="auto">
          <a:xfrm>
            <a:off x="5389563" y="2163763"/>
            <a:ext cx="533400" cy="304800"/>
          </a:xfrm>
          <a:custGeom>
            <a:avLst/>
            <a:gdLst>
              <a:gd name="T0" fmla="*/ 328609 w 21600"/>
              <a:gd name="T1" fmla="*/ 0 h 21600"/>
              <a:gd name="T2" fmla="*/ 0 w 21600"/>
              <a:gd name="T3" fmla="*/ 152400 h 21600"/>
              <a:gd name="T4" fmla="*/ 328609 w 21600"/>
              <a:gd name="T5" fmla="*/ 304800 h 21600"/>
              <a:gd name="T6" fmla="*/ 533400 w 21600"/>
              <a:gd name="T7" fmla="*/ 152400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6863 h 21600"/>
              <a:gd name="T14" fmla="*/ 18577 w 21600"/>
              <a:gd name="T15" fmla="*/ 147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3307" y="0"/>
                </a:moveTo>
                <a:lnTo>
                  <a:pt x="13307" y="6863"/>
                </a:lnTo>
                <a:lnTo>
                  <a:pt x="3375" y="6863"/>
                </a:lnTo>
                <a:lnTo>
                  <a:pt x="3375" y="14737"/>
                </a:lnTo>
                <a:lnTo>
                  <a:pt x="13307" y="14737"/>
                </a:lnTo>
                <a:lnTo>
                  <a:pt x="13307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6863"/>
                </a:moveTo>
                <a:lnTo>
                  <a:pt x="1350" y="14737"/>
                </a:lnTo>
                <a:lnTo>
                  <a:pt x="2700" y="14737"/>
                </a:lnTo>
                <a:lnTo>
                  <a:pt x="2700" y="6863"/>
                </a:lnTo>
                <a:close/>
              </a:path>
              <a:path w="21600" h="21600">
                <a:moveTo>
                  <a:pt x="0" y="6863"/>
                </a:moveTo>
                <a:lnTo>
                  <a:pt x="0" y="14737"/>
                </a:lnTo>
                <a:lnTo>
                  <a:pt x="675" y="14737"/>
                </a:lnTo>
                <a:lnTo>
                  <a:pt x="675" y="686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6059488" y="2117725"/>
            <a:ext cx="14684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r>
              <a:rPr lang="en-US" sz="2000"/>
              <a:t>Factor first.</a:t>
            </a:r>
          </a:p>
        </p:txBody>
      </p:sp>
      <p:sp>
        <p:nvSpPr>
          <p:cNvPr id="8214" name="AutoShape 22"/>
          <p:cNvSpPr>
            <a:spLocks noChangeArrowheads="1"/>
          </p:cNvSpPr>
          <p:nvPr/>
        </p:nvSpPr>
        <p:spPr bwMode="auto">
          <a:xfrm>
            <a:off x="5410200" y="2697163"/>
            <a:ext cx="533400" cy="304800"/>
          </a:xfrm>
          <a:custGeom>
            <a:avLst/>
            <a:gdLst>
              <a:gd name="T0" fmla="*/ 328609 w 21600"/>
              <a:gd name="T1" fmla="*/ 0 h 21600"/>
              <a:gd name="T2" fmla="*/ 0 w 21600"/>
              <a:gd name="T3" fmla="*/ 152400 h 21600"/>
              <a:gd name="T4" fmla="*/ 328609 w 21600"/>
              <a:gd name="T5" fmla="*/ 304800 h 21600"/>
              <a:gd name="T6" fmla="*/ 533400 w 21600"/>
              <a:gd name="T7" fmla="*/ 152400 h 21600"/>
              <a:gd name="T8" fmla="*/ 3 60000 65536"/>
              <a:gd name="T9" fmla="*/ 2 60000 65536"/>
              <a:gd name="T10" fmla="*/ 1 60000 65536"/>
              <a:gd name="T11" fmla="*/ 0 60000 65536"/>
              <a:gd name="T12" fmla="*/ 3375 w 21600"/>
              <a:gd name="T13" fmla="*/ 6863 h 21600"/>
              <a:gd name="T14" fmla="*/ 18577 w 21600"/>
              <a:gd name="T15" fmla="*/ 147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3307" y="0"/>
                </a:moveTo>
                <a:lnTo>
                  <a:pt x="13307" y="6863"/>
                </a:lnTo>
                <a:lnTo>
                  <a:pt x="3375" y="6863"/>
                </a:lnTo>
                <a:lnTo>
                  <a:pt x="3375" y="14737"/>
                </a:lnTo>
                <a:lnTo>
                  <a:pt x="13307" y="14737"/>
                </a:lnTo>
                <a:lnTo>
                  <a:pt x="13307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6863"/>
                </a:moveTo>
                <a:lnTo>
                  <a:pt x="1350" y="14737"/>
                </a:lnTo>
                <a:lnTo>
                  <a:pt x="2700" y="14737"/>
                </a:lnTo>
                <a:lnTo>
                  <a:pt x="2700" y="6863"/>
                </a:lnTo>
                <a:close/>
              </a:path>
              <a:path w="21600" h="21600">
                <a:moveTo>
                  <a:pt x="0" y="6863"/>
                </a:moveTo>
                <a:lnTo>
                  <a:pt x="0" y="14737"/>
                </a:lnTo>
                <a:lnTo>
                  <a:pt x="675" y="14737"/>
                </a:lnTo>
                <a:lnTo>
                  <a:pt x="675" y="686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6080125" y="2673350"/>
            <a:ext cx="2835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r>
              <a:rPr lang="en-US" sz="1800"/>
              <a:t>  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6096000" y="2667000"/>
            <a:ext cx="2819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r>
              <a:rPr lang="en-US" sz="2000" dirty="0"/>
              <a:t>Reduce </a:t>
            </a:r>
            <a:r>
              <a:rPr lang="en-US" sz="2000" dirty="0" smtClean="0"/>
              <a:t>common factors  </a:t>
            </a:r>
            <a:r>
              <a:rPr lang="en-US" sz="2000" dirty="0"/>
              <a:t>in the numerator and denominator.</a:t>
            </a:r>
          </a:p>
        </p:txBody>
      </p:sp>
      <p:graphicFrame>
        <p:nvGraphicFramePr>
          <p:cNvPr id="821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021353"/>
              </p:ext>
            </p:extLst>
          </p:nvPr>
        </p:nvGraphicFramePr>
        <p:xfrm>
          <a:off x="457200" y="3625850"/>
          <a:ext cx="12319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6" name="Equation" r:id="rId14" imgW="571500" imgH="393700" progId="Equation.DSMT4">
                  <p:embed/>
                </p:oleObj>
              </mc:Choice>
              <mc:Fallback>
                <p:oleObj name="Equation" r:id="rId14" imgW="571500" imgH="393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625850"/>
                        <a:ext cx="12319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455728"/>
              </p:ext>
            </p:extLst>
          </p:nvPr>
        </p:nvGraphicFramePr>
        <p:xfrm>
          <a:off x="3332163" y="3581400"/>
          <a:ext cx="738187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7" name="Equation" r:id="rId16" imgW="330120" imgH="393480" progId="Equation.DSMT4">
                  <p:embed/>
                </p:oleObj>
              </mc:Choice>
              <mc:Fallback>
                <p:oleObj name="Equation" r:id="rId16" imgW="3301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2163" y="3581400"/>
                        <a:ext cx="738187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006590"/>
              </p:ext>
            </p:extLst>
          </p:nvPr>
        </p:nvGraphicFramePr>
        <p:xfrm>
          <a:off x="1677988" y="3598863"/>
          <a:ext cx="14224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8" name="Equation" r:id="rId18" imgW="660400" imgH="419100" progId="Equation.DSMT4">
                  <p:embed/>
                </p:oleObj>
              </mc:Choice>
              <mc:Fallback>
                <p:oleObj name="Equation" r:id="rId18" imgW="6604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7988" y="3598863"/>
                        <a:ext cx="14224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0" name="Line 28"/>
          <p:cNvSpPr>
            <a:spLocks noChangeShapeType="1"/>
          </p:cNvSpPr>
          <p:nvPr/>
        </p:nvSpPr>
        <p:spPr bwMode="auto">
          <a:xfrm flipH="1">
            <a:off x="2122488" y="3598863"/>
            <a:ext cx="228600" cy="3048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 flipH="1">
            <a:off x="1665288" y="4132263"/>
            <a:ext cx="228600" cy="3048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8361363" y="6477000"/>
            <a:ext cx="858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6.1.</a:t>
            </a:r>
            <a:r>
              <a:rPr lang="en-US" sz="1800" i="1" dirty="0"/>
              <a:t>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0941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200" grpId="0" animBg="1"/>
      <p:bldP spid="8201" grpId="0" animBg="1"/>
      <p:bldP spid="8210" grpId="0" animBg="1"/>
      <p:bldP spid="8211" grpId="0"/>
      <p:bldP spid="8212" grpId="0" animBg="1"/>
      <p:bldP spid="8213" grpId="0"/>
      <p:bldP spid="8214" grpId="0" animBg="1"/>
      <p:bldP spid="8215" grpId="0"/>
      <p:bldP spid="8216" grpId="0"/>
      <p:bldP spid="8220" grpId="0" animBg="1"/>
      <p:bldP spid="82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228600"/>
            <a:ext cx="5288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6.1 Rational Expressions</a:t>
            </a:r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609600" y="2971807"/>
            <a:ext cx="5257800" cy="685802"/>
            <a:chOff x="240" y="2304"/>
            <a:chExt cx="3984" cy="480"/>
          </a:xfrm>
          <a:solidFill>
            <a:srgbClr val="FFFF9B"/>
          </a:solidFill>
        </p:grpSpPr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240" y="2304"/>
              <a:ext cx="3984" cy="480"/>
            </a:xfrm>
            <a:prstGeom prst="rect">
              <a:avLst/>
            </a:prstGeom>
            <a:grpFill/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800"/>
            </a:p>
          </p:txBody>
        </p:sp>
        <p:sp>
          <p:nvSpPr>
            <p:cNvPr id="7" name="Text Box 8"/>
            <p:cNvSpPr txBox="1">
              <a:spLocks noChangeArrowheads="1"/>
            </p:cNvSpPr>
            <p:nvPr/>
          </p:nvSpPr>
          <p:spPr bwMode="auto">
            <a:xfrm>
              <a:off x="288" y="2352"/>
              <a:ext cx="3888" cy="33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800" b="1" dirty="0"/>
                <a:t>Examples of Rational Expressions</a:t>
              </a:r>
            </a:p>
          </p:txBody>
        </p:sp>
      </p:grpSp>
      <p:graphicFrame>
        <p:nvGraphicFramePr>
          <p:cNvPr id="8" name="Object 9"/>
          <p:cNvGraphicFramePr>
            <a:graphicFrameLocks noChangeAspect="1"/>
          </p:cNvGraphicFramePr>
          <p:nvPr/>
        </p:nvGraphicFramePr>
        <p:xfrm>
          <a:off x="762000" y="4114800"/>
          <a:ext cx="1720061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" name="Equation" r:id="rId3" imgW="787320" imgH="419040" progId="Equation.3">
                  <p:embed/>
                </p:oleObj>
              </mc:Choice>
              <mc:Fallback>
                <p:oleObj name="Equation" r:id="rId3" imgW="78732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114800"/>
                        <a:ext cx="1720061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0"/>
          <p:cNvGraphicFramePr>
            <a:graphicFrameLocks noChangeAspect="1"/>
          </p:cNvGraphicFramePr>
          <p:nvPr/>
        </p:nvGraphicFramePr>
        <p:xfrm>
          <a:off x="3505200" y="4191000"/>
          <a:ext cx="2194561" cy="905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" name="Equation" r:id="rId5" imgW="1015920" imgH="419040" progId="Equation.3">
                  <p:embed/>
                </p:oleObj>
              </mc:Choice>
              <mc:Fallback>
                <p:oleObj name="Equation" r:id="rId5" imgW="1015920" imgH="41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191000"/>
                        <a:ext cx="2194561" cy="9057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6629400" y="4114800"/>
          <a:ext cx="637609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4" name="Equation" r:id="rId7" imgW="291960" imgH="419040" progId="Equation.3">
                  <p:embed/>
                </p:oleObj>
              </mc:Choice>
              <mc:Fallback>
                <p:oleObj name="Equation" r:id="rId7" imgW="29196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114800"/>
                        <a:ext cx="637609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762000" y="990600"/>
            <a:ext cx="6629400" cy="1685846"/>
            <a:chOff x="990600" y="1066800"/>
            <a:chExt cx="6629400" cy="1685846"/>
          </a:xfrm>
        </p:grpSpPr>
        <p:sp>
          <p:nvSpPr>
            <p:cNvPr id="11" name="Rectangle 10"/>
            <p:cNvSpPr/>
            <p:nvPr/>
          </p:nvSpPr>
          <p:spPr>
            <a:xfrm>
              <a:off x="990600" y="1066800"/>
              <a:ext cx="6629400" cy="16858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Rational expressions are algebraic fractions of the form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       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,  where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P(x)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and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Q(x)</a:t>
              </a:r>
              <a:r>
                <a:rPr lang="en-US" sz="24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are polynomials and </a:t>
              </a:r>
              <a:r>
                <a:rPr lang="en-US" sz="2400" i="1" dirty="0" smtClean="0">
                  <a:latin typeface="Arial" pitchFamily="34" charset="0"/>
                  <a:cs typeface="Arial" pitchFamily="34" charset="0"/>
                </a:rPr>
                <a:t>Q(x)</a:t>
              </a:r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 does not equal zero.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1029" name="Object 5"/>
            <p:cNvGraphicFramePr>
              <a:graphicFrameLocks noChangeAspect="1"/>
            </p:cNvGraphicFramePr>
            <p:nvPr/>
          </p:nvGraphicFramePr>
          <p:xfrm>
            <a:off x="2209799" y="1600200"/>
            <a:ext cx="692728" cy="76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5" name="Equation" r:id="rId9" imgW="380880" imgH="419040" progId="Equation.DSMT4">
                    <p:embed/>
                  </p:oleObj>
                </mc:Choice>
                <mc:Fallback>
                  <p:oleObj name="Equation" r:id="rId9" imgW="380880" imgH="41904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9799" y="1600200"/>
                          <a:ext cx="692728" cy="76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879615" y="5670176"/>
            <a:ext cx="1970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Not </a:t>
            </a:r>
            <a:r>
              <a:rPr lang="en-US" sz="2400" dirty="0" err="1"/>
              <a:t>Rationals</a:t>
            </a:r>
            <a:endParaRPr lang="en-US" sz="2400" dirty="0"/>
          </a:p>
        </p:txBody>
      </p:sp>
      <p:graphicFrame>
        <p:nvGraphicFramePr>
          <p:cNvPr id="1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591028"/>
              </p:ext>
            </p:extLst>
          </p:nvPr>
        </p:nvGraphicFramePr>
        <p:xfrm>
          <a:off x="3543300" y="5456657"/>
          <a:ext cx="10668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Equation" r:id="rId11" imgW="520700" imgH="431800" progId="Equation.DSMT4">
                  <p:embed/>
                </p:oleObj>
              </mc:Choice>
              <mc:Fallback>
                <p:oleObj name="Equation" r:id="rId11" imgW="5207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5456657"/>
                        <a:ext cx="1066800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018376"/>
              </p:ext>
            </p:extLst>
          </p:nvPr>
        </p:nvGraphicFramePr>
        <p:xfrm>
          <a:off x="5029200" y="5456657"/>
          <a:ext cx="1117600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name="Equation" r:id="rId13" imgW="546100" imgH="431800" progId="Equation.DSMT4">
                  <p:embed/>
                </p:oleObj>
              </mc:Choice>
              <mc:Fallback>
                <p:oleObj name="Equation" r:id="rId13" imgW="5461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456657"/>
                        <a:ext cx="1117600" cy="884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8361363" y="6477000"/>
            <a:ext cx="858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6.1.</a:t>
            </a:r>
            <a:r>
              <a:rPr lang="en-US" sz="1800" i="1" dirty="0" smtClean="0"/>
              <a:t>4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001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3300"/>
                </a:solidFill>
                <a:latin typeface="Arial" charset="0"/>
              </a:rPr>
              <a:t>A rational expression has a </a:t>
            </a:r>
            <a:r>
              <a:rPr lang="en-US" sz="2000" b="1" dirty="0">
                <a:solidFill>
                  <a:srgbClr val="FF3300"/>
                </a:solidFill>
                <a:latin typeface="Arial" charset="0"/>
              </a:rPr>
              <a:t>numerator </a:t>
            </a:r>
            <a:r>
              <a:rPr lang="en-US" sz="2000" b="1" dirty="0">
                <a:solidFill>
                  <a:srgbClr val="003300"/>
                </a:solidFill>
                <a:latin typeface="Arial" charset="0"/>
              </a:rPr>
              <a:t>and a </a:t>
            </a:r>
            <a:r>
              <a:rPr lang="en-US" sz="2000" b="1" dirty="0" smtClean="0">
                <a:solidFill>
                  <a:srgbClr val="FF3300"/>
                </a:solidFill>
                <a:latin typeface="Arial" charset="0"/>
              </a:rPr>
              <a:t>denominator.</a:t>
            </a:r>
          </a:p>
          <a:p>
            <a:pPr>
              <a:spcBef>
                <a:spcPct val="50000"/>
              </a:spcBef>
            </a:pPr>
            <a:endParaRPr lang="en-US" sz="20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62000" y="1210574"/>
            <a:ext cx="7162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3300"/>
                </a:solidFill>
                <a:latin typeface="Arial" charset="0"/>
              </a:rPr>
              <a:t>While the numerator can have any value, </a:t>
            </a:r>
            <a:r>
              <a:rPr lang="en-US" sz="2000" b="1" dirty="0" smtClean="0">
                <a:solidFill>
                  <a:srgbClr val="003300"/>
                </a:solidFill>
                <a:latin typeface="Arial" charset="0"/>
              </a:rPr>
              <a:t>the</a:t>
            </a:r>
            <a:r>
              <a:rPr lang="en-US" sz="2000" b="1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000" b="1" dirty="0" smtClean="0">
                <a:solidFill>
                  <a:srgbClr val="FF3300"/>
                </a:solidFill>
                <a:latin typeface="Arial" charset="0"/>
              </a:rPr>
              <a:t>denominator </a:t>
            </a:r>
            <a:r>
              <a:rPr lang="en-US" sz="2000" b="1" dirty="0">
                <a:solidFill>
                  <a:srgbClr val="FF3300"/>
                </a:solidFill>
                <a:latin typeface="Arial" charset="0"/>
              </a:rPr>
              <a:t>cannot be zero.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62000" y="1905000"/>
            <a:ext cx="8153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A variable value that makes the denominator zero is </a:t>
            </a:r>
            <a:r>
              <a:rPr lang="en-US" sz="2000" b="1" dirty="0" smtClean="0">
                <a:solidFill>
                  <a:srgbClr val="003300"/>
                </a:solidFill>
                <a:latin typeface="Arial" charset="0"/>
              </a:rPr>
              <a:t> </a:t>
            </a:r>
            <a:r>
              <a:rPr lang="en-US" sz="2000" b="1" dirty="0">
                <a:solidFill>
                  <a:srgbClr val="003300"/>
                </a:solidFill>
                <a:latin typeface="Arial" charset="0"/>
              </a:rPr>
              <a:t>an</a:t>
            </a:r>
            <a:r>
              <a:rPr lang="en-US" sz="20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000" b="1" dirty="0">
                <a:solidFill>
                  <a:srgbClr val="FF3300"/>
                </a:solidFill>
                <a:latin typeface="Arial" charset="0"/>
              </a:rPr>
              <a:t>excluded </a:t>
            </a:r>
            <a:r>
              <a:rPr lang="en-US" sz="2000" b="1" dirty="0" smtClean="0">
                <a:solidFill>
                  <a:srgbClr val="FF3300"/>
                </a:solidFill>
                <a:latin typeface="Arial" charset="0"/>
              </a:rPr>
              <a:t>value or non-permissible value (NPV)</a:t>
            </a:r>
            <a:r>
              <a:rPr lang="en-US" sz="2000" b="1" dirty="0" smtClean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000" b="1" dirty="0">
                <a:solidFill>
                  <a:srgbClr val="003300"/>
                </a:solidFill>
                <a:latin typeface="Arial" charset="0"/>
              </a:rPr>
              <a:t>of that variable</a:t>
            </a:r>
            <a:r>
              <a:rPr lang="en-US" sz="2000" b="1" dirty="0">
                <a:solidFill>
                  <a:schemeClr val="accent2"/>
                </a:solidFill>
                <a:latin typeface="Arial" charset="0"/>
              </a:rPr>
              <a:t>.</a:t>
            </a:r>
            <a:endParaRPr lang="en-US" sz="20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7191" y="228600"/>
            <a:ext cx="4117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Non-Permissible Values</a:t>
            </a:r>
            <a:endPara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62000" y="2944488"/>
            <a:ext cx="487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3300"/>
                </a:solidFill>
                <a:latin typeface="Arial" charset="0"/>
              </a:rPr>
              <a:t>Consider the rational expression:</a:t>
            </a:r>
          </a:p>
        </p:txBody>
      </p:sp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5003323" y="2819400"/>
          <a:ext cx="6628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Equation" r:id="rId3" imgW="380880" imgH="393480" progId="Equation.DSMT4">
                  <p:embed/>
                </p:oleObj>
              </mc:Choice>
              <mc:Fallback>
                <p:oleObj name="Equation" r:id="rId3" imgW="3808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323" y="2819400"/>
                        <a:ext cx="66285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62000" y="3630288"/>
            <a:ext cx="586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003300"/>
                </a:solidFill>
                <a:latin typeface="Arial" charset="0"/>
              </a:rPr>
              <a:t>Set </a:t>
            </a:r>
            <a:r>
              <a:rPr lang="en-US" sz="2000" b="1" dirty="0">
                <a:solidFill>
                  <a:srgbClr val="003300"/>
                </a:solidFill>
                <a:latin typeface="Arial" charset="0"/>
              </a:rPr>
              <a:t>the denominator </a:t>
            </a:r>
            <a:r>
              <a:rPr lang="en-US" sz="2000" b="1" dirty="0" smtClean="0">
                <a:solidFill>
                  <a:srgbClr val="003300"/>
                </a:solidFill>
                <a:latin typeface="Arial" charset="0"/>
              </a:rPr>
              <a:t>not equal to </a:t>
            </a:r>
            <a:r>
              <a:rPr lang="en-US" sz="2000" b="1" dirty="0">
                <a:solidFill>
                  <a:srgbClr val="003300"/>
                </a:solidFill>
                <a:latin typeface="Arial" charset="0"/>
              </a:rPr>
              <a:t>zero gives: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62000" y="4849488"/>
            <a:ext cx="7543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solidFill>
                  <a:srgbClr val="003300"/>
                </a:solidFill>
                <a:latin typeface="Arial" charset="0"/>
              </a:rPr>
              <a:t>The non-permissible value for x is - 2.  The rational expression is defined for all real numbers except  -2.</a:t>
            </a:r>
            <a:endParaRPr lang="en-US" sz="2000" b="1" dirty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914400" y="3995413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x + 2 </a:t>
            </a:r>
            <a:r>
              <a:rPr lang="en-US" sz="2000" b="1" dirty="0" smtClean="0">
                <a:solidFill>
                  <a:srgbClr val="006600"/>
                </a:solidFill>
                <a:latin typeface="Arial" charset="0"/>
              </a:rPr>
              <a:t>≠ </a:t>
            </a:r>
            <a:r>
              <a:rPr lang="en-US" sz="2000" b="1" dirty="0">
                <a:solidFill>
                  <a:srgbClr val="006600"/>
                </a:solidFill>
                <a:latin typeface="Arial" charset="0"/>
              </a:rPr>
              <a:t>0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1338530" y="4267200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FF3300"/>
                </a:solidFill>
                <a:latin typeface="Arial" charset="0"/>
              </a:rPr>
              <a:t>x </a:t>
            </a:r>
            <a:r>
              <a:rPr lang="en-US" sz="2000" b="1" dirty="0" smtClean="0">
                <a:solidFill>
                  <a:srgbClr val="FF3300"/>
                </a:solidFill>
                <a:latin typeface="Arial" charset="0"/>
              </a:rPr>
              <a:t>≠ </a:t>
            </a:r>
            <a:r>
              <a:rPr lang="en-US" sz="2000" b="1" dirty="0">
                <a:solidFill>
                  <a:srgbClr val="FF3300"/>
                </a:solidFill>
                <a:latin typeface="Arial" charset="0"/>
              </a:rPr>
              <a:t>- 2</a:t>
            </a: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776413" y="5535288"/>
          <a:ext cx="1554162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Equation" r:id="rId5" imgW="863280" imgH="393480" progId="Equation.DSMT4">
                  <p:embed/>
                </p:oleObj>
              </mc:Choice>
              <mc:Fallback>
                <p:oleObj name="Equation" r:id="rId5" imgW="8632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6413" y="5535288"/>
                        <a:ext cx="1554162" cy="709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8361363" y="6477000"/>
            <a:ext cx="858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6.1.</a:t>
            </a:r>
            <a:r>
              <a:rPr lang="en-US" sz="1800" i="1" dirty="0" smtClean="0"/>
              <a:t>5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6" grpId="0" autoUpdateAnimBg="0"/>
      <p:bldP spid="8" grpId="0" autoUpdateAnimBg="0"/>
      <p:bldP spid="9" grpId="0" autoUpdateAnimBg="0"/>
      <p:bldP spid="10" grpId="0" autoUpdateAnimBg="0"/>
      <p:bldP spid="1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57200" y="685800"/>
            <a:ext cx="868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Determine </a:t>
            </a:r>
            <a:r>
              <a:rPr lang="en-US" sz="2000" dirty="0" smtClean="0">
                <a:latin typeface="Arial" charset="0"/>
              </a:rPr>
              <a:t>all non-permissible </a:t>
            </a:r>
            <a:r>
              <a:rPr lang="en-US" sz="2000" dirty="0">
                <a:latin typeface="Arial" charset="0"/>
              </a:rPr>
              <a:t>values </a:t>
            </a:r>
            <a:r>
              <a:rPr lang="en-US" sz="2000" dirty="0" smtClean="0">
                <a:latin typeface="Arial" charset="0"/>
              </a:rPr>
              <a:t>for each rational expression.</a:t>
            </a:r>
            <a:endParaRPr lang="en-US" sz="2000" dirty="0"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7191" y="152400"/>
            <a:ext cx="4117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Non-Permissible Values</a:t>
            </a:r>
            <a:endParaRPr lang="en-US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57200" y="1143000"/>
          <a:ext cx="1857375" cy="69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name="Equation" r:id="rId3" imgW="1054080" imgH="393480" progId="Equation.DSMT4">
                  <p:embed/>
                </p:oleObj>
              </mc:Choice>
              <mc:Fallback>
                <p:oleObj name="Equation" r:id="rId3" imgW="10540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43000"/>
                        <a:ext cx="1857375" cy="69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2057400"/>
            <a:ext cx="5700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Determine the values for which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+ 4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21 ≠ 0.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530418"/>
            <a:ext cx="20649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+ 7)(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– 3) ≠ 0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≠ –7  or 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≠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276600"/>
            <a:ext cx="5808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The non-permissible values for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are  –7 and  3.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298722" y="2971800"/>
          <a:ext cx="2484437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" name="Equation" r:id="rId5" imgW="1409400" imgH="393480" progId="Equation.DSMT4">
                  <p:embed/>
                </p:oleObj>
              </mc:Choice>
              <mc:Fallback>
                <p:oleObj name="Equation" r:id="rId5" imgW="14094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8722" y="2971800"/>
                        <a:ext cx="2484437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33399" y="3962400"/>
          <a:ext cx="1447801" cy="7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Equation" r:id="rId7" imgW="825480" imgH="419040" progId="Equation.DSMT4">
                  <p:embed/>
                </p:oleObj>
              </mc:Choice>
              <mc:Fallback>
                <p:oleObj name="Equation" r:id="rId7" imgW="82548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399" y="3962400"/>
                        <a:ext cx="1447801" cy="7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600" y="4781490"/>
            <a:ext cx="5173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Determine the values for which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3x – 2y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≠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0.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685800" y="5867400"/>
          <a:ext cx="2754312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" name="Equation" r:id="rId9" imgW="1562040" imgH="419040" progId="Equation.DSMT4">
                  <p:embed/>
                </p:oleObj>
              </mc:Choice>
              <mc:Fallback>
                <p:oleObj name="Equation" r:id="rId9" imgW="156204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867400"/>
                        <a:ext cx="2754312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938459"/>
              </p:ext>
            </p:extLst>
          </p:nvPr>
        </p:nvGraphicFramePr>
        <p:xfrm>
          <a:off x="685800" y="5181600"/>
          <a:ext cx="2595102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" name="Equation" r:id="rId11" imgW="1562040" imgH="393480" progId="Equation.DSMT4">
                  <p:embed/>
                </p:oleObj>
              </mc:Choice>
              <mc:Fallback>
                <p:oleObj name="Equation" r:id="rId11" imgW="156204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181600"/>
                        <a:ext cx="2595102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8361363" y="6477000"/>
            <a:ext cx="858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6.1.</a:t>
            </a:r>
            <a:r>
              <a:rPr lang="en-US" sz="1800" i="1" dirty="0" smtClean="0"/>
              <a:t>6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76200"/>
            <a:ext cx="1447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676400" y="457200"/>
            <a:ext cx="44614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Determine all non-permissible values.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752600" y="1600200"/>
          <a:ext cx="149942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6" name="Equation" r:id="rId4" imgW="774360" imgH="393480" progId="Equation.DSMT4">
                  <p:embed/>
                </p:oleObj>
              </mc:Choice>
              <mc:Fallback>
                <p:oleObj name="Equation" r:id="rId4" imgW="77436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600200"/>
                        <a:ext cx="149942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733800" y="1600200"/>
          <a:ext cx="21637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7" name="Equation" r:id="rId6" imgW="1117440" imgH="393480" progId="Equation.DSMT4">
                  <p:embed/>
                </p:oleObj>
              </mc:Choice>
              <mc:Fallback>
                <p:oleObj name="Equation" r:id="rId6" imgW="111744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600200"/>
                        <a:ext cx="216376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6553200" y="1600200"/>
          <a:ext cx="1401763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8" name="Equation" r:id="rId8" imgW="723600" imgH="419040" progId="Equation.DSMT4">
                  <p:embed/>
                </p:oleObj>
              </mc:Choice>
              <mc:Fallback>
                <p:oleObj name="Equation" r:id="rId8" imgW="72360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600200"/>
                        <a:ext cx="1401763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533400" y="2819400"/>
          <a:ext cx="15001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9" name="Equation" r:id="rId10" imgW="774360" imgH="393480" progId="Equation.DSMT4">
                  <p:embed/>
                </p:oleObj>
              </mc:Choice>
              <mc:Fallback>
                <p:oleObj name="Equation" r:id="rId10" imgW="77436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19400"/>
                        <a:ext cx="15001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962400"/>
            <a:ext cx="19207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NPV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-4</a:t>
            </a: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533400" y="4495800"/>
          <a:ext cx="19431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0" name="Equation" r:id="rId11" imgW="1002960" imgH="393480" progId="Equation.DSMT4">
                  <p:embed/>
                </p:oleObj>
              </mc:Choice>
              <mc:Fallback>
                <p:oleObj name="Equation" r:id="rId11" imgW="100296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495800"/>
                        <a:ext cx="19431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3124200" y="2819400"/>
          <a:ext cx="21637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1" name="Equation" r:id="rId13" imgW="1117440" imgH="393480" progId="Equation.DSMT4">
                  <p:embed/>
                </p:oleObj>
              </mc:Choice>
              <mc:Fallback>
                <p:oleObj name="Equation" r:id="rId13" imgW="111744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19400"/>
                        <a:ext cx="21637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200400" y="3962400"/>
            <a:ext cx="25170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NPVs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for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are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-4, -5</a:t>
            </a:r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3200400" y="4538930"/>
          <a:ext cx="29257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2" name="Equation" r:id="rId15" imgW="1511280" imgH="393480" progId="Equation.DSMT4">
                  <p:embed/>
                </p:oleObj>
              </mc:Choice>
              <mc:Fallback>
                <p:oleObj name="Equation" r:id="rId15" imgW="151128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538930"/>
                        <a:ext cx="292576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6629400" y="2819400"/>
          <a:ext cx="1401763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3" name="Equation" r:id="rId17" imgW="723600" imgH="419040" progId="Equation.DSMT4">
                  <p:embed/>
                </p:oleObj>
              </mc:Choice>
              <mc:Fallback>
                <p:oleObj name="Equation" r:id="rId17" imgW="723600" imgH="419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819400"/>
                        <a:ext cx="1401763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645218" y="3936522"/>
            <a:ext cx="20573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All values of p are allowed.  The domain of the expression is all real numbers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8361363" y="6477000"/>
            <a:ext cx="858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6.1.</a:t>
            </a:r>
            <a:r>
              <a:rPr lang="en-US" sz="1800" i="1" dirty="0" smtClean="0"/>
              <a:t>7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990600"/>
            <a:ext cx="7239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 rational expression is </a:t>
            </a:r>
            <a:r>
              <a:rPr lang="en-US" sz="2000" b="1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simplified</a:t>
            </a:r>
            <a:r>
              <a:rPr lang="en-US" sz="2000" dirty="0" smtClean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or </a:t>
            </a:r>
            <a:r>
              <a:rPr lang="en-US" sz="2000" b="1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reduced to lowest terms</a:t>
            </a:r>
            <a:r>
              <a:rPr lang="en-US" sz="2000" dirty="0" smtClean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when the numerator and denominator have no common factors other than 1.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52400"/>
            <a:ext cx="6878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Simplifying Rational Expressions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066800" y="2209800"/>
            <a:ext cx="251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000000"/>
              </a:buClr>
              <a:buSzPct val="65000"/>
              <a:buFont typeface="Wingdings" pitchFamily="2" charset="2"/>
              <a:buNone/>
            </a:pPr>
            <a:r>
              <a:rPr lang="en-US" sz="3200" b="1" dirty="0">
                <a:solidFill>
                  <a:srgbClr val="00B050"/>
                </a:solidFill>
                <a:latin typeface="Garamond" pitchFamily="18" charset="0"/>
              </a:rPr>
              <a:t>Examples:</a:t>
            </a:r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1101304" y="2784896"/>
          <a:ext cx="942258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4" name="Equation" r:id="rId3" imgW="507960" imgH="393480" progId="Equation.DSMT4">
                  <p:embed/>
                </p:oleObj>
              </mc:Choice>
              <mc:Fallback>
                <p:oleObj name="Equation" r:id="rId3" imgW="50796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1304" y="2784896"/>
                        <a:ext cx="942258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1657350" y="3635375"/>
          <a:ext cx="139065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5" name="Equation" r:id="rId5" imgW="749160" imgH="419040" progId="Equation.DSMT4">
                  <p:embed/>
                </p:oleObj>
              </mc:Choice>
              <mc:Fallback>
                <p:oleObj name="Equation" r:id="rId5" imgW="749160" imgH="4190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3635375"/>
                        <a:ext cx="1390650" cy="77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2095500" y="4603750"/>
          <a:ext cx="4953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6" name="Equation" r:id="rId7" imgW="266400" imgH="393480" progId="Equation.DSMT4">
                  <p:embed/>
                </p:oleObj>
              </mc:Choice>
              <mc:Fallback>
                <p:oleObj name="Equation" r:id="rId7" imgW="26640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4603750"/>
                        <a:ext cx="4953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 flipH="1">
            <a:off x="2362200" y="3657600"/>
            <a:ext cx="3048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344948" y="4064478"/>
            <a:ext cx="3048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362200" y="33528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62200" y="427284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  <p:graphicFrame>
        <p:nvGraphicFramePr>
          <p:cNvPr id="24" name="Object 8"/>
          <p:cNvGraphicFramePr>
            <a:graphicFrameLocks noChangeAspect="1"/>
          </p:cNvGraphicFramePr>
          <p:nvPr/>
        </p:nvGraphicFramePr>
        <p:xfrm>
          <a:off x="4724400" y="2754313"/>
          <a:ext cx="1176338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7" name="Equation" r:id="rId9" imgW="634680" imgH="419040" progId="Equation.DSMT4">
                  <p:embed/>
                </p:oleObj>
              </mc:Choice>
              <mc:Fallback>
                <p:oleObj name="Equation" r:id="rId9" imgW="634680" imgH="4190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754313"/>
                        <a:ext cx="1176338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9"/>
          <p:cNvGraphicFramePr>
            <a:graphicFrameLocks noChangeAspect="1"/>
          </p:cNvGraphicFramePr>
          <p:nvPr/>
        </p:nvGraphicFramePr>
        <p:xfrm>
          <a:off x="5269180" y="3627438"/>
          <a:ext cx="2781300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8" name="Equation" r:id="rId11" imgW="1498320" imgH="419040" progId="Equation.DSMT4">
                  <p:embed/>
                </p:oleObj>
              </mc:Choice>
              <mc:Fallback>
                <p:oleObj name="Equation" r:id="rId11" imgW="1498320" imgH="4190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9180" y="3627438"/>
                        <a:ext cx="2781300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0"/>
          <p:cNvGraphicFramePr>
            <a:graphicFrameLocks noChangeAspect="1"/>
          </p:cNvGraphicFramePr>
          <p:nvPr/>
        </p:nvGraphicFramePr>
        <p:xfrm>
          <a:off x="5991225" y="4573588"/>
          <a:ext cx="2854325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9" name="Equation" r:id="rId13" imgW="1536480" imgH="419040" progId="Equation.DSMT4">
                  <p:embed/>
                </p:oleObj>
              </mc:Choice>
              <mc:Fallback>
                <p:oleObj name="Equation" r:id="rId13" imgW="1536480" imgH="4190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1225" y="4573588"/>
                        <a:ext cx="2854325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Connector 26"/>
          <p:cNvCxnSpPr/>
          <p:nvPr/>
        </p:nvCxnSpPr>
        <p:spPr>
          <a:xfrm flipH="1">
            <a:off x="6221680" y="3733800"/>
            <a:ext cx="3048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6814028" y="4114800"/>
            <a:ext cx="228600" cy="2904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223742" y="350222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777262" y="434042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7287046" y="3733800"/>
            <a:ext cx="3048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6966428" y="4114800"/>
            <a:ext cx="228600" cy="2904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306360" y="346207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81418" y="43434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8361363" y="6477000"/>
            <a:ext cx="858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itchFamily="-96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6.1.</a:t>
            </a:r>
            <a:r>
              <a:rPr lang="en-US" sz="1800" i="1" dirty="0" smtClean="0"/>
              <a:t>8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22" grpId="0"/>
      <p:bldP spid="23" grpId="0"/>
      <p:bldP spid="29" grpId="0"/>
      <p:bldP spid="30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462</Words>
  <Application>Microsoft Office PowerPoint</Application>
  <PresentationFormat>On-screen Show (4:3)</PresentationFormat>
  <Paragraphs>87</Paragraphs>
  <Slides>12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 MacKay</dc:creator>
  <cp:lastModifiedBy>Stephanie MacKay</cp:lastModifiedBy>
  <cp:revision>54</cp:revision>
  <dcterms:created xsi:type="dcterms:W3CDTF">2011-10-27T17:59:16Z</dcterms:created>
  <dcterms:modified xsi:type="dcterms:W3CDTF">2012-04-24T01:34:23Z</dcterms:modified>
</cp:coreProperties>
</file>