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70" r:id="rId4"/>
    <p:sldId id="256" r:id="rId5"/>
    <p:sldId id="257" r:id="rId6"/>
    <p:sldId id="259" r:id="rId7"/>
    <p:sldId id="262" r:id="rId8"/>
    <p:sldId id="258" r:id="rId9"/>
    <p:sldId id="271" r:id="rId10"/>
    <p:sldId id="260" r:id="rId11"/>
    <p:sldId id="261" r:id="rId12"/>
    <p:sldId id="263" r:id="rId13"/>
    <p:sldId id="264" r:id="rId14"/>
    <p:sldId id="266" r:id="rId15"/>
    <p:sldId id="265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emf"/><Relationship Id="rId1" Type="http://schemas.openxmlformats.org/officeDocument/2006/relationships/image" Target="../media/image68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emf"/><Relationship Id="rId1" Type="http://schemas.openxmlformats.org/officeDocument/2006/relationships/image" Target="../media/image71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emf"/><Relationship Id="rId2" Type="http://schemas.openxmlformats.org/officeDocument/2006/relationships/image" Target="../media/image76.emf"/><Relationship Id="rId1" Type="http://schemas.openxmlformats.org/officeDocument/2006/relationships/image" Target="../media/image75.emf"/><Relationship Id="rId5" Type="http://schemas.openxmlformats.org/officeDocument/2006/relationships/image" Target="../media/image79.emf"/><Relationship Id="rId4" Type="http://schemas.openxmlformats.org/officeDocument/2006/relationships/image" Target="../media/image78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emf"/><Relationship Id="rId2" Type="http://schemas.openxmlformats.org/officeDocument/2006/relationships/image" Target="../media/image81.emf"/><Relationship Id="rId1" Type="http://schemas.openxmlformats.org/officeDocument/2006/relationships/image" Target="../media/image80.emf"/><Relationship Id="rId5" Type="http://schemas.openxmlformats.org/officeDocument/2006/relationships/image" Target="../media/image84.wmf"/><Relationship Id="rId4" Type="http://schemas.openxmlformats.org/officeDocument/2006/relationships/image" Target="../media/image83.e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emf"/><Relationship Id="rId2" Type="http://schemas.openxmlformats.org/officeDocument/2006/relationships/image" Target="../media/image87.emf"/><Relationship Id="rId1" Type="http://schemas.openxmlformats.org/officeDocument/2006/relationships/image" Target="../media/image86.emf"/><Relationship Id="rId6" Type="http://schemas.openxmlformats.org/officeDocument/2006/relationships/image" Target="../media/image91.emf"/><Relationship Id="rId5" Type="http://schemas.openxmlformats.org/officeDocument/2006/relationships/image" Target="../media/image90.emf"/><Relationship Id="rId4" Type="http://schemas.openxmlformats.org/officeDocument/2006/relationships/image" Target="../media/image89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4" Type="http://schemas.openxmlformats.org/officeDocument/2006/relationships/image" Target="../media/image6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emf"/><Relationship Id="rId2" Type="http://schemas.openxmlformats.org/officeDocument/2006/relationships/image" Target="../media/image65.emf"/><Relationship Id="rId1" Type="http://schemas.openxmlformats.org/officeDocument/2006/relationships/image" Target="../media/image64.emf"/><Relationship Id="rId4" Type="http://schemas.openxmlformats.org/officeDocument/2006/relationships/image" Target="../media/image6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8833-8459-48B7-97ED-78A127EA333F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3B3-EAE2-4B0D-961E-472A52C4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8833-8459-48B7-97ED-78A127EA333F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3B3-EAE2-4B0D-961E-472A52C4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8833-8459-48B7-97ED-78A127EA333F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3B3-EAE2-4B0D-961E-472A52C4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8833-8459-48B7-97ED-78A127EA333F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3B3-EAE2-4B0D-961E-472A52C4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8833-8459-48B7-97ED-78A127EA333F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3B3-EAE2-4B0D-961E-472A52C4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8833-8459-48B7-97ED-78A127EA333F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3B3-EAE2-4B0D-961E-472A52C4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8833-8459-48B7-97ED-78A127EA333F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3B3-EAE2-4B0D-961E-472A52C4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8833-8459-48B7-97ED-78A127EA333F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3B3-EAE2-4B0D-961E-472A52C4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8833-8459-48B7-97ED-78A127EA333F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3B3-EAE2-4B0D-961E-472A52C4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8833-8459-48B7-97ED-78A127EA333F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3B3-EAE2-4B0D-961E-472A52C4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8833-8459-48B7-97ED-78A127EA333F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3B3-EAE2-4B0D-961E-472A52C4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D8833-8459-48B7-97ED-78A127EA333F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8D3B3-EAE2-4B0D-961E-472A52C4BC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e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5.emf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67.wmf"/><Relationship Id="rId4" Type="http://schemas.openxmlformats.org/officeDocument/2006/relationships/image" Target="../media/image64.emf"/><Relationship Id="rId9" Type="http://schemas.openxmlformats.org/officeDocument/2006/relationships/oleObject" Target="../embeddings/oleObject5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7" Type="http://schemas.openxmlformats.org/officeDocument/2006/relationships/image" Target="../media/image70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9.e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68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2.e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71.emf"/><Relationship Id="rId9" Type="http://schemas.openxmlformats.org/officeDocument/2006/relationships/image" Target="../media/image74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e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7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6.e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0" Type="http://schemas.openxmlformats.org/officeDocument/2006/relationships/image" Target="../media/image78.emf"/><Relationship Id="rId4" Type="http://schemas.openxmlformats.org/officeDocument/2006/relationships/image" Target="../media/image75.emf"/><Relationship Id="rId9" Type="http://schemas.openxmlformats.org/officeDocument/2006/relationships/oleObject" Target="../embeddings/oleObject6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84.wmf"/><Relationship Id="rId3" Type="http://schemas.openxmlformats.org/officeDocument/2006/relationships/image" Target="../media/image85.png"/><Relationship Id="rId7" Type="http://schemas.openxmlformats.org/officeDocument/2006/relationships/image" Target="../media/image81.emf"/><Relationship Id="rId12" Type="http://schemas.openxmlformats.org/officeDocument/2006/relationships/oleObject" Target="../embeddings/oleObject7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83.emf"/><Relationship Id="rId5" Type="http://schemas.openxmlformats.org/officeDocument/2006/relationships/image" Target="../media/image80.emf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8.bin"/><Relationship Id="rId9" Type="http://schemas.openxmlformats.org/officeDocument/2006/relationships/image" Target="../media/image82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13" Type="http://schemas.openxmlformats.org/officeDocument/2006/relationships/image" Target="../media/image90.emf"/><Relationship Id="rId3" Type="http://schemas.openxmlformats.org/officeDocument/2006/relationships/image" Target="../media/image58.jpeg"/><Relationship Id="rId7" Type="http://schemas.openxmlformats.org/officeDocument/2006/relationships/image" Target="../media/image87.emf"/><Relationship Id="rId12" Type="http://schemas.openxmlformats.org/officeDocument/2006/relationships/oleObject" Target="../embeddings/oleObject7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89.emf"/><Relationship Id="rId5" Type="http://schemas.openxmlformats.org/officeDocument/2006/relationships/image" Target="../media/image86.emf"/><Relationship Id="rId15" Type="http://schemas.openxmlformats.org/officeDocument/2006/relationships/image" Target="../media/image91.emf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3.bin"/><Relationship Id="rId9" Type="http://schemas.openxmlformats.org/officeDocument/2006/relationships/image" Target="../media/image88.emf"/><Relationship Id="rId14" Type="http://schemas.openxmlformats.org/officeDocument/2006/relationships/oleObject" Target="../embeddings/oleObject78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jpeg"/><Relationship Id="rId11" Type="http://schemas.openxmlformats.org/officeDocument/2006/relationships/oleObject" Target="../embeddings/oleObject10.bin"/><Relationship Id="rId5" Type="http://schemas.openxmlformats.org/officeDocument/2006/relationships/image" Target="../media/image16.png"/><Relationship Id="rId10" Type="http://schemas.openxmlformats.org/officeDocument/2006/relationships/image" Target="../media/image13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21.jpe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23" Type="http://schemas.openxmlformats.org/officeDocument/2006/relationships/image" Target="../media/image32.png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40.wmf"/><Relationship Id="rId3" Type="http://schemas.openxmlformats.org/officeDocument/2006/relationships/oleObject" Target="../embeddings/oleObject25.bin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37.wmf"/><Relationship Id="rId17" Type="http://schemas.openxmlformats.org/officeDocument/2006/relationships/oleObject" Target="../embeddings/oleObject32.bin"/><Relationship Id="rId25" Type="http://schemas.openxmlformats.org/officeDocument/2006/relationships/image" Target="../media/image32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9.wmf"/><Relationship Id="rId20" Type="http://schemas.openxmlformats.org/officeDocument/2006/relationships/image" Target="../media/image4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34.wmf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43.wmf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5.bin"/><Relationship Id="rId10" Type="http://schemas.openxmlformats.org/officeDocument/2006/relationships/image" Target="../media/image36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33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8.wmf"/><Relationship Id="rId22" Type="http://schemas.openxmlformats.org/officeDocument/2006/relationships/image" Target="../media/image4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51.wmf"/><Relationship Id="rId3" Type="http://schemas.openxmlformats.org/officeDocument/2006/relationships/oleObject" Target="../embeddings/oleObject36.bin"/><Relationship Id="rId21" Type="http://schemas.openxmlformats.org/officeDocument/2006/relationships/oleObject" Target="../embeddings/oleObject45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8.wmf"/><Relationship Id="rId17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0.wmf"/><Relationship Id="rId20" Type="http://schemas.openxmlformats.org/officeDocument/2006/relationships/image" Target="../media/image5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47.wmf"/><Relationship Id="rId19" Type="http://schemas.openxmlformats.org/officeDocument/2006/relationships/oleObject" Target="../embeddings/oleObject44.bin"/><Relationship Id="rId4" Type="http://schemas.openxmlformats.org/officeDocument/2006/relationships/image" Target="../media/image44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9.wmf"/><Relationship Id="rId22" Type="http://schemas.openxmlformats.org/officeDocument/2006/relationships/image" Target="../media/image5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image" Target="../media/image58.jpeg"/><Relationship Id="rId7" Type="http://schemas.openxmlformats.org/officeDocument/2006/relationships/image" Target="../media/image55.wmf"/><Relationship Id="rId12" Type="http://schemas.openxmlformats.org/officeDocument/2006/relationships/image" Target="../media/image5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5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5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5651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BBB59">
                    <a:lumMod val="50000"/>
                  </a:srgbClr>
                </a:solidFill>
              </a:rPr>
              <a:t>Math 20-1  </a:t>
            </a:r>
            <a:r>
              <a:rPr lang="en-US" b="1" i="1" dirty="0" smtClean="0">
                <a:solidFill>
                  <a:srgbClr val="9BBB59">
                    <a:lumMod val="50000"/>
                  </a:srgbClr>
                </a:solidFill>
              </a:rPr>
              <a:t>Chapter 6 Rational Expressions and Equations</a:t>
            </a:r>
            <a:endParaRPr lang="en-US" b="1" i="1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2885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6.4 Solve Rational Equations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5" y="826532"/>
            <a:ext cx="141922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84" y="1174902"/>
            <a:ext cx="3881749" cy="80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00708"/>
            <a:ext cx="4837384" cy="2418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90" y="2971800"/>
            <a:ext cx="891861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93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1000" y="449263"/>
            <a:ext cx="8458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CA" b="1" dirty="0" smtClean="0"/>
              <a:t>1.    A </a:t>
            </a:r>
            <a:r>
              <a:rPr lang="en-CA" b="1" dirty="0"/>
              <a:t>traveling salesman drives from home to a client’s </a:t>
            </a:r>
            <a:r>
              <a:rPr lang="en-CA" b="1" dirty="0" smtClean="0"/>
              <a:t>store </a:t>
            </a:r>
            <a:r>
              <a:rPr lang="en-CA" b="1" dirty="0"/>
              <a:t>1</a:t>
            </a:r>
            <a:r>
              <a:rPr lang="en-US" b="1" dirty="0"/>
              <a:t>5</a:t>
            </a:r>
            <a:r>
              <a:rPr lang="en-CA" b="1" dirty="0"/>
              <a:t>0 miles away. On the return trip he drives 10 miles per hour </a:t>
            </a:r>
            <a:r>
              <a:rPr lang="en-US" b="1" dirty="0"/>
              <a:t>slower</a:t>
            </a:r>
            <a:r>
              <a:rPr lang="en-CA" b="1" dirty="0"/>
              <a:t> and </a:t>
            </a:r>
            <a:r>
              <a:rPr lang="en-US" b="1" dirty="0"/>
              <a:t>adds</a:t>
            </a:r>
            <a:r>
              <a:rPr lang="en-CA" b="1" dirty="0"/>
              <a:t> one-half hour in driving time. </a:t>
            </a:r>
            <a:r>
              <a:rPr lang="en-CA" b="1" dirty="0" smtClean="0"/>
              <a:t>At what speed was the salesperson driving on the way to the client’s store?</a:t>
            </a:r>
            <a:r>
              <a:rPr lang="en-US" b="1" dirty="0" smtClean="0"/>
              <a:t>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295400" y="1600200"/>
            <a:ext cx="648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CA"/>
              <a:t>Let </a:t>
            </a:r>
            <a:r>
              <a:rPr lang="en-CA" i="1"/>
              <a:t>r</a:t>
            </a:r>
            <a:r>
              <a:rPr lang="en-CA"/>
              <a:t> be the rate of travel (speed) in miles per hour.</a:t>
            </a:r>
          </a:p>
        </p:txBody>
      </p: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1384300" y="2128837"/>
            <a:ext cx="6565900" cy="1854200"/>
            <a:chOff x="888" y="1800"/>
            <a:chExt cx="4136" cy="1168"/>
          </a:xfrm>
        </p:grpSpPr>
        <p:grpSp>
          <p:nvGrpSpPr>
            <p:cNvPr id="9" name="Group 51"/>
            <p:cNvGrpSpPr>
              <a:grpSpLocks/>
            </p:cNvGrpSpPr>
            <p:nvPr/>
          </p:nvGrpSpPr>
          <p:grpSpPr bwMode="auto">
            <a:xfrm>
              <a:off x="888" y="1800"/>
              <a:ext cx="4136" cy="1168"/>
              <a:chOff x="888" y="1800"/>
              <a:chExt cx="4136" cy="1168"/>
            </a:xfrm>
          </p:grpSpPr>
          <p:sp>
            <p:nvSpPr>
              <p:cNvPr id="15" name="Rectangle 8"/>
              <p:cNvSpPr>
                <a:spLocks noChangeArrowheads="1"/>
              </p:cNvSpPr>
              <p:nvPr/>
            </p:nvSpPr>
            <p:spPr bwMode="auto">
              <a:xfrm>
                <a:off x="3990" y="2571"/>
                <a:ext cx="1034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16" name="Rectangle 9"/>
              <p:cNvSpPr>
                <a:spLocks noChangeArrowheads="1"/>
              </p:cNvSpPr>
              <p:nvPr/>
            </p:nvSpPr>
            <p:spPr bwMode="auto">
              <a:xfrm>
                <a:off x="2956" y="2571"/>
                <a:ext cx="1034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17" name="Rectangle 10"/>
              <p:cNvSpPr>
                <a:spLocks noChangeArrowheads="1"/>
              </p:cNvSpPr>
              <p:nvPr/>
            </p:nvSpPr>
            <p:spPr bwMode="auto">
              <a:xfrm>
                <a:off x="1922" y="2571"/>
                <a:ext cx="1034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18" name="Rectangle 11"/>
              <p:cNvSpPr>
                <a:spLocks noChangeArrowheads="1"/>
              </p:cNvSpPr>
              <p:nvPr/>
            </p:nvSpPr>
            <p:spPr bwMode="auto">
              <a:xfrm>
                <a:off x="888" y="2571"/>
                <a:ext cx="1034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19" name="Rectangle 12"/>
              <p:cNvSpPr>
                <a:spLocks noChangeArrowheads="1"/>
              </p:cNvSpPr>
              <p:nvPr/>
            </p:nvSpPr>
            <p:spPr bwMode="auto">
              <a:xfrm>
                <a:off x="3990" y="2174"/>
                <a:ext cx="1034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0" name="Rectangle 13"/>
              <p:cNvSpPr>
                <a:spLocks noChangeArrowheads="1"/>
              </p:cNvSpPr>
              <p:nvPr/>
            </p:nvSpPr>
            <p:spPr bwMode="auto">
              <a:xfrm>
                <a:off x="2956" y="2174"/>
                <a:ext cx="1034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1" name="Rectangle 14"/>
              <p:cNvSpPr>
                <a:spLocks noChangeArrowheads="1"/>
              </p:cNvSpPr>
              <p:nvPr/>
            </p:nvSpPr>
            <p:spPr bwMode="auto">
              <a:xfrm>
                <a:off x="1922" y="2174"/>
                <a:ext cx="1034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2" name="Rectangle 15"/>
              <p:cNvSpPr>
                <a:spLocks noChangeArrowheads="1"/>
              </p:cNvSpPr>
              <p:nvPr/>
            </p:nvSpPr>
            <p:spPr bwMode="auto">
              <a:xfrm>
                <a:off x="888" y="2174"/>
                <a:ext cx="1034" cy="3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3" name="Rectangle 16"/>
              <p:cNvSpPr>
                <a:spLocks noChangeArrowheads="1"/>
              </p:cNvSpPr>
              <p:nvPr/>
            </p:nvSpPr>
            <p:spPr bwMode="auto">
              <a:xfrm>
                <a:off x="3990" y="1800"/>
                <a:ext cx="1034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4" name="Rectangle 17"/>
              <p:cNvSpPr>
                <a:spLocks noChangeArrowheads="1"/>
              </p:cNvSpPr>
              <p:nvPr/>
            </p:nvSpPr>
            <p:spPr bwMode="auto">
              <a:xfrm>
                <a:off x="2956" y="1800"/>
                <a:ext cx="1034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5" name="Rectangle 18"/>
              <p:cNvSpPr>
                <a:spLocks noChangeArrowheads="1"/>
              </p:cNvSpPr>
              <p:nvPr/>
            </p:nvSpPr>
            <p:spPr bwMode="auto">
              <a:xfrm>
                <a:off x="1922" y="1800"/>
                <a:ext cx="1034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6" name="Rectangle 19"/>
              <p:cNvSpPr>
                <a:spLocks noChangeArrowheads="1"/>
              </p:cNvSpPr>
              <p:nvPr/>
            </p:nvSpPr>
            <p:spPr bwMode="auto">
              <a:xfrm>
                <a:off x="888" y="1800"/>
                <a:ext cx="1034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7" name="Line 20"/>
              <p:cNvSpPr>
                <a:spLocks noChangeShapeType="1"/>
              </p:cNvSpPr>
              <p:nvPr/>
            </p:nvSpPr>
            <p:spPr bwMode="auto">
              <a:xfrm>
                <a:off x="888" y="1800"/>
                <a:ext cx="413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21"/>
              <p:cNvSpPr>
                <a:spLocks noChangeShapeType="1"/>
              </p:cNvSpPr>
              <p:nvPr/>
            </p:nvSpPr>
            <p:spPr bwMode="auto">
              <a:xfrm>
                <a:off x="888" y="2174"/>
                <a:ext cx="4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22"/>
              <p:cNvSpPr>
                <a:spLocks noChangeShapeType="1"/>
              </p:cNvSpPr>
              <p:nvPr/>
            </p:nvSpPr>
            <p:spPr bwMode="auto">
              <a:xfrm>
                <a:off x="888" y="2571"/>
                <a:ext cx="413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23"/>
              <p:cNvSpPr>
                <a:spLocks noChangeShapeType="1"/>
              </p:cNvSpPr>
              <p:nvPr/>
            </p:nvSpPr>
            <p:spPr bwMode="auto">
              <a:xfrm>
                <a:off x="888" y="2968"/>
                <a:ext cx="413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24"/>
              <p:cNvSpPr>
                <a:spLocks noChangeShapeType="1"/>
              </p:cNvSpPr>
              <p:nvPr/>
            </p:nvSpPr>
            <p:spPr bwMode="auto">
              <a:xfrm>
                <a:off x="888" y="1800"/>
                <a:ext cx="0" cy="116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25"/>
              <p:cNvSpPr>
                <a:spLocks noChangeShapeType="1"/>
              </p:cNvSpPr>
              <p:nvPr/>
            </p:nvSpPr>
            <p:spPr bwMode="auto">
              <a:xfrm>
                <a:off x="1922" y="1800"/>
                <a:ext cx="0" cy="11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6"/>
              <p:cNvSpPr>
                <a:spLocks noChangeShapeType="1"/>
              </p:cNvSpPr>
              <p:nvPr/>
            </p:nvSpPr>
            <p:spPr bwMode="auto">
              <a:xfrm>
                <a:off x="2956" y="1800"/>
                <a:ext cx="0" cy="11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7"/>
              <p:cNvSpPr>
                <a:spLocks noChangeShapeType="1"/>
              </p:cNvSpPr>
              <p:nvPr/>
            </p:nvSpPr>
            <p:spPr bwMode="auto">
              <a:xfrm>
                <a:off x="3990" y="1800"/>
                <a:ext cx="0" cy="11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8"/>
              <p:cNvSpPr>
                <a:spLocks noChangeShapeType="1"/>
              </p:cNvSpPr>
              <p:nvPr/>
            </p:nvSpPr>
            <p:spPr bwMode="auto">
              <a:xfrm>
                <a:off x="5024" y="1800"/>
                <a:ext cx="0" cy="116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" name="Text Box 29"/>
            <p:cNvSpPr txBox="1">
              <a:spLocks noChangeArrowheads="1"/>
            </p:cNvSpPr>
            <p:nvPr/>
          </p:nvSpPr>
          <p:spPr bwMode="auto">
            <a:xfrm>
              <a:off x="906" y="2236"/>
              <a:ext cx="98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CA" sz="2000"/>
                <a:t>Trip to client </a:t>
              </a:r>
            </a:p>
          </p:txBody>
        </p:sp>
        <p:sp>
          <p:nvSpPr>
            <p:cNvPr id="11" name="Text Box 30"/>
            <p:cNvSpPr txBox="1">
              <a:spLocks noChangeArrowheads="1"/>
            </p:cNvSpPr>
            <p:nvPr/>
          </p:nvSpPr>
          <p:spPr bwMode="auto">
            <a:xfrm>
              <a:off x="1002" y="2609"/>
              <a:ext cx="82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CA" sz="2000"/>
                <a:t>Trip </a:t>
              </a:r>
              <a:r>
                <a:rPr lang="en-US" sz="2000"/>
                <a:t>home</a:t>
              </a:r>
              <a:r>
                <a:rPr lang="en-CA" sz="2000"/>
                <a:t> </a:t>
              </a:r>
            </a:p>
          </p:txBody>
        </p:sp>
        <p:sp>
          <p:nvSpPr>
            <p:cNvPr id="12" name="Text Box 31"/>
            <p:cNvSpPr txBox="1">
              <a:spLocks noChangeArrowheads="1"/>
            </p:cNvSpPr>
            <p:nvPr/>
          </p:nvSpPr>
          <p:spPr bwMode="auto">
            <a:xfrm>
              <a:off x="2118" y="1850"/>
              <a:ext cx="67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CA" sz="2000"/>
                <a:t>distance </a:t>
              </a:r>
            </a:p>
          </p:txBody>
        </p:sp>
        <p:sp>
          <p:nvSpPr>
            <p:cNvPr id="13" name="Text Box 32"/>
            <p:cNvSpPr txBox="1">
              <a:spLocks noChangeArrowheads="1"/>
            </p:cNvSpPr>
            <p:nvPr/>
          </p:nvSpPr>
          <p:spPr bwMode="auto">
            <a:xfrm>
              <a:off x="3306" y="1850"/>
              <a:ext cx="39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rate</a:t>
              </a:r>
              <a:r>
                <a:rPr lang="en-CA" sz="2000"/>
                <a:t> </a:t>
              </a:r>
            </a:p>
          </p:txBody>
        </p:sp>
        <p:sp>
          <p:nvSpPr>
            <p:cNvPr id="14" name="Text Box 33"/>
            <p:cNvSpPr txBox="1">
              <a:spLocks noChangeArrowheads="1"/>
            </p:cNvSpPr>
            <p:nvPr/>
          </p:nvSpPr>
          <p:spPr bwMode="auto">
            <a:xfrm>
              <a:off x="4313" y="1850"/>
              <a:ext cx="43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time</a:t>
              </a:r>
              <a:r>
                <a:rPr lang="en-CA" sz="2000"/>
                <a:t> </a:t>
              </a:r>
            </a:p>
          </p:txBody>
        </p:sp>
      </p:grpSp>
      <p:grpSp>
        <p:nvGrpSpPr>
          <p:cNvPr id="36" name="Group 59"/>
          <p:cNvGrpSpPr>
            <a:grpSpLocks/>
          </p:cNvGrpSpPr>
          <p:nvPr/>
        </p:nvGrpSpPr>
        <p:grpSpPr bwMode="auto">
          <a:xfrm>
            <a:off x="3527425" y="2725737"/>
            <a:ext cx="3832225" cy="625475"/>
            <a:chOff x="2270" y="2208"/>
            <a:chExt cx="2414" cy="394"/>
          </a:xfrm>
        </p:grpSpPr>
        <p:sp>
          <p:nvSpPr>
            <p:cNvPr id="37" name="Text Box 35"/>
            <p:cNvSpPr txBox="1">
              <a:spLocks noChangeArrowheads="1"/>
            </p:cNvSpPr>
            <p:nvPr/>
          </p:nvSpPr>
          <p:spPr bwMode="auto">
            <a:xfrm>
              <a:off x="2270" y="2268"/>
              <a:ext cx="3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/>
                <a:t>150</a:t>
              </a:r>
              <a:endParaRPr lang="en-CA" sz="2000"/>
            </a:p>
          </p:txBody>
        </p:sp>
        <p:sp>
          <p:nvSpPr>
            <p:cNvPr id="38" name="Text Box 36"/>
            <p:cNvSpPr txBox="1">
              <a:spLocks noChangeArrowheads="1"/>
            </p:cNvSpPr>
            <p:nvPr/>
          </p:nvSpPr>
          <p:spPr bwMode="auto">
            <a:xfrm>
              <a:off x="3410" y="2268"/>
              <a:ext cx="17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 dirty="0"/>
                <a:t>r</a:t>
              </a:r>
              <a:endParaRPr lang="en-CA" sz="2000" dirty="0"/>
            </a:p>
          </p:txBody>
        </p:sp>
        <p:graphicFrame>
          <p:nvGraphicFramePr>
            <p:cNvPr id="39" name="Object 2"/>
            <p:cNvGraphicFramePr>
              <a:graphicFrameLocks noChangeAspect="1"/>
            </p:cNvGraphicFramePr>
            <p:nvPr/>
          </p:nvGraphicFramePr>
          <p:xfrm>
            <a:off x="4403" y="2208"/>
            <a:ext cx="281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72" name="Equation" r:id="rId3" imgW="279360" imgH="393480" progId="Equation.3">
                    <p:embed/>
                  </p:oleObj>
                </mc:Choice>
                <mc:Fallback>
                  <p:oleObj name="Equation" r:id="rId3" imgW="279360" imgH="393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3" y="2208"/>
                          <a:ext cx="281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" name="Group 60"/>
          <p:cNvGrpSpPr>
            <a:grpSpLocks/>
          </p:cNvGrpSpPr>
          <p:nvPr/>
        </p:nvGrpSpPr>
        <p:grpSpPr bwMode="auto">
          <a:xfrm>
            <a:off x="3527425" y="3348037"/>
            <a:ext cx="3963988" cy="625475"/>
            <a:chOff x="2270" y="2600"/>
            <a:chExt cx="2497" cy="394"/>
          </a:xfrm>
        </p:grpSpPr>
        <p:sp>
          <p:nvSpPr>
            <p:cNvPr id="41" name="Text Box 34"/>
            <p:cNvSpPr txBox="1">
              <a:spLocks noChangeArrowheads="1"/>
            </p:cNvSpPr>
            <p:nvPr/>
          </p:nvSpPr>
          <p:spPr bwMode="auto">
            <a:xfrm>
              <a:off x="2270" y="2641"/>
              <a:ext cx="35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000"/>
                <a:t>150</a:t>
              </a:r>
              <a:endParaRPr lang="en-CA" sz="2000"/>
            </a:p>
          </p:txBody>
        </p:sp>
        <p:sp>
          <p:nvSpPr>
            <p:cNvPr id="42" name="Text Box 37"/>
            <p:cNvSpPr txBox="1">
              <a:spLocks noChangeArrowheads="1"/>
            </p:cNvSpPr>
            <p:nvPr/>
          </p:nvSpPr>
          <p:spPr bwMode="auto">
            <a:xfrm>
              <a:off x="3262" y="2641"/>
              <a:ext cx="49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000" i="1"/>
                <a:t>r</a:t>
              </a:r>
              <a:r>
                <a:rPr lang="en-US" sz="2000"/>
                <a:t> – 10</a:t>
              </a:r>
              <a:endParaRPr lang="en-CA" sz="2000"/>
            </a:p>
          </p:txBody>
        </p:sp>
        <p:graphicFrame>
          <p:nvGraphicFramePr>
            <p:cNvPr id="43" name="Object 1"/>
            <p:cNvGraphicFramePr>
              <a:graphicFrameLocks noChangeAspect="1"/>
            </p:cNvGraphicFramePr>
            <p:nvPr/>
          </p:nvGraphicFramePr>
          <p:xfrm>
            <a:off x="4358" y="2600"/>
            <a:ext cx="409" cy="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73" name="Equation" r:id="rId5" imgW="406080" imgH="393480" progId="Equation.3">
                    <p:embed/>
                  </p:oleObj>
                </mc:Choice>
                <mc:Fallback>
                  <p:oleObj name="Equation" r:id="rId5" imgW="40608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" y="2600"/>
                          <a:ext cx="409" cy="39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4" name="Object 0"/>
          <p:cNvGraphicFramePr>
            <a:graphicFrameLocks noChangeAspect="1"/>
          </p:cNvGraphicFramePr>
          <p:nvPr/>
        </p:nvGraphicFramePr>
        <p:xfrm>
          <a:off x="2438401" y="4876800"/>
          <a:ext cx="2133600" cy="810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4" name="Equation" r:id="rId7" imgW="1041120" imgH="393480" progId="Equation.3">
                  <p:embed/>
                </p:oleObj>
              </mc:Choice>
              <mc:Fallback>
                <p:oleObj name="Equation" r:id="rId7" imgW="104112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1" y="4876800"/>
                        <a:ext cx="2133600" cy="8106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Text Box 41"/>
          <p:cNvSpPr txBox="1">
            <a:spLocks noChangeArrowheads="1"/>
          </p:cNvSpPr>
          <p:nvPr/>
        </p:nvSpPr>
        <p:spPr bwMode="auto">
          <a:xfrm>
            <a:off x="6096000" y="5029200"/>
            <a:ext cx="1885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>
                <a:solidFill>
                  <a:srgbClr val="008000"/>
                </a:solidFill>
              </a:rPr>
              <a:t>LCD </a:t>
            </a:r>
            <a:r>
              <a:rPr lang="en-US" sz="2000" dirty="0">
                <a:solidFill>
                  <a:srgbClr val="008000"/>
                </a:solidFill>
              </a:rPr>
              <a:t>= 2</a:t>
            </a:r>
            <a:r>
              <a:rPr lang="en-US" sz="2000" i="1" dirty="0">
                <a:solidFill>
                  <a:srgbClr val="008000"/>
                </a:solidFill>
              </a:rPr>
              <a:t>r</a:t>
            </a:r>
            <a:r>
              <a:rPr lang="en-US" sz="1000" dirty="0">
                <a:solidFill>
                  <a:srgbClr val="008000"/>
                </a:solidFill>
              </a:rPr>
              <a:t> </a:t>
            </a:r>
            <a:r>
              <a:rPr lang="en-US" sz="2000" dirty="0">
                <a:solidFill>
                  <a:srgbClr val="008000"/>
                </a:solidFill>
              </a:rPr>
              <a:t>(</a:t>
            </a:r>
            <a:r>
              <a:rPr lang="en-US" sz="2000" i="1" dirty="0">
                <a:solidFill>
                  <a:srgbClr val="008000"/>
                </a:solidFill>
              </a:rPr>
              <a:t>r</a:t>
            </a:r>
            <a:r>
              <a:rPr lang="en-US" sz="2000" dirty="0">
                <a:solidFill>
                  <a:srgbClr val="008000"/>
                </a:solidFill>
              </a:rPr>
              <a:t> – 10).</a:t>
            </a:r>
            <a:endParaRPr lang="en-CA" sz="2000" dirty="0">
              <a:solidFill>
                <a:srgbClr val="008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52400" y="76200"/>
            <a:ext cx="48638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Application of Solving Rational Equations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8600" y="4343400"/>
            <a:ext cx="87859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Longer Time (slower speed) - Shorter Time (faster speed) = Time Difference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153400" y="633849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6.4.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6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07728"/>
              </p:ext>
            </p:extLst>
          </p:nvPr>
        </p:nvGraphicFramePr>
        <p:xfrm>
          <a:off x="6842270" y="1525515"/>
          <a:ext cx="1068615" cy="467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5" name="Equation" r:id="rId9" imgW="406080" imgH="177480" progId="Equation.DSMT4">
                  <p:embed/>
                </p:oleObj>
              </mc:Choice>
              <mc:Fallback>
                <p:oleObj name="Equation" r:id="rId9" imgW="406080" imgH="177480" progId="Equation.DSMT4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270" y="1525515"/>
                        <a:ext cx="1068615" cy="4675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45" grpId="0" autoUpdateAnimBg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5"/>
          <p:cNvSpPr>
            <a:spLocks noChangeArrowheads="1"/>
          </p:cNvSpPr>
          <p:nvPr/>
        </p:nvSpPr>
        <p:spPr bwMode="auto">
          <a:xfrm>
            <a:off x="4200272" y="3009840"/>
            <a:ext cx="44448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0 = </a:t>
            </a:r>
            <a:r>
              <a:rPr lang="en-CA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CA" sz="2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 – 10</a:t>
            </a:r>
            <a:r>
              <a:rPr lang="en-CA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3000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 	</a:t>
            </a:r>
          </a:p>
        </p:txBody>
      </p:sp>
      <p:sp>
        <p:nvSpPr>
          <p:cNvPr id="6" name="Rectangle 66"/>
          <p:cNvSpPr>
            <a:spLocks noChangeArrowheads="1"/>
          </p:cNvSpPr>
          <p:nvPr/>
        </p:nvSpPr>
        <p:spPr bwMode="auto">
          <a:xfrm>
            <a:off x="838200" y="4511675"/>
            <a:ext cx="7124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CA" dirty="0"/>
              <a:t>The salesman drove from home to the client’s store at</a:t>
            </a:r>
            <a:r>
              <a:rPr lang="en-CA" dirty="0">
                <a:solidFill>
                  <a:srgbClr val="0099FF"/>
                </a:solidFill>
              </a:rPr>
              <a:t> </a:t>
            </a:r>
            <a:r>
              <a:rPr lang="en-US" dirty="0">
                <a:solidFill>
                  <a:srgbClr val="0099FF"/>
                </a:solidFill>
              </a:rPr>
              <a:t/>
            </a:r>
            <a:br>
              <a:rPr lang="en-US" dirty="0">
                <a:solidFill>
                  <a:srgbClr val="0099FF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6</a:t>
            </a:r>
            <a:r>
              <a:rPr lang="en-CA" dirty="0">
                <a:solidFill>
                  <a:srgbClr val="FF0000"/>
                </a:solidFill>
              </a:rPr>
              <a:t>0 miles per hour</a:t>
            </a:r>
            <a:r>
              <a:rPr lang="en-CA" dirty="0"/>
              <a:t>.</a:t>
            </a:r>
          </a:p>
        </p:txBody>
      </p:sp>
      <p:sp>
        <p:nvSpPr>
          <p:cNvPr id="14" name="Rectangle 74"/>
          <p:cNvSpPr>
            <a:spLocks noChangeArrowheads="1"/>
          </p:cNvSpPr>
          <p:nvPr/>
        </p:nvSpPr>
        <p:spPr bwMode="auto">
          <a:xfrm>
            <a:off x="4238373" y="3867090"/>
            <a:ext cx="2520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CA" sz="2000" i="1">
                <a:latin typeface="Arial" pitchFamily="34" charset="0"/>
                <a:cs typeface="Arial" pitchFamily="34" charset="0"/>
                <a:sym typeface="Symbol" pitchFamily="18" charset="2"/>
              </a:rPr>
              <a:t>r</a:t>
            </a:r>
            <a:r>
              <a:rPr lang="en-CA" sz="2000">
                <a:latin typeface="Arial" pitchFamily="34" charset="0"/>
                <a:cs typeface="Arial" pitchFamily="34" charset="0"/>
                <a:sym typeface="Symbol" pitchFamily="18" charset="2"/>
              </a:rPr>
              <a:t> = </a:t>
            </a:r>
            <a:r>
              <a:rPr lang="en-US" sz="2000">
                <a:latin typeface="Arial" pitchFamily="34" charset="0"/>
                <a:cs typeface="Arial" pitchFamily="34" charset="0"/>
                <a:sym typeface="Symbol" pitchFamily="18" charset="2"/>
              </a:rPr>
              <a:t>6</a:t>
            </a:r>
            <a:r>
              <a:rPr lang="en-CA" sz="2000">
                <a:latin typeface="Arial" pitchFamily="34" charset="0"/>
                <a:cs typeface="Arial" pitchFamily="34" charset="0"/>
                <a:sym typeface="Symbol" pitchFamily="18" charset="2"/>
              </a:rPr>
              <a:t>0 or –</a:t>
            </a:r>
            <a:r>
              <a:rPr lang="en-US" sz="2000"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r>
              <a:rPr lang="en-CA" sz="2000">
                <a:latin typeface="Arial" pitchFamily="34" charset="0"/>
                <a:cs typeface="Arial" pitchFamily="34" charset="0"/>
                <a:sym typeface="Symbol" pitchFamily="18" charset="2"/>
              </a:rPr>
              <a:t>50</a:t>
            </a:r>
          </a:p>
        </p:txBody>
      </p:sp>
      <p:sp>
        <p:nvSpPr>
          <p:cNvPr id="17" name="Rectangle 82"/>
          <p:cNvSpPr>
            <a:spLocks noChangeArrowheads="1"/>
          </p:cNvSpPr>
          <p:nvPr/>
        </p:nvSpPr>
        <p:spPr bwMode="auto">
          <a:xfrm>
            <a:off x="6553200" y="3886200"/>
            <a:ext cx="2286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CA" sz="2000" dirty="0" smtClean="0">
                <a:solidFill>
                  <a:srgbClr val="008000"/>
                </a:solidFill>
                <a:sym typeface="Symbol" pitchFamily="18" charset="2"/>
              </a:rPr>
              <a:t>Why is -50 not an acceptable answer?</a:t>
            </a:r>
            <a:endParaRPr lang="en-CA" sz="2000" dirty="0">
              <a:solidFill>
                <a:srgbClr val="008000"/>
              </a:solidFill>
              <a:sym typeface="Symbol" pitchFamily="18" charset="2"/>
            </a:endParaRPr>
          </a:p>
        </p:txBody>
      </p:sp>
      <p:sp>
        <p:nvSpPr>
          <p:cNvPr id="18" name="Rectangle 84"/>
          <p:cNvSpPr>
            <a:spLocks noChangeArrowheads="1"/>
          </p:cNvSpPr>
          <p:nvPr/>
        </p:nvSpPr>
        <p:spPr bwMode="auto">
          <a:xfrm>
            <a:off x="2207173" y="2547246"/>
            <a:ext cx="597067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latin typeface="Arial" pitchFamily="34" charset="0"/>
                <a:cs typeface="Arial" pitchFamily="34" charset="0"/>
              </a:rPr>
              <a:t>300</a:t>
            </a:r>
            <a:r>
              <a:rPr lang="en-CA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3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00</a:t>
            </a:r>
            <a:r>
              <a:rPr lang="en-CA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+ 3000 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= </a:t>
            </a:r>
            <a:r>
              <a:rPr lang="en-CA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CA" sz="2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–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 10</a:t>
            </a:r>
            <a:r>
              <a:rPr lang="en-CA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9" name="Rectangle 85"/>
          <p:cNvSpPr>
            <a:spLocks noChangeArrowheads="1"/>
          </p:cNvSpPr>
          <p:nvPr/>
        </p:nvSpPr>
        <p:spPr bwMode="auto">
          <a:xfrm>
            <a:off x="4200271" y="3435290"/>
            <a:ext cx="34497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0 = 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– 60)(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+ 50)</a:t>
            </a:r>
            <a:endParaRPr lang="en-CA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333555" y="2057400"/>
            <a:ext cx="54316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>
                <a:latin typeface="Arial" pitchFamily="34" charset="0"/>
                <a:cs typeface="Arial" pitchFamily="34" charset="0"/>
              </a:rPr>
              <a:t>300</a:t>
            </a:r>
            <a:r>
              <a:rPr lang="en-CA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300(</a:t>
            </a:r>
            <a:r>
              <a:rPr lang="en-CA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– 10)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 = </a:t>
            </a:r>
            <a:r>
              <a:rPr lang="en-CA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n-CA" sz="2000" i="1" dirty="0">
                <a:latin typeface="Arial" pitchFamily="34" charset="0"/>
                <a:cs typeface="Arial" pitchFamily="34" charset="0"/>
              </a:rPr>
              <a:t>r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–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 10)</a:t>
            </a: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838200" y="1219200"/>
          <a:ext cx="5180012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4" name="Equation" r:id="rId3" imgW="2882880" imgH="393480" progId="Equation.DSMT4">
                  <p:embed/>
                </p:oleObj>
              </mc:Choice>
              <mc:Fallback>
                <p:oleObj name="Equation" r:id="rId3" imgW="28828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19200"/>
                        <a:ext cx="5180012" cy="71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963174" y="304800"/>
          <a:ext cx="2004164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5" name="Equation" r:id="rId5" imgW="1041120" imgH="393480" progId="Equation.3">
                  <p:embed/>
                </p:oleObj>
              </mc:Choice>
              <mc:Fallback>
                <p:oleObj name="Equation" r:id="rId5" imgW="10411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3174" y="304800"/>
                        <a:ext cx="2004164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91" name="Picture 7" descr="http://t0.gstatic.com/images?q=tbn:ANd9GcTwpfRn5mTTeUtuujHqzreiyk1J68n-qPo_JmBZ4kM3z98xonr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7800" y="4902200"/>
            <a:ext cx="2590800" cy="172720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153400" y="633849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6.4.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7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Box 41"/>
          <p:cNvSpPr txBox="1">
            <a:spLocks noChangeArrowheads="1"/>
          </p:cNvSpPr>
          <p:nvPr/>
        </p:nvSpPr>
        <p:spPr bwMode="auto">
          <a:xfrm>
            <a:off x="6558604" y="381000"/>
            <a:ext cx="1885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>
                <a:solidFill>
                  <a:srgbClr val="008000"/>
                </a:solidFill>
              </a:rPr>
              <a:t>LCD </a:t>
            </a:r>
            <a:r>
              <a:rPr lang="en-US" sz="2000" dirty="0">
                <a:solidFill>
                  <a:srgbClr val="008000"/>
                </a:solidFill>
              </a:rPr>
              <a:t>= 2</a:t>
            </a:r>
            <a:r>
              <a:rPr lang="en-US" sz="2000" i="1" dirty="0">
                <a:solidFill>
                  <a:srgbClr val="008000"/>
                </a:solidFill>
              </a:rPr>
              <a:t>r</a:t>
            </a:r>
            <a:r>
              <a:rPr lang="en-US" sz="1000" dirty="0">
                <a:solidFill>
                  <a:srgbClr val="008000"/>
                </a:solidFill>
              </a:rPr>
              <a:t> </a:t>
            </a:r>
            <a:r>
              <a:rPr lang="en-US" sz="2000" dirty="0">
                <a:solidFill>
                  <a:srgbClr val="008000"/>
                </a:solidFill>
              </a:rPr>
              <a:t>(</a:t>
            </a:r>
            <a:r>
              <a:rPr lang="en-US" sz="2000" i="1" dirty="0">
                <a:solidFill>
                  <a:srgbClr val="008000"/>
                </a:solidFill>
              </a:rPr>
              <a:t>r</a:t>
            </a:r>
            <a:r>
              <a:rPr lang="en-US" sz="2000" dirty="0">
                <a:solidFill>
                  <a:srgbClr val="008000"/>
                </a:solidFill>
              </a:rPr>
              <a:t> – 10).</a:t>
            </a:r>
            <a:endParaRPr lang="en-CA" sz="20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  <p:bldP spid="14" grpId="0" autoUpdateAnimBg="0"/>
      <p:bldP spid="17" grpId="0" autoUpdateAnimBg="0"/>
      <p:bldP spid="18" grpId="0" autoUpdateAnimBg="0"/>
      <p:bldP spid="19" grpId="0" autoUpdateAnimBg="0"/>
      <p:bldP spid="20" grpId="0" autoUpdateAnimBg="0"/>
      <p:bldP spid="1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ChangeArrowheads="1"/>
          </p:cNvSpPr>
          <p:nvPr/>
        </p:nvSpPr>
        <p:spPr bwMode="auto">
          <a:xfrm>
            <a:off x="609600" y="3403600"/>
            <a:ext cx="547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CA"/>
              <a:t>The return trip </a:t>
            </a:r>
            <a:r>
              <a:rPr lang="en-US"/>
              <a:t>took</a:t>
            </a:r>
            <a:r>
              <a:rPr lang="en-CA"/>
              <a:t> one-half hour</a:t>
            </a:r>
            <a:r>
              <a:rPr lang="en-US"/>
              <a:t> longer</a:t>
            </a:r>
            <a:r>
              <a:rPr lang="en-CA"/>
              <a:t>.</a:t>
            </a:r>
          </a:p>
        </p:txBody>
      </p:sp>
      <p:grpSp>
        <p:nvGrpSpPr>
          <p:cNvPr id="3" name="Group 87"/>
          <p:cNvGrpSpPr>
            <a:grpSpLocks/>
          </p:cNvGrpSpPr>
          <p:nvPr/>
        </p:nvGrpSpPr>
        <p:grpSpPr bwMode="auto">
          <a:xfrm>
            <a:off x="609600" y="1524000"/>
            <a:ext cx="7670800" cy="966787"/>
            <a:chOff x="592" y="2369"/>
            <a:chExt cx="4832" cy="609"/>
          </a:xfrm>
        </p:grpSpPr>
        <p:sp>
          <p:nvSpPr>
            <p:cNvPr id="4" name="Rectangle 67"/>
            <p:cNvSpPr>
              <a:spLocks noChangeArrowheads="1"/>
            </p:cNvSpPr>
            <p:nvPr/>
          </p:nvSpPr>
          <p:spPr bwMode="auto">
            <a:xfrm>
              <a:off x="592" y="2369"/>
              <a:ext cx="4832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CA" dirty="0"/>
                <a:t>At </a:t>
              </a:r>
              <a:r>
                <a:rPr lang="en-US" dirty="0"/>
                <a:t>6</a:t>
              </a:r>
              <a:r>
                <a:rPr lang="en-CA" dirty="0"/>
                <a:t>0 mph the time taken to drive the 1</a:t>
              </a:r>
              <a:r>
                <a:rPr lang="en-US" dirty="0"/>
                <a:t>5</a:t>
              </a:r>
              <a:r>
                <a:rPr lang="en-CA" dirty="0"/>
                <a:t>0 miles 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CA" dirty="0"/>
                <a:t>from the salesman’s home to the clients store is </a:t>
              </a:r>
              <a:r>
                <a:rPr lang="en-US" dirty="0"/>
                <a:t>       </a:t>
              </a:r>
              <a:r>
                <a:rPr lang="en-CA" dirty="0"/>
                <a:t>= </a:t>
              </a:r>
              <a:r>
                <a:rPr lang="en-CA" dirty="0">
                  <a:solidFill>
                    <a:srgbClr val="FF0000"/>
                  </a:solidFill>
                </a:rPr>
                <a:t>2.5 h</a:t>
              </a:r>
              <a:r>
                <a:rPr lang="en-CA" dirty="0"/>
                <a:t>.</a:t>
              </a:r>
            </a:p>
          </p:txBody>
        </p:sp>
        <p:graphicFrame>
          <p:nvGraphicFramePr>
            <p:cNvPr id="5" name="Object 1"/>
            <p:cNvGraphicFramePr>
              <a:graphicFrameLocks noChangeAspect="1"/>
            </p:cNvGraphicFramePr>
            <p:nvPr/>
          </p:nvGraphicFramePr>
          <p:xfrm>
            <a:off x="4319" y="2508"/>
            <a:ext cx="332" cy="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06" name="Equation" r:id="rId3" imgW="279360" imgH="393480" progId="Equation.3">
                    <p:embed/>
                  </p:oleObj>
                </mc:Choice>
                <mc:Fallback>
                  <p:oleObj name="Equation" r:id="rId3" imgW="279360" imgH="3934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9" y="2508"/>
                          <a:ext cx="332" cy="4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" name="Rectangle 76"/>
          <p:cNvSpPr>
            <a:spLocks noChangeArrowheads="1"/>
          </p:cNvSpPr>
          <p:nvPr/>
        </p:nvSpPr>
        <p:spPr bwMode="auto">
          <a:xfrm>
            <a:off x="609600" y="493712"/>
            <a:ext cx="1046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CA" dirty="0"/>
              <a:t>Check</a:t>
            </a:r>
            <a:r>
              <a:rPr lang="en-US" dirty="0"/>
              <a:t>:</a:t>
            </a:r>
            <a:endParaRPr lang="en-CA" dirty="0"/>
          </a:p>
        </p:txBody>
      </p:sp>
      <p:grpSp>
        <p:nvGrpSpPr>
          <p:cNvPr id="7" name="Group 88"/>
          <p:cNvGrpSpPr>
            <a:grpSpLocks/>
          </p:cNvGrpSpPr>
          <p:nvPr/>
        </p:nvGrpSpPr>
        <p:grpSpPr bwMode="auto">
          <a:xfrm>
            <a:off x="609600" y="2438400"/>
            <a:ext cx="8331200" cy="966787"/>
            <a:chOff x="592" y="2945"/>
            <a:chExt cx="5248" cy="609"/>
          </a:xfrm>
        </p:grpSpPr>
        <p:sp>
          <p:nvSpPr>
            <p:cNvPr id="8" name="Rectangle 68"/>
            <p:cNvSpPr>
              <a:spLocks noChangeArrowheads="1"/>
            </p:cNvSpPr>
            <p:nvPr/>
          </p:nvSpPr>
          <p:spPr bwMode="auto">
            <a:xfrm>
              <a:off x="592" y="2945"/>
              <a:ext cx="5248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CA" dirty="0"/>
                <a:t>At 50 mph (ten miles per hour </a:t>
              </a:r>
              <a:r>
                <a:rPr lang="en-US" dirty="0"/>
                <a:t>slower</a:t>
              </a:r>
              <a:r>
                <a:rPr lang="en-CA" dirty="0"/>
                <a:t>) the </a:t>
              </a:r>
              <a:r>
                <a:rPr lang="en-US" dirty="0"/>
                <a:t/>
              </a:r>
              <a:br>
                <a:rPr lang="en-US" dirty="0"/>
              </a:br>
              <a:r>
                <a:rPr lang="en-CA" dirty="0"/>
                <a:t>time taken to make the return trip of 1</a:t>
              </a:r>
              <a:r>
                <a:rPr lang="en-US" dirty="0"/>
                <a:t>5</a:t>
              </a:r>
              <a:r>
                <a:rPr lang="en-CA" dirty="0"/>
                <a:t>0 miles is </a:t>
              </a:r>
              <a:r>
                <a:rPr lang="en-US" dirty="0"/>
                <a:t>       </a:t>
              </a:r>
              <a:r>
                <a:rPr lang="en-CA" dirty="0"/>
                <a:t>= </a:t>
              </a:r>
              <a:r>
                <a:rPr lang="en-US" dirty="0">
                  <a:solidFill>
                    <a:srgbClr val="FF0000"/>
                  </a:solidFill>
                </a:rPr>
                <a:t>3</a:t>
              </a:r>
              <a:r>
                <a:rPr lang="en-CA" dirty="0">
                  <a:solidFill>
                    <a:srgbClr val="FF0000"/>
                  </a:solidFill>
                </a:rPr>
                <a:t> h</a:t>
              </a:r>
              <a:r>
                <a:rPr lang="en-CA" dirty="0"/>
                <a:t>.</a:t>
              </a:r>
            </a:p>
          </p:txBody>
        </p:sp>
        <p:graphicFrame>
          <p:nvGraphicFramePr>
            <p:cNvPr id="9" name="Object 0"/>
            <p:cNvGraphicFramePr>
              <a:graphicFrameLocks noChangeAspect="1"/>
            </p:cNvGraphicFramePr>
            <p:nvPr/>
          </p:nvGraphicFramePr>
          <p:xfrm>
            <a:off x="4423" y="3084"/>
            <a:ext cx="332" cy="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607" name="Equation" r:id="rId5" imgW="279360" imgH="393480" progId="Equation.3">
                    <p:embed/>
                  </p:oleObj>
                </mc:Choice>
                <mc:Fallback>
                  <p:oleObj name="Equation" r:id="rId5" imgW="279360" imgH="3934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3" y="3084"/>
                          <a:ext cx="332" cy="4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828800" y="304800"/>
          <a:ext cx="199103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8" name="Equation" r:id="rId7" imgW="1028520" imgH="393480" progId="Equation.DSMT4">
                  <p:embed/>
                </p:oleObj>
              </mc:Choice>
              <mc:Fallback>
                <p:oleObj name="Equation" r:id="rId7" imgW="102852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04800"/>
                        <a:ext cx="199103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11" name="Picture 7" descr="http://t0.gstatic.com/images?q=tbn:ANd9GcR7lA1oZ6OiTIHxGtuRzEIzyn7dv1QuRHkAVfM_ObTVauQfcLF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53000" y="3581400"/>
            <a:ext cx="3200400" cy="32004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153400" y="633849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6.4.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8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0" y="496669"/>
            <a:ext cx="8458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CA" sz="2000" b="1" dirty="0" smtClean="0"/>
              <a:t>2.   If </a:t>
            </a:r>
            <a:r>
              <a:rPr lang="en-CA" sz="2000" b="1" dirty="0"/>
              <a:t>a painter can paint a room in 4 hours and her </a:t>
            </a:r>
            <a:r>
              <a:rPr lang="en-CA" sz="2000" b="1" dirty="0" smtClean="0"/>
              <a:t>assistant </a:t>
            </a:r>
            <a:r>
              <a:rPr lang="en-CA" sz="2000" b="1" dirty="0"/>
              <a:t>can paint the room in 6 hours, how many </a:t>
            </a:r>
            <a:r>
              <a:rPr lang="en-CA" sz="2000" b="1" dirty="0" smtClean="0"/>
              <a:t>hours</a:t>
            </a:r>
            <a:r>
              <a:rPr lang="en-US" sz="2000" b="1" dirty="0" smtClean="0"/>
              <a:t> </a:t>
            </a:r>
            <a:r>
              <a:rPr lang="en-CA" sz="2000" b="1" dirty="0"/>
              <a:t>will it take them to paint the room working together?</a:t>
            </a:r>
            <a:r>
              <a:rPr lang="en-US" sz="2000" b="1" dirty="0"/>
              <a:t> </a:t>
            </a:r>
            <a:endParaRPr lang="en-CA" sz="2000" b="1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1000" y="1371600"/>
            <a:ext cx="7327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CA"/>
              <a:t>Let </a:t>
            </a:r>
            <a:r>
              <a:rPr lang="en-CA" i="1"/>
              <a:t>t</a:t>
            </a:r>
            <a:r>
              <a:rPr lang="en-CA"/>
              <a:t> be the time it takes them to paint the room together. </a:t>
            </a:r>
          </a:p>
        </p:txBody>
      </p:sp>
      <p:graphicFrame>
        <p:nvGraphicFramePr>
          <p:cNvPr id="7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3146037"/>
              </p:ext>
            </p:extLst>
          </p:nvPr>
        </p:nvGraphicFramePr>
        <p:xfrm>
          <a:off x="3809999" y="5486400"/>
          <a:ext cx="1469039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7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999" y="5486400"/>
                        <a:ext cx="1469039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914400" y="1862137"/>
            <a:ext cx="6667501" cy="1841500"/>
            <a:chOff x="1752600" y="1862137"/>
            <a:chExt cx="5829301" cy="1841500"/>
          </a:xfrm>
        </p:grpSpPr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1752600" y="1900237"/>
              <a:ext cx="5753100" cy="1803400"/>
              <a:chOff x="1072" y="1544"/>
              <a:chExt cx="3624" cy="1136"/>
            </a:xfrm>
          </p:grpSpPr>
          <p:sp>
            <p:nvSpPr>
              <p:cNvPr id="21" name="Rectangle 14"/>
              <p:cNvSpPr>
                <a:spLocks noChangeArrowheads="1"/>
              </p:cNvSpPr>
              <p:nvPr/>
            </p:nvSpPr>
            <p:spPr bwMode="auto">
              <a:xfrm>
                <a:off x="3790" y="2301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2" name="Rectangle 15"/>
              <p:cNvSpPr>
                <a:spLocks noChangeArrowheads="1"/>
              </p:cNvSpPr>
              <p:nvPr/>
            </p:nvSpPr>
            <p:spPr bwMode="auto">
              <a:xfrm>
                <a:off x="2884" y="2301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3" name="Rectangle 16"/>
              <p:cNvSpPr>
                <a:spLocks noChangeArrowheads="1"/>
              </p:cNvSpPr>
              <p:nvPr/>
            </p:nvSpPr>
            <p:spPr bwMode="auto">
              <a:xfrm>
                <a:off x="1978" y="2301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4" name="Rectangle 17"/>
              <p:cNvSpPr>
                <a:spLocks noChangeArrowheads="1"/>
              </p:cNvSpPr>
              <p:nvPr/>
            </p:nvSpPr>
            <p:spPr bwMode="auto">
              <a:xfrm>
                <a:off x="1072" y="2301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5" name="Rectangle 18"/>
              <p:cNvSpPr>
                <a:spLocks noChangeArrowheads="1"/>
              </p:cNvSpPr>
              <p:nvPr/>
            </p:nvSpPr>
            <p:spPr bwMode="auto">
              <a:xfrm>
                <a:off x="3790" y="1923"/>
                <a:ext cx="906" cy="378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6" name="Rectangle 19"/>
              <p:cNvSpPr>
                <a:spLocks noChangeArrowheads="1"/>
              </p:cNvSpPr>
              <p:nvPr/>
            </p:nvSpPr>
            <p:spPr bwMode="auto">
              <a:xfrm>
                <a:off x="2884" y="1923"/>
                <a:ext cx="906" cy="378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7" name="Rectangle 20"/>
              <p:cNvSpPr>
                <a:spLocks noChangeArrowheads="1"/>
              </p:cNvSpPr>
              <p:nvPr/>
            </p:nvSpPr>
            <p:spPr bwMode="auto">
              <a:xfrm>
                <a:off x="1978" y="1923"/>
                <a:ext cx="906" cy="378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8" name="Rectangle 21"/>
              <p:cNvSpPr>
                <a:spLocks noChangeArrowheads="1"/>
              </p:cNvSpPr>
              <p:nvPr/>
            </p:nvSpPr>
            <p:spPr bwMode="auto">
              <a:xfrm>
                <a:off x="1072" y="1923"/>
                <a:ext cx="906" cy="378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9" name="Rectangle 22"/>
              <p:cNvSpPr>
                <a:spLocks noChangeArrowheads="1"/>
              </p:cNvSpPr>
              <p:nvPr/>
            </p:nvSpPr>
            <p:spPr bwMode="auto">
              <a:xfrm>
                <a:off x="3790" y="1544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30" name="Rectangle 23"/>
              <p:cNvSpPr>
                <a:spLocks noChangeArrowheads="1"/>
              </p:cNvSpPr>
              <p:nvPr/>
            </p:nvSpPr>
            <p:spPr bwMode="auto">
              <a:xfrm>
                <a:off x="2884" y="1544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31" name="Rectangle 24"/>
              <p:cNvSpPr>
                <a:spLocks noChangeArrowheads="1"/>
              </p:cNvSpPr>
              <p:nvPr/>
            </p:nvSpPr>
            <p:spPr bwMode="auto">
              <a:xfrm>
                <a:off x="1978" y="1544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32" name="Rectangle 25"/>
              <p:cNvSpPr>
                <a:spLocks noChangeArrowheads="1"/>
              </p:cNvSpPr>
              <p:nvPr/>
            </p:nvSpPr>
            <p:spPr bwMode="auto">
              <a:xfrm>
                <a:off x="1072" y="1544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33" name="Line 26"/>
              <p:cNvSpPr>
                <a:spLocks noChangeShapeType="1"/>
              </p:cNvSpPr>
              <p:nvPr/>
            </p:nvSpPr>
            <p:spPr bwMode="auto">
              <a:xfrm>
                <a:off x="1072" y="1544"/>
                <a:ext cx="3624" cy="0"/>
              </a:xfrm>
              <a:prstGeom prst="line">
                <a:avLst/>
              </a:prstGeom>
              <a:noFill/>
              <a:ln w="28575" cap="sq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27"/>
              <p:cNvSpPr>
                <a:spLocks noChangeShapeType="1"/>
              </p:cNvSpPr>
              <p:nvPr/>
            </p:nvSpPr>
            <p:spPr bwMode="auto">
              <a:xfrm>
                <a:off x="1072" y="1923"/>
                <a:ext cx="3624" cy="0"/>
              </a:xfrm>
              <a:prstGeom prst="line">
                <a:avLst/>
              </a:prstGeom>
              <a:noFill/>
              <a:ln w="12700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28"/>
              <p:cNvSpPr>
                <a:spLocks noChangeShapeType="1"/>
              </p:cNvSpPr>
              <p:nvPr/>
            </p:nvSpPr>
            <p:spPr bwMode="auto">
              <a:xfrm>
                <a:off x="1072" y="2301"/>
                <a:ext cx="3624" cy="0"/>
              </a:xfrm>
              <a:prstGeom prst="line">
                <a:avLst/>
              </a:prstGeom>
              <a:noFill/>
              <a:ln w="12700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29"/>
              <p:cNvSpPr>
                <a:spLocks noChangeShapeType="1"/>
              </p:cNvSpPr>
              <p:nvPr/>
            </p:nvSpPr>
            <p:spPr bwMode="auto">
              <a:xfrm>
                <a:off x="1072" y="2680"/>
                <a:ext cx="3624" cy="0"/>
              </a:xfrm>
              <a:prstGeom prst="line">
                <a:avLst/>
              </a:prstGeom>
              <a:noFill/>
              <a:ln w="28575" cap="sq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30"/>
              <p:cNvSpPr>
                <a:spLocks noChangeShapeType="1"/>
              </p:cNvSpPr>
              <p:nvPr/>
            </p:nvSpPr>
            <p:spPr bwMode="auto">
              <a:xfrm>
                <a:off x="1072" y="1544"/>
                <a:ext cx="0" cy="1136"/>
              </a:xfrm>
              <a:prstGeom prst="line">
                <a:avLst/>
              </a:prstGeom>
              <a:noFill/>
              <a:ln w="28575" cap="sq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31"/>
              <p:cNvSpPr>
                <a:spLocks noChangeShapeType="1"/>
              </p:cNvSpPr>
              <p:nvPr/>
            </p:nvSpPr>
            <p:spPr bwMode="auto">
              <a:xfrm>
                <a:off x="1978" y="1544"/>
                <a:ext cx="0" cy="1136"/>
              </a:xfrm>
              <a:prstGeom prst="line">
                <a:avLst/>
              </a:prstGeom>
              <a:noFill/>
              <a:ln w="12700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32"/>
              <p:cNvSpPr>
                <a:spLocks noChangeShapeType="1"/>
              </p:cNvSpPr>
              <p:nvPr/>
            </p:nvSpPr>
            <p:spPr bwMode="auto">
              <a:xfrm>
                <a:off x="2884" y="1544"/>
                <a:ext cx="0" cy="1136"/>
              </a:xfrm>
              <a:prstGeom prst="line">
                <a:avLst/>
              </a:prstGeom>
              <a:noFill/>
              <a:ln w="12700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33"/>
              <p:cNvSpPr>
                <a:spLocks noChangeShapeType="1"/>
              </p:cNvSpPr>
              <p:nvPr/>
            </p:nvSpPr>
            <p:spPr bwMode="auto">
              <a:xfrm>
                <a:off x="3790" y="1544"/>
                <a:ext cx="0" cy="1136"/>
              </a:xfrm>
              <a:prstGeom prst="line">
                <a:avLst/>
              </a:prstGeom>
              <a:noFill/>
              <a:ln w="12700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34"/>
              <p:cNvSpPr>
                <a:spLocks noChangeShapeType="1"/>
              </p:cNvSpPr>
              <p:nvPr/>
            </p:nvSpPr>
            <p:spPr bwMode="auto">
              <a:xfrm>
                <a:off x="4696" y="1544"/>
                <a:ext cx="0" cy="1136"/>
              </a:xfrm>
              <a:prstGeom prst="line">
                <a:avLst/>
              </a:prstGeom>
              <a:noFill/>
              <a:ln w="28575" cap="sq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Text Box 35"/>
            <p:cNvSpPr txBox="1">
              <a:spLocks noChangeArrowheads="1"/>
            </p:cNvSpPr>
            <p:nvPr/>
          </p:nvSpPr>
          <p:spPr bwMode="auto">
            <a:xfrm>
              <a:off x="2060575" y="2519362"/>
              <a:ext cx="8874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000"/>
                <a:t>painter</a:t>
              </a:r>
              <a:endParaRPr lang="en-CA" sz="2000"/>
            </a:p>
          </p:txBody>
        </p:sp>
        <p:sp>
          <p:nvSpPr>
            <p:cNvPr id="17" name="Text Box 36"/>
            <p:cNvSpPr txBox="1">
              <a:spLocks noChangeArrowheads="1"/>
            </p:cNvSpPr>
            <p:nvPr/>
          </p:nvSpPr>
          <p:spPr bwMode="auto">
            <a:xfrm>
              <a:off x="1990725" y="3128962"/>
              <a:ext cx="10414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000" dirty="0"/>
                <a:t>assistant</a:t>
              </a:r>
              <a:endParaRPr lang="en-CA" sz="2000" dirty="0"/>
            </a:p>
          </p:txBody>
        </p:sp>
        <p:sp>
          <p:nvSpPr>
            <p:cNvPr id="18" name="Text Box 37"/>
            <p:cNvSpPr txBox="1">
              <a:spLocks noChangeArrowheads="1"/>
            </p:cNvSpPr>
            <p:nvPr/>
          </p:nvSpPr>
          <p:spPr bwMode="auto">
            <a:xfrm>
              <a:off x="3343196" y="1900237"/>
              <a:ext cx="127007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CA" sz="2000" dirty="0"/>
                <a:t>rate of </a:t>
              </a:r>
              <a:r>
                <a:rPr lang="en-CA" sz="2000" dirty="0" smtClean="0"/>
                <a:t>work</a:t>
              </a:r>
            </a:p>
          </p:txBody>
        </p:sp>
        <p:sp>
          <p:nvSpPr>
            <p:cNvPr id="19" name="Text Box 38"/>
            <p:cNvSpPr txBox="1">
              <a:spLocks noChangeArrowheads="1"/>
            </p:cNvSpPr>
            <p:nvPr/>
          </p:nvSpPr>
          <p:spPr bwMode="auto">
            <a:xfrm>
              <a:off x="4693765" y="1905000"/>
              <a:ext cx="15224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CA" sz="2000" dirty="0"/>
                <a:t>time worked </a:t>
              </a:r>
            </a:p>
          </p:txBody>
        </p:sp>
        <p:sp>
          <p:nvSpPr>
            <p:cNvPr id="20" name="Text Box 39"/>
            <p:cNvSpPr txBox="1">
              <a:spLocks noChangeArrowheads="1"/>
            </p:cNvSpPr>
            <p:nvPr/>
          </p:nvSpPr>
          <p:spPr bwMode="auto">
            <a:xfrm>
              <a:off x="6084888" y="1862137"/>
              <a:ext cx="1497013" cy="480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CA" sz="1400" dirty="0" smtClean="0"/>
                <a:t>Portion of </a:t>
              </a:r>
              <a:r>
                <a:rPr lang="en-CA" sz="1400" dirty="0"/>
                <a:t>work </a:t>
              </a:r>
              <a:r>
                <a:rPr lang="en-CA" sz="1400" dirty="0" smtClean="0"/>
                <a:t>completed</a:t>
              </a:r>
              <a:endParaRPr lang="en-CA" sz="1400" dirty="0"/>
            </a:p>
          </p:txBody>
        </p:sp>
      </p:grpSp>
      <p:graphicFrame>
        <p:nvGraphicFramePr>
          <p:cNvPr id="43" name="Object 5"/>
          <p:cNvGraphicFramePr>
            <a:graphicFrameLocks noChangeAspect="1"/>
          </p:cNvGraphicFramePr>
          <p:nvPr/>
        </p:nvGraphicFramePr>
        <p:xfrm>
          <a:off x="3821113" y="2484437"/>
          <a:ext cx="2413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8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3" y="2484437"/>
                        <a:ext cx="24130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5202238" y="2498725"/>
            <a:ext cx="42068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i="1" dirty="0"/>
              <a:t>t</a:t>
            </a:r>
            <a:endParaRPr lang="en-CA" i="1" dirty="0"/>
          </a:p>
        </p:txBody>
      </p:sp>
      <p:graphicFrame>
        <p:nvGraphicFramePr>
          <p:cNvPr id="45" name="Object 6"/>
          <p:cNvGraphicFramePr>
            <a:graphicFrameLocks noChangeAspect="1"/>
          </p:cNvGraphicFramePr>
          <p:nvPr/>
        </p:nvGraphicFramePr>
        <p:xfrm>
          <a:off x="6700838" y="2484437"/>
          <a:ext cx="2413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99" name="Equation" r:id="rId7" imgW="152280" imgH="393480" progId="Equation.3">
                  <p:embed/>
                </p:oleObj>
              </mc:Choice>
              <mc:Fallback>
                <p:oleObj name="Equation" r:id="rId7" imgW="15228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0838" y="2484437"/>
                        <a:ext cx="24130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3"/>
          <p:cNvGraphicFramePr>
            <a:graphicFrameLocks noChangeAspect="1"/>
          </p:cNvGraphicFramePr>
          <p:nvPr/>
        </p:nvGraphicFramePr>
        <p:xfrm>
          <a:off x="3821113" y="3094037"/>
          <a:ext cx="2413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0" name="Equation" r:id="rId9" imgW="152280" imgH="393480" progId="Equation.3">
                  <p:embed/>
                </p:oleObj>
              </mc:Choice>
              <mc:Fallback>
                <p:oleObj name="Equation" r:id="rId9" imgW="15228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113" y="3094037"/>
                        <a:ext cx="24130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 Box 46"/>
          <p:cNvSpPr txBox="1">
            <a:spLocks noChangeArrowheads="1"/>
          </p:cNvSpPr>
          <p:nvPr/>
        </p:nvSpPr>
        <p:spPr bwMode="auto">
          <a:xfrm>
            <a:off x="5202238" y="3108325"/>
            <a:ext cx="42068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i="1"/>
              <a:t>t</a:t>
            </a:r>
            <a:endParaRPr lang="en-CA" i="1"/>
          </a:p>
        </p:txBody>
      </p:sp>
      <p:graphicFrame>
        <p:nvGraphicFramePr>
          <p:cNvPr id="49" name="Object 4"/>
          <p:cNvGraphicFramePr>
            <a:graphicFrameLocks noChangeAspect="1"/>
          </p:cNvGraphicFramePr>
          <p:nvPr/>
        </p:nvGraphicFramePr>
        <p:xfrm>
          <a:off x="6700838" y="3094037"/>
          <a:ext cx="24130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01" name="Equation" r:id="rId11" imgW="152280" imgH="393480" progId="Equation.3">
                  <p:embed/>
                </p:oleObj>
              </mc:Choice>
              <mc:Fallback>
                <p:oleObj name="Equation" r:id="rId11" imgW="15228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0838" y="3094037"/>
                        <a:ext cx="24130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152400" y="76200"/>
            <a:ext cx="48638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Application of Solving Rational Equations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2057400" y="4548415"/>
            <a:ext cx="1992853" cy="923330"/>
            <a:chOff x="69008" y="4114800"/>
            <a:chExt cx="1992853" cy="923330"/>
          </a:xfrm>
        </p:grpSpPr>
        <p:sp>
          <p:nvSpPr>
            <p:cNvPr id="53" name="TextBox 52"/>
            <p:cNvSpPr txBox="1"/>
            <p:nvPr/>
          </p:nvSpPr>
          <p:spPr>
            <a:xfrm>
              <a:off x="304800" y="4267200"/>
              <a:ext cx="159691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Portion of job</a:t>
              </a:r>
            </a:p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completed by the </a:t>
              </a:r>
            </a:p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painter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9008" y="4114800"/>
              <a:ext cx="199285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atin typeface="Arial" pitchFamily="34" charset="0"/>
                  <a:cs typeface="Arial" pitchFamily="34" charset="0"/>
                </a:rPr>
                <a:t>(       )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4572000" y="4548415"/>
            <a:ext cx="1992853" cy="923330"/>
            <a:chOff x="221408" y="5036392"/>
            <a:chExt cx="1992853" cy="923330"/>
          </a:xfrm>
        </p:grpSpPr>
        <p:sp>
          <p:nvSpPr>
            <p:cNvPr id="56" name="TextBox 55"/>
            <p:cNvSpPr txBox="1"/>
            <p:nvPr/>
          </p:nvSpPr>
          <p:spPr>
            <a:xfrm>
              <a:off x="457200" y="5172670"/>
              <a:ext cx="1596912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Portion of job</a:t>
              </a:r>
            </a:p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completed by the </a:t>
              </a:r>
            </a:p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assistant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21408" y="5036392"/>
              <a:ext cx="199285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atin typeface="Arial" pitchFamily="34" charset="0"/>
                  <a:cs typeface="Arial" pitchFamily="34" charset="0"/>
                </a:rPr>
                <a:t>(       )</a:t>
              </a: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4070236" y="4700815"/>
            <a:ext cx="5148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477000" y="4700815"/>
            <a:ext cx="5148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=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6849374" y="4548415"/>
            <a:ext cx="1223412" cy="1090385"/>
            <a:chOff x="153834" y="5036392"/>
            <a:chExt cx="1223412" cy="1090385"/>
          </a:xfrm>
        </p:grpSpPr>
        <p:sp>
          <p:nvSpPr>
            <p:cNvPr id="62" name="TextBox 61"/>
            <p:cNvSpPr txBox="1"/>
            <p:nvPr/>
          </p:nvSpPr>
          <p:spPr>
            <a:xfrm>
              <a:off x="457200" y="5172670"/>
              <a:ext cx="70243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   1</a:t>
              </a:r>
            </a:p>
            <a:p>
              <a:r>
                <a:rPr lang="en-US" sz="1400" dirty="0">
                  <a:latin typeface="Arial" pitchFamily="34" charset="0"/>
                  <a:cs typeface="Arial" pitchFamily="34" charset="0"/>
                </a:rPr>
                <a:t>w</a:t>
              </a:r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hole </a:t>
              </a:r>
            </a:p>
            <a:p>
              <a:r>
                <a:rPr lang="en-US" sz="1400" dirty="0" smtClean="0">
                  <a:latin typeface="Arial" pitchFamily="34" charset="0"/>
                  <a:cs typeface="Arial" pitchFamily="34" charset="0"/>
                </a:rPr>
                <a:t>job</a:t>
              </a:r>
            </a:p>
            <a:p>
              <a:endParaRPr lang="en-US" sz="14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53834" y="5036392"/>
              <a:ext cx="122341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atin typeface="Arial" pitchFamily="34" charset="0"/>
                  <a:cs typeface="Arial" pitchFamily="34" charset="0"/>
                </a:rPr>
                <a:t>(   )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8153400" y="633849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6.4.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9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1" y="37338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Write an equation, in terms of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t,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to represent completing the job working together.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44" grpId="0"/>
      <p:bldP spid="48" grpId="0"/>
      <p:bldP spid="59" grpId="0"/>
      <p:bldP spid="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13294" y="2362200"/>
            <a:ext cx="363070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Object 0"/>
          <p:cNvGraphicFramePr>
            <a:graphicFrameLocks noChangeAspect="1"/>
          </p:cNvGraphicFramePr>
          <p:nvPr/>
        </p:nvGraphicFramePr>
        <p:xfrm>
          <a:off x="2362200" y="609600"/>
          <a:ext cx="110648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3" name="Equation" r:id="rId4" imgW="583920" imgH="393480" progId="Equation.3">
                  <p:embed/>
                </p:oleObj>
              </mc:Choice>
              <mc:Fallback>
                <p:oleObj name="Equation" r:id="rId4" imgW="5839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609600"/>
                        <a:ext cx="1106488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"/>
          <p:cNvGraphicFramePr>
            <a:graphicFrameLocks noChangeAspect="1"/>
          </p:cNvGraphicFramePr>
          <p:nvPr/>
        </p:nvGraphicFramePr>
        <p:xfrm>
          <a:off x="2286000" y="2514600"/>
          <a:ext cx="1347788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4" name="Equation" r:id="rId6" imgW="711000" imgH="177480" progId="Equation.3">
                  <p:embed/>
                </p:oleObj>
              </mc:Choice>
              <mc:Fallback>
                <p:oleObj name="Equation" r:id="rId6" imgW="711000" imgH="177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514600"/>
                        <a:ext cx="1347788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790825" y="2971800"/>
          <a:ext cx="86677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5" name="Equation" r:id="rId8" imgW="457200" imgH="177480" progId="Equation.DSMT4">
                  <p:embed/>
                </p:oleObj>
              </mc:Choice>
              <mc:Fallback>
                <p:oleObj name="Equation" r:id="rId8" imgW="45720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0825" y="2971800"/>
                        <a:ext cx="866775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657600" y="762000"/>
            <a:ext cx="10860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>
                <a:solidFill>
                  <a:srgbClr val="008000"/>
                </a:solidFill>
              </a:rPr>
              <a:t>LCD </a:t>
            </a:r>
            <a:r>
              <a:rPr lang="en-US" sz="2000" dirty="0">
                <a:solidFill>
                  <a:srgbClr val="008000"/>
                </a:solidFill>
              </a:rPr>
              <a:t>= </a:t>
            </a:r>
            <a:r>
              <a:rPr lang="en-US" sz="2000" dirty="0" smtClean="0">
                <a:solidFill>
                  <a:srgbClr val="008000"/>
                </a:solidFill>
              </a:rPr>
              <a:t>12</a:t>
            </a:r>
            <a:endParaRPr lang="en-CA" sz="2000" dirty="0">
              <a:solidFill>
                <a:srgbClr val="008000"/>
              </a:solidFill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685800" y="4419600"/>
            <a:ext cx="3657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CA" sz="2000" dirty="0">
                <a:latin typeface="Arial" pitchFamily="34" charset="0"/>
                <a:cs typeface="Arial" pitchFamily="34" charset="0"/>
                <a:sym typeface="Symbol" pitchFamily="18" charset="2"/>
              </a:rPr>
              <a:t>Working together they will paint the room in </a:t>
            </a:r>
            <a:r>
              <a:rPr lang="en-CA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2.4 hours</a:t>
            </a:r>
            <a:r>
              <a:rPr lang="en-CA" sz="2000" dirty="0">
                <a:latin typeface="Arial" pitchFamily="34" charset="0"/>
                <a:cs typeface="Arial" pitchFamily="34" charset="0"/>
                <a:sym typeface="Symbol" pitchFamily="18" charset="2"/>
              </a:rPr>
              <a:t>.</a:t>
            </a:r>
          </a:p>
        </p:txBody>
      </p:sp>
      <p:graphicFrame>
        <p:nvGraphicFramePr>
          <p:cNvPr id="7" name="Object 9"/>
          <p:cNvGraphicFramePr>
            <a:graphicFrameLocks noChangeAspect="1"/>
          </p:cNvGraphicFramePr>
          <p:nvPr/>
        </p:nvGraphicFramePr>
        <p:xfrm>
          <a:off x="2887662" y="3365500"/>
          <a:ext cx="76993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6" name="Equation" r:id="rId10" imgW="406080" imgH="393480" progId="Equation.DSMT4">
                  <p:embed/>
                </p:oleObj>
              </mc:Choice>
              <mc:Fallback>
                <p:oleObj name="Equation" r:id="rId10" imgW="4060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7662" y="3365500"/>
                        <a:ext cx="769938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7338851"/>
              </p:ext>
            </p:extLst>
          </p:nvPr>
        </p:nvGraphicFramePr>
        <p:xfrm>
          <a:off x="1206500" y="1447800"/>
          <a:ext cx="255111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7" name="Equation" r:id="rId12" imgW="1346040" imgH="393480" progId="Equation.DSMT4">
                  <p:embed/>
                </p:oleObj>
              </mc:Choice>
              <mc:Fallback>
                <p:oleObj name="Equation" r:id="rId12" imgW="134604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1447800"/>
                        <a:ext cx="2551113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" y="76200"/>
            <a:ext cx="48638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Application of Solving Rational Equations</a:t>
            </a:r>
            <a:endParaRPr lang="en-US" sz="2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53400" y="6359732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6.4.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136263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05000" y="3048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5000" y="990600"/>
            <a:ext cx="6553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Andrea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can wallpaper a bathroom in 3 hr.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Erin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can wallpaper the same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bathroom in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5 hr. How long would it take them if they worked together?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2300288"/>
            <a:ext cx="7327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CA"/>
              <a:t>Let </a:t>
            </a:r>
            <a:r>
              <a:rPr lang="en-CA" i="1"/>
              <a:t>t</a:t>
            </a:r>
            <a:r>
              <a:rPr lang="en-CA"/>
              <a:t> be the time it takes them to paint the room together.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782762" y="2797314"/>
            <a:ext cx="6065838" cy="1873111"/>
            <a:chOff x="1752600" y="1830526"/>
            <a:chExt cx="6065838" cy="1873111"/>
          </a:xfrm>
        </p:grpSpPr>
        <p:grpSp>
          <p:nvGrpSpPr>
            <p:cNvPr id="7" name="Group 13"/>
            <p:cNvGrpSpPr>
              <a:grpSpLocks/>
            </p:cNvGrpSpPr>
            <p:nvPr/>
          </p:nvGrpSpPr>
          <p:grpSpPr bwMode="auto">
            <a:xfrm>
              <a:off x="1752600" y="1900237"/>
              <a:ext cx="5753100" cy="1803400"/>
              <a:chOff x="1072" y="1544"/>
              <a:chExt cx="3624" cy="1136"/>
            </a:xfrm>
          </p:grpSpPr>
          <p:sp>
            <p:nvSpPr>
              <p:cNvPr id="13" name="Rectangle 14"/>
              <p:cNvSpPr>
                <a:spLocks noChangeArrowheads="1"/>
              </p:cNvSpPr>
              <p:nvPr/>
            </p:nvSpPr>
            <p:spPr bwMode="auto">
              <a:xfrm>
                <a:off x="3790" y="2301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14" name="Rectangle 15"/>
              <p:cNvSpPr>
                <a:spLocks noChangeArrowheads="1"/>
              </p:cNvSpPr>
              <p:nvPr/>
            </p:nvSpPr>
            <p:spPr bwMode="auto">
              <a:xfrm>
                <a:off x="2884" y="2301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15" name="Rectangle 16"/>
              <p:cNvSpPr>
                <a:spLocks noChangeArrowheads="1"/>
              </p:cNvSpPr>
              <p:nvPr/>
            </p:nvSpPr>
            <p:spPr bwMode="auto">
              <a:xfrm>
                <a:off x="1978" y="2301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16" name="Rectangle 17"/>
              <p:cNvSpPr>
                <a:spLocks noChangeArrowheads="1"/>
              </p:cNvSpPr>
              <p:nvPr/>
            </p:nvSpPr>
            <p:spPr bwMode="auto">
              <a:xfrm>
                <a:off x="1072" y="2301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17" name="Rectangle 18"/>
              <p:cNvSpPr>
                <a:spLocks noChangeArrowheads="1"/>
              </p:cNvSpPr>
              <p:nvPr/>
            </p:nvSpPr>
            <p:spPr bwMode="auto">
              <a:xfrm>
                <a:off x="3790" y="1923"/>
                <a:ext cx="906" cy="378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18" name="Rectangle 19"/>
              <p:cNvSpPr>
                <a:spLocks noChangeArrowheads="1"/>
              </p:cNvSpPr>
              <p:nvPr/>
            </p:nvSpPr>
            <p:spPr bwMode="auto">
              <a:xfrm>
                <a:off x="2884" y="1923"/>
                <a:ext cx="906" cy="378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19" name="Rectangle 20"/>
              <p:cNvSpPr>
                <a:spLocks noChangeArrowheads="1"/>
              </p:cNvSpPr>
              <p:nvPr/>
            </p:nvSpPr>
            <p:spPr bwMode="auto">
              <a:xfrm>
                <a:off x="1978" y="1923"/>
                <a:ext cx="906" cy="378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0" name="Rectangle 21"/>
              <p:cNvSpPr>
                <a:spLocks noChangeArrowheads="1"/>
              </p:cNvSpPr>
              <p:nvPr/>
            </p:nvSpPr>
            <p:spPr bwMode="auto">
              <a:xfrm>
                <a:off x="1072" y="1923"/>
                <a:ext cx="906" cy="378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1" name="Rectangle 22"/>
              <p:cNvSpPr>
                <a:spLocks noChangeArrowheads="1"/>
              </p:cNvSpPr>
              <p:nvPr/>
            </p:nvSpPr>
            <p:spPr bwMode="auto">
              <a:xfrm>
                <a:off x="3790" y="1544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2" name="Rectangle 23"/>
              <p:cNvSpPr>
                <a:spLocks noChangeArrowheads="1"/>
              </p:cNvSpPr>
              <p:nvPr/>
            </p:nvSpPr>
            <p:spPr bwMode="auto">
              <a:xfrm>
                <a:off x="2884" y="1544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3" name="Rectangle 24"/>
              <p:cNvSpPr>
                <a:spLocks noChangeArrowheads="1"/>
              </p:cNvSpPr>
              <p:nvPr/>
            </p:nvSpPr>
            <p:spPr bwMode="auto">
              <a:xfrm>
                <a:off x="1978" y="1544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4" name="Rectangle 25"/>
              <p:cNvSpPr>
                <a:spLocks noChangeArrowheads="1"/>
              </p:cNvSpPr>
              <p:nvPr/>
            </p:nvSpPr>
            <p:spPr bwMode="auto">
              <a:xfrm>
                <a:off x="1072" y="1544"/>
                <a:ext cx="906" cy="379"/>
              </a:xfrm>
              <a:prstGeom prst="rect">
                <a:avLst/>
              </a:prstGeom>
              <a:noFill/>
              <a:ln w="9525">
                <a:solidFill>
                  <a:srgbClr val="00B0F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spcBef>
                    <a:spcPct val="20000"/>
                  </a:spcBef>
                </a:pPr>
                <a:endParaRPr lang="en-CA" sz="2800"/>
              </a:p>
            </p:txBody>
          </p:sp>
          <p:sp>
            <p:nvSpPr>
              <p:cNvPr id="25" name="Line 26"/>
              <p:cNvSpPr>
                <a:spLocks noChangeShapeType="1"/>
              </p:cNvSpPr>
              <p:nvPr/>
            </p:nvSpPr>
            <p:spPr bwMode="auto">
              <a:xfrm>
                <a:off x="1072" y="1544"/>
                <a:ext cx="3624" cy="0"/>
              </a:xfrm>
              <a:prstGeom prst="line">
                <a:avLst/>
              </a:prstGeom>
              <a:noFill/>
              <a:ln w="28575" cap="sq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27"/>
              <p:cNvSpPr>
                <a:spLocks noChangeShapeType="1"/>
              </p:cNvSpPr>
              <p:nvPr/>
            </p:nvSpPr>
            <p:spPr bwMode="auto">
              <a:xfrm>
                <a:off x="1072" y="1923"/>
                <a:ext cx="3624" cy="0"/>
              </a:xfrm>
              <a:prstGeom prst="line">
                <a:avLst/>
              </a:prstGeom>
              <a:noFill/>
              <a:ln w="12700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28"/>
              <p:cNvSpPr>
                <a:spLocks noChangeShapeType="1"/>
              </p:cNvSpPr>
              <p:nvPr/>
            </p:nvSpPr>
            <p:spPr bwMode="auto">
              <a:xfrm>
                <a:off x="1072" y="2301"/>
                <a:ext cx="3624" cy="0"/>
              </a:xfrm>
              <a:prstGeom prst="line">
                <a:avLst/>
              </a:prstGeom>
              <a:noFill/>
              <a:ln w="12700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29"/>
              <p:cNvSpPr>
                <a:spLocks noChangeShapeType="1"/>
              </p:cNvSpPr>
              <p:nvPr/>
            </p:nvSpPr>
            <p:spPr bwMode="auto">
              <a:xfrm>
                <a:off x="1072" y="2680"/>
                <a:ext cx="3624" cy="0"/>
              </a:xfrm>
              <a:prstGeom prst="line">
                <a:avLst/>
              </a:prstGeom>
              <a:noFill/>
              <a:ln w="28575" cap="sq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30"/>
              <p:cNvSpPr>
                <a:spLocks noChangeShapeType="1"/>
              </p:cNvSpPr>
              <p:nvPr/>
            </p:nvSpPr>
            <p:spPr bwMode="auto">
              <a:xfrm>
                <a:off x="1072" y="1544"/>
                <a:ext cx="0" cy="1136"/>
              </a:xfrm>
              <a:prstGeom prst="line">
                <a:avLst/>
              </a:prstGeom>
              <a:noFill/>
              <a:ln w="28575" cap="sq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31"/>
              <p:cNvSpPr>
                <a:spLocks noChangeShapeType="1"/>
              </p:cNvSpPr>
              <p:nvPr/>
            </p:nvSpPr>
            <p:spPr bwMode="auto">
              <a:xfrm>
                <a:off x="1978" y="1544"/>
                <a:ext cx="0" cy="1136"/>
              </a:xfrm>
              <a:prstGeom prst="line">
                <a:avLst/>
              </a:prstGeom>
              <a:noFill/>
              <a:ln w="12700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32"/>
              <p:cNvSpPr>
                <a:spLocks noChangeShapeType="1"/>
              </p:cNvSpPr>
              <p:nvPr/>
            </p:nvSpPr>
            <p:spPr bwMode="auto">
              <a:xfrm>
                <a:off x="2884" y="1544"/>
                <a:ext cx="0" cy="1136"/>
              </a:xfrm>
              <a:prstGeom prst="line">
                <a:avLst/>
              </a:prstGeom>
              <a:noFill/>
              <a:ln w="12700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33"/>
              <p:cNvSpPr>
                <a:spLocks noChangeShapeType="1"/>
              </p:cNvSpPr>
              <p:nvPr/>
            </p:nvSpPr>
            <p:spPr bwMode="auto">
              <a:xfrm>
                <a:off x="3790" y="1544"/>
                <a:ext cx="0" cy="1136"/>
              </a:xfrm>
              <a:prstGeom prst="line">
                <a:avLst/>
              </a:prstGeom>
              <a:noFill/>
              <a:ln w="12700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34"/>
              <p:cNvSpPr>
                <a:spLocks noChangeShapeType="1"/>
              </p:cNvSpPr>
              <p:nvPr/>
            </p:nvSpPr>
            <p:spPr bwMode="auto">
              <a:xfrm>
                <a:off x="4696" y="1544"/>
                <a:ext cx="0" cy="1136"/>
              </a:xfrm>
              <a:prstGeom prst="line">
                <a:avLst/>
              </a:prstGeom>
              <a:noFill/>
              <a:ln w="28575" cap="sq">
                <a:solidFill>
                  <a:srgbClr val="00B0F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" name="Text Box 35"/>
            <p:cNvSpPr txBox="1">
              <a:spLocks noChangeArrowheads="1"/>
            </p:cNvSpPr>
            <p:nvPr/>
          </p:nvSpPr>
          <p:spPr bwMode="auto">
            <a:xfrm>
              <a:off x="2060575" y="2519362"/>
              <a:ext cx="941091" cy="437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000" dirty="0" smtClean="0"/>
                <a:t>Andrea</a:t>
              </a:r>
              <a:endParaRPr lang="en-CA" sz="2000" dirty="0"/>
            </a:p>
          </p:txBody>
        </p:sp>
        <p:sp>
          <p:nvSpPr>
            <p:cNvPr id="9" name="Text Box 36"/>
            <p:cNvSpPr txBox="1">
              <a:spLocks noChangeArrowheads="1"/>
            </p:cNvSpPr>
            <p:nvPr/>
          </p:nvSpPr>
          <p:spPr bwMode="auto">
            <a:xfrm>
              <a:off x="1990725" y="3128962"/>
              <a:ext cx="593432" cy="4370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000" dirty="0" smtClean="0"/>
                <a:t>Erin</a:t>
              </a:r>
              <a:endParaRPr lang="en-CA" sz="2000" dirty="0"/>
            </a:p>
          </p:txBody>
        </p:sp>
        <p:sp>
          <p:nvSpPr>
            <p:cNvPr id="10" name="Text Box 37"/>
            <p:cNvSpPr txBox="1">
              <a:spLocks noChangeArrowheads="1"/>
            </p:cNvSpPr>
            <p:nvPr/>
          </p:nvSpPr>
          <p:spPr bwMode="auto">
            <a:xfrm>
              <a:off x="3209925" y="1830526"/>
              <a:ext cx="145270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CA" sz="2000" dirty="0"/>
                <a:t>rate of </a:t>
              </a:r>
              <a:r>
                <a:rPr lang="en-CA" sz="2000" dirty="0" smtClean="0"/>
                <a:t>work</a:t>
              </a:r>
            </a:p>
            <a:p>
              <a:r>
                <a:rPr lang="en-CA" sz="2000" dirty="0" smtClean="0"/>
                <a:t>per hour </a:t>
              </a:r>
              <a:endParaRPr lang="en-CA" sz="2000" dirty="0"/>
            </a:p>
          </p:txBody>
        </p:sp>
        <p:sp>
          <p:nvSpPr>
            <p:cNvPr id="11" name="Text Box 38"/>
            <p:cNvSpPr txBox="1">
              <a:spLocks noChangeArrowheads="1"/>
            </p:cNvSpPr>
            <p:nvPr/>
          </p:nvSpPr>
          <p:spPr bwMode="auto">
            <a:xfrm>
              <a:off x="4613275" y="2014537"/>
              <a:ext cx="15224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CA" sz="2000" dirty="0"/>
                <a:t>time worked </a:t>
              </a:r>
            </a:p>
          </p:txBody>
        </p:sp>
        <p:sp>
          <p:nvSpPr>
            <p:cNvPr id="12" name="Text Box 39"/>
            <p:cNvSpPr txBox="1">
              <a:spLocks noChangeArrowheads="1"/>
            </p:cNvSpPr>
            <p:nvPr/>
          </p:nvSpPr>
          <p:spPr bwMode="auto">
            <a:xfrm>
              <a:off x="6084888" y="1862137"/>
              <a:ext cx="17335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CA" sz="2000" dirty="0" smtClean="0"/>
                <a:t>Part </a:t>
              </a:r>
              <a:r>
                <a:rPr lang="en-CA" sz="2000" dirty="0"/>
                <a:t>of work completed </a:t>
              </a:r>
            </a:p>
          </p:txBody>
        </p:sp>
      </p:grpSp>
      <p:graphicFrame>
        <p:nvGraphicFramePr>
          <p:cNvPr id="34" name="Object 5"/>
          <p:cNvGraphicFramePr>
            <a:graphicFrameLocks noChangeAspect="1"/>
          </p:cNvGraphicFramePr>
          <p:nvPr/>
        </p:nvGraphicFramePr>
        <p:xfrm>
          <a:off x="3830638" y="3413125"/>
          <a:ext cx="2222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2" name="Equation" r:id="rId4" imgW="139680" imgH="393480" progId="Equation.DSMT4">
                  <p:embed/>
                </p:oleObj>
              </mc:Choice>
              <mc:Fallback>
                <p:oleObj name="Equation" r:id="rId4" imgW="1396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0638" y="3413125"/>
                        <a:ext cx="22225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42"/>
          <p:cNvSpPr txBox="1">
            <a:spLocks noChangeArrowheads="1"/>
          </p:cNvSpPr>
          <p:nvPr/>
        </p:nvSpPr>
        <p:spPr bwMode="auto">
          <a:xfrm>
            <a:off x="5202238" y="3427413"/>
            <a:ext cx="42068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i="1" dirty="0"/>
              <a:t>t</a:t>
            </a:r>
            <a:endParaRPr lang="en-CA" i="1" dirty="0"/>
          </a:p>
        </p:txBody>
      </p:sp>
      <p:graphicFrame>
        <p:nvGraphicFramePr>
          <p:cNvPr id="36" name="Object 6"/>
          <p:cNvGraphicFramePr>
            <a:graphicFrameLocks noChangeAspect="1"/>
          </p:cNvGraphicFramePr>
          <p:nvPr/>
        </p:nvGraphicFramePr>
        <p:xfrm>
          <a:off x="6710363" y="3413125"/>
          <a:ext cx="2222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3" name="Equation" r:id="rId6" imgW="139680" imgH="393480" progId="Equation.DSMT4">
                  <p:embed/>
                </p:oleObj>
              </mc:Choice>
              <mc:Fallback>
                <p:oleObj name="Equation" r:id="rId6" imgW="1396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0363" y="3413125"/>
                        <a:ext cx="22225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"/>
          <p:cNvGraphicFramePr>
            <a:graphicFrameLocks noChangeAspect="1"/>
          </p:cNvGraphicFramePr>
          <p:nvPr/>
        </p:nvGraphicFramePr>
        <p:xfrm>
          <a:off x="3830638" y="4022725"/>
          <a:ext cx="2222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4" name="Equation" r:id="rId8" imgW="139680" imgH="393480" progId="Equation.DSMT4">
                  <p:embed/>
                </p:oleObj>
              </mc:Choice>
              <mc:Fallback>
                <p:oleObj name="Equation" r:id="rId8" imgW="1396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0638" y="4022725"/>
                        <a:ext cx="22225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46"/>
          <p:cNvSpPr txBox="1">
            <a:spLocks noChangeArrowheads="1"/>
          </p:cNvSpPr>
          <p:nvPr/>
        </p:nvSpPr>
        <p:spPr bwMode="auto">
          <a:xfrm>
            <a:off x="5202238" y="4037013"/>
            <a:ext cx="42068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i="1"/>
              <a:t>t</a:t>
            </a:r>
            <a:endParaRPr lang="en-CA" i="1"/>
          </a:p>
        </p:txBody>
      </p:sp>
      <p:graphicFrame>
        <p:nvGraphicFramePr>
          <p:cNvPr id="39" name="Object 4"/>
          <p:cNvGraphicFramePr>
            <a:graphicFrameLocks noChangeAspect="1"/>
          </p:cNvGraphicFramePr>
          <p:nvPr/>
        </p:nvGraphicFramePr>
        <p:xfrm>
          <a:off x="6710363" y="4022725"/>
          <a:ext cx="2222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5" name="Equation" r:id="rId10" imgW="139680" imgH="393480" progId="Equation.DSMT4">
                  <p:embed/>
                </p:oleObj>
              </mc:Choice>
              <mc:Fallback>
                <p:oleObj name="Equation" r:id="rId10" imgW="1396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0363" y="4022725"/>
                        <a:ext cx="222250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2209800" y="5029200"/>
          <a:ext cx="108108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6" name="Equation" r:id="rId12" imgW="571320" imgH="393480" progId="Equation.DSMT4">
                  <p:embed/>
                </p:oleObj>
              </mc:Choice>
              <mc:Fallback>
                <p:oleObj name="Equation" r:id="rId12" imgW="57132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029200"/>
                        <a:ext cx="1081088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2735263" y="5791200"/>
          <a:ext cx="769937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7" name="Equation" r:id="rId14" imgW="406080" imgH="393480" progId="Equation.DSMT4">
                  <p:embed/>
                </p:oleObj>
              </mc:Choice>
              <mc:Fallback>
                <p:oleObj name="Equation" r:id="rId14" imgW="40608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5263" y="5791200"/>
                        <a:ext cx="769937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11"/>
          <p:cNvSpPr>
            <a:spLocks noChangeArrowheads="1"/>
          </p:cNvSpPr>
          <p:nvPr/>
        </p:nvSpPr>
        <p:spPr bwMode="auto">
          <a:xfrm>
            <a:off x="4419600" y="5029200"/>
            <a:ext cx="3657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CA" sz="2000" dirty="0">
                <a:latin typeface="Arial" pitchFamily="34" charset="0"/>
                <a:cs typeface="Arial" pitchFamily="34" charset="0"/>
                <a:sym typeface="Symbol" pitchFamily="18" charset="2"/>
              </a:rPr>
              <a:t>Working together they will </a:t>
            </a:r>
            <a:r>
              <a:rPr lang="en-CA" sz="2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paper </a:t>
            </a:r>
            <a:r>
              <a:rPr lang="en-CA" sz="2000" dirty="0">
                <a:latin typeface="Arial" pitchFamily="34" charset="0"/>
                <a:cs typeface="Arial" pitchFamily="34" charset="0"/>
                <a:sym typeface="Symbol" pitchFamily="18" charset="2"/>
              </a:rPr>
              <a:t>the room in </a:t>
            </a:r>
            <a:r>
              <a:rPr lang="en-CA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1.875 </a:t>
            </a:r>
            <a:r>
              <a:rPr lang="en-CA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hours</a:t>
            </a:r>
            <a:r>
              <a:rPr lang="en-CA" sz="2000" dirty="0">
                <a:latin typeface="Arial" pitchFamily="34" charset="0"/>
                <a:cs typeface="Arial" pitchFamily="34" charset="0"/>
                <a:sym typeface="Symbol" pitchFamily="18" charset="2"/>
              </a:rPr>
              <a:t>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153400" y="6359732"/>
            <a:ext cx="668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6.4.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35" grpId="0"/>
      <p:bldP spid="38" grpId="0"/>
      <p:bldP spid="4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53400" y="6359732"/>
            <a:ext cx="68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6.4.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12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0" y="609600"/>
            <a:ext cx="3542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Assignment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8538" y="1857345"/>
            <a:ext cx="27061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Suggested Questions: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40423" y="2667000"/>
            <a:ext cx="25138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Part A: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Page 348: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1a, 2, 3a,c, 4, 5, 7, 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0423" y="4267200"/>
            <a:ext cx="272401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Part B: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Page 348: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11, 12, 14, 15, 18, 27 </a:t>
            </a:r>
          </a:p>
        </p:txBody>
      </p:sp>
    </p:spTree>
    <p:extLst>
      <p:ext uri="{BB962C8B-B14F-4D97-AF65-F5344CB8AC3E}">
        <p14:creationId xmlns:p14="http://schemas.microsoft.com/office/powerpoint/2010/main" val="322439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9278" y="228600"/>
            <a:ext cx="2393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Expression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486400" y="228600"/>
            <a:ext cx="1936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Equation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7667373"/>
              </p:ext>
            </p:extLst>
          </p:nvPr>
        </p:nvGraphicFramePr>
        <p:xfrm>
          <a:off x="1688880" y="908664"/>
          <a:ext cx="447197" cy="521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5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880" y="908664"/>
                        <a:ext cx="447197" cy="5217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389548"/>
              </p:ext>
            </p:extLst>
          </p:nvPr>
        </p:nvGraphicFramePr>
        <p:xfrm>
          <a:off x="6032500" y="859818"/>
          <a:ext cx="1206500" cy="664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6" name="Equation" r:id="rId5" imgW="342720" imgH="177480" progId="Equation.DSMT4">
                  <p:embed/>
                </p:oleObj>
              </mc:Choice>
              <mc:Fallback>
                <p:oleObj name="Equation" r:id="rId5" imgW="342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0" y="859818"/>
                        <a:ext cx="1206500" cy="6642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538663"/>
              </p:ext>
            </p:extLst>
          </p:nvPr>
        </p:nvGraphicFramePr>
        <p:xfrm>
          <a:off x="6095999" y="1658994"/>
          <a:ext cx="1069975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7" name="Equation" r:id="rId7" imgW="368280" imgH="393480" progId="Equation.DSMT4">
                  <p:embed/>
                </p:oleObj>
              </mc:Choice>
              <mc:Fallback>
                <p:oleObj name="Equation" r:id="rId7" imgW="368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999" y="1658994"/>
                        <a:ext cx="1069975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18001" y="5231250"/>
            <a:ext cx="17796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Simplify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5871443"/>
            <a:ext cx="12779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Solve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586910"/>
              </p:ext>
            </p:extLst>
          </p:nvPr>
        </p:nvGraphicFramePr>
        <p:xfrm>
          <a:off x="1236662" y="2988656"/>
          <a:ext cx="1735138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8" name="Equation" r:id="rId9" imgW="596880" imgH="393480" progId="Equation.DSMT4">
                  <p:embed/>
                </p:oleObj>
              </mc:Choice>
              <mc:Fallback>
                <p:oleObj name="Equation" r:id="rId9" imgW="596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6662" y="2988656"/>
                        <a:ext cx="1735138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511944"/>
              </p:ext>
            </p:extLst>
          </p:nvPr>
        </p:nvGraphicFramePr>
        <p:xfrm>
          <a:off x="4818063" y="3069618"/>
          <a:ext cx="2400300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9" name="Equation" r:id="rId11" imgW="825480" imgH="393480" progId="Equation.DSMT4">
                  <p:embed/>
                </p:oleObj>
              </mc:Choice>
              <mc:Fallback>
                <p:oleObj name="Equation" r:id="rId11" imgW="825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8063" y="3069618"/>
                        <a:ext cx="2400300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222329" y="4596825"/>
            <a:ext cx="58753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66CC"/>
                </a:solidFill>
                <a:latin typeface="Arial" pitchFamily="34" charset="0"/>
                <a:cs typeface="Arial" pitchFamily="34" charset="0"/>
              </a:rPr>
              <a:t>What is one main difference?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14823" y="5206425"/>
            <a:ext cx="63289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66CC"/>
                </a:solidFill>
                <a:latin typeface="Arial" pitchFamily="34" charset="0"/>
                <a:cs typeface="Arial" pitchFamily="34" charset="0"/>
              </a:rPr>
              <a:t>Which one can you                   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257800" y="5177557"/>
            <a:ext cx="1779654" cy="689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345710" y="5858746"/>
            <a:ext cx="1779654" cy="689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783263"/>
              </p:ext>
            </p:extLst>
          </p:nvPr>
        </p:nvGraphicFramePr>
        <p:xfrm>
          <a:off x="1924050" y="1600200"/>
          <a:ext cx="442913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0" name="Equation" r:id="rId13" imgW="152280" imgH="393480" progId="Equation.DSMT4">
                  <p:embed/>
                </p:oleObj>
              </mc:Choice>
              <mc:Fallback>
                <p:oleObj name="Equation" r:id="rId13" imgW="1522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4050" y="1600200"/>
                        <a:ext cx="442913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868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-0.34549 -0.61643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274" y="-3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54 0.06783 L 0.17188 -0.67662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-3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  <p:bldP spid="13" grpId="0"/>
      <p:bldP spid="14" grpId="0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44269"/>
            <a:ext cx="7520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When do you need to use a LCD?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41208"/>
              </p:ext>
            </p:extLst>
          </p:nvPr>
        </p:nvGraphicFramePr>
        <p:xfrm>
          <a:off x="1066800" y="1371600"/>
          <a:ext cx="762000" cy="1027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2" name="Equation" r:id="rId3" imgW="291960" imgH="393480" progId="Equation.DSMT4">
                  <p:embed/>
                </p:oleObj>
              </mc:Choice>
              <mc:Fallback>
                <p:oleObj name="Equation" r:id="rId3" imgW="29196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371600"/>
                        <a:ext cx="762000" cy="10270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161530"/>
            <a:ext cx="1637877" cy="10096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253490"/>
            <a:ext cx="1032164" cy="825731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795225"/>
              </p:ext>
            </p:extLst>
          </p:nvPr>
        </p:nvGraphicFramePr>
        <p:xfrm>
          <a:off x="520700" y="2819400"/>
          <a:ext cx="1855788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3" name="Equation" r:id="rId7" imgW="711000" imgH="393480" progId="Equation.DSMT4">
                  <p:embed/>
                </p:oleObj>
              </mc:Choice>
              <mc:Fallback>
                <p:oleObj name="Equation" r:id="rId7" imgW="711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819400"/>
                        <a:ext cx="1855788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9236" y="2971800"/>
            <a:ext cx="1032164" cy="825731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058294"/>
              </p:ext>
            </p:extLst>
          </p:nvPr>
        </p:nvGraphicFramePr>
        <p:xfrm>
          <a:off x="381000" y="4572000"/>
          <a:ext cx="2982912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4" name="Equation" r:id="rId9" imgW="1143000" imgH="419040" progId="Equation.DSMT4">
                  <p:embed/>
                </p:oleObj>
              </mc:Choice>
              <mc:Fallback>
                <p:oleObj name="Equation" r:id="rId9" imgW="114300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2982912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9839" y="4800600"/>
            <a:ext cx="1032164" cy="825731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846475"/>
              </p:ext>
            </p:extLst>
          </p:nvPr>
        </p:nvGraphicFramePr>
        <p:xfrm>
          <a:off x="5238037" y="1153592"/>
          <a:ext cx="1392238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5" name="Equation" r:id="rId11" imgW="533160" imgH="393480" progId="Equation.DSMT4">
                  <p:embed/>
                </p:oleObj>
              </mc:Choice>
              <mc:Fallback>
                <p:oleObj name="Equation" r:id="rId11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037" y="1153592"/>
                        <a:ext cx="1392238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502293"/>
              </p:ext>
            </p:extLst>
          </p:nvPr>
        </p:nvGraphicFramePr>
        <p:xfrm>
          <a:off x="4778375" y="2770188"/>
          <a:ext cx="2054225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6" name="Equation" r:id="rId13" imgW="787320" imgH="393480" progId="Equation.DSMT4">
                  <p:embed/>
                </p:oleObj>
              </mc:Choice>
              <mc:Fallback>
                <p:oleObj name="Equation" r:id="rId13" imgW="7873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5" y="2770188"/>
                        <a:ext cx="2054225" cy="102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629" y="2879840"/>
            <a:ext cx="1637877" cy="100965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002997" y="4175051"/>
            <a:ext cx="37600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What do you do with the LCD?</a:t>
            </a:r>
          </a:p>
        </p:txBody>
      </p:sp>
    </p:spTree>
    <p:extLst>
      <p:ext uri="{BB962C8B-B14F-4D97-AF65-F5344CB8AC3E}">
        <p14:creationId xmlns:p14="http://schemas.microsoft.com/office/powerpoint/2010/main" val="212579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http://us.cdn3.123rf.com/168nwm/dny3d/dny3d1011/dny3d101100581/8188021-3d-man-with-question-mark-isolated-on-whi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200400"/>
            <a:ext cx="2362200" cy="2362200"/>
          </a:xfrm>
          <a:prstGeom prst="rect">
            <a:avLst/>
          </a:prstGeom>
          <a:noFill/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73884" y="838200"/>
            <a:ext cx="818431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CA" sz="2000" dirty="0">
                <a:latin typeface="Arial" pitchFamily="34" charset="0"/>
                <a:cs typeface="Arial" pitchFamily="34" charset="0"/>
              </a:rPr>
              <a:t>A </a:t>
            </a:r>
            <a:r>
              <a:rPr lang="en-CA" sz="2000" b="1" dirty="0">
                <a:latin typeface="Arial" pitchFamily="34" charset="0"/>
                <a:cs typeface="Arial" pitchFamily="34" charset="0"/>
              </a:rPr>
              <a:t>rational equation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 is an equation </a:t>
            </a:r>
            <a:r>
              <a:rPr lang="en-CA" sz="2000" dirty="0" smtClean="0">
                <a:latin typeface="Arial" pitchFamily="34" charset="0"/>
                <a:cs typeface="Arial" pitchFamily="34" charset="0"/>
              </a:rPr>
              <a:t>containing at least one </a:t>
            </a:r>
            <a:r>
              <a:rPr lang="en-CA" sz="2000" dirty="0">
                <a:latin typeface="Arial" pitchFamily="34" charset="0"/>
                <a:cs typeface="Arial" pitchFamily="34" charset="0"/>
              </a:rPr>
              <a:t>rational expressions.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81000" y="1600200"/>
            <a:ext cx="8686800" cy="823933"/>
            <a:chOff x="381000" y="1600200"/>
            <a:chExt cx="6858000" cy="823933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1600200" y="1797050"/>
              <a:ext cx="56388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CA" sz="2000" dirty="0" smtClean="0">
                  <a:latin typeface="Arial" pitchFamily="34" charset="0"/>
                  <a:cs typeface="Arial" pitchFamily="34" charset="0"/>
                </a:rPr>
                <a:t>                      </a:t>
              </a: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                                         </a:t>
              </a:r>
              <a:r>
                <a:rPr lang="en-CA" sz="2000" dirty="0" smtClean="0">
                  <a:latin typeface="Arial" pitchFamily="34" charset="0"/>
                  <a:cs typeface="Arial" pitchFamily="34" charset="0"/>
                </a:rPr>
                <a:t>are </a:t>
              </a:r>
              <a:r>
                <a:rPr lang="en-CA" sz="2000" dirty="0">
                  <a:latin typeface="Arial" pitchFamily="34" charset="0"/>
                  <a:cs typeface="Arial" pitchFamily="34" charset="0"/>
                </a:rPr>
                <a:t>rational equations.</a:t>
              </a:r>
            </a:p>
          </p:txBody>
        </p:sp>
        <p:graphicFrame>
          <p:nvGraphicFramePr>
            <p:cNvPr id="9" name="Object 5"/>
            <p:cNvGraphicFramePr>
              <a:graphicFrameLocks noChangeAspect="1"/>
            </p:cNvGraphicFramePr>
            <p:nvPr/>
          </p:nvGraphicFramePr>
          <p:xfrm>
            <a:off x="381000" y="1644650"/>
            <a:ext cx="1155700" cy="746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6" name="Equation" r:id="rId4" imgW="609336" imgH="393529" progId="Equation.3">
                    <p:embed/>
                  </p:oleObj>
                </mc:Choice>
                <mc:Fallback>
                  <p:oleObj name="Equation" r:id="rId4" imgW="609336" imgH="393529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" y="1644650"/>
                          <a:ext cx="1155700" cy="746125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92412367"/>
                </p:ext>
              </p:extLst>
            </p:nvPr>
          </p:nvGraphicFramePr>
          <p:xfrm>
            <a:off x="1824789" y="1600200"/>
            <a:ext cx="1951038" cy="793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7" name="Equation" r:id="rId6" imgW="1028700" imgH="419100" progId="Equation.DSMT4">
                    <p:embed/>
                  </p:oleObj>
                </mc:Choice>
                <mc:Fallback>
                  <p:oleObj name="Equation" r:id="rId6" imgW="1028700" imgH="4191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789" y="1600200"/>
                          <a:ext cx="1951038" cy="793750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47682594"/>
                </p:ext>
              </p:extLst>
            </p:nvPr>
          </p:nvGraphicFramePr>
          <p:xfrm>
            <a:off x="3990474" y="1678008"/>
            <a:ext cx="1036637" cy="746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8" name="Equation" r:id="rId8" imgW="545760" imgH="393480" progId="Equation.DSMT4">
                    <p:embed/>
                  </p:oleObj>
                </mc:Choice>
                <mc:Fallback>
                  <p:oleObj name="Equation" r:id="rId8" imgW="54576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0474" y="1678008"/>
                          <a:ext cx="1036637" cy="746125"/>
                        </a:xfrm>
                        <a:prstGeom prst="rect">
                          <a:avLst/>
                        </a:prstGeom>
                        <a:noFill/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8099" dir="2700000" algn="ctr" rotWithShape="0">
                                  <a:srgbClr val="000000">
                                    <a:alpha val="74997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231899" y="5391090"/>
            <a:ext cx="565550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CA" sz="2000" b="1" dirty="0">
                <a:solidFill>
                  <a:srgbClr val="FF0000"/>
                </a:solidFill>
              </a:rPr>
              <a:t>4.</a:t>
            </a:r>
            <a:r>
              <a:rPr lang="en-CA" sz="2000" b="1" dirty="0"/>
              <a:t> Check the solutions. 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231900" y="5010090"/>
            <a:ext cx="63830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CA" sz="2000" b="1" dirty="0">
                <a:solidFill>
                  <a:srgbClr val="FF0000"/>
                </a:solidFill>
              </a:rPr>
              <a:t>3.</a:t>
            </a:r>
            <a:r>
              <a:rPr lang="en-CA" sz="2000" b="1" dirty="0"/>
              <a:t> Solve the resulting polynomial equation.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231900" y="3984625"/>
            <a:ext cx="50927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CA" sz="2000" b="1" dirty="0">
                <a:solidFill>
                  <a:srgbClr val="FF0000"/>
                </a:solidFill>
              </a:rPr>
              <a:t>2.</a:t>
            </a:r>
            <a:r>
              <a:rPr lang="en-CA" sz="2000" b="1" dirty="0"/>
              <a:t> </a:t>
            </a:r>
            <a:r>
              <a:rPr lang="en-CA" sz="2000" b="1" dirty="0" smtClean="0"/>
              <a:t>Reduce </a:t>
            </a:r>
            <a:r>
              <a:rPr lang="en-CA" sz="2000" b="1" dirty="0"/>
              <a:t>denominators </a:t>
            </a:r>
            <a:r>
              <a:rPr lang="en-CA" sz="2000" b="1" dirty="0" smtClean="0"/>
              <a:t>to 1 by </a:t>
            </a:r>
            <a:r>
              <a:rPr lang="en-CA" sz="2000" b="1" dirty="0">
                <a:solidFill>
                  <a:srgbClr val="FF0000"/>
                </a:solidFill>
              </a:rPr>
              <a:t>multiplying</a:t>
            </a:r>
            <a:r>
              <a:rPr lang="en-CA" sz="2000" b="1" dirty="0"/>
              <a:t> </a:t>
            </a:r>
            <a:r>
              <a:rPr lang="en-CA" sz="2000" b="1" dirty="0">
                <a:solidFill>
                  <a:srgbClr val="FF0000"/>
                </a:solidFill>
              </a:rPr>
              <a:t>both </a:t>
            </a:r>
            <a:r>
              <a:rPr lang="en-CA" sz="2000" b="1" dirty="0" smtClean="0">
                <a:solidFill>
                  <a:srgbClr val="FF0000"/>
                </a:solidFill>
              </a:rPr>
              <a:t>sides </a:t>
            </a:r>
            <a:r>
              <a:rPr lang="en-CA" sz="2000" b="1" dirty="0" smtClean="0"/>
              <a:t>of </a:t>
            </a:r>
            <a:r>
              <a:rPr lang="en-CA" sz="2000" b="1" dirty="0"/>
              <a:t>the</a:t>
            </a:r>
            <a:r>
              <a:rPr lang="en-US" sz="2000" b="1" dirty="0"/>
              <a:t> </a:t>
            </a:r>
            <a:r>
              <a:rPr lang="en-CA" sz="2000" b="1" dirty="0" smtClean="0"/>
              <a:t>equation </a:t>
            </a:r>
            <a:r>
              <a:rPr lang="en-CA" sz="2000" b="1" dirty="0"/>
              <a:t>by the </a:t>
            </a:r>
            <a:r>
              <a:rPr lang="en-CA" sz="2000" b="1" dirty="0" smtClean="0">
                <a:solidFill>
                  <a:srgbClr val="FF0000"/>
                </a:solidFill>
              </a:rPr>
              <a:t>LCD</a:t>
            </a:r>
            <a:r>
              <a:rPr lang="en-CA" sz="2000" b="1" dirty="0" smtClean="0"/>
              <a:t>.</a:t>
            </a:r>
          </a:p>
          <a:p>
            <a:pPr eaLnBrk="0" hangingPunct="0"/>
            <a:r>
              <a:rPr lang="en-CA" sz="2000" b="1" dirty="0" smtClean="0"/>
              <a:t>           Multiply all terms by LCD on both sides.</a:t>
            </a:r>
            <a:endParaRPr lang="en-CA" sz="2000" b="1" dirty="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231900" y="3511550"/>
            <a:ext cx="63830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CA" sz="2000" b="1" dirty="0">
                <a:solidFill>
                  <a:srgbClr val="FF0000"/>
                </a:solidFill>
              </a:rPr>
              <a:t>1.</a:t>
            </a:r>
            <a:r>
              <a:rPr lang="en-CA" sz="2000" b="1" dirty="0"/>
              <a:t> </a:t>
            </a:r>
            <a:r>
              <a:rPr lang="en-CA" sz="2000" b="1" dirty="0" smtClean="0"/>
              <a:t>Determine </a:t>
            </a:r>
            <a:r>
              <a:rPr lang="en-CA" sz="2000" b="1" dirty="0"/>
              <a:t>the </a:t>
            </a:r>
            <a:r>
              <a:rPr lang="en-CA" sz="2000" b="1" dirty="0" smtClean="0"/>
              <a:t>LCD  of </a:t>
            </a:r>
            <a:r>
              <a:rPr lang="en-CA" sz="2000" b="1" dirty="0"/>
              <a:t>the denominators. </a:t>
            </a:r>
            <a:r>
              <a:rPr lang="en-CA" sz="2000" b="1" dirty="0" smtClean="0"/>
              <a:t>(factor)</a:t>
            </a:r>
            <a:endParaRPr lang="en-CA" sz="2000" b="1" dirty="0"/>
          </a:p>
        </p:txBody>
      </p:sp>
      <p:grpSp>
        <p:nvGrpSpPr>
          <p:cNvPr id="15" name="Group 15"/>
          <p:cNvGrpSpPr>
            <a:grpSpLocks/>
          </p:cNvGrpSpPr>
          <p:nvPr/>
        </p:nvGrpSpPr>
        <p:grpSpPr bwMode="auto">
          <a:xfrm>
            <a:off x="457200" y="2997200"/>
            <a:ext cx="7874000" cy="2870200"/>
            <a:chOff x="384" y="1832"/>
            <a:chExt cx="4960" cy="1808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auto">
            <a:xfrm>
              <a:off x="432" y="1872"/>
              <a:ext cx="316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CA" sz="2000" b="1" dirty="0">
                  <a:latin typeface="Arial" pitchFamily="34" charset="0"/>
                  <a:cs typeface="Arial" pitchFamily="34" charset="0"/>
                </a:rPr>
                <a:t>To solve a rational equation:</a:t>
              </a:r>
            </a:p>
          </p:txBody>
        </p:sp>
        <p:sp>
          <p:nvSpPr>
            <p:cNvPr id="17" name="Rectangle 12"/>
            <p:cNvSpPr>
              <a:spLocks noChangeArrowheads="1"/>
            </p:cNvSpPr>
            <p:nvPr/>
          </p:nvSpPr>
          <p:spPr bwMode="auto">
            <a:xfrm>
              <a:off x="384" y="1832"/>
              <a:ext cx="4960" cy="18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81000" y="76200"/>
            <a:ext cx="55611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6.4  Solve Rational Equations</a:t>
            </a:r>
            <a:endParaRPr lang="en-US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AutoShape 5" descr="data:image/jpg;base64,/9j/4AAQSkZJRgABAQAAAQABAAD/2wCEAAkGBhAQDxAPEBQQFBAVFRYRFBcXDhAUFBUPGRIXFRcQFBYXHSgeFxkvGRUSHy8gIygpLC0sFiAxNTAqNSYrLSkBCQoKDgwOFg8PGikkHyQ1LjUvNSwpKTUvNS0sKS0pKTQ1KiwuNSwpKiwqLCkpKSwuKTYpKyw1NSwpKSkpLCkpKf/AABEIAIYAhgMBIgACEQEDEQH/xAAbAAEAAgMBAQAAAAAAAAAAAAAAAQYCBAUHA//EADoQAAEDAgQCBwUGBgMAAAAAAAEAAgMEEQUSITEGQRMiUWFxgaEHMpGxwRRCUmLR4SMkM4KS8BUlcv/EABkBAQEBAQEBAAAAAAAAAAAAAAADBAECBf/EACQRAQEAAgEDAgcAAAAAAAAAAAABAgMRBBIxIUEFExQyUXGR/9oADAMBAAIRAxEAPwD3FERAREQEREBERBCwmmaxpc4gNGpJNgAsyV5dx9xqY2gtBeXOyQMseu/bORz5WH6rxnl2xo0aLuy49vdbq3jJrb9GzM38T5BEz5F3otGHjxzjYMpXdza67vIdGuFw77JzOBU4w98srusIBIWxRjfK7Lue4aeO6tjPZ1hQblFJT2/8a/G915kzq2WXTY3iS19KfjGE6TNkh73AOZ5vYSB52XcZIHAOaQQdQQbgjtBVUr+Evs7C+kzlg1dC57ngt59EXatd+W9jtodVyaXFX0YE8N30/vSRDbIdTLCPuvG5bsddjqud9xvGR9PhtxuWr+PQwpXwo6tksbJYyHMe0PaRsWkXBX3VmEREQEREBEUF1tSglFovxEclzsQr5Dbo3hhuBqBl89EHfRaWG1/SAh2j2mzh3jQ+q3UHM4iqCyllI0JAYP7iGk/AleW4zAWT0dcGdIKWTO6PmY9Lub3iwI8F6pjtC6anexnvaObra7mkG1+V7W815pjlfLBG5rYKl07gWsYKWY3eRbcNykeBKzbpl3Sx9n4flr+XljlfWvUsNxCOohjnhcHRSND2kc2n/dltKtezrBJaPDKanm0lAc9wvfKXvL8nleysi0Tw+RlJMrIFUWpgDJqiMe6JHWHKzg2S1uzrkeSutVUtjY6R5s1ouf0HaeVu9Ud8hJfI/Quc57u65vbyFh5KO6+j6Hw+Xvt9n29mVYQ2to/u0856PuikGcN8jm+Ku6oPsphLxX1uuSeoIjuN44wW5vC5I/tKvyph9sZOp4+blwlERe0BERAWvX36KS34SVsKHNuCDsdPJBUvtHetWpnvossZw6aAlwBdFfRw3A5Bw5eKzwHC3zPD36RtIJ7zvlCDpMo300ome/PndZ3Uy2uNeZv+ysAWli0OaI23b1h5bj4XWeGz5429o6p8v2sg2kKlEELXrq6OFhfIbDYcyXfhaOZWGJ4g2CN0jvAAbucdmjvXnWNcSOMzWZXT1cmkUEepA+TG9rzva6nnn2/tq6fp7t9b6SOziWLOmOd9mRt1a24sLffedi70Hqq60T4q401FdtNfLPVEHIG/ejgv/Uf37Bd3DPZ7JORJijw8bimjJEDedpHe9KfgPFXinp2RtaxjWtY0Wa1oAAHYANlOa7bzk07Orx149mmPjhWGR00EdPCMscbQxo7hzPaed+9baItD5lvIiIgIiICIvjVTZGOd2AnztogqHE2LSSVFPRxSFhkc5z7NabQsvyPMkei33V/QizSfAcz4duyoZxH/ALtpJ0yiLzMZPzPqrxhsIfUx35Xd5gaevyVdmPbInhebW5Fh9TLYyu6NvYOs/wDQeq61HRtiblbfe5JNyT2lfdSpKCgqVBQef+0/iD7OBbUsYC1v4ppCWtHwafiurwDwiKODpZuvWzAPnedwTqIW9jRtbtCqPEzRVcQUVMbFnT9I4d0MTXWI7LtPxXrIUsZzlbW7fn26sNc/HNLKURVYRERAREQEREBcnHJC7JC33nn07fmV1HOA1K0aWLPK6c7DqM8OZ+nxQeJY/UhuLTvbsycAeDbN+hXrGD/1WO7QfULzriLh/Pi2g/hyvMruwWPXHoP8lfqd+UsIOgIt5Fad2Usx4Q1Sy1bERFmXFBRVPj7iCSnZHHCS18mYlwtcMba+W+xu4armV7ZzVNeu7MphPdZG4fEJOlEcfSfj6NufXfrWutleGGeoz9LHU1LJtw7p3uaXdjmuJBF9/Fep8DcQur6CGpeAJDmZIBt0jHFriOwaX81PDZM/DT1PR56JLleVgREVWIREQEREBERByceleOiYy93O5b6EfuulBHlY1vYB8efqsjGCQSBcXsbbX3sskFAr2Euu33ibDzK6HR5erzBsfEG30Xzo4c1RC382b/HX6LarW2kkH5j87oLQCpWEPut8B8lmgKq8e8PSVMTJIRmkjv1bi7mG1wL87gFWpFyzmcV717LrymU8x4lT4HWSOMcVPN0m3XjdGwHtc94AA8LnuXqPBvDv/H0UVLmzubmc93J0rnFziO65sO4BduyleMNcw8NPU9Znv4mXhClEVGMREQEREBERARFDnWF0FXwdv83r+eynGngTPFt7H4gL6YMz+Zv+U/RRjjf4x8B8kFjj2HgPkslizYeCyQEUXUoCIiAiIgIiICIiAiIgLXrJLMd4LKoccpy72NvFceZ88gy9GW95It6HVB8sEnaZpCL6Ntr4jZfTEm5pXHuHyWVFg7Yru1LzuT8h2DuWQbmmN9svbzv+iDqxPu0eA+SzutSN1jlWy1BmihZAoCIiCURFwERF0EREBYlEQQViWoiDAsWnVYfnN2uLD3AHTwUIgzosMEZzFznO2ufoAt8BEQFKhEGSlEXAREXQREQEREH/2Q=="/>
          <p:cNvSpPr>
            <a:spLocks noChangeAspect="1" noChangeArrowheads="1"/>
          </p:cNvSpPr>
          <p:nvPr/>
        </p:nvSpPr>
        <p:spPr bwMode="auto">
          <a:xfrm>
            <a:off x="63500" y="-619125"/>
            <a:ext cx="1276350" cy="1276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153400" y="633849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6.4.</a:t>
            </a:r>
            <a:r>
              <a:rPr lang="en-US" sz="1400" i="1" dirty="0" smtClean="0">
                <a:latin typeface="Arial" pitchFamily="34" charset="0"/>
                <a:cs typeface="Arial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2" grpId="0" autoUpdateAnimBg="0"/>
      <p:bldP spid="13" grpId="0" autoUpdateAnimBg="0"/>
      <p:bldP spid="1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2587625" y="1905000"/>
          <a:ext cx="1662113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73" name="Equation" r:id="rId3" imgW="838080" imgH="393480" progId="Equation.DSMT4">
                  <p:embed/>
                </p:oleObj>
              </mc:Choice>
              <mc:Fallback>
                <p:oleObj name="Equation" r:id="rId3" imgW="8380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625" y="1905000"/>
                        <a:ext cx="1662113" cy="779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2217048" y="2978150"/>
          <a:ext cx="2431152" cy="427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74" name="Equation" r:id="rId5" imgW="1155600" imgH="203040" progId="Equation.DSMT4">
                  <p:embed/>
                </p:oleObj>
              </mc:Choice>
              <mc:Fallback>
                <p:oleObj name="Equation" r:id="rId5" imgW="115560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7048" y="2978150"/>
                        <a:ext cx="2431152" cy="4272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2299597" y="3511550"/>
          <a:ext cx="2286756" cy="378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75" name="Equation" r:id="rId7" imgW="1079280" imgH="177480" progId="Equation.DSMT4">
                  <p:embed/>
                </p:oleObj>
              </mc:Choice>
              <mc:Fallback>
                <p:oleObj name="Equation" r:id="rId7" imgW="107928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9597" y="3511550"/>
                        <a:ext cx="2286756" cy="3786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2493273" y="4003676"/>
          <a:ext cx="1470478" cy="37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76" name="Equation" r:id="rId9" imgW="698400" imgH="177480" progId="Equation.DSMT4">
                  <p:embed/>
                </p:oleObj>
              </mc:Choice>
              <mc:Fallback>
                <p:oleObj name="Equation" r:id="rId9" imgW="69840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273" y="4003676"/>
                        <a:ext cx="1470478" cy="37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2" name="Object 6"/>
          <p:cNvGraphicFramePr>
            <a:graphicFrameLocks noChangeAspect="1"/>
          </p:cNvGraphicFramePr>
          <p:nvPr/>
        </p:nvGraphicFramePr>
        <p:xfrm>
          <a:off x="3108955" y="4467226"/>
          <a:ext cx="945939" cy="380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77" name="Equation" r:id="rId11" imgW="444240" imgH="177480" progId="Equation.DSMT4">
                  <p:embed/>
                </p:oleObj>
              </mc:Choice>
              <mc:Fallback>
                <p:oleObj name="Equation" r:id="rId11" imgW="44424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955" y="4467226"/>
                        <a:ext cx="945939" cy="3801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152400"/>
            <a:ext cx="3627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Solve Rational Equations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381000" y="762001"/>
          <a:ext cx="1879486" cy="67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78" name="Equation" r:id="rId13" imgW="1091880" imgH="393480" progId="Equation.DSMT4">
                  <p:embed/>
                </p:oleObj>
              </mc:Choice>
              <mc:Fallback>
                <p:oleObj name="Equation" r:id="rId13" imgW="109188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762001"/>
                        <a:ext cx="1879486" cy="6772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00800" y="1447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Multiply each term by the LCD    (x + 2)(</a:t>
            </a:r>
            <a:r>
              <a:rPr lang="en-US" b="1" smtClean="0">
                <a:solidFill>
                  <a:srgbClr val="008000"/>
                </a:solidFill>
              </a:rPr>
              <a:t>x - </a:t>
            </a:r>
            <a:r>
              <a:rPr lang="en-US" b="1" dirty="0" smtClean="0">
                <a:solidFill>
                  <a:srgbClr val="008000"/>
                </a:solidFill>
              </a:rPr>
              <a:t>5)</a:t>
            </a:r>
            <a:endParaRPr lang="en-US" b="1" dirty="0">
              <a:solidFill>
                <a:srgbClr val="008000"/>
              </a:solidFill>
            </a:endParaRPr>
          </a:p>
        </p:txBody>
      </p:sp>
      <p:graphicFrame>
        <p:nvGraphicFramePr>
          <p:cNvPr id="14345" name="Object 9"/>
          <p:cNvGraphicFramePr>
            <a:graphicFrameLocks noChangeAspect="1"/>
          </p:cNvGraphicFramePr>
          <p:nvPr/>
        </p:nvGraphicFramePr>
        <p:xfrm>
          <a:off x="4267200" y="2057400"/>
          <a:ext cx="18891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79" name="Equation" r:id="rId15" imgW="952200" imgH="253800" progId="Equation.DSMT4">
                  <p:embed/>
                </p:oleObj>
              </mc:Choice>
              <mc:Fallback>
                <p:oleObj name="Equation" r:id="rId15" imgW="95220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057400"/>
                        <a:ext cx="1889125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11"/>
          <p:cNvGraphicFramePr>
            <a:graphicFrameLocks noChangeAspect="1"/>
          </p:cNvGraphicFramePr>
          <p:nvPr/>
        </p:nvGraphicFramePr>
        <p:xfrm>
          <a:off x="684423" y="2057400"/>
          <a:ext cx="18891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80" name="Equation" r:id="rId17" imgW="952200" imgH="253800" progId="Equation.DSMT4">
                  <p:embed/>
                </p:oleObj>
              </mc:Choice>
              <mc:Fallback>
                <p:oleObj name="Equation" r:id="rId17" imgW="952200" imgH="253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423" y="2057400"/>
                        <a:ext cx="1889125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838200" y="2225618"/>
            <a:ext cx="728930" cy="1538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590800" y="2438400"/>
            <a:ext cx="728930" cy="1538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257800" y="2209800"/>
            <a:ext cx="728930" cy="1538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3581400" y="2438400"/>
            <a:ext cx="728930" cy="1538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486400" y="182955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1066800" y="188774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2819400" y="25908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3785556" y="2573548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1</a:t>
            </a:r>
            <a:endParaRPr lang="en-US" sz="16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3657600" y="914400"/>
            <a:ext cx="3352800" cy="406400"/>
            <a:chOff x="1524000" y="5638800"/>
            <a:chExt cx="3352800" cy="406400"/>
          </a:xfrm>
        </p:grpSpPr>
        <p:sp>
          <p:nvSpPr>
            <p:cNvPr id="24" name="TextBox 23"/>
            <p:cNvSpPr txBox="1"/>
            <p:nvPr/>
          </p:nvSpPr>
          <p:spPr>
            <a:xfrm>
              <a:off x="1524000" y="5638800"/>
              <a:ext cx="9877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Domain </a:t>
              </a:r>
              <a:endParaRPr lang="en-US" b="1" dirty="0"/>
            </a:p>
          </p:txBody>
        </p:sp>
        <p:graphicFrame>
          <p:nvGraphicFramePr>
            <p:cNvPr id="14348" name="Object 12"/>
            <p:cNvGraphicFramePr>
              <a:graphicFrameLocks noChangeAspect="1"/>
            </p:cNvGraphicFramePr>
            <p:nvPr/>
          </p:nvGraphicFramePr>
          <p:xfrm>
            <a:off x="2438400" y="5638800"/>
            <a:ext cx="24384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81" name="Equation" r:id="rId19" imgW="1523880" imgH="253800" progId="Equation.DSMT4">
                    <p:embed/>
                  </p:oleObj>
                </mc:Choice>
                <mc:Fallback>
                  <p:oleObj name="Equation" r:id="rId19" imgW="1523880" imgH="253800" progId="Equation.DSMT4">
                    <p:embed/>
                    <p:pic>
                      <p:nvPicPr>
                        <p:cNvPr id="0" name="Picture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8400" y="5638800"/>
                          <a:ext cx="2438400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TextBox 26"/>
          <p:cNvSpPr txBox="1"/>
          <p:nvPr/>
        </p:nvSpPr>
        <p:spPr>
          <a:xfrm>
            <a:off x="6400800" y="20968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Divide out the common factors</a:t>
            </a:r>
            <a:endParaRPr lang="en-US" b="1" dirty="0">
              <a:solidFill>
                <a:srgbClr val="008000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5638800" y="3200400"/>
            <a:ext cx="2789803" cy="2650958"/>
            <a:chOff x="5638800" y="3200400"/>
            <a:chExt cx="2789803" cy="2650958"/>
          </a:xfrm>
        </p:grpSpPr>
        <p:graphicFrame>
          <p:nvGraphicFramePr>
            <p:cNvPr id="14350" name="Object 14"/>
            <p:cNvGraphicFramePr>
              <a:graphicFrameLocks noChangeAspect="1"/>
            </p:cNvGraphicFramePr>
            <p:nvPr/>
          </p:nvGraphicFramePr>
          <p:xfrm>
            <a:off x="5638800" y="3733800"/>
            <a:ext cx="1676400" cy="21175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82" name="Equation" r:id="rId21" imgW="965160" imgH="1218960" progId="Equation.DSMT4">
                    <p:embed/>
                  </p:oleObj>
                </mc:Choice>
                <mc:Fallback>
                  <p:oleObj name="Equation" r:id="rId21" imgW="965160" imgH="1218960" progId="Equation.DSMT4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38800" y="3733800"/>
                          <a:ext cx="1676400" cy="21175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TextBox 29"/>
            <p:cNvSpPr txBox="1"/>
            <p:nvPr/>
          </p:nvSpPr>
          <p:spPr>
            <a:xfrm>
              <a:off x="5638800" y="3200400"/>
              <a:ext cx="278980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latin typeface="Arial" pitchFamily="34" charset="0"/>
                  <a:cs typeface="Arial" pitchFamily="34" charset="0"/>
                </a:rPr>
                <a:t>Verify by substitution</a:t>
              </a:r>
              <a:endParaRPr lang="en-US" sz="2000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31" name="Picture 18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7315200" y="4648200"/>
            <a:ext cx="132939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8153400" y="633849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6.4.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2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7764" y="4891942"/>
            <a:ext cx="33124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 you need to use a LCD?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52400" y="5715000"/>
            <a:ext cx="33124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What do you do with the LCD?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3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4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4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0" grpId="0"/>
      <p:bldP spid="21" grpId="0"/>
      <p:bldP spid="22" grpId="0"/>
      <p:bldP spid="23" grpId="0"/>
      <p:bldP spid="27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3627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Solve Rational Equations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28600" y="685800"/>
          <a:ext cx="4533900" cy="976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76" name="Equation" r:id="rId3" imgW="2705040" imgH="583920" progId="Equation.DSMT4">
                  <p:embed/>
                </p:oleObj>
              </mc:Choice>
              <mc:Fallback>
                <p:oleObj name="Equation" r:id="rId3" imgW="2705040" imgH="5839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685800"/>
                        <a:ext cx="4533900" cy="9762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1447800" y="1524000"/>
          <a:ext cx="4781550" cy="672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77" name="Equation" r:id="rId5" imgW="2971800" imgH="419040" progId="Equation.DSMT4">
                  <p:embed/>
                </p:oleObj>
              </mc:Choice>
              <mc:Fallback>
                <p:oleObj name="Equation" r:id="rId5" imgW="2971800" imgH="419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524000"/>
                        <a:ext cx="4781550" cy="6722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00800" y="1371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Multiply each term by the LCD    (x + 2)(x + 3)(x – 2)</a:t>
            </a:r>
            <a:endParaRPr lang="en-US" dirty="0">
              <a:solidFill>
                <a:srgbClr val="00800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257800" y="762000"/>
            <a:ext cx="3332163" cy="406400"/>
            <a:chOff x="1524000" y="5638800"/>
            <a:chExt cx="3332163" cy="406400"/>
          </a:xfrm>
        </p:grpSpPr>
        <p:sp>
          <p:nvSpPr>
            <p:cNvPr id="7" name="TextBox 6"/>
            <p:cNvSpPr txBox="1"/>
            <p:nvPr/>
          </p:nvSpPr>
          <p:spPr>
            <a:xfrm>
              <a:off x="1524000" y="5638800"/>
              <a:ext cx="9717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Domain </a:t>
              </a:r>
              <a:endParaRPr lang="en-US" dirty="0"/>
            </a:p>
          </p:txBody>
        </p:sp>
        <p:graphicFrame>
          <p:nvGraphicFramePr>
            <p:cNvPr id="8" name="Object 12"/>
            <p:cNvGraphicFramePr>
              <a:graphicFrameLocks noChangeAspect="1"/>
            </p:cNvGraphicFramePr>
            <p:nvPr/>
          </p:nvGraphicFramePr>
          <p:xfrm>
            <a:off x="2457450" y="5638800"/>
            <a:ext cx="2398713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78" name="Equation" r:id="rId7" imgW="1498320" imgH="253800" progId="Equation.DSMT4">
                    <p:embed/>
                  </p:oleObj>
                </mc:Choice>
                <mc:Fallback>
                  <p:oleObj name="Equation" r:id="rId7" imgW="1498320" imgH="25380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7450" y="5638800"/>
                          <a:ext cx="2398713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2438400" y="3183148"/>
          <a:ext cx="3124200" cy="354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79" name="Equation" r:id="rId9" imgW="1790640" imgH="203040" progId="Equation.DSMT4">
                  <p:embed/>
                </p:oleObj>
              </mc:Choice>
              <mc:Fallback>
                <p:oleObj name="Equation" r:id="rId9" imgW="179064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183148"/>
                        <a:ext cx="3124200" cy="3540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0" y="2347816"/>
          <a:ext cx="9144000" cy="600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80" name="Equation" r:id="rId11" imgW="6959520" imgH="457200" progId="Equation.DSMT4">
                  <p:embed/>
                </p:oleObj>
              </mc:Choice>
              <mc:Fallback>
                <p:oleObj name="Equation" r:id="rId11" imgW="6959520" imgH="457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47816"/>
                        <a:ext cx="9144000" cy="6007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3033713" y="3681622"/>
          <a:ext cx="2663825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81" name="Equation" r:id="rId13" imgW="1536480" imgH="177480" progId="Equation.DSMT4">
                  <p:embed/>
                </p:oleObj>
              </mc:Choice>
              <mc:Fallback>
                <p:oleObj name="Equation" r:id="rId13" imgW="153648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13" y="3681622"/>
                        <a:ext cx="2663825" cy="306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4140677" y="4343400"/>
          <a:ext cx="892629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82" name="Equation" r:id="rId15" imgW="520560" imgH="177480" progId="Equation.DSMT4">
                  <p:embed/>
                </p:oleObj>
              </mc:Choice>
              <mc:Fallback>
                <p:oleObj name="Equation" r:id="rId15" imgW="52056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677" y="4343400"/>
                        <a:ext cx="892629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>
          <a:xfrm flipV="1">
            <a:off x="43130" y="2616678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794296" y="2754694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09600" y="2602294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320504" y="2754694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191000" y="2576416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4876800" y="2763320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733800" y="2585042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410200" y="2746068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248400" y="2593668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8001000" y="2746068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315200" y="2593668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8517148" y="2746068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3774444" y="4038178"/>
          <a:ext cx="1916112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83" name="Equation" r:id="rId17" imgW="1104840" imgH="177480" progId="Equation.DSMT4">
                  <p:embed/>
                </p:oleObj>
              </mc:Choice>
              <mc:Fallback>
                <p:oleObj name="Equation" r:id="rId17" imgW="110484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4444" y="4038178"/>
                        <a:ext cx="1916112" cy="306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152399" y="4724400"/>
          <a:ext cx="427194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84" name="Equation" r:id="rId19" imgW="3098520" imgH="609480" progId="Equation.DSMT4">
                  <p:embed/>
                </p:oleObj>
              </mc:Choice>
              <mc:Fallback>
                <p:oleObj name="Equation" r:id="rId19" imgW="3098520" imgH="609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399" y="4724400"/>
                        <a:ext cx="4271945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2275269" y="5947463"/>
          <a:ext cx="936625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85" name="Equation" r:id="rId21" imgW="647640" imgH="583920" progId="Equation.DSMT4">
                  <p:embed/>
                </p:oleObj>
              </mc:Choice>
              <mc:Fallback>
                <p:oleObj name="Equation" r:id="rId21" imgW="647640" imgH="58392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5269" y="5947463"/>
                        <a:ext cx="936625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457200" y="4267200"/>
            <a:ext cx="2534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Verify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by substitution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1719741" y="5329237"/>
          <a:ext cx="1506537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86" name="Equation" r:id="rId23" imgW="1041120" imgH="583920" progId="Equation.DSMT4">
                  <p:embed/>
                </p:oleObj>
              </mc:Choice>
              <mc:Fallback>
                <p:oleObj name="Equation" r:id="rId23" imgW="1041120" imgH="58392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741" y="5329237"/>
                        <a:ext cx="1506537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4" name="Picture 18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4419600" y="5105400"/>
            <a:ext cx="132939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30"/>
          <p:cNvSpPr txBox="1"/>
          <p:nvPr/>
        </p:nvSpPr>
        <p:spPr>
          <a:xfrm>
            <a:off x="8153400" y="633849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6.4.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3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77000" y="4267200"/>
            <a:ext cx="2321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 you need to use a LCD?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511636" y="5090258"/>
            <a:ext cx="2321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What do you do with the LCD?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2" grpId="0"/>
      <p:bldP spid="33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3627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Solve Rational Equations</a:t>
            </a:r>
            <a:endParaRPr lang="en-US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533401" y="762000"/>
          <a:ext cx="3962400" cy="7151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68" name="Equation" r:id="rId3" imgW="2311200" imgH="419040" progId="Equation.DSMT4">
                  <p:embed/>
                </p:oleObj>
              </mc:Choice>
              <mc:Fallback>
                <p:oleObj name="Equation" r:id="rId3" imgW="231120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1" y="762000"/>
                        <a:ext cx="3962400" cy="7151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1143000" y="1676400"/>
          <a:ext cx="3481387" cy="705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69" name="Equation" r:id="rId5" imgW="2057400" imgH="419040" progId="Equation.DSMT4">
                  <p:embed/>
                </p:oleObj>
              </mc:Choice>
              <mc:Fallback>
                <p:oleObj name="Equation" r:id="rId5" imgW="2057400" imgH="419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76400"/>
                        <a:ext cx="3481387" cy="7059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400800" y="1371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Multiply each term by the LCD    (x + 3)(x – 1)</a:t>
            </a:r>
            <a:endParaRPr lang="en-US" dirty="0">
              <a:solidFill>
                <a:srgbClr val="008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257800" y="762000"/>
            <a:ext cx="3128963" cy="406400"/>
            <a:chOff x="1524000" y="5638800"/>
            <a:chExt cx="3128963" cy="406400"/>
          </a:xfrm>
        </p:grpSpPr>
        <p:sp>
          <p:nvSpPr>
            <p:cNvPr id="12" name="TextBox 11"/>
            <p:cNvSpPr txBox="1"/>
            <p:nvPr/>
          </p:nvSpPr>
          <p:spPr>
            <a:xfrm>
              <a:off x="1524000" y="5638800"/>
              <a:ext cx="9717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Domain </a:t>
              </a:r>
              <a:endParaRPr lang="en-US" dirty="0"/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/>
          </p:nvGraphicFramePr>
          <p:xfrm>
            <a:off x="2660650" y="5638800"/>
            <a:ext cx="1992313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770" name="Equation" r:id="rId7" imgW="1244520" imgH="253800" progId="Equation.DSMT4">
                    <p:embed/>
                  </p:oleObj>
                </mc:Choice>
                <mc:Fallback>
                  <p:oleObj name="Equation" r:id="rId7" imgW="1244520" imgH="25380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0650" y="5638800"/>
                          <a:ext cx="1992313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304800" y="2667000"/>
          <a:ext cx="76962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1" name="Equation" r:id="rId9" imgW="4787640" imgH="457200" progId="Equation.DSMT4">
                  <p:embed/>
                </p:oleObj>
              </mc:Choice>
              <mc:Fallback>
                <p:oleObj name="Equation" r:id="rId9" imgW="4787640" imgH="457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667000"/>
                        <a:ext cx="7696200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 flipV="1">
            <a:off x="424130" y="2986184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828800" y="3200400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505200" y="2971800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225504" y="3191774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257800" y="2971800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867400" y="2971800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629400" y="3200400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239000" y="3200400"/>
            <a:ext cx="457200" cy="76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3062288" y="3505200"/>
          <a:ext cx="323373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2" name="Equation" r:id="rId11" imgW="1815840" imgH="203040" progId="Equation.DSMT4">
                  <p:embed/>
                </p:oleObj>
              </mc:Choice>
              <mc:Fallback>
                <p:oleObj name="Equation" r:id="rId11" imgW="181584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2288" y="3505200"/>
                        <a:ext cx="3233737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3512392" y="3886200"/>
          <a:ext cx="273685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3" name="Equation" r:id="rId13" imgW="1536480" imgH="203040" progId="Equation.DSMT4">
                  <p:embed/>
                </p:oleObj>
              </mc:Choice>
              <mc:Fallback>
                <p:oleObj name="Equation" r:id="rId13" imgW="1536480" imgH="2030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2392" y="3886200"/>
                        <a:ext cx="2736850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3722306" y="4343400"/>
          <a:ext cx="1674813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4" name="Equation" r:id="rId15" imgW="939600" imgH="203040" progId="Equation.DSMT4">
                  <p:embed/>
                </p:oleObj>
              </mc:Choice>
              <mc:Fallback>
                <p:oleObj name="Equation" r:id="rId15" imgW="939600" imgH="203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2306" y="4343400"/>
                        <a:ext cx="1674813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2971800" y="5638800"/>
          <a:ext cx="3121025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5" name="Equation" r:id="rId17" imgW="1752480" imgH="177480" progId="Equation.DSMT4">
                  <p:embed/>
                </p:oleObj>
              </mc:Choice>
              <mc:Fallback>
                <p:oleObj name="Equation" r:id="rId17" imgW="1752480" imgH="177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638800"/>
                        <a:ext cx="3121025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3529644" y="4791974"/>
          <a:ext cx="18764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6" name="Equation" r:id="rId19" imgW="1054080" imgH="203040" progId="Equation.DSMT4">
                  <p:embed/>
                </p:oleObj>
              </mc:Choice>
              <mc:Fallback>
                <p:oleObj name="Equation" r:id="rId19" imgW="1054080" imgH="2030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9644" y="4791974"/>
                        <a:ext cx="187642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764808"/>
              </p:ext>
            </p:extLst>
          </p:nvPr>
        </p:nvGraphicFramePr>
        <p:xfrm>
          <a:off x="3584575" y="5207000"/>
          <a:ext cx="173990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77" name="Equation" r:id="rId21" imgW="977760" imgH="177480" progId="Equation.DSMT4">
                  <p:embed/>
                </p:oleObj>
              </mc:Choice>
              <mc:Fallback>
                <p:oleObj name="Equation" r:id="rId21" imgW="977760" imgH="177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4575" y="5207000"/>
                        <a:ext cx="1739900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8153400" y="633849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6.4.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4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04800"/>
            <a:ext cx="136263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981200" y="6096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Turn</a:t>
            </a: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905000" y="1524001"/>
          <a:ext cx="3961647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1" name="Equation" r:id="rId4" imgW="1841400" imgH="1663560" progId="Equation.DSMT4">
                  <p:embed/>
                </p:oleObj>
              </mc:Choice>
              <mc:Fallback>
                <p:oleObj name="Equation" r:id="rId4" imgW="1841400" imgH="1663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24001"/>
                        <a:ext cx="3961647" cy="358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7205663" y="1778000"/>
          <a:ext cx="1211262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2" name="Equation" r:id="rId6" imgW="457200" imgH="177480" progId="Equation.DSMT4">
                  <p:embed/>
                </p:oleObj>
              </mc:Choice>
              <mc:Fallback>
                <p:oleObj name="Equation" r:id="rId6" imgW="45720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5663" y="1778000"/>
                        <a:ext cx="1211262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7297738" y="3087688"/>
          <a:ext cx="939800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3" name="Equation" r:id="rId8" imgW="330120" imgH="177480" progId="Equation.DSMT4">
                  <p:embed/>
                </p:oleObj>
              </mc:Choice>
              <mc:Fallback>
                <p:oleObj name="Equation" r:id="rId8" imgW="3301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7738" y="3087688"/>
                        <a:ext cx="939800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7377113" y="4452938"/>
          <a:ext cx="9429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94" name="Equation" r:id="rId10" imgW="419040" imgH="393480" progId="Equation.DSMT4">
                  <p:embed/>
                </p:oleObj>
              </mc:Choice>
              <mc:Fallback>
                <p:oleObj name="Equation" r:id="rId10" imgW="41904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7113" y="4452938"/>
                        <a:ext cx="942975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153400" y="6338491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6.4.</a:t>
            </a:r>
            <a:r>
              <a:rPr lang="en-US" sz="1400" i="1" dirty="0">
                <a:latin typeface="Arial" pitchFamily="34" charset="0"/>
                <a:cs typeface="Arial" pitchFamily="34" charset="0"/>
              </a:rPr>
              <a:t>5</a:t>
            </a:r>
            <a:endParaRPr lang="en-US" sz="14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60418" y="598309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http://www.regentsprep.org/Regents/math/algtrig/ATE11/RationalEqPract.htm</a:t>
            </a:r>
          </a:p>
        </p:txBody>
      </p:sp>
      <p:pic>
        <p:nvPicPr>
          <p:cNvPr id="19574" name="Picture 118" descr="C:\Users\stephanie\AppData\Local\Microsoft\Windows\Temporary Internet Files\Content.IE5\4W0WEE9S\qrcode.4618085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7" y="54864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228600"/>
            <a:ext cx="69735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Applications of Rational Equations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7509649"/>
              </p:ext>
            </p:extLst>
          </p:nvPr>
        </p:nvGraphicFramePr>
        <p:xfrm>
          <a:off x="1828800" y="2667000"/>
          <a:ext cx="322263" cy="304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667000"/>
                        <a:ext cx="322263" cy="3047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039120"/>
              </p:ext>
            </p:extLst>
          </p:nvPr>
        </p:nvGraphicFramePr>
        <p:xfrm>
          <a:off x="4477355" y="2716327"/>
          <a:ext cx="22891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name="Equation" r:id="rId5" imgW="901440" imgH="393480" progId="Equation.DSMT4">
                  <p:embed/>
                </p:oleObj>
              </mc:Choice>
              <mc:Fallback>
                <p:oleObj name="Equation" r:id="rId5" imgW="901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7355" y="2716327"/>
                        <a:ext cx="228917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2590800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smaller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3181290"/>
            <a:ext cx="8402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larger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661287"/>
              </p:ext>
            </p:extLst>
          </p:nvPr>
        </p:nvGraphicFramePr>
        <p:xfrm>
          <a:off x="1571625" y="3235325"/>
          <a:ext cx="8382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5" name="Equation" r:id="rId7" imgW="330120" imgH="177480" progId="Equation.DSMT4">
                  <p:embed/>
                </p:oleObj>
              </mc:Choice>
              <mc:Fallback>
                <p:oleObj name="Equation" r:id="rId7" imgW="330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25" y="3235325"/>
                        <a:ext cx="8382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609600" y="919049"/>
            <a:ext cx="7848600" cy="1680079"/>
            <a:chOff x="609600" y="919049"/>
            <a:chExt cx="7848600" cy="1680079"/>
          </a:xfrm>
        </p:grpSpPr>
        <p:sp>
          <p:nvSpPr>
            <p:cNvPr id="2" name="Rectangle 1"/>
            <p:cNvSpPr/>
            <p:nvPr/>
          </p:nvSpPr>
          <p:spPr>
            <a:xfrm>
              <a:off x="609600" y="919049"/>
              <a:ext cx="784860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/>
                <a:t>Find the </a:t>
              </a:r>
              <a:r>
                <a:rPr lang="en-US" sz="2400" b="1" dirty="0" smtClean="0"/>
                <a:t>value of two </a:t>
              </a:r>
              <a:r>
                <a:rPr lang="en-US" sz="2400" b="1" dirty="0"/>
                <a:t>integers. </a:t>
              </a:r>
              <a:r>
                <a:rPr lang="en-US" sz="2400" b="1" dirty="0" smtClean="0"/>
                <a:t>One </a:t>
              </a:r>
              <a:r>
                <a:rPr lang="en-US" sz="2400" b="1" dirty="0"/>
                <a:t>positive integer is 5 more than the other. When the reciprocal of the larger number is subtracted from the reciprocal of the smaller the result </a:t>
              </a:r>
              <a:r>
                <a:rPr lang="en-US" sz="2400" b="1" dirty="0" smtClean="0"/>
                <a:t>is     . </a:t>
              </a:r>
              <a:endParaRPr lang="en-US" dirty="0"/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58092338"/>
                </p:ext>
              </p:extLst>
            </p:nvPr>
          </p:nvGraphicFramePr>
          <p:xfrm>
            <a:off x="1731963" y="2057400"/>
            <a:ext cx="325437" cy="5417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66" name="Equation" r:id="rId9" imgW="203040" imgH="393480" progId="Equation.DSMT4">
                    <p:embed/>
                  </p:oleObj>
                </mc:Choice>
                <mc:Fallback>
                  <p:oleObj name="Equation" r:id="rId9" imgW="20304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31963" y="2057400"/>
                          <a:ext cx="325437" cy="5417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6080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1470</TotalTime>
  <Words>758</Words>
  <Application>Microsoft Office PowerPoint</Application>
  <PresentationFormat>On-screen Show (4:3)</PresentationFormat>
  <Paragraphs>132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MacKay</dc:creator>
  <cp:lastModifiedBy>MacKay, Stephanie</cp:lastModifiedBy>
  <cp:revision>71</cp:revision>
  <dcterms:created xsi:type="dcterms:W3CDTF">2011-10-31T00:18:12Z</dcterms:created>
  <dcterms:modified xsi:type="dcterms:W3CDTF">2012-05-01T16:26:45Z</dcterms:modified>
</cp:coreProperties>
</file>