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99DE-71B9-4039-9E7B-120E54D3290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13996-0E94-4C75-8DDC-85434A055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4.png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jpeg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35.png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2.bin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9.wmf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36.wmf"/><Relationship Id="rId9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7.bin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40.wmf"/><Relationship Id="rId9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3" Type="http://schemas.openxmlformats.org/officeDocument/2006/relationships/image" Target="../media/image28.jpeg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6.bin"/><Relationship Id="rId5" Type="http://schemas.openxmlformats.org/officeDocument/2006/relationships/image" Target="../media/image44.wmf"/><Relationship Id="rId10" Type="http://schemas.openxmlformats.org/officeDocument/2006/relationships/image" Target="../media/image46.wmf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60" y="305090"/>
            <a:ext cx="3994690" cy="281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565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6 Rational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442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6.2 Multiply and Divide Rational Expressions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3472894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14" y="1219200"/>
            <a:ext cx="4300840" cy="80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4" y="3814540"/>
            <a:ext cx="8913268" cy="108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5" y="4908235"/>
            <a:ext cx="8886877" cy="141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6096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209800"/>
            <a:ext cx="270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928049"/>
            <a:ext cx="53529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327: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1a,b, 2a,d, 4b, 5, 6, 7a, 8a,d, 9, 10, 11, 14, 15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17a, 20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171" y="152400"/>
            <a:ext cx="8385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6.2  Multiply and Divide Rational Expressions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505200"/>
          </a:xfrm>
          <a:prstGeom prst="rect">
            <a:avLst/>
          </a:prstGeom>
          <a:solidFill>
            <a:schemeClr val="bg2">
              <a:alpha val="3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marL="1257300" indent="-125730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To Multiply </a:t>
            </a:r>
            <a:r>
              <a:rPr lang="en-US" sz="2400" b="1" dirty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Rational Expressions</a:t>
            </a:r>
          </a:p>
          <a:p>
            <a:pPr>
              <a:spcBef>
                <a:spcPct val="3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polynomials in each numerator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denominator.    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Given that if                                 are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two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rational</a:t>
            </a:r>
          </a:p>
          <a:p>
            <a:pPr marL="1257300" indent="-1257300" eaLnBrk="1" hangingPunct="1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expressions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then</a:t>
            </a:r>
          </a:p>
          <a:p>
            <a:pPr marL="1257300" indent="-1257300" eaLnBrk="1" hangingPunct="1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Divide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out common factors in the numerator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    denominator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Leave the remaining factors in factored form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19600" y="4876800"/>
          <a:ext cx="715422" cy="715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76800"/>
                        <a:ext cx="715422" cy="715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03896" y="2099096"/>
          <a:ext cx="254409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5" imgW="1460160" imgH="393480" progId="Equation.DSMT4">
                  <p:embed/>
                </p:oleObj>
              </mc:Choice>
              <mc:Fallback>
                <p:oleObj name="Equation" r:id="rId5" imgW="1460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896" y="2099096"/>
                        <a:ext cx="254409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227439" y="2743200"/>
          <a:ext cx="157316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7" imgW="812520" imgH="393480" progId="Equation.DSMT4">
                  <p:embed/>
                </p:oleObj>
              </mc:Choice>
              <mc:Fallback>
                <p:oleObj name="Equation" r:id="rId7" imgW="8125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439" y="2743200"/>
                        <a:ext cx="1573161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105400" y="4876800"/>
          <a:ext cx="195995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9" imgW="1079280" imgH="419040" progId="Equation.DSMT4">
                  <p:embed/>
                </p:oleObj>
              </mc:Choice>
              <mc:Fallback>
                <p:oleObj name="Equation" r:id="rId9" imgW="107928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76800"/>
                        <a:ext cx="1959959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181600" y="5867400"/>
          <a:ext cx="99115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11" imgW="545760" imgH="419040" progId="Equation.DSMT4">
                  <p:embed/>
                </p:oleObj>
              </mc:Choice>
              <mc:Fallback>
                <p:oleObj name="Equation" r:id="rId11" imgW="5457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867400"/>
                        <a:ext cx="99115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50292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When you multiply rational expressions, follow procedures similar to those for multiplying rational numbers.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955190" y="4648199"/>
          <a:ext cx="123093" cy="228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3" imgW="88560" imgH="164880" progId="Equation.3">
                  <p:embed/>
                </p:oleObj>
              </mc:Choice>
              <mc:Fallback>
                <p:oleObj name="Equation" r:id="rId13" imgW="88560" imgH="1648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5190" y="4648199"/>
                        <a:ext cx="123093" cy="228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6259515" y="4648199"/>
          <a:ext cx="123092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5" imgW="88560" imgH="164880" progId="Equation.3">
                  <p:embed/>
                </p:oleObj>
              </mc:Choice>
              <mc:Fallback>
                <p:oleObj name="Equation" r:id="rId15" imgW="88560" imgH="1648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5" y="4648199"/>
                        <a:ext cx="123092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/>
        </p:nvGraphicFramePr>
        <p:xfrm>
          <a:off x="6411915" y="5562600"/>
          <a:ext cx="123092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16" imgW="88560" imgH="164880" progId="Equation.3">
                  <p:embed/>
                </p:oleObj>
              </mc:Choice>
              <mc:Fallback>
                <p:oleObj name="Equation" r:id="rId16" imgW="88560" imgH="1648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5" y="5562600"/>
                        <a:ext cx="123092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8"/>
          <p:cNvSpPr>
            <a:spLocks noChangeShapeType="1"/>
          </p:cNvSpPr>
          <p:nvPr/>
        </p:nvSpPr>
        <p:spPr bwMode="auto">
          <a:xfrm flipV="1">
            <a:off x="6232526" y="4910138"/>
            <a:ext cx="193675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5624512" y="4648199"/>
          <a:ext cx="12309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17" imgW="88560" imgH="164880" progId="Equation.3">
                  <p:embed/>
                </p:oleObj>
              </mc:Choice>
              <mc:Fallback>
                <p:oleObj name="Equation" r:id="rId17" imgW="88560" imgH="1648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2" y="4648199"/>
                        <a:ext cx="123093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Line 10"/>
          <p:cNvSpPr>
            <a:spLocks noChangeShapeType="1"/>
          </p:cNvSpPr>
          <p:nvPr/>
        </p:nvSpPr>
        <p:spPr bwMode="auto">
          <a:xfrm flipV="1">
            <a:off x="6075364" y="5348288"/>
            <a:ext cx="193675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V="1">
            <a:off x="5749925" y="5353261"/>
            <a:ext cx="193675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flipV="1">
            <a:off x="5936829" y="4943953"/>
            <a:ext cx="193675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 flipV="1">
            <a:off x="6403976" y="5365750"/>
            <a:ext cx="193675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 flipV="1">
            <a:off x="5597525" y="4975225"/>
            <a:ext cx="193675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7" name="Object 15"/>
          <p:cNvGraphicFramePr>
            <a:graphicFrameLocks noChangeAspect="1"/>
          </p:cNvGraphicFramePr>
          <p:nvPr/>
        </p:nvGraphicFramePr>
        <p:xfrm>
          <a:off x="6125307" y="5562600"/>
          <a:ext cx="123093" cy="228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18" imgW="88560" imgH="164880" progId="Equation.3">
                  <p:embed/>
                </p:oleObj>
              </mc:Choice>
              <mc:Fallback>
                <p:oleObj name="Equation" r:id="rId18" imgW="88560" imgH="1648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307" y="5562600"/>
                        <a:ext cx="123093" cy="228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6"/>
          <p:cNvGraphicFramePr>
            <a:graphicFrameLocks noChangeAspect="1"/>
          </p:cNvGraphicFramePr>
          <p:nvPr/>
        </p:nvGraphicFramePr>
        <p:xfrm>
          <a:off x="5776914" y="5562600"/>
          <a:ext cx="123092" cy="228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19" imgW="88560" imgH="164880" progId="Equation.3">
                  <p:embed/>
                </p:oleObj>
              </mc:Choice>
              <mc:Fallback>
                <p:oleObj name="Equation" r:id="rId19" imgW="88560" imgH="1648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4" y="5562600"/>
                        <a:ext cx="123092" cy="228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2" grpId="0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171" y="152400"/>
            <a:ext cx="420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Multiply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Multiply: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62200" y="685800"/>
          <a:ext cx="19748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3" imgW="1066680" imgH="444240" progId="Equation.DSMT4">
                  <p:embed/>
                </p:oleObj>
              </mc:Choice>
              <mc:Fallback>
                <p:oleObj name="Equation" r:id="rId3" imgW="106668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85800"/>
                        <a:ext cx="197485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2998788" y="4902200"/>
          <a:ext cx="35544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5" imgW="1739880" imgH="419040" progId="Equation.DSMT4">
                  <p:embed/>
                </p:oleObj>
              </mc:Choice>
              <mc:Fallback>
                <p:oleObj name="Equation" r:id="rId5" imgW="17398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4902200"/>
                        <a:ext cx="3554412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8"/>
          <p:cNvGraphicFramePr>
            <a:graphicFrameLocks noChangeAspect="1"/>
          </p:cNvGraphicFramePr>
          <p:nvPr/>
        </p:nvGraphicFramePr>
        <p:xfrm>
          <a:off x="836613" y="1905000"/>
          <a:ext cx="21590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7" imgW="1091880" imgH="457200" progId="Equation.DSMT4">
                  <p:embed/>
                </p:oleObj>
              </mc:Choice>
              <mc:Fallback>
                <p:oleObj name="Equation" r:id="rId7" imgW="109188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905000"/>
                        <a:ext cx="21590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9"/>
          <p:cNvGraphicFramePr>
            <a:graphicFrameLocks noChangeAspect="1"/>
          </p:cNvGraphicFramePr>
          <p:nvPr/>
        </p:nvGraphicFramePr>
        <p:xfrm>
          <a:off x="2944813" y="1905000"/>
          <a:ext cx="2185987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9" imgW="1054080" imgH="444240" progId="Equation.DSMT4">
                  <p:embed/>
                </p:oleObj>
              </mc:Choice>
              <mc:Fallback>
                <p:oleObj name="Equation" r:id="rId9" imgW="1054080" imgH="444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1905000"/>
                        <a:ext cx="2185987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0"/>
          <p:cNvGraphicFramePr>
            <a:graphicFrameLocks noChangeAspect="1"/>
          </p:cNvGraphicFramePr>
          <p:nvPr/>
        </p:nvGraphicFramePr>
        <p:xfrm>
          <a:off x="2944813" y="2971800"/>
          <a:ext cx="52990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11" imgW="2717640" imgH="419040" progId="Equation.DSMT4">
                  <p:embed/>
                </p:oleObj>
              </mc:Choice>
              <mc:Fallback>
                <p:oleObj name="Equation" r:id="rId11" imgW="271764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2971800"/>
                        <a:ext cx="5299075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326922" y="3505200"/>
            <a:ext cx="2286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4622322" y="3072444"/>
            <a:ext cx="2286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 flipV="1">
            <a:off x="4038600" y="3505200"/>
            <a:ext cx="2286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 flipV="1">
            <a:off x="3446252" y="3106948"/>
            <a:ext cx="2286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6096000" y="18288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Factor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the numerator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and denominator.</a:t>
            </a:r>
            <a:endParaRPr lang="en-US" sz="1600" b="1" baseline="30000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838200" y="2996625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Divide out the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common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factors.</a:t>
            </a:r>
            <a:endParaRPr lang="en-US" sz="1600" b="1" baseline="30000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17" name="Object 37"/>
          <p:cNvGraphicFramePr>
            <a:graphicFrameLocks noChangeAspect="1"/>
          </p:cNvGraphicFramePr>
          <p:nvPr/>
        </p:nvGraphicFramePr>
        <p:xfrm>
          <a:off x="2944813" y="3962400"/>
          <a:ext cx="15716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13" imgW="761760" imgH="419040" progId="Equation.DSMT4">
                  <p:embed/>
                </p:oleObj>
              </mc:Choice>
              <mc:Fallback>
                <p:oleObj name="Equation" r:id="rId13" imgW="76176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3962400"/>
                        <a:ext cx="15716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34"/>
          <p:cNvSpPr>
            <a:spLocks noChangeShapeType="1"/>
          </p:cNvSpPr>
          <p:nvPr/>
        </p:nvSpPr>
        <p:spPr bwMode="auto">
          <a:xfrm flipV="1">
            <a:off x="5029200" y="3200400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 flipV="1">
            <a:off x="6393608" y="3581400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 flipV="1">
            <a:off x="6544574" y="3191774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 flipV="1">
            <a:off x="4648200" y="358140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 flipV="1">
            <a:off x="7509296" y="320040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5334000" y="358140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utoUpdateAnimBg="0"/>
      <p:bldP spid="16" grpId="0" autoUpdateAnimBg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171" y="152400"/>
            <a:ext cx="420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Multiply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9600" y="1022350"/>
            <a:ext cx="5791200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Multiply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  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327400" y="901700"/>
          <a:ext cx="27257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3" imgW="1422360" imgH="393480" progId="Equation.DSMT4">
                  <p:embed/>
                </p:oleObj>
              </mc:Choice>
              <mc:Fallback>
                <p:oleObj name="Equation" r:id="rId3" imgW="14223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901700"/>
                        <a:ext cx="272573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898525" y="1755775"/>
          <a:ext cx="27257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5" imgW="1422360" imgH="393480" progId="Equation.DSMT4">
                  <p:embed/>
                </p:oleObj>
              </mc:Choice>
              <mc:Fallback>
                <p:oleObj name="Equation" r:id="rId5" imgW="14223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755775"/>
                        <a:ext cx="2725738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527807" y="2687638"/>
          <a:ext cx="29654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7" imgW="1549080" imgH="380880" progId="Equation.DSMT4">
                  <p:embed/>
                </p:oleObj>
              </mc:Choice>
              <mc:Fallback>
                <p:oleObj name="Equation" r:id="rId7" imgW="1549080" imgH="380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807" y="2687638"/>
                        <a:ext cx="29654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105400" y="1981200"/>
            <a:ext cx="376396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Factor each numerator and denominator.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506538" y="3524250"/>
          <a:ext cx="29686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9" imgW="1549080" imgH="380880" progId="Equation.DSMT4">
                  <p:embed/>
                </p:oleObj>
              </mc:Choice>
              <mc:Fallback>
                <p:oleObj name="Equation" r:id="rId9" imgW="1549080" imgH="380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3524250"/>
                        <a:ext cx="296862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65713" y="3810000"/>
            <a:ext cx="30876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Divide out common factors.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1922462" y="3670300"/>
            <a:ext cx="650875" cy="152400"/>
          </a:xfrm>
          <a:prstGeom prst="line">
            <a:avLst/>
          </a:prstGeom>
          <a:noFill/>
          <a:ln w="28575">
            <a:solidFill>
              <a:srgbClr val="99172D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1463254" y="4354513"/>
          <a:ext cx="25336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11" imgW="1320480" imgH="355320" progId="Equation.DSMT4">
                  <p:embed/>
                </p:oleObj>
              </mc:Choice>
              <mc:Fallback>
                <p:oleObj name="Equation" r:id="rId11" imgW="1320480" imgH="3553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254" y="4354513"/>
                        <a:ext cx="253365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733800" y="3962400"/>
            <a:ext cx="641350" cy="168275"/>
          </a:xfrm>
          <a:prstGeom prst="line">
            <a:avLst/>
          </a:prstGeom>
          <a:noFill/>
          <a:ln w="28575">
            <a:solidFill>
              <a:srgbClr val="99172D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088894" y="2743200"/>
            <a:ext cx="31924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List non-permissible values.</a:t>
            </a:r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1825" y="3979863"/>
            <a:ext cx="609600" cy="139700"/>
          </a:xfrm>
          <a:prstGeom prst="line">
            <a:avLst/>
          </a:prstGeom>
          <a:noFill/>
          <a:ln w="28575">
            <a:solidFill>
              <a:srgbClr val="99172D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3667125" y="3657600"/>
            <a:ext cx="628650" cy="153988"/>
          </a:xfrm>
          <a:prstGeom prst="line">
            <a:avLst/>
          </a:prstGeom>
          <a:noFill/>
          <a:ln w="28575">
            <a:solidFill>
              <a:srgbClr val="99172D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1736725" y="3617913"/>
            <a:ext cx="288925" cy="128587"/>
          </a:xfrm>
          <a:prstGeom prst="line">
            <a:avLst/>
          </a:prstGeom>
          <a:noFill/>
          <a:ln w="28575">
            <a:solidFill>
              <a:srgbClr val="99172D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2767012" y="3941763"/>
            <a:ext cx="288925" cy="128587"/>
          </a:xfrm>
          <a:prstGeom prst="line">
            <a:avLst/>
          </a:prstGeom>
          <a:noFill/>
          <a:ln w="28575">
            <a:solidFill>
              <a:srgbClr val="99172D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5105400" y="3200400"/>
            <a:ext cx="31924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= –4,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x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 7,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 –1</a:t>
            </a:r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905250" y="4876800"/>
            <a:ext cx="5010150" cy="1276529"/>
            <a:chOff x="3905250" y="4876800"/>
            <a:chExt cx="5010150" cy="1276529"/>
          </a:xfrm>
        </p:grpSpPr>
        <p:sp>
          <p:nvSpPr>
            <p:cNvPr id="22" name="Rectangle 21"/>
            <p:cNvSpPr/>
            <p:nvPr/>
          </p:nvSpPr>
          <p:spPr>
            <a:xfrm>
              <a:off x="5105400" y="4953000"/>
              <a:ext cx="38100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Avoiding Mistakes:</a:t>
              </a:r>
            </a:p>
            <a:p>
              <a:r>
                <a:rPr lang="en-US" dirty="0" smtClean="0"/>
                <a:t>The domain of a rational expression</a:t>
              </a:r>
            </a:p>
            <a:p>
              <a:r>
                <a:rPr lang="en-US" dirty="0" smtClean="0"/>
                <a:t>is always determined </a:t>
              </a:r>
              <a:r>
                <a:rPr lang="en-US" i="1" dirty="0" smtClean="0">
                  <a:solidFill>
                    <a:srgbClr val="FF0000"/>
                  </a:solidFill>
                </a:rPr>
                <a:t>before</a:t>
              </a:r>
            </a:p>
            <a:p>
              <a:r>
                <a:rPr lang="en-US" dirty="0" smtClean="0"/>
                <a:t>simplifying the expression.</a:t>
              </a:r>
              <a:endParaRPr lang="en-US" dirty="0"/>
            </a:p>
          </p:txBody>
        </p:sp>
        <p:pic>
          <p:nvPicPr>
            <p:cNvPr id="16392" name="Picture 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905250" y="4876800"/>
              <a:ext cx="1276350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Box 22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4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524000" y="2209800"/>
          <a:ext cx="3394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1866600" imgH="419040" progId="Equation.DSMT4">
                  <p:embed/>
                </p:oleObj>
              </mc:Choice>
              <mc:Fallback>
                <p:oleObj name="Equation" r:id="rId3" imgW="18666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09800"/>
                        <a:ext cx="33943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77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1028700"/>
            <a:ext cx="5354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Multiply and write the answer in simplest form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171" y="152400"/>
            <a:ext cx="420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Multiply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558925" y="3200400"/>
          <a:ext cx="33940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6" imgW="1866600" imgH="419040" progId="Equation.DSMT4">
                  <p:embed/>
                </p:oleObj>
              </mc:Choice>
              <mc:Fallback>
                <p:oleObj name="Equation" r:id="rId6" imgW="18666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3200400"/>
                        <a:ext cx="33940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99569" y="4191000"/>
          <a:ext cx="3416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8" imgW="1879560" imgH="419040" progId="Equation.DSMT4">
                  <p:embed/>
                </p:oleObj>
              </mc:Choice>
              <mc:Fallback>
                <p:oleObj name="Equation" r:id="rId8" imgW="18795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569" y="4191000"/>
                        <a:ext cx="3416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1846052" y="3309670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209800" y="3725174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55852" y="3335548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54548" y="3726608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6400" y="3352800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NPVs: x = -4, x = -5, x = -6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171" y="152400"/>
            <a:ext cx="4022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Divide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640012" y="1563688"/>
          <a:ext cx="118745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2" y="1563688"/>
                        <a:ext cx="118745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038600" y="1600200"/>
          <a:ext cx="107156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Equation" r:id="rId5" imgW="469800" imgH="393480" progId="Equation.3">
                  <p:embed/>
                </p:oleObj>
              </mc:Choice>
              <mc:Fallback>
                <p:oleObj name="Equation" r:id="rId5" imgW="469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0"/>
                        <a:ext cx="1071562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619375" y="3722687"/>
          <a:ext cx="11287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3722687"/>
                        <a:ext cx="1128713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80025" y="1604963"/>
          <a:ext cx="5508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9" imgW="241200" imgH="393480" progId="Equation.3">
                  <p:embed/>
                </p:oleObj>
              </mc:Choice>
              <mc:Fallback>
                <p:oleObj name="Equation" r:id="rId9" imgW="241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1604963"/>
                        <a:ext cx="550862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962400" y="3733800"/>
          <a:ext cx="10128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Equation" r:id="rId11" imgW="444240" imgH="393480" progId="Equation.3">
                  <p:embed/>
                </p:oleObj>
              </mc:Choice>
              <mc:Fallback>
                <p:oleObj name="Equation" r:id="rId11" imgW="444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733800"/>
                        <a:ext cx="1012825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287963" y="3736975"/>
          <a:ext cx="3190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Equation" r:id="rId13" imgW="139680" imgH="393480" progId="Equation.3">
                  <p:embed/>
                </p:oleObj>
              </mc:Choice>
              <mc:Fallback>
                <p:oleObj name="Equation" r:id="rId13" imgW="1396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3736975"/>
                        <a:ext cx="319087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838200" y="8382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Multiply the dividend by the reciprocal of the divisor.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4400" y="2667000"/>
            <a:ext cx="2204660" cy="1390650"/>
            <a:chOff x="914400" y="2590800"/>
            <a:chExt cx="2204660" cy="1390650"/>
          </a:xfrm>
        </p:grpSpPr>
        <p:pic>
          <p:nvPicPr>
            <p:cNvPr id="18440" name="Picture 8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14400" y="2590800"/>
              <a:ext cx="100012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1735348" y="2861096"/>
              <a:ext cx="1383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Example</a:t>
              </a:r>
              <a:endParaRPr lang="en-U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171" y="152400"/>
            <a:ext cx="4022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Divide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29200" y="1828800"/>
            <a:ext cx="353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Multiply by the reciprocal</a:t>
            </a:r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060950" y="3505200"/>
            <a:ext cx="3930650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State NPVs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Divide </a:t>
            </a: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out common factors.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5029200" y="2530418"/>
            <a:ext cx="35941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Factor the numerator and denominator.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952999" y="762000"/>
          <a:ext cx="2683649" cy="69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3" imgW="1612800" imgH="419040" progId="Equation.DSMT4">
                  <p:embed/>
                </p:oleObj>
              </mc:Choice>
              <mc:Fallback>
                <p:oleObj name="Equation" r:id="rId3" imgW="16128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999" y="762000"/>
                        <a:ext cx="2683649" cy="697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762000"/>
            <a:ext cx="4641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the quotient in simplest form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914400" y="1676400"/>
          <a:ext cx="2683649" cy="69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5" imgW="1612800" imgH="419040" progId="Equation.DSMT4">
                  <p:embed/>
                </p:oleObj>
              </mc:Choice>
              <mc:Fallback>
                <p:oleObj name="Equation" r:id="rId5" imgW="16128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2683649" cy="697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914400" y="2514600"/>
          <a:ext cx="2725911" cy="69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6" imgW="1638000" imgH="419040" progId="Equation.DSMT4">
                  <p:embed/>
                </p:oleObj>
              </mc:Choice>
              <mc:Fallback>
                <p:oleObj name="Equation" r:id="rId6" imgW="16380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2725911" cy="697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914400" y="3429000"/>
          <a:ext cx="2958354" cy="69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tion" r:id="rId8" imgW="1777680" imgH="419040" progId="Equation.DSMT4">
                  <p:embed/>
                </p:oleObj>
              </mc:Choice>
              <mc:Fallback>
                <p:oleObj name="Equation" r:id="rId8" imgW="177768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2958354" cy="697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14400" y="4267200"/>
          <a:ext cx="2514601" cy="65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Equation" r:id="rId10" imgW="1511280" imgH="393480" progId="Equation.DSMT4">
                  <p:embed/>
                </p:oleObj>
              </mc:Choice>
              <mc:Fallback>
                <p:oleObj name="Equation" r:id="rId10" imgW="1511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2514601" cy="655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1143000" y="3581400"/>
            <a:ext cx="685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913626" y="3912078"/>
            <a:ext cx="685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28800" y="3581400"/>
            <a:ext cx="685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48000" y="3912078"/>
            <a:ext cx="685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497348" y="3581400"/>
            <a:ext cx="685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36452" y="3936522"/>
            <a:ext cx="685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171" y="152400"/>
            <a:ext cx="5751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Multiply and Divide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981200" y="762000"/>
          <a:ext cx="390698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3" imgW="2387520" imgH="419040" progId="Equation.DSMT4">
                  <p:embed/>
                </p:oleObj>
              </mc:Choice>
              <mc:Fallback>
                <p:oleObj name="Equation" r:id="rId3" imgW="23875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62000"/>
                        <a:ext cx="390698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82782" y="1905000"/>
          <a:ext cx="390698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5" imgW="2387520" imgH="419040" progId="Equation.DSMT4">
                  <p:embed/>
                </p:oleObj>
              </mc:Choice>
              <mc:Fallback>
                <p:oleObj name="Equation" r:id="rId5" imgW="238752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82" y="1905000"/>
                        <a:ext cx="390698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82782" y="2769078"/>
          <a:ext cx="396932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6" imgW="2425680" imgH="419040" progId="Equation.DSMT4">
                  <p:embed/>
                </p:oleObj>
              </mc:Choice>
              <mc:Fallback>
                <p:oleObj name="Equation" r:id="rId6" imgW="24256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82" y="2769078"/>
                        <a:ext cx="396932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782782" y="3683478"/>
          <a:ext cx="409401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8" imgW="2501640" imgH="419040" progId="Equation.DSMT4">
                  <p:embed/>
                </p:oleObj>
              </mc:Choice>
              <mc:Fallback>
                <p:oleObj name="Equation" r:id="rId8" imgW="250164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82" y="3683478"/>
                        <a:ext cx="409401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782782" y="4597878"/>
          <a:ext cx="332509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10" imgW="2031840" imgH="419040" progId="Equation.DSMT4">
                  <p:embed/>
                </p:oleObj>
              </mc:Choice>
              <mc:Fallback>
                <p:oleObj name="Equation" r:id="rId10" imgW="203184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82" y="4597878"/>
                        <a:ext cx="3325091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9144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33730" y="3784122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66800" y="41148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13956" y="3785556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2200" y="4140678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117008" y="3792748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676400" y="4114800"/>
            <a:ext cx="559278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088922" y="3759678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096114" y="41148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181600" y="2133600"/>
            <a:ext cx="353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Multiply by the reciprocal</a:t>
            </a:r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213350" y="3810000"/>
            <a:ext cx="3930650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State NPVs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Divide </a:t>
            </a: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out common factors.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181600" y="2835218"/>
            <a:ext cx="35941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Factor the numerator and denominator.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0" y="10287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171" y="152400"/>
            <a:ext cx="5751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Multiply and Divide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810000" y="914400"/>
          <a:ext cx="4640825" cy="688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4" imgW="2997000" imgH="444240" progId="Equation.DSMT4">
                  <p:embed/>
                </p:oleObj>
              </mc:Choice>
              <mc:Fallback>
                <p:oleObj name="Equation" r:id="rId4" imgW="299700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914400"/>
                        <a:ext cx="4640825" cy="688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548581" y="2286000"/>
          <a:ext cx="4640825" cy="688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6" imgW="2997000" imgH="444240" progId="Equation.DSMT4">
                  <p:embed/>
                </p:oleObj>
              </mc:Choice>
              <mc:Fallback>
                <p:oleObj name="Equation" r:id="rId6" imgW="29970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581" y="2286000"/>
                        <a:ext cx="4640825" cy="688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548581" y="3197942"/>
          <a:ext cx="4699819" cy="688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7" imgW="3035160" imgH="444240" progId="Equation.DSMT4">
                  <p:embed/>
                </p:oleObj>
              </mc:Choice>
              <mc:Fallback>
                <p:oleObj name="Equation" r:id="rId7" imgW="303516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581" y="3197942"/>
                        <a:ext cx="4699819" cy="688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548581" y="4114799"/>
          <a:ext cx="4090219" cy="648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9" imgW="2641320" imgH="419040" progId="Equation.DSMT4">
                  <p:embed/>
                </p:oleObj>
              </mc:Choice>
              <mc:Fallback>
                <p:oleObj name="Equation" r:id="rId9" imgW="264132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581" y="4114799"/>
                        <a:ext cx="4090219" cy="648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557338" y="5695950"/>
          <a:ext cx="19478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11" imgW="1257120" imgH="419040" progId="Equation.DSMT4">
                  <p:embed/>
                </p:oleObj>
              </mc:Choice>
              <mc:Fallback>
                <p:oleObj name="Equation" r:id="rId11" imgW="125712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5695950"/>
                        <a:ext cx="19478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549878" y="4913312"/>
          <a:ext cx="40909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3" imgW="2641320" imgH="419040" progId="Equation.DSMT4">
                  <p:embed/>
                </p:oleObj>
              </mc:Choice>
              <mc:Fallback>
                <p:oleObj name="Equation" r:id="rId13" imgW="264132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878" y="4913312"/>
                        <a:ext cx="409098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2057400" y="5029200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28800" y="5384322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43200" y="5029200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208252" y="5384322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33800" y="5029200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24400" y="5029200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14600" y="5410200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53000" y="5375696"/>
            <a:ext cx="609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33189" y="6397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270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42</cp:revision>
  <dcterms:created xsi:type="dcterms:W3CDTF">2011-10-28T19:36:19Z</dcterms:created>
  <dcterms:modified xsi:type="dcterms:W3CDTF">2011-11-07T01:34:24Z</dcterms:modified>
</cp:coreProperties>
</file>