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8" r:id="rId4"/>
    <p:sldId id="257" r:id="rId5"/>
    <p:sldId id="259" r:id="rId6"/>
    <p:sldId id="260" r:id="rId7"/>
    <p:sldId id="261" r:id="rId8"/>
    <p:sldId id="263" r:id="rId9"/>
    <p:sldId id="262" r:id="rId10"/>
    <p:sldId id="265" r:id="rId11"/>
    <p:sldId id="266" r:id="rId12"/>
    <p:sldId id="264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5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A909-9938-43BE-A8B1-487C62B720E4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A9C9-D91C-4135-9017-817692AFF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A909-9938-43BE-A8B1-487C62B720E4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A9C9-D91C-4135-9017-817692AFF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A909-9938-43BE-A8B1-487C62B720E4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A9C9-D91C-4135-9017-817692AFF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A909-9938-43BE-A8B1-487C62B720E4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A9C9-D91C-4135-9017-817692AFF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A909-9938-43BE-A8B1-487C62B720E4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A9C9-D91C-4135-9017-817692AFF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A909-9938-43BE-A8B1-487C62B720E4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A9C9-D91C-4135-9017-817692AFF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A909-9938-43BE-A8B1-487C62B720E4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A9C9-D91C-4135-9017-817692AFF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A909-9938-43BE-A8B1-487C62B720E4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A9C9-D91C-4135-9017-817692AFF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A909-9938-43BE-A8B1-487C62B720E4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A9C9-D91C-4135-9017-817692AFF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A909-9938-43BE-A8B1-487C62B720E4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A9C9-D91C-4135-9017-817692AFF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A909-9938-43BE-A8B1-487C62B720E4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A9C9-D91C-4135-9017-817692AFF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4A909-9938-43BE-A8B1-487C62B720E4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2A9C9-D91C-4135-9017-817692AFF8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5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5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5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68.wmf"/><Relationship Id="rId3" Type="http://schemas.openxmlformats.org/officeDocument/2006/relationships/oleObject" Target="../embeddings/oleObject55.bin"/><Relationship Id="rId7" Type="http://schemas.openxmlformats.org/officeDocument/2006/relationships/image" Target="../media/image34.jpeg"/><Relationship Id="rId12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5.wmf"/><Relationship Id="rId11" Type="http://schemas.openxmlformats.org/officeDocument/2006/relationships/image" Target="../media/image67.wmf"/><Relationship Id="rId5" Type="http://schemas.openxmlformats.org/officeDocument/2006/relationships/oleObject" Target="../embeddings/oleObject56.bin"/><Relationship Id="rId15" Type="http://schemas.openxmlformats.org/officeDocument/2006/relationships/image" Target="../media/image69.wmf"/><Relationship Id="rId10" Type="http://schemas.openxmlformats.org/officeDocument/2006/relationships/oleObject" Target="../embeddings/oleObject58.bin"/><Relationship Id="rId4" Type="http://schemas.openxmlformats.org/officeDocument/2006/relationships/image" Target="../media/image64.wmf"/><Relationship Id="rId9" Type="http://schemas.openxmlformats.org/officeDocument/2006/relationships/image" Target="../media/image66.wmf"/><Relationship Id="rId14" Type="http://schemas.openxmlformats.org/officeDocument/2006/relationships/oleObject" Target="../embeddings/oleObject60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11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8.wmf"/><Relationship Id="rId9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20.wmf"/><Relationship Id="rId26" Type="http://schemas.openxmlformats.org/officeDocument/2006/relationships/image" Target="../media/image24.wmf"/><Relationship Id="rId3" Type="http://schemas.openxmlformats.org/officeDocument/2006/relationships/oleObject" Target="../embeddings/oleObject5.bin"/><Relationship Id="rId21" Type="http://schemas.openxmlformats.org/officeDocument/2006/relationships/oleObject" Target="../embeddings/oleObject14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2.bin"/><Relationship Id="rId25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9.bin"/><Relationship Id="rId24" Type="http://schemas.openxmlformats.org/officeDocument/2006/relationships/image" Target="../media/image23.wmf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23" Type="http://schemas.openxmlformats.org/officeDocument/2006/relationships/oleObject" Target="../embeddings/oleObject15.bin"/><Relationship Id="rId28" Type="http://schemas.openxmlformats.org/officeDocument/2006/relationships/image" Target="../media/image25.wmf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13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8.wmf"/><Relationship Id="rId22" Type="http://schemas.openxmlformats.org/officeDocument/2006/relationships/image" Target="../media/image22.wmf"/><Relationship Id="rId27" Type="http://schemas.openxmlformats.org/officeDocument/2006/relationships/oleObject" Target="../embeddings/oleObject1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30.wmf"/><Relationship Id="rId18" Type="http://schemas.openxmlformats.org/officeDocument/2006/relationships/oleObject" Target="../embeddings/oleObject25.bin"/><Relationship Id="rId3" Type="http://schemas.openxmlformats.org/officeDocument/2006/relationships/image" Target="../media/image34.jpeg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4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5" Type="http://schemas.openxmlformats.org/officeDocument/2006/relationships/image" Target="../media/image31.wmf"/><Relationship Id="rId10" Type="http://schemas.openxmlformats.org/officeDocument/2006/relationships/oleObject" Target="../embeddings/oleObject21.bin"/><Relationship Id="rId19" Type="http://schemas.openxmlformats.org/officeDocument/2006/relationships/image" Target="../media/image33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2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4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4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3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4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860" y="305090"/>
            <a:ext cx="3994690" cy="2819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76200"/>
            <a:ext cx="5651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BBB59">
                    <a:lumMod val="50000"/>
                  </a:srgbClr>
                </a:solidFill>
              </a:rPr>
              <a:t>Math 20-1  </a:t>
            </a:r>
            <a:r>
              <a:rPr lang="en-US" b="1" i="1" dirty="0" smtClean="0">
                <a:solidFill>
                  <a:srgbClr val="9BBB59">
                    <a:lumMod val="50000"/>
                  </a:srgbClr>
                </a:solidFill>
              </a:rPr>
              <a:t>Chapter 6 Rational Expressions and Equations</a:t>
            </a:r>
            <a:endParaRPr lang="en-US" b="1" i="1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4200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6.3 Add and Subtract Rational Expressions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55" y="826532"/>
            <a:ext cx="141922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9" y="3048000"/>
            <a:ext cx="9039491" cy="368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14" y="1219200"/>
            <a:ext cx="4300840" cy="804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4" y="3389646"/>
            <a:ext cx="8913268" cy="1085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37" y="4461645"/>
            <a:ext cx="8886877" cy="1536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75588"/>
            <a:ext cx="8850514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710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"/>
            <a:ext cx="8949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Add or Subtract Rational Expressions With Unlike Denominators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228600" y="914400"/>
          <a:ext cx="2332038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Equation" r:id="rId3" imgW="1523880" imgH="393480" progId="Equation.DSMT4">
                  <p:embed/>
                </p:oleObj>
              </mc:Choice>
              <mc:Fallback>
                <p:oleObj name="Equation" r:id="rId3" imgW="152388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14400"/>
                        <a:ext cx="2332038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8"/>
          <p:cNvGraphicFramePr>
            <a:graphicFrameLocks noChangeAspect="1"/>
          </p:cNvGraphicFramePr>
          <p:nvPr/>
        </p:nvGraphicFramePr>
        <p:xfrm>
          <a:off x="2641600" y="930218"/>
          <a:ext cx="3641766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5" name="Equation" r:id="rId5" imgW="1968480" imgH="419040" progId="Equation.DSMT4">
                  <p:embed/>
                </p:oleObj>
              </mc:Choice>
              <mc:Fallback>
                <p:oleObj name="Equation" r:id="rId5" imgW="196848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930218"/>
                        <a:ext cx="3641766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6477000" y="685800"/>
            <a:ext cx="2590800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A50021"/>
                </a:solidFill>
              </a:rPr>
              <a:t>LCM is (x + 2)(x + 2)(x – 2)</a:t>
            </a: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/>
        </p:nvGraphicFramePr>
        <p:xfrm>
          <a:off x="2641600" y="1693652"/>
          <a:ext cx="47498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name="Equation" r:id="rId7" imgW="2984400" imgH="419040" progId="Equation.DSMT4">
                  <p:embed/>
                </p:oleObj>
              </mc:Choice>
              <mc:Fallback>
                <p:oleObj name="Equation" r:id="rId7" imgW="2984400" imgH="419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1693652"/>
                        <a:ext cx="4749800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3"/>
          <p:cNvGraphicFramePr>
            <a:graphicFrameLocks noChangeAspect="1"/>
          </p:cNvGraphicFramePr>
          <p:nvPr/>
        </p:nvGraphicFramePr>
        <p:xfrm>
          <a:off x="2641600" y="2589366"/>
          <a:ext cx="341471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name="Equation" r:id="rId9" imgW="2108160" imgH="419040" progId="Equation.DSMT4">
                  <p:embed/>
                </p:oleObj>
              </mc:Choice>
              <mc:Fallback>
                <p:oleObj name="Equation" r:id="rId9" imgW="2108160" imgH="4190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2589366"/>
                        <a:ext cx="3414712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5"/>
          <p:cNvGraphicFramePr>
            <a:graphicFrameLocks noChangeAspect="1"/>
          </p:cNvGraphicFramePr>
          <p:nvPr/>
        </p:nvGraphicFramePr>
        <p:xfrm>
          <a:off x="2641600" y="3429000"/>
          <a:ext cx="2097088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name="Equation" r:id="rId11" imgW="1346040" imgH="444240" progId="Equation.DSMT4">
                  <p:embed/>
                </p:oleObj>
              </mc:Choice>
              <mc:Fallback>
                <p:oleObj name="Equation" r:id="rId11" imgW="1346040" imgH="4442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3429000"/>
                        <a:ext cx="2097088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7"/>
          <p:cNvGraphicFramePr>
            <a:graphicFrameLocks noChangeAspect="1"/>
          </p:cNvGraphicFramePr>
          <p:nvPr/>
        </p:nvGraphicFramePr>
        <p:xfrm>
          <a:off x="2641600" y="4343400"/>
          <a:ext cx="15430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name="Equation" r:id="rId13" imgW="1066680" imgH="444240" progId="Equation.DSMT4">
                  <p:embed/>
                </p:oleObj>
              </mc:Choice>
              <mc:Fallback>
                <p:oleObj name="Equation" r:id="rId13" imgW="1066680" imgH="4442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4343400"/>
                        <a:ext cx="1543050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305800" y="6434462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6.3.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9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"/>
            <a:ext cx="8949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Add or Subtract Rational Expressions With Unlike Denominators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2661200"/>
              </p:ext>
            </p:extLst>
          </p:nvPr>
        </p:nvGraphicFramePr>
        <p:xfrm>
          <a:off x="430212" y="1143000"/>
          <a:ext cx="3227388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Equation" r:id="rId3" imgW="1384200" imgH="431640" progId="Equation.DSMT4">
                  <p:embed/>
                </p:oleObj>
              </mc:Choice>
              <mc:Fallback>
                <p:oleObj name="Equation" r:id="rId3" imgW="1384200" imgH="43164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2" y="1143000"/>
                        <a:ext cx="3227388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032271"/>
              </p:ext>
            </p:extLst>
          </p:nvPr>
        </p:nvGraphicFramePr>
        <p:xfrm>
          <a:off x="3946735" y="1238250"/>
          <a:ext cx="251777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Equation" r:id="rId5" imgW="1079280" imgH="393480" progId="Equation.DSMT4">
                  <p:embed/>
                </p:oleObj>
              </mc:Choice>
              <mc:Fallback>
                <p:oleObj name="Equation" r:id="rId5" imgW="10792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6735" y="1238250"/>
                        <a:ext cx="2517775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092395"/>
              </p:ext>
            </p:extLst>
          </p:nvPr>
        </p:nvGraphicFramePr>
        <p:xfrm>
          <a:off x="3963987" y="2133600"/>
          <a:ext cx="2665413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Equation" r:id="rId7" imgW="1143000" imgH="393480" progId="Equation.DSMT4">
                  <p:embed/>
                </p:oleObj>
              </mc:Choice>
              <mc:Fallback>
                <p:oleObj name="Equation" r:id="rId7" imgW="11430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3987" y="2133600"/>
                        <a:ext cx="2665413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063127"/>
              </p:ext>
            </p:extLst>
          </p:nvPr>
        </p:nvGraphicFramePr>
        <p:xfrm>
          <a:off x="3963987" y="3087477"/>
          <a:ext cx="2220913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name="Equation" r:id="rId9" imgW="952200" imgH="393480" progId="Equation.DSMT4">
                  <p:embed/>
                </p:oleObj>
              </mc:Choice>
              <mc:Fallback>
                <p:oleObj name="Equation" r:id="rId9" imgW="9522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3987" y="3087477"/>
                        <a:ext cx="2220913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 flipV="1">
            <a:off x="4480135" y="2597207"/>
            <a:ext cx="4572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851735" y="2216207"/>
            <a:ext cx="4572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305800" y="6434462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6.3.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10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304800" y="2743200"/>
          <a:ext cx="3459163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1" name="Equation" r:id="rId3" imgW="1917360" imgH="393480" progId="Equation.DSMT4">
                  <p:embed/>
                </p:oleObj>
              </mc:Choice>
              <mc:Fallback>
                <p:oleObj name="Equation" r:id="rId3" imgW="191736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743200"/>
                        <a:ext cx="3459163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1752600" y="1371600"/>
          <a:ext cx="297815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2" name="Equation" r:id="rId5" imgW="1650960" imgH="583920" progId="Equation.DSMT4">
                  <p:embed/>
                </p:oleObj>
              </mc:Choice>
              <mc:Fallback>
                <p:oleObj name="Equation" r:id="rId5" imgW="1650960" imgH="5839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371600"/>
                        <a:ext cx="2978150" cy="105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600200" y="876300"/>
            <a:ext cx="10839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134BFF"/>
                </a:solidFill>
                <a:latin typeface="Arial" pitchFamily="34" charset="0"/>
                <a:cs typeface="Arial" pitchFamily="34" charset="0"/>
              </a:rPr>
              <a:t>Simplify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228600"/>
            <a:ext cx="1447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524000" y="381000"/>
            <a:ext cx="1731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721225" y="1387418"/>
          <a:ext cx="195738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name="Equation" r:id="rId8" imgW="1104840" imgH="419040" progId="Equation.DSMT4">
                  <p:embed/>
                </p:oleObj>
              </mc:Choice>
              <mc:Fallback>
                <p:oleObj name="Equation" r:id="rId8" imgW="110484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1225" y="1387418"/>
                        <a:ext cx="1957388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3678237" y="2743200"/>
          <a:ext cx="40179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Equation" r:id="rId10" imgW="2209680" imgH="419040" progId="Equation.DSMT4">
                  <p:embed/>
                </p:oleObj>
              </mc:Choice>
              <mc:Fallback>
                <p:oleObj name="Equation" r:id="rId10" imgW="220968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8237" y="2743200"/>
                        <a:ext cx="40179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060299"/>
              </p:ext>
            </p:extLst>
          </p:nvPr>
        </p:nvGraphicFramePr>
        <p:xfrm>
          <a:off x="280987" y="4503738"/>
          <a:ext cx="3148013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5" name="Equation" r:id="rId12" imgW="1676160" imgH="431640" progId="Equation.DSMT4">
                  <p:embed/>
                </p:oleObj>
              </mc:Choice>
              <mc:Fallback>
                <p:oleObj name="Equation" r:id="rId12" imgW="167616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" y="4503738"/>
                        <a:ext cx="3148013" cy="820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92586"/>
              </p:ext>
            </p:extLst>
          </p:nvPr>
        </p:nvGraphicFramePr>
        <p:xfrm>
          <a:off x="5334000" y="4572000"/>
          <a:ext cx="1042987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Equation" r:id="rId14" imgW="558720" imgH="393480" progId="Equation.DSMT4">
                  <p:embed/>
                </p:oleObj>
              </mc:Choice>
              <mc:Fallback>
                <p:oleObj name="Equation" r:id="rId14" imgW="55872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572000"/>
                        <a:ext cx="1042987" cy="728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305800" y="6434462"/>
            <a:ext cx="668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6.3.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11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762000"/>
            <a:ext cx="39276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Assignment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438400"/>
            <a:ext cx="27061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Suggested Questions: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3854" y="3171092"/>
            <a:ext cx="37080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Page 336: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1a,b,e, 2, 3, 5a,c,f, 6a,b,c, 7a,b</a:t>
            </a:r>
          </a:p>
          <a:p>
            <a:r>
              <a:rPr lang="en-US" sz="2000" smtClean="0">
                <a:latin typeface="Arial" pitchFamily="34" charset="0"/>
                <a:cs typeface="Arial" pitchFamily="34" charset="0"/>
              </a:rPr>
              <a:t>8, 9, 10c, 12, 15a,b, 18a,c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86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90683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6.3 Adding </a:t>
            </a:r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and Subtracting Rational Expressions</a:t>
            </a: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5800" y="3352800"/>
            <a:ext cx="777240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860404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Adding and subtracting rational expressions with common denominators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when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Q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and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are polynomials and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 pitchFamily="18" charset="2"/>
              </a:rPr>
              <a:t> 0,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561902" y="4419600"/>
          <a:ext cx="186709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3" imgW="965160" imgH="393480" progId="Equation.3">
                  <p:embed/>
                </p:oleObj>
              </mc:Choice>
              <mc:Fallback>
                <p:oleObj name="Equation" r:id="rId3" imgW="96516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1902" y="4419600"/>
                        <a:ext cx="186709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5029200" y="4419600"/>
          <a:ext cx="186709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5" imgW="965160" imgH="393480" progId="Equation.3">
                  <p:embed/>
                </p:oleObj>
              </mc:Choice>
              <mc:Fallback>
                <p:oleObj name="Equation" r:id="rId5" imgW="96516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419600"/>
                        <a:ext cx="186709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0" y="990600"/>
            <a:ext cx="4038600" cy="1399639"/>
            <a:chOff x="0" y="1219200"/>
            <a:chExt cx="4038600" cy="1399639"/>
          </a:xfrm>
        </p:grpSpPr>
        <p:pic>
          <p:nvPicPr>
            <p:cNvPr id="13" name="Picture 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0" y="1219200"/>
              <a:ext cx="1276350" cy="1276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>
              <a:off x="1066800" y="1295400"/>
              <a:ext cx="297180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To add or subtract rational expressions, the expressions</a:t>
              </a:r>
              <a:r>
                <a:rPr lang="en-US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must 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have the </a:t>
              </a:r>
              <a:r>
                <a:rPr lang="en-US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same </a:t>
              </a:r>
              <a:r>
                <a:rPr lang="en-US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denominator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.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191000" y="990600"/>
            <a:ext cx="4724400" cy="2246769"/>
            <a:chOff x="4191000" y="1143000"/>
            <a:chExt cx="4724400" cy="2246769"/>
          </a:xfrm>
        </p:grpSpPr>
        <p:pic>
          <p:nvPicPr>
            <p:cNvPr id="14" name="Picture 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191000" y="1219200"/>
              <a:ext cx="1276350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5257800" y="1143000"/>
              <a:ext cx="3657600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As with fractions, we add or subtract rational expressions with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the same 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denominator by </a:t>
              </a:r>
              <a:r>
                <a:rPr lang="en-US" sz="200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combining the terms in the numerator and then writing</a:t>
              </a:r>
            </a:p>
            <a:p>
              <a:r>
                <a:rPr lang="en-US" sz="200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the result over the common denominator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</p:grp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524000" y="5410200"/>
          <a:ext cx="19034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8" imgW="1091880" imgH="393480" progId="Equation.DSMT4">
                  <p:embed/>
                </p:oleObj>
              </mc:Choice>
              <mc:Fallback>
                <p:oleObj name="Equation" r:id="rId8" imgW="10918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410200"/>
                        <a:ext cx="190341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029200" y="5486400"/>
          <a:ext cx="19034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10" imgW="1091880" imgH="393480" progId="Equation.DSMT4">
                  <p:embed/>
                </p:oleObj>
              </mc:Choice>
              <mc:Fallback>
                <p:oleObj name="Equation" r:id="rId10" imgW="10918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486400"/>
                        <a:ext cx="190341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05800" y="6434462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6.3.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"/>
            <a:ext cx="6367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Adding and Subtracting Rational Expressions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609600"/>
            <a:ext cx="4109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Determine each sum or difference.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125094"/>
              </p:ext>
            </p:extLst>
          </p:nvPr>
        </p:nvGraphicFramePr>
        <p:xfrm>
          <a:off x="3160713" y="1219200"/>
          <a:ext cx="223678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Equation" r:id="rId3" imgW="1155600" imgH="393480" progId="Equation.DSMT4">
                  <p:embed/>
                </p:oleObj>
              </mc:Choice>
              <mc:Fallback>
                <p:oleObj name="Equation" r:id="rId3" imgW="11556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0713" y="1219200"/>
                        <a:ext cx="223678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657600" y="2286000"/>
          <a:ext cx="2044700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Equation" r:id="rId5" imgW="1180800" imgH="393480" progId="Equation.DSMT4">
                  <p:embed/>
                </p:oleObj>
              </mc:Choice>
              <mc:Fallback>
                <p:oleObj name="Equation" r:id="rId5" imgW="11808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86000"/>
                        <a:ext cx="2044700" cy="681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657600" y="3124200"/>
          <a:ext cx="1962484" cy="800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Equation" r:id="rId7" imgW="965160" imgH="393480" progId="Equation.3">
                  <p:embed/>
                </p:oleObj>
              </mc:Choice>
              <mc:Fallback>
                <p:oleObj name="Equation" r:id="rId7" imgW="9651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124200"/>
                        <a:ext cx="1962484" cy="8007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657600" y="4038600"/>
          <a:ext cx="179387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Equation" r:id="rId9" imgW="939600" imgH="393480" progId="Equation.DSMT4">
                  <p:embed/>
                </p:oleObj>
              </mc:Choice>
              <mc:Fallback>
                <p:oleObj name="Equation" r:id="rId9" imgW="9396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038600"/>
                        <a:ext cx="179387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6629400" y="2057400"/>
          <a:ext cx="21891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" name="Equation" r:id="rId11" imgW="1257120" imgH="393480" progId="Equation.DSMT4">
                  <p:embed/>
                </p:oleObj>
              </mc:Choice>
              <mc:Fallback>
                <p:oleObj name="Equation" r:id="rId11" imgW="125712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057400"/>
                        <a:ext cx="218916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018128"/>
              </p:ext>
            </p:extLst>
          </p:nvPr>
        </p:nvGraphicFramePr>
        <p:xfrm>
          <a:off x="6629400" y="2895600"/>
          <a:ext cx="1923143" cy="727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Equation" r:id="rId13" imgW="1041120" imgH="393480" progId="Equation.3">
                  <p:embed/>
                </p:oleObj>
              </mc:Choice>
              <mc:Fallback>
                <p:oleObj name="Equation" r:id="rId13" imgW="104112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895600"/>
                        <a:ext cx="1923143" cy="7270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732640"/>
              </p:ext>
            </p:extLst>
          </p:nvPr>
        </p:nvGraphicFramePr>
        <p:xfrm>
          <a:off x="6629400" y="4569015"/>
          <a:ext cx="1487487" cy="846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Equation" r:id="rId15" imgW="736560" imgH="419040" progId="Equation.3">
                  <p:embed/>
                </p:oleObj>
              </mc:Choice>
              <mc:Fallback>
                <p:oleObj name="Equation" r:id="rId15" imgW="736560" imgH="419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569015"/>
                        <a:ext cx="1487487" cy="8464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133612"/>
              </p:ext>
            </p:extLst>
          </p:nvPr>
        </p:nvGraphicFramePr>
        <p:xfrm>
          <a:off x="6629400" y="5635815"/>
          <a:ext cx="1600200" cy="841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Equation" r:id="rId17" imgW="749160" imgH="393480" progId="Equation.DSMT4">
                  <p:embed/>
                </p:oleObj>
              </mc:Choice>
              <mc:Fallback>
                <p:oleObj name="Equation" r:id="rId17" imgW="74916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5635815"/>
                        <a:ext cx="1600200" cy="8411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7119670" y="4721415"/>
            <a:ext cx="892548" cy="8969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V="1">
            <a:off x="7060722" y="5178615"/>
            <a:ext cx="892548" cy="8969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6248400" y="1219200"/>
          <a:ext cx="21240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Equation" r:id="rId19" imgW="1218960" imgH="393480" progId="Equation.DSMT4">
                  <p:embed/>
                </p:oleObj>
              </mc:Choice>
              <mc:Fallback>
                <p:oleObj name="Equation" r:id="rId19" imgW="121896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219200"/>
                        <a:ext cx="21240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228600" y="1219200"/>
          <a:ext cx="21161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6" name="Equation" r:id="rId21" imgW="1091880" imgH="393480" progId="Equation.DSMT4">
                  <p:embed/>
                </p:oleObj>
              </mc:Choice>
              <mc:Fallback>
                <p:oleObj name="Equation" r:id="rId21" imgW="109188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19200"/>
                        <a:ext cx="211613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685800" y="2286001"/>
          <a:ext cx="914400" cy="726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7" name="Equation" r:id="rId23" imgW="495000" imgH="393480" progId="Equation.DSMT4">
                  <p:embed/>
                </p:oleObj>
              </mc:Choice>
              <mc:Fallback>
                <p:oleObj name="Equation" r:id="rId23" imgW="495000" imgH="393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86001"/>
                        <a:ext cx="914400" cy="7269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695861" y="3124201"/>
          <a:ext cx="1894939" cy="773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Equation" r:id="rId25" imgW="965160" imgH="393480" progId="Equation.DSMT4">
                  <p:embed/>
                </p:oleObj>
              </mc:Choice>
              <mc:Fallback>
                <p:oleObj name="Equation" r:id="rId25" imgW="965160" imgH="393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861" y="3124201"/>
                        <a:ext cx="1894939" cy="773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825141"/>
              </p:ext>
            </p:extLst>
          </p:nvPr>
        </p:nvGraphicFramePr>
        <p:xfrm>
          <a:off x="6629400" y="3692525"/>
          <a:ext cx="1008063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Equation" r:id="rId27" imgW="545760" imgH="393480" progId="Equation.DSMT4">
                  <p:embed/>
                </p:oleObj>
              </mc:Choice>
              <mc:Fallback>
                <p:oleObj name="Equation" r:id="rId27" imgW="545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692525"/>
                        <a:ext cx="1008063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8305800" y="6434462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6.3.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2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95300"/>
            <a:ext cx="1447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24000" y="838200"/>
            <a:ext cx="1731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76200"/>
            <a:ext cx="6367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Adding and Subtracting Rational Expressions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914400"/>
            <a:ext cx="4109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Determine each sum or difference.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1778000" y="1752600"/>
            <a:ext cx="1435100" cy="615950"/>
            <a:chOff x="304" y="1200"/>
            <a:chExt cx="800" cy="346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624" y="1200"/>
            <a:ext cx="480" cy="3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0" name="Equation" r:id="rId4" imgW="545760" imgH="393480" progId="Equation.DSMT4">
                    <p:embed/>
                  </p:oleObj>
                </mc:Choice>
                <mc:Fallback>
                  <p:oleObj name="Equation" r:id="rId4" imgW="545760" imgH="39348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1200"/>
                          <a:ext cx="480" cy="3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304" y="1248"/>
              <a:ext cx="288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/>
                <a:t>a)</a:t>
              </a:r>
              <a:endParaRPr lang="en-US" dirty="0"/>
            </a:p>
          </p:txBody>
        </p:sp>
      </p:grpSp>
      <p:graphicFrame>
        <p:nvGraphicFramePr>
          <p:cNvPr id="9" name="Object 12"/>
          <p:cNvGraphicFramePr>
            <a:graphicFrameLocks noChangeAspect="1"/>
          </p:cNvGraphicFramePr>
          <p:nvPr/>
        </p:nvGraphicFramePr>
        <p:xfrm>
          <a:off x="3230563" y="1758261"/>
          <a:ext cx="1125722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Equation" r:id="rId6" imgW="672840" imgH="393480" progId="Equation.DSMT4">
                  <p:embed/>
                </p:oleObj>
              </mc:Choice>
              <mc:Fallback>
                <p:oleObj name="Equation" r:id="rId6" imgW="67284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0563" y="1758261"/>
                        <a:ext cx="1125722" cy="661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19"/>
          <p:cNvGrpSpPr>
            <a:grpSpLocks/>
          </p:cNvGrpSpPr>
          <p:nvPr/>
        </p:nvGrpSpPr>
        <p:grpSpPr bwMode="auto">
          <a:xfrm>
            <a:off x="1828800" y="2743200"/>
            <a:ext cx="1991967" cy="701675"/>
            <a:chOff x="336" y="1920"/>
            <a:chExt cx="1110" cy="394"/>
          </a:xfrm>
        </p:grpSpPr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336" y="1968"/>
              <a:ext cx="384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/>
                <a:t>b)</a:t>
              </a:r>
              <a:endParaRPr lang="en-US" dirty="0"/>
            </a:p>
          </p:txBody>
        </p:sp>
        <p:graphicFrame>
          <p:nvGraphicFramePr>
            <p:cNvPr id="12" name="Object 15"/>
            <p:cNvGraphicFramePr>
              <a:graphicFrameLocks noChangeAspect="1"/>
            </p:cNvGraphicFramePr>
            <p:nvPr/>
          </p:nvGraphicFramePr>
          <p:xfrm>
            <a:off x="618" y="1920"/>
            <a:ext cx="828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2" name="Equation" r:id="rId8" imgW="825480" imgH="393480" progId="Equation.DSMT4">
                    <p:embed/>
                  </p:oleObj>
                </mc:Choice>
                <mc:Fallback>
                  <p:oleObj name="Equation" r:id="rId8" imgW="825480" imgH="39348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8" y="1920"/>
                          <a:ext cx="828" cy="3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" name="Object 17"/>
          <p:cNvGraphicFramePr>
            <a:graphicFrameLocks noChangeAspect="1"/>
          </p:cNvGraphicFramePr>
          <p:nvPr/>
        </p:nvGraphicFramePr>
        <p:xfrm>
          <a:off x="3840163" y="2767644"/>
          <a:ext cx="1531128" cy="668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Equation" r:id="rId10" imgW="888840" imgH="393480" progId="Equation.DSMT4">
                  <p:embed/>
                </p:oleObj>
              </mc:Choice>
              <mc:Fallback>
                <p:oleObj name="Equation" r:id="rId10" imgW="888840" imgH="3934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0163" y="2767644"/>
                        <a:ext cx="1531128" cy="6685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25"/>
          <p:cNvGrpSpPr>
            <a:grpSpLocks/>
          </p:cNvGrpSpPr>
          <p:nvPr/>
        </p:nvGrpSpPr>
        <p:grpSpPr bwMode="auto">
          <a:xfrm>
            <a:off x="1828800" y="3810000"/>
            <a:ext cx="1905000" cy="669925"/>
            <a:chOff x="336" y="2880"/>
            <a:chExt cx="1200" cy="422"/>
          </a:xfrm>
        </p:grpSpPr>
        <p:graphicFrame>
          <p:nvGraphicFramePr>
            <p:cNvPr id="15" name="Object 20"/>
            <p:cNvGraphicFramePr>
              <a:graphicFrameLocks noChangeAspect="1"/>
            </p:cNvGraphicFramePr>
            <p:nvPr/>
          </p:nvGraphicFramePr>
          <p:xfrm>
            <a:off x="624" y="2880"/>
            <a:ext cx="912" cy="4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4" name="Equation" r:id="rId12" imgW="901440" imgH="419040" progId="Equation.DSMT4">
                    <p:embed/>
                  </p:oleObj>
                </mc:Choice>
                <mc:Fallback>
                  <p:oleObj name="Equation" r:id="rId12" imgW="901440" imgH="41904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2880"/>
                          <a:ext cx="912" cy="4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336" y="29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/>
                <a:t>c)</a:t>
              </a:r>
              <a:endParaRPr lang="en-US" dirty="0"/>
            </a:p>
          </p:txBody>
        </p:sp>
      </p:grpSp>
      <p:graphicFrame>
        <p:nvGraphicFramePr>
          <p:cNvPr id="17" name="Object 23"/>
          <p:cNvGraphicFramePr>
            <a:graphicFrameLocks noChangeAspect="1"/>
          </p:cNvGraphicFramePr>
          <p:nvPr/>
        </p:nvGraphicFramePr>
        <p:xfrm>
          <a:off x="3810000" y="3810000"/>
          <a:ext cx="1119187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Equation" r:id="rId14" imgW="634680" imgH="419040" progId="Equation.DSMT4">
                  <p:embed/>
                </p:oleObj>
              </mc:Choice>
              <mc:Fallback>
                <p:oleObj name="Equation" r:id="rId14" imgW="634680" imgH="41904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810000"/>
                        <a:ext cx="1119187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6"/>
          <p:cNvGraphicFramePr>
            <a:graphicFrameLocks noChangeAspect="1"/>
          </p:cNvGraphicFramePr>
          <p:nvPr/>
        </p:nvGraphicFramePr>
        <p:xfrm>
          <a:off x="3810000" y="4602162"/>
          <a:ext cx="125095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Equation" r:id="rId16" imgW="736560" imgH="457200" progId="Equation.DSMT4">
                  <p:embed/>
                </p:oleObj>
              </mc:Choice>
              <mc:Fallback>
                <p:oleObj name="Equation" r:id="rId16" imgW="736560" imgH="4572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602162"/>
                        <a:ext cx="1250950" cy="776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Line 28"/>
          <p:cNvSpPr>
            <a:spLocks noChangeShapeType="1"/>
          </p:cNvSpPr>
          <p:nvPr/>
        </p:nvSpPr>
        <p:spPr bwMode="auto">
          <a:xfrm>
            <a:off x="4321175" y="4710112"/>
            <a:ext cx="609600" cy="228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>
            <a:off x="4244975" y="5091112"/>
            <a:ext cx="609600" cy="228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1" name="Object 34"/>
          <p:cNvGraphicFramePr>
            <a:graphicFrameLocks noChangeAspect="1"/>
          </p:cNvGraphicFramePr>
          <p:nvPr/>
        </p:nvGraphicFramePr>
        <p:xfrm>
          <a:off x="3810000" y="5530850"/>
          <a:ext cx="533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Equation" r:id="rId18" imgW="241200" imgH="164880" progId="Equation.DSMT4">
                  <p:embed/>
                </p:oleObj>
              </mc:Choice>
              <mc:Fallback>
                <p:oleObj name="Equation" r:id="rId18" imgW="241200" imgH="16488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530850"/>
                        <a:ext cx="5334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305800" y="6434462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6.3.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3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"/>
            <a:ext cx="8949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Add or Subtract Rational Expressions With Unlike Denominators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828800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134BFF"/>
                </a:solidFill>
                <a:latin typeface="Arial" pitchFamily="34" charset="0"/>
                <a:cs typeface="Arial" pitchFamily="34" charset="0"/>
              </a:rPr>
              <a:t>Finding the Least Common Denominator (LCD)</a:t>
            </a:r>
          </a:p>
          <a:p>
            <a:pPr>
              <a:lnSpc>
                <a:spcPct val="80000"/>
              </a:lnSpc>
            </a:pPr>
            <a:endParaRPr lang="en-US" sz="2000" dirty="0" smtClean="0">
              <a:solidFill>
                <a:srgbClr val="134BF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Factor each denominator.	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Find the least common denominator. The LCD is the product of   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all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different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factors from each denominator, with each factor 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raised to the greatest power that occurs in any denominator.</a:t>
            </a:r>
            <a:r>
              <a:rPr lang="en-US" sz="2000" dirty="0" smtClean="0">
                <a:solidFill>
                  <a:srgbClr val="FE2CF9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685800"/>
            <a:ext cx="8458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To add or subtract rational expressions with unlike denominators, rewrite them in equivalent forms that have the same denominator (a </a:t>
            </a:r>
            <a:r>
              <a:rPr lang="en-US" sz="2000" b="1" i="1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common denominator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).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238223"/>
              </p:ext>
            </p:extLst>
          </p:nvPr>
        </p:nvGraphicFramePr>
        <p:xfrm>
          <a:off x="457200" y="4343400"/>
          <a:ext cx="273685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3" imgW="1498320" imgH="685800" progId="Equation.DSMT4">
                  <p:embed/>
                </p:oleObj>
              </mc:Choice>
              <mc:Fallback>
                <p:oleObj name="Equation" r:id="rId3" imgW="1498320" imgH="685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343400"/>
                        <a:ext cx="2736850" cy="1250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457200" y="3657600"/>
            <a:ext cx="57807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134BFF"/>
                </a:solidFill>
                <a:latin typeface="Arial" pitchFamily="34" charset="0"/>
                <a:cs typeface="Arial" pitchFamily="34" charset="0"/>
              </a:rPr>
              <a:t>Determine the LCD for each pair of denominators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108402"/>
              </p:ext>
            </p:extLst>
          </p:nvPr>
        </p:nvGraphicFramePr>
        <p:xfrm>
          <a:off x="4225504" y="5140325"/>
          <a:ext cx="257492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5" imgW="1409400" imgH="482400" progId="Equation.DSMT4">
                  <p:embed/>
                </p:oleObj>
              </mc:Choice>
              <mc:Fallback>
                <p:oleObj name="Equation" r:id="rId5" imgW="1409400" imgH="482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5504" y="5140325"/>
                        <a:ext cx="2574925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301061"/>
              </p:ext>
            </p:extLst>
          </p:nvPr>
        </p:nvGraphicFramePr>
        <p:xfrm>
          <a:off x="4267200" y="4298950"/>
          <a:ext cx="9969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7" imgW="545760" imgH="203040" progId="Equation.DSMT4">
                  <p:embed/>
                </p:oleObj>
              </mc:Choice>
              <mc:Fallback>
                <p:oleObj name="Equation" r:id="rId7" imgW="54576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298950"/>
                        <a:ext cx="996950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305800" y="6434462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6.3.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4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1600200" y="1485900"/>
            <a:ext cx="441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a)   5x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– 45 and 4x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+ 24x + 36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1600200" y="2095500"/>
            <a:ext cx="175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5(x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– 9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997018" y="3467100"/>
            <a:ext cx="3048000" cy="40011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LCD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is 20(x – 3)(x + 3)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2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1676400" y="4552890"/>
            <a:ext cx="5410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b) 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5x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and 10x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– 15x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1905000" y="5162490"/>
            <a:ext cx="121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5x</a:t>
            </a:r>
            <a:r>
              <a:rPr lang="en-US" sz="2000" baseline="3000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00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3276600" y="5162490"/>
            <a:ext cx="2057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5x(2x – 3)</a:t>
            </a: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1981200" y="5772090"/>
            <a:ext cx="2209800" cy="40011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LCD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is 5x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(2x - 3)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1600200" y="2547937"/>
            <a:ext cx="2514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5(x – 3)(x + 3)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600200" y="876300"/>
            <a:ext cx="57807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134BFF"/>
                </a:solidFill>
                <a:latin typeface="Arial" pitchFamily="34" charset="0"/>
                <a:cs typeface="Arial" pitchFamily="34" charset="0"/>
              </a:rPr>
              <a:t>Determine the LCD for each pair of denominators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447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1524000" y="381000"/>
            <a:ext cx="1731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4191000" y="2019300"/>
            <a:ext cx="365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  <a:cs typeface="Arial" pitchFamily="34" charset="0"/>
              </a:rPr>
              <a:t>4x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>
                <a:latin typeface="Arial" pitchFamily="34" charset="0"/>
                <a:cs typeface="Arial" pitchFamily="34" charset="0"/>
              </a:rPr>
              <a:t> + 24x + 36 =</a:t>
            </a: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4267200" y="2471737"/>
            <a:ext cx="365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  <a:cs typeface="Arial" pitchFamily="34" charset="0"/>
              </a:rPr>
              <a:t>4(x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 </a:t>
            </a:r>
            <a:r>
              <a:rPr lang="en-US" sz="2000">
                <a:latin typeface="Arial" pitchFamily="34" charset="0"/>
                <a:cs typeface="Arial" pitchFamily="34" charset="0"/>
              </a:rPr>
              <a:t>+ 6x + 9) =</a:t>
            </a: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4267200" y="2928937"/>
            <a:ext cx="365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4(x + 3)(x + 3) = </a:t>
            </a:r>
            <a:r>
              <a:rPr lang="en-US" sz="20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4(x + 3)</a:t>
            </a:r>
            <a:r>
              <a:rPr lang="en-US" sz="2000" baseline="300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0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05800" y="6434462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6.3.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5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 animBg="1"/>
      <p:bldP spid="21" grpId="0"/>
      <p:bldP spid="22" grpId="0"/>
      <p:bldP spid="23" grpId="0"/>
      <p:bldP spid="24" grpId="0" animBg="1"/>
      <p:bldP spid="25" grpId="0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04800" y="609600"/>
            <a:ext cx="8305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Rewrite the rational expression as an equivalent rational expression with the given denominator.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33400" y="1518871"/>
          <a:ext cx="193992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Equation" r:id="rId3" imgW="1041120" imgH="419040" progId="Equation.DSMT4">
                  <p:embed/>
                </p:oleObj>
              </mc:Choice>
              <mc:Fallback>
                <p:oleObj name="Equation" r:id="rId3" imgW="104112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18871"/>
                        <a:ext cx="1939925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77900" y="2586038"/>
          <a:ext cx="1549400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Equation" r:id="rId5" imgW="749160" imgH="444240" progId="Equation.DSMT4">
                  <p:embed/>
                </p:oleObj>
              </mc:Choice>
              <mc:Fallback>
                <p:oleObj name="Equation" r:id="rId5" imgW="749160" imgH="444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2586038"/>
                        <a:ext cx="1549400" cy="919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90800" y="2661871"/>
          <a:ext cx="71814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Equation" r:id="rId7" imgW="380880" imgH="444240" progId="Equation.DSMT4">
                  <p:embed/>
                </p:oleObj>
              </mc:Choice>
              <mc:Fallback>
                <p:oleObj name="Equation" r:id="rId7" imgW="380880" imgH="444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661871"/>
                        <a:ext cx="71814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76200"/>
            <a:ext cx="8949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Add or Subtract Rational Expressions With Unlike Denominators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4953000" y="1524000"/>
          <a:ext cx="29908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Equation" r:id="rId9" imgW="1612800" imgH="393480" progId="Equation.DSMT4">
                  <p:embed/>
                </p:oleObj>
              </mc:Choice>
              <mc:Fallback>
                <p:oleObj name="Equation" r:id="rId9" imgW="16128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524000"/>
                        <a:ext cx="299085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6171454" y="2362200"/>
          <a:ext cx="19304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quation" r:id="rId11" imgW="1041120" imgH="419040" progId="Equation.DSMT4">
                  <p:embed/>
                </p:oleObj>
              </mc:Choice>
              <mc:Fallback>
                <p:oleObj name="Equation" r:id="rId11" imgW="1041120" imgH="419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1454" y="2362200"/>
                        <a:ext cx="193040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5508357" y="3276600"/>
          <a:ext cx="2401888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13" imgW="1295280" imgH="393480" progId="Equation.DSMT4">
                  <p:embed/>
                </p:oleObj>
              </mc:Choice>
              <mc:Fallback>
                <p:oleObj name="Equation" r:id="rId13" imgW="129528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357" y="3276600"/>
                        <a:ext cx="2401888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259776"/>
              </p:ext>
            </p:extLst>
          </p:nvPr>
        </p:nvGraphicFramePr>
        <p:xfrm>
          <a:off x="6248400" y="4267200"/>
          <a:ext cx="19304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tion" r:id="rId15" imgW="1041120" imgH="419040" progId="Equation.DSMT4">
                  <p:embed/>
                </p:oleObj>
              </mc:Choice>
              <mc:Fallback>
                <p:oleObj name="Equation" r:id="rId15" imgW="1041120" imgH="419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267200"/>
                        <a:ext cx="193040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305800" y="6434462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6.3.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6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925513" y="1409700"/>
          <a:ext cx="12096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3" imgW="736560" imgH="393480" progId="Equation.DSMT4">
                  <p:embed/>
                </p:oleObj>
              </mc:Choice>
              <mc:Fallback>
                <p:oleObj name="Equation" r:id="rId3" imgW="73656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1409700"/>
                        <a:ext cx="120967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2192548" y="2265152"/>
          <a:ext cx="13366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5" imgW="812520" imgH="393480" progId="Equation.DSMT4">
                  <p:embed/>
                </p:oleObj>
              </mc:Choice>
              <mc:Fallback>
                <p:oleObj name="Equation" r:id="rId5" imgW="81252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2548" y="2265152"/>
                        <a:ext cx="133667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0"/>
          <p:cNvGraphicFramePr>
            <a:graphicFrameLocks noChangeAspect="1"/>
          </p:cNvGraphicFramePr>
          <p:nvPr/>
        </p:nvGraphicFramePr>
        <p:xfrm>
          <a:off x="2208634" y="3086100"/>
          <a:ext cx="15668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7" imgW="952200" imgH="393480" progId="Equation.DSMT4">
                  <p:embed/>
                </p:oleObj>
              </mc:Choice>
              <mc:Fallback>
                <p:oleObj name="Equation" r:id="rId7" imgW="9522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634" y="3086100"/>
                        <a:ext cx="156686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2159478" y="1456426"/>
          <a:ext cx="160813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9" imgW="977760" imgH="393480" progId="Equation.DSMT4">
                  <p:embed/>
                </p:oleObj>
              </mc:Choice>
              <mc:Fallback>
                <p:oleObj name="Equation" r:id="rId9" imgW="97776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478" y="1456426"/>
                        <a:ext cx="1608138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495800" y="1600200"/>
            <a:ext cx="2133600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A50021"/>
                </a:solidFill>
              </a:rPr>
              <a:t>LCD </a:t>
            </a:r>
            <a:r>
              <a:rPr lang="en-US" b="1" dirty="0">
                <a:solidFill>
                  <a:srgbClr val="A50021"/>
                </a:solidFill>
              </a:rPr>
              <a:t>is </a:t>
            </a:r>
            <a:r>
              <a:rPr lang="en-US" b="1" dirty="0" smtClean="0">
                <a:solidFill>
                  <a:srgbClr val="A50021"/>
                </a:solidFill>
              </a:rPr>
              <a:t>12x</a:t>
            </a:r>
            <a:endParaRPr lang="en-US" b="1" dirty="0">
              <a:solidFill>
                <a:srgbClr val="A5002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76200"/>
            <a:ext cx="8949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Add or Subtract Rational Expressions With Unlike Denominators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762000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05800" y="6434462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6.3.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7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"/>
            <a:ext cx="8949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Add or Subtract Rational Expressions With Unlike Denominators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762000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533400" y="1295400"/>
            <a:ext cx="1990725" cy="557213"/>
            <a:chOff x="384" y="2352"/>
            <a:chExt cx="1254" cy="351"/>
          </a:xfrm>
        </p:grpSpPr>
        <p:sp>
          <p:nvSpPr>
            <p:cNvPr id="5" name="Text Box 10"/>
            <p:cNvSpPr txBox="1">
              <a:spLocks noChangeArrowheads="1"/>
            </p:cNvSpPr>
            <p:nvPr/>
          </p:nvSpPr>
          <p:spPr bwMode="auto">
            <a:xfrm>
              <a:off x="384" y="2400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/>
                <a:t>b)</a:t>
              </a:r>
              <a:endParaRPr lang="en-US" dirty="0"/>
            </a:p>
          </p:txBody>
        </p:sp>
        <p:graphicFrame>
          <p:nvGraphicFramePr>
            <p:cNvPr id="6" name="Object 11"/>
            <p:cNvGraphicFramePr>
              <a:graphicFrameLocks noChangeAspect="1"/>
            </p:cNvGraphicFramePr>
            <p:nvPr/>
          </p:nvGraphicFramePr>
          <p:xfrm>
            <a:off x="667" y="2352"/>
            <a:ext cx="971" cy="3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5" name="Equation" r:id="rId3" imgW="1079280" imgH="393480" progId="Equation.DSMT4">
                    <p:embed/>
                  </p:oleObj>
                </mc:Choice>
                <mc:Fallback>
                  <p:oleObj name="Equation" r:id="rId3" imgW="1079280" imgH="39348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7" y="2352"/>
                          <a:ext cx="971" cy="35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" name="Object 13"/>
          <p:cNvGraphicFramePr>
            <a:graphicFrameLocks noChangeAspect="1"/>
          </p:cNvGraphicFramePr>
          <p:nvPr/>
        </p:nvGraphicFramePr>
        <p:xfrm>
          <a:off x="2656940" y="1295400"/>
          <a:ext cx="17526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Equation" r:id="rId5" imgW="1155700" imgH="419100" progId="Equation.3">
                  <p:embed/>
                </p:oleObj>
              </mc:Choice>
              <mc:Fallback>
                <p:oleObj name="Equation" r:id="rId5" imgW="1155700" imgH="4191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6940" y="1295400"/>
                        <a:ext cx="1752600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5410200" y="1371600"/>
            <a:ext cx="2133600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A50021"/>
                </a:solidFill>
              </a:rPr>
              <a:t>LCD </a:t>
            </a:r>
            <a:r>
              <a:rPr lang="en-US" dirty="0">
                <a:solidFill>
                  <a:srgbClr val="A50021"/>
                </a:solidFill>
              </a:rPr>
              <a:t>is 10c</a:t>
            </a:r>
            <a:r>
              <a:rPr lang="en-US" baseline="30000" dirty="0">
                <a:solidFill>
                  <a:srgbClr val="A50021"/>
                </a:solidFill>
              </a:rPr>
              <a:t>2</a:t>
            </a:r>
            <a:r>
              <a:rPr lang="en-US" dirty="0">
                <a:solidFill>
                  <a:srgbClr val="A50021"/>
                </a:solidFill>
              </a:rPr>
              <a:t>(c - 2)</a:t>
            </a:r>
          </a:p>
        </p:txBody>
      </p:sp>
      <p:graphicFrame>
        <p:nvGraphicFramePr>
          <p:cNvPr id="9" name="Object 16"/>
          <p:cNvGraphicFramePr>
            <a:graphicFrameLocks noChangeAspect="1"/>
          </p:cNvGraphicFramePr>
          <p:nvPr/>
        </p:nvGraphicFramePr>
        <p:xfrm>
          <a:off x="2667000" y="2119312"/>
          <a:ext cx="287655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tion" r:id="rId7" imgW="1930320" imgH="419040" progId="Equation.DSMT4">
                  <p:embed/>
                </p:oleObj>
              </mc:Choice>
              <mc:Fallback>
                <p:oleObj name="Equation" r:id="rId7" imgW="1930320" imgH="4190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19312"/>
                        <a:ext cx="2876550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8"/>
          <p:cNvGraphicFramePr>
            <a:graphicFrameLocks noChangeAspect="1"/>
          </p:cNvGraphicFramePr>
          <p:nvPr/>
        </p:nvGraphicFramePr>
        <p:xfrm>
          <a:off x="2667000" y="2895600"/>
          <a:ext cx="26670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Equation" r:id="rId9" imgW="1676160" imgH="444240" progId="Equation.3">
                  <p:embed/>
                </p:oleObj>
              </mc:Choice>
              <mc:Fallback>
                <p:oleObj name="Equation" r:id="rId9" imgW="1676160" imgH="4442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895600"/>
                        <a:ext cx="266700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0"/>
          <p:cNvGraphicFramePr>
            <a:graphicFrameLocks noChangeAspect="1"/>
          </p:cNvGraphicFramePr>
          <p:nvPr/>
        </p:nvGraphicFramePr>
        <p:xfrm>
          <a:off x="2660650" y="3886200"/>
          <a:ext cx="14541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Equation" r:id="rId11" imgW="901440" imgH="444240" progId="Equation.DSMT4">
                  <p:embed/>
                </p:oleObj>
              </mc:Choice>
              <mc:Fallback>
                <p:oleObj name="Equation" r:id="rId11" imgW="901440" imgH="44424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0650" y="3886200"/>
                        <a:ext cx="1454150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305800" y="6434462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6.3.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8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383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 MacKay</dc:creator>
  <cp:lastModifiedBy>Stephanie MacKay</cp:lastModifiedBy>
  <cp:revision>50</cp:revision>
  <dcterms:created xsi:type="dcterms:W3CDTF">2011-10-29T22:46:51Z</dcterms:created>
  <dcterms:modified xsi:type="dcterms:W3CDTF">2011-11-07T02:14:23Z</dcterms:modified>
</cp:coreProperties>
</file>