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9" r:id="rId5"/>
    <p:sldId id="262" r:id="rId6"/>
    <p:sldId id="258" r:id="rId7"/>
    <p:sldId id="260" r:id="rId8"/>
    <p:sldId id="261" r:id="rId9"/>
    <p:sldId id="263" r:id="rId10"/>
    <p:sldId id="264" r:id="rId11"/>
    <p:sldId id="266" r:id="rId12"/>
    <p:sldId id="265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5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emf"/><Relationship Id="rId2" Type="http://schemas.openxmlformats.org/officeDocument/2006/relationships/image" Target="../media/image62.emf"/><Relationship Id="rId1" Type="http://schemas.openxmlformats.org/officeDocument/2006/relationships/image" Target="../media/image61.emf"/><Relationship Id="rId5" Type="http://schemas.openxmlformats.org/officeDocument/2006/relationships/image" Target="../media/image65.emf"/><Relationship Id="rId4" Type="http://schemas.openxmlformats.org/officeDocument/2006/relationships/image" Target="../media/image64.e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emf"/><Relationship Id="rId2" Type="http://schemas.openxmlformats.org/officeDocument/2006/relationships/image" Target="../media/image68.emf"/><Relationship Id="rId1" Type="http://schemas.openxmlformats.org/officeDocument/2006/relationships/image" Target="../media/image67.emf"/><Relationship Id="rId6" Type="http://schemas.openxmlformats.org/officeDocument/2006/relationships/image" Target="../media/image72.emf"/><Relationship Id="rId5" Type="http://schemas.openxmlformats.org/officeDocument/2006/relationships/image" Target="../media/image71.emf"/><Relationship Id="rId4" Type="http://schemas.openxmlformats.org/officeDocument/2006/relationships/image" Target="../media/image70.e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10" Type="http://schemas.openxmlformats.org/officeDocument/2006/relationships/image" Target="../media/image17.wmf"/><Relationship Id="rId4" Type="http://schemas.openxmlformats.org/officeDocument/2006/relationships/image" Target="../media/image11.wmf"/><Relationship Id="rId9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11" Type="http://schemas.openxmlformats.org/officeDocument/2006/relationships/image" Target="../media/image30.wmf"/><Relationship Id="rId5" Type="http://schemas.openxmlformats.org/officeDocument/2006/relationships/image" Target="../media/image24.wmf"/><Relationship Id="rId10" Type="http://schemas.openxmlformats.org/officeDocument/2006/relationships/image" Target="../media/image29.wmf"/><Relationship Id="rId4" Type="http://schemas.openxmlformats.org/officeDocument/2006/relationships/image" Target="../media/image23.wmf"/><Relationship Id="rId9" Type="http://schemas.openxmlformats.org/officeDocument/2006/relationships/image" Target="../media/image28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image" Target="../media/image33.wmf"/><Relationship Id="rId7" Type="http://schemas.openxmlformats.org/officeDocument/2006/relationships/image" Target="../media/image37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10" Type="http://schemas.openxmlformats.org/officeDocument/2006/relationships/image" Target="../media/image40.wmf"/><Relationship Id="rId4" Type="http://schemas.openxmlformats.org/officeDocument/2006/relationships/image" Target="../media/image34.wmf"/><Relationship Id="rId9" Type="http://schemas.openxmlformats.org/officeDocument/2006/relationships/image" Target="../media/image3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4" Type="http://schemas.openxmlformats.org/officeDocument/2006/relationships/image" Target="../media/image4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emf"/><Relationship Id="rId2" Type="http://schemas.openxmlformats.org/officeDocument/2006/relationships/image" Target="../media/image47.emf"/><Relationship Id="rId1" Type="http://schemas.openxmlformats.org/officeDocument/2006/relationships/image" Target="../media/image46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50.emf"/><Relationship Id="rId1" Type="http://schemas.openxmlformats.org/officeDocument/2006/relationships/image" Target="../media/image49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emf"/><Relationship Id="rId1" Type="http://schemas.openxmlformats.org/officeDocument/2006/relationships/image" Target="../media/image52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emf"/><Relationship Id="rId2" Type="http://schemas.openxmlformats.org/officeDocument/2006/relationships/image" Target="../media/image57.emf"/><Relationship Id="rId1" Type="http://schemas.openxmlformats.org/officeDocument/2006/relationships/image" Target="../media/image56.emf"/><Relationship Id="rId5" Type="http://schemas.openxmlformats.org/officeDocument/2006/relationships/image" Target="../media/image60.emf"/><Relationship Id="rId4" Type="http://schemas.openxmlformats.org/officeDocument/2006/relationships/image" Target="../media/image5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8833-8459-48B7-97ED-78A127EA333F}" type="datetimeFigureOut">
              <a:rPr lang="en-US" smtClean="0"/>
              <a:t>11/6/2011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8D3B3-EAE2-4B0D-961E-472A52C4BC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8833-8459-48B7-97ED-78A127EA333F}" type="datetimeFigureOut">
              <a:rPr lang="en-US" smtClean="0"/>
              <a:t>11/6/2011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8D3B3-EAE2-4B0D-961E-472A52C4BC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8833-8459-48B7-97ED-78A127EA333F}" type="datetimeFigureOut">
              <a:rPr lang="en-US" smtClean="0"/>
              <a:t>11/6/2011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8D3B3-EAE2-4B0D-961E-472A52C4BC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8833-8459-48B7-97ED-78A127EA333F}" type="datetimeFigureOut">
              <a:rPr lang="en-US" smtClean="0"/>
              <a:t>11/6/2011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8D3B3-EAE2-4B0D-961E-472A52C4BC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8833-8459-48B7-97ED-78A127EA333F}" type="datetimeFigureOut">
              <a:rPr lang="en-US" smtClean="0"/>
              <a:t>11/6/2011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8D3B3-EAE2-4B0D-961E-472A52C4BC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8833-8459-48B7-97ED-78A127EA333F}" type="datetimeFigureOut">
              <a:rPr lang="en-US" smtClean="0"/>
              <a:t>11/6/2011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8D3B3-EAE2-4B0D-961E-472A52C4BC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8833-8459-48B7-97ED-78A127EA333F}" type="datetimeFigureOut">
              <a:rPr lang="en-US" smtClean="0"/>
              <a:t>11/6/2011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8D3B3-EAE2-4B0D-961E-472A52C4BC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8833-8459-48B7-97ED-78A127EA333F}" type="datetimeFigureOut">
              <a:rPr lang="en-US" smtClean="0"/>
              <a:t>11/6/2011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8D3B3-EAE2-4B0D-961E-472A52C4BC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8833-8459-48B7-97ED-78A127EA333F}" type="datetimeFigureOut">
              <a:rPr lang="en-US" smtClean="0"/>
              <a:t>11/6/2011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8D3B3-EAE2-4B0D-961E-472A52C4BC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8833-8459-48B7-97ED-78A127EA333F}" type="datetimeFigureOut">
              <a:rPr lang="en-US" smtClean="0"/>
              <a:t>11/6/2011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8D3B3-EAE2-4B0D-961E-472A52C4BC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8833-8459-48B7-97ED-78A127EA333F}" type="datetimeFigureOut">
              <a:rPr lang="en-US" smtClean="0"/>
              <a:t>11/6/2011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8D3B3-EAE2-4B0D-961E-472A52C4BC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D8833-8459-48B7-97ED-78A127EA333F}" type="datetimeFigureOut">
              <a:rPr lang="en-US" smtClean="0"/>
              <a:t>11/6/2011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8D3B3-EAE2-4B0D-961E-472A52C4BC0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emf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8.bin"/><Relationship Id="rId12" Type="http://schemas.openxmlformats.org/officeDocument/2006/relationships/image" Target="../media/image60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57.emf"/><Relationship Id="rId11" Type="http://schemas.openxmlformats.org/officeDocument/2006/relationships/oleObject" Target="../embeddings/oleObject50.bin"/><Relationship Id="rId5" Type="http://schemas.openxmlformats.org/officeDocument/2006/relationships/oleObject" Target="../embeddings/oleObject47.bin"/><Relationship Id="rId10" Type="http://schemas.openxmlformats.org/officeDocument/2006/relationships/image" Target="../media/image59.emf"/><Relationship Id="rId4" Type="http://schemas.openxmlformats.org/officeDocument/2006/relationships/image" Target="../media/image56.emf"/><Relationship Id="rId9" Type="http://schemas.openxmlformats.org/officeDocument/2006/relationships/oleObject" Target="../embeddings/oleObject49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13" Type="http://schemas.openxmlformats.org/officeDocument/2006/relationships/image" Target="../media/image65.emf"/><Relationship Id="rId3" Type="http://schemas.openxmlformats.org/officeDocument/2006/relationships/image" Target="../media/image66.png"/><Relationship Id="rId7" Type="http://schemas.openxmlformats.org/officeDocument/2006/relationships/image" Target="../media/image62.emf"/><Relationship Id="rId12" Type="http://schemas.openxmlformats.org/officeDocument/2006/relationships/oleObject" Target="../embeddings/oleObject5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52.bin"/><Relationship Id="rId11" Type="http://schemas.openxmlformats.org/officeDocument/2006/relationships/image" Target="../media/image64.emf"/><Relationship Id="rId5" Type="http://schemas.openxmlformats.org/officeDocument/2006/relationships/image" Target="../media/image61.emf"/><Relationship Id="rId10" Type="http://schemas.openxmlformats.org/officeDocument/2006/relationships/oleObject" Target="../embeddings/oleObject54.bin"/><Relationship Id="rId4" Type="http://schemas.openxmlformats.org/officeDocument/2006/relationships/oleObject" Target="../embeddings/oleObject51.bin"/><Relationship Id="rId9" Type="http://schemas.openxmlformats.org/officeDocument/2006/relationships/image" Target="../media/image63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8.bin"/><Relationship Id="rId13" Type="http://schemas.openxmlformats.org/officeDocument/2006/relationships/image" Target="../media/image71.emf"/><Relationship Id="rId3" Type="http://schemas.openxmlformats.org/officeDocument/2006/relationships/image" Target="../media/image45.jpeg"/><Relationship Id="rId7" Type="http://schemas.openxmlformats.org/officeDocument/2006/relationships/image" Target="../media/image68.emf"/><Relationship Id="rId12" Type="http://schemas.openxmlformats.org/officeDocument/2006/relationships/oleObject" Target="../embeddings/oleObject6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7.bin"/><Relationship Id="rId11" Type="http://schemas.openxmlformats.org/officeDocument/2006/relationships/image" Target="../media/image70.emf"/><Relationship Id="rId5" Type="http://schemas.openxmlformats.org/officeDocument/2006/relationships/image" Target="../media/image67.emf"/><Relationship Id="rId15" Type="http://schemas.openxmlformats.org/officeDocument/2006/relationships/image" Target="../media/image72.emf"/><Relationship Id="rId10" Type="http://schemas.openxmlformats.org/officeDocument/2006/relationships/oleObject" Target="../embeddings/oleObject59.bin"/><Relationship Id="rId4" Type="http://schemas.openxmlformats.org/officeDocument/2006/relationships/oleObject" Target="../embeddings/oleObject56.bin"/><Relationship Id="rId9" Type="http://schemas.openxmlformats.org/officeDocument/2006/relationships/image" Target="../media/image69.emf"/><Relationship Id="rId14" Type="http://schemas.openxmlformats.org/officeDocument/2006/relationships/oleObject" Target="../embeddings/oleObject61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8.bin"/><Relationship Id="rId18" Type="http://schemas.openxmlformats.org/officeDocument/2006/relationships/image" Target="../media/image15.wmf"/><Relationship Id="rId3" Type="http://schemas.openxmlformats.org/officeDocument/2006/relationships/oleObject" Target="../embeddings/oleObject3.bin"/><Relationship Id="rId21" Type="http://schemas.openxmlformats.org/officeDocument/2006/relationships/oleObject" Target="../embeddings/oleObject12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2.wmf"/><Relationship Id="rId1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4.wmf"/><Relationship Id="rId20" Type="http://schemas.openxmlformats.org/officeDocument/2006/relationships/image" Target="../media/image16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7.bin"/><Relationship Id="rId24" Type="http://schemas.openxmlformats.org/officeDocument/2006/relationships/image" Target="../media/image19.jpeg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9.bin"/><Relationship Id="rId23" Type="http://schemas.openxmlformats.org/officeDocument/2006/relationships/image" Target="../media/image18.png"/><Relationship Id="rId10" Type="http://schemas.openxmlformats.org/officeDocument/2006/relationships/image" Target="../media/image11.wmf"/><Relationship Id="rId19" Type="http://schemas.openxmlformats.org/officeDocument/2006/relationships/oleObject" Target="../embeddings/oleObject11.bin"/><Relationship Id="rId4" Type="http://schemas.openxmlformats.org/officeDocument/2006/relationships/image" Target="../media/image8.w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13.wmf"/><Relationship Id="rId22" Type="http://schemas.openxmlformats.org/officeDocument/2006/relationships/image" Target="../media/image17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18.bin"/><Relationship Id="rId18" Type="http://schemas.openxmlformats.org/officeDocument/2006/relationships/image" Target="../media/image27.wmf"/><Relationship Id="rId3" Type="http://schemas.openxmlformats.org/officeDocument/2006/relationships/oleObject" Target="../embeddings/oleObject13.bin"/><Relationship Id="rId21" Type="http://schemas.openxmlformats.org/officeDocument/2006/relationships/oleObject" Target="../embeddings/oleObject22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24.wmf"/><Relationship Id="rId17" Type="http://schemas.openxmlformats.org/officeDocument/2006/relationships/oleObject" Target="../embeddings/oleObject20.bin"/><Relationship Id="rId25" Type="http://schemas.openxmlformats.org/officeDocument/2006/relationships/image" Target="../media/image18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6.wmf"/><Relationship Id="rId20" Type="http://schemas.openxmlformats.org/officeDocument/2006/relationships/image" Target="../media/image28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17.bin"/><Relationship Id="rId24" Type="http://schemas.openxmlformats.org/officeDocument/2006/relationships/image" Target="../media/image30.wmf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19.bin"/><Relationship Id="rId23" Type="http://schemas.openxmlformats.org/officeDocument/2006/relationships/oleObject" Target="../embeddings/oleObject23.bin"/><Relationship Id="rId10" Type="http://schemas.openxmlformats.org/officeDocument/2006/relationships/image" Target="../media/image23.wmf"/><Relationship Id="rId19" Type="http://schemas.openxmlformats.org/officeDocument/2006/relationships/oleObject" Target="../embeddings/oleObject21.bin"/><Relationship Id="rId4" Type="http://schemas.openxmlformats.org/officeDocument/2006/relationships/image" Target="../media/image20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25.wmf"/><Relationship Id="rId22" Type="http://schemas.openxmlformats.org/officeDocument/2006/relationships/image" Target="../media/image29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oleObject" Target="../embeddings/oleObject29.bin"/><Relationship Id="rId18" Type="http://schemas.openxmlformats.org/officeDocument/2006/relationships/image" Target="../media/image38.wmf"/><Relationship Id="rId3" Type="http://schemas.openxmlformats.org/officeDocument/2006/relationships/oleObject" Target="../embeddings/oleObject24.bin"/><Relationship Id="rId21" Type="http://schemas.openxmlformats.org/officeDocument/2006/relationships/oleObject" Target="../embeddings/oleObject33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35.wmf"/><Relationship Id="rId17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7.wmf"/><Relationship Id="rId20" Type="http://schemas.openxmlformats.org/officeDocument/2006/relationships/image" Target="../media/image39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5.bin"/><Relationship Id="rId15" Type="http://schemas.openxmlformats.org/officeDocument/2006/relationships/oleObject" Target="../embeddings/oleObject30.bin"/><Relationship Id="rId10" Type="http://schemas.openxmlformats.org/officeDocument/2006/relationships/image" Target="../media/image34.wmf"/><Relationship Id="rId19" Type="http://schemas.openxmlformats.org/officeDocument/2006/relationships/oleObject" Target="../embeddings/oleObject32.bin"/><Relationship Id="rId4" Type="http://schemas.openxmlformats.org/officeDocument/2006/relationships/image" Target="../media/image31.wmf"/><Relationship Id="rId9" Type="http://schemas.openxmlformats.org/officeDocument/2006/relationships/oleObject" Target="../embeddings/oleObject27.bin"/><Relationship Id="rId14" Type="http://schemas.openxmlformats.org/officeDocument/2006/relationships/image" Target="../media/image36.wmf"/><Relationship Id="rId22" Type="http://schemas.openxmlformats.org/officeDocument/2006/relationships/image" Target="../media/image40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image" Target="../media/image45.jpeg"/><Relationship Id="rId7" Type="http://schemas.openxmlformats.org/officeDocument/2006/relationships/image" Target="../media/image4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5.bin"/><Relationship Id="rId11" Type="http://schemas.openxmlformats.org/officeDocument/2006/relationships/image" Target="../media/image44.wmf"/><Relationship Id="rId5" Type="http://schemas.openxmlformats.org/officeDocument/2006/relationships/image" Target="../media/image41.wmf"/><Relationship Id="rId10" Type="http://schemas.openxmlformats.org/officeDocument/2006/relationships/oleObject" Target="../embeddings/oleObject37.bin"/><Relationship Id="rId4" Type="http://schemas.openxmlformats.org/officeDocument/2006/relationships/oleObject" Target="../embeddings/oleObject34.bin"/><Relationship Id="rId9" Type="http://schemas.openxmlformats.org/officeDocument/2006/relationships/image" Target="../media/image43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e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7.e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4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7" Type="http://schemas.openxmlformats.org/officeDocument/2006/relationships/image" Target="../media/image5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50.e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49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53.emf"/><Relationship Id="rId5" Type="http://schemas.openxmlformats.org/officeDocument/2006/relationships/oleObject" Target="../embeddings/oleObject44.bin"/><Relationship Id="rId4" Type="http://schemas.openxmlformats.org/officeDocument/2006/relationships/image" Target="../media/image52.emf"/><Relationship Id="rId9" Type="http://schemas.openxmlformats.org/officeDocument/2006/relationships/image" Target="../media/image5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76200"/>
            <a:ext cx="5651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9BBB59">
                    <a:lumMod val="50000"/>
                  </a:srgbClr>
                </a:solidFill>
              </a:rPr>
              <a:t>Math 20-1  </a:t>
            </a:r>
            <a:r>
              <a:rPr lang="en-US" b="1" i="1" dirty="0" smtClean="0">
                <a:solidFill>
                  <a:srgbClr val="9BBB59">
                    <a:lumMod val="50000"/>
                  </a:srgbClr>
                </a:solidFill>
              </a:rPr>
              <a:t>Chapter 6 Rational Expressions and Equations</a:t>
            </a:r>
            <a:endParaRPr lang="en-US" b="1" i="1" dirty="0">
              <a:solidFill>
                <a:srgbClr val="9BBB59">
                  <a:lumMod val="50000"/>
                </a:srgb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485" y="457200"/>
            <a:ext cx="28855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6.4 Solve Rational </a:t>
            </a:r>
            <a:r>
              <a:rPr lang="en-US" b="1" dirty="0" smtClean="0">
                <a:solidFill>
                  <a:srgbClr val="FF0000"/>
                </a:solidFill>
              </a:rPr>
              <a:t>Equations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96200" y="137755"/>
            <a:ext cx="12247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Teacher Notes</a:t>
            </a:r>
            <a:endParaRPr lang="en-US" sz="1400" dirty="0">
              <a:solidFill>
                <a:srgbClr val="FF0000"/>
              </a:solidFill>
            </a:endParaRPr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355" y="826532"/>
            <a:ext cx="1419225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284" y="1174902"/>
            <a:ext cx="3881749" cy="806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400708"/>
            <a:ext cx="4837384" cy="2418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90" y="2971800"/>
            <a:ext cx="891861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934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04800" y="496669"/>
            <a:ext cx="8458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CA" dirty="0" smtClean="0"/>
              <a:t>2.   If </a:t>
            </a:r>
            <a:r>
              <a:rPr lang="en-CA" dirty="0"/>
              <a:t>a painter can paint a room in 4 hours and her </a:t>
            </a:r>
            <a:r>
              <a:rPr lang="en-CA" dirty="0" smtClean="0"/>
              <a:t>assistant </a:t>
            </a:r>
            <a:r>
              <a:rPr lang="en-CA" dirty="0"/>
              <a:t>can paint the room in 6 hours, how many </a:t>
            </a:r>
            <a:r>
              <a:rPr lang="en-CA" dirty="0" smtClean="0"/>
              <a:t>hours</a:t>
            </a:r>
            <a:r>
              <a:rPr lang="en-US" dirty="0" smtClean="0"/>
              <a:t> </a:t>
            </a:r>
            <a:r>
              <a:rPr lang="en-CA" dirty="0"/>
              <a:t>will it take them to paint the room working together?</a:t>
            </a:r>
            <a:r>
              <a:rPr lang="en-US" dirty="0"/>
              <a:t> </a:t>
            </a:r>
            <a:endParaRPr lang="en-CA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81000" y="1371600"/>
            <a:ext cx="7327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CA"/>
              <a:t>Let </a:t>
            </a:r>
            <a:r>
              <a:rPr lang="en-CA" i="1"/>
              <a:t>t</a:t>
            </a:r>
            <a:r>
              <a:rPr lang="en-CA"/>
              <a:t> be the time it takes them to paint the room together. </a:t>
            </a:r>
          </a:p>
        </p:txBody>
      </p:sp>
      <p:graphicFrame>
        <p:nvGraphicFramePr>
          <p:cNvPr id="7" name="Object 0"/>
          <p:cNvGraphicFramePr>
            <a:graphicFrameLocks noChangeAspect="1"/>
          </p:cNvGraphicFramePr>
          <p:nvPr/>
        </p:nvGraphicFramePr>
        <p:xfrm>
          <a:off x="3809999" y="5181600"/>
          <a:ext cx="1469039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7" name="Equation" r:id="rId3" imgW="583920" imgH="393480" progId="Equation.3">
                  <p:embed/>
                </p:oleObj>
              </mc:Choice>
              <mc:Fallback>
                <p:oleObj name="Equation" r:id="rId3" imgW="58392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9999" y="5181600"/>
                        <a:ext cx="1469039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2" name="Group 51"/>
          <p:cNvGrpSpPr/>
          <p:nvPr/>
        </p:nvGrpSpPr>
        <p:grpSpPr>
          <a:xfrm>
            <a:off x="1752600" y="1862137"/>
            <a:ext cx="5829301" cy="1841500"/>
            <a:chOff x="1752600" y="1862137"/>
            <a:chExt cx="5829301" cy="1841500"/>
          </a:xfrm>
        </p:grpSpPr>
        <p:grpSp>
          <p:nvGrpSpPr>
            <p:cNvPr id="15" name="Group 13"/>
            <p:cNvGrpSpPr>
              <a:grpSpLocks/>
            </p:cNvGrpSpPr>
            <p:nvPr/>
          </p:nvGrpSpPr>
          <p:grpSpPr bwMode="auto">
            <a:xfrm>
              <a:off x="1752600" y="1900237"/>
              <a:ext cx="5753100" cy="1803400"/>
              <a:chOff x="1072" y="1544"/>
              <a:chExt cx="3624" cy="1136"/>
            </a:xfrm>
          </p:grpSpPr>
          <p:sp>
            <p:nvSpPr>
              <p:cNvPr id="21" name="Rectangle 14"/>
              <p:cNvSpPr>
                <a:spLocks noChangeArrowheads="1"/>
              </p:cNvSpPr>
              <p:nvPr/>
            </p:nvSpPr>
            <p:spPr bwMode="auto">
              <a:xfrm>
                <a:off x="3790" y="2301"/>
                <a:ext cx="906" cy="379"/>
              </a:xfrm>
              <a:prstGeom prst="rect">
                <a:avLst/>
              </a:prstGeom>
              <a:noFill/>
              <a:ln w="9525">
                <a:solidFill>
                  <a:srgbClr val="00B0F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en-CA" sz="2800"/>
              </a:p>
            </p:txBody>
          </p:sp>
          <p:sp>
            <p:nvSpPr>
              <p:cNvPr id="22" name="Rectangle 15"/>
              <p:cNvSpPr>
                <a:spLocks noChangeArrowheads="1"/>
              </p:cNvSpPr>
              <p:nvPr/>
            </p:nvSpPr>
            <p:spPr bwMode="auto">
              <a:xfrm>
                <a:off x="2884" y="2301"/>
                <a:ext cx="906" cy="379"/>
              </a:xfrm>
              <a:prstGeom prst="rect">
                <a:avLst/>
              </a:prstGeom>
              <a:noFill/>
              <a:ln w="9525">
                <a:solidFill>
                  <a:srgbClr val="00B0F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en-CA" sz="2800"/>
              </a:p>
            </p:txBody>
          </p:sp>
          <p:sp>
            <p:nvSpPr>
              <p:cNvPr id="23" name="Rectangle 16"/>
              <p:cNvSpPr>
                <a:spLocks noChangeArrowheads="1"/>
              </p:cNvSpPr>
              <p:nvPr/>
            </p:nvSpPr>
            <p:spPr bwMode="auto">
              <a:xfrm>
                <a:off x="1978" y="2301"/>
                <a:ext cx="906" cy="379"/>
              </a:xfrm>
              <a:prstGeom prst="rect">
                <a:avLst/>
              </a:prstGeom>
              <a:noFill/>
              <a:ln w="9525">
                <a:solidFill>
                  <a:srgbClr val="00B0F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en-CA" sz="2800"/>
              </a:p>
            </p:txBody>
          </p:sp>
          <p:sp>
            <p:nvSpPr>
              <p:cNvPr id="24" name="Rectangle 17"/>
              <p:cNvSpPr>
                <a:spLocks noChangeArrowheads="1"/>
              </p:cNvSpPr>
              <p:nvPr/>
            </p:nvSpPr>
            <p:spPr bwMode="auto">
              <a:xfrm>
                <a:off x="1072" y="2301"/>
                <a:ext cx="906" cy="379"/>
              </a:xfrm>
              <a:prstGeom prst="rect">
                <a:avLst/>
              </a:prstGeom>
              <a:noFill/>
              <a:ln w="9525">
                <a:solidFill>
                  <a:srgbClr val="00B0F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en-CA" sz="2800"/>
              </a:p>
            </p:txBody>
          </p:sp>
          <p:sp>
            <p:nvSpPr>
              <p:cNvPr id="25" name="Rectangle 18"/>
              <p:cNvSpPr>
                <a:spLocks noChangeArrowheads="1"/>
              </p:cNvSpPr>
              <p:nvPr/>
            </p:nvSpPr>
            <p:spPr bwMode="auto">
              <a:xfrm>
                <a:off x="3790" y="1923"/>
                <a:ext cx="906" cy="378"/>
              </a:xfrm>
              <a:prstGeom prst="rect">
                <a:avLst/>
              </a:prstGeom>
              <a:noFill/>
              <a:ln w="9525">
                <a:solidFill>
                  <a:srgbClr val="00B0F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en-CA" sz="2800"/>
              </a:p>
            </p:txBody>
          </p:sp>
          <p:sp>
            <p:nvSpPr>
              <p:cNvPr id="26" name="Rectangle 19"/>
              <p:cNvSpPr>
                <a:spLocks noChangeArrowheads="1"/>
              </p:cNvSpPr>
              <p:nvPr/>
            </p:nvSpPr>
            <p:spPr bwMode="auto">
              <a:xfrm>
                <a:off x="2884" y="1923"/>
                <a:ext cx="906" cy="378"/>
              </a:xfrm>
              <a:prstGeom prst="rect">
                <a:avLst/>
              </a:prstGeom>
              <a:noFill/>
              <a:ln w="9525">
                <a:solidFill>
                  <a:srgbClr val="00B0F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en-CA" sz="2800"/>
              </a:p>
            </p:txBody>
          </p:sp>
          <p:sp>
            <p:nvSpPr>
              <p:cNvPr id="27" name="Rectangle 20"/>
              <p:cNvSpPr>
                <a:spLocks noChangeArrowheads="1"/>
              </p:cNvSpPr>
              <p:nvPr/>
            </p:nvSpPr>
            <p:spPr bwMode="auto">
              <a:xfrm>
                <a:off x="1978" y="1923"/>
                <a:ext cx="906" cy="378"/>
              </a:xfrm>
              <a:prstGeom prst="rect">
                <a:avLst/>
              </a:prstGeom>
              <a:noFill/>
              <a:ln w="9525">
                <a:solidFill>
                  <a:srgbClr val="00B0F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en-CA" sz="2800"/>
              </a:p>
            </p:txBody>
          </p:sp>
          <p:sp>
            <p:nvSpPr>
              <p:cNvPr id="28" name="Rectangle 21"/>
              <p:cNvSpPr>
                <a:spLocks noChangeArrowheads="1"/>
              </p:cNvSpPr>
              <p:nvPr/>
            </p:nvSpPr>
            <p:spPr bwMode="auto">
              <a:xfrm>
                <a:off x="1072" y="1923"/>
                <a:ext cx="906" cy="378"/>
              </a:xfrm>
              <a:prstGeom prst="rect">
                <a:avLst/>
              </a:prstGeom>
              <a:noFill/>
              <a:ln w="9525">
                <a:solidFill>
                  <a:srgbClr val="00B0F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en-CA" sz="2800"/>
              </a:p>
            </p:txBody>
          </p:sp>
          <p:sp>
            <p:nvSpPr>
              <p:cNvPr id="29" name="Rectangle 22"/>
              <p:cNvSpPr>
                <a:spLocks noChangeArrowheads="1"/>
              </p:cNvSpPr>
              <p:nvPr/>
            </p:nvSpPr>
            <p:spPr bwMode="auto">
              <a:xfrm>
                <a:off x="3790" y="1544"/>
                <a:ext cx="906" cy="379"/>
              </a:xfrm>
              <a:prstGeom prst="rect">
                <a:avLst/>
              </a:prstGeom>
              <a:noFill/>
              <a:ln w="9525">
                <a:solidFill>
                  <a:srgbClr val="00B0F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en-CA" sz="2800"/>
              </a:p>
            </p:txBody>
          </p:sp>
          <p:sp>
            <p:nvSpPr>
              <p:cNvPr id="30" name="Rectangle 23"/>
              <p:cNvSpPr>
                <a:spLocks noChangeArrowheads="1"/>
              </p:cNvSpPr>
              <p:nvPr/>
            </p:nvSpPr>
            <p:spPr bwMode="auto">
              <a:xfrm>
                <a:off x="2884" y="1544"/>
                <a:ext cx="906" cy="379"/>
              </a:xfrm>
              <a:prstGeom prst="rect">
                <a:avLst/>
              </a:prstGeom>
              <a:noFill/>
              <a:ln w="9525">
                <a:solidFill>
                  <a:srgbClr val="00B0F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en-CA" sz="2800"/>
              </a:p>
            </p:txBody>
          </p:sp>
          <p:sp>
            <p:nvSpPr>
              <p:cNvPr id="31" name="Rectangle 24"/>
              <p:cNvSpPr>
                <a:spLocks noChangeArrowheads="1"/>
              </p:cNvSpPr>
              <p:nvPr/>
            </p:nvSpPr>
            <p:spPr bwMode="auto">
              <a:xfrm>
                <a:off x="1978" y="1544"/>
                <a:ext cx="906" cy="379"/>
              </a:xfrm>
              <a:prstGeom prst="rect">
                <a:avLst/>
              </a:prstGeom>
              <a:noFill/>
              <a:ln w="9525">
                <a:solidFill>
                  <a:srgbClr val="00B0F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en-CA" sz="2800"/>
              </a:p>
            </p:txBody>
          </p:sp>
          <p:sp>
            <p:nvSpPr>
              <p:cNvPr id="32" name="Rectangle 25"/>
              <p:cNvSpPr>
                <a:spLocks noChangeArrowheads="1"/>
              </p:cNvSpPr>
              <p:nvPr/>
            </p:nvSpPr>
            <p:spPr bwMode="auto">
              <a:xfrm>
                <a:off x="1072" y="1544"/>
                <a:ext cx="906" cy="379"/>
              </a:xfrm>
              <a:prstGeom prst="rect">
                <a:avLst/>
              </a:prstGeom>
              <a:noFill/>
              <a:ln w="9525">
                <a:solidFill>
                  <a:srgbClr val="00B0F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en-CA" sz="2800"/>
              </a:p>
            </p:txBody>
          </p:sp>
          <p:sp>
            <p:nvSpPr>
              <p:cNvPr id="33" name="Line 26"/>
              <p:cNvSpPr>
                <a:spLocks noChangeShapeType="1"/>
              </p:cNvSpPr>
              <p:nvPr/>
            </p:nvSpPr>
            <p:spPr bwMode="auto">
              <a:xfrm>
                <a:off x="1072" y="1544"/>
                <a:ext cx="3624" cy="0"/>
              </a:xfrm>
              <a:prstGeom prst="line">
                <a:avLst/>
              </a:prstGeom>
              <a:noFill/>
              <a:ln w="28575" cap="sq">
                <a:solidFill>
                  <a:srgbClr val="00B0F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27"/>
              <p:cNvSpPr>
                <a:spLocks noChangeShapeType="1"/>
              </p:cNvSpPr>
              <p:nvPr/>
            </p:nvSpPr>
            <p:spPr bwMode="auto">
              <a:xfrm>
                <a:off x="1072" y="1923"/>
                <a:ext cx="3624" cy="0"/>
              </a:xfrm>
              <a:prstGeom prst="line">
                <a:avLst/>
              </a:prstGeom>
              <a:noFill/>
              <a:ln w="12700">
                <a:solidFill>
                  <a:srgbClr val="00B0F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28"/>
              <p:cNvSpPr>
                <a:spLocks noChangeShapeType="1"/>
              </p:cNvSpPr>
              <p:nvPr/>
            </p:nvSpPr>
            <p:spPr bwMode="auto">
              <a:xfrm>
                <a:off x="1072" y="2301"/>
                <a:ext cx="3624" cy="0"/>
              </a:xfrm>
              <a:prstGeom prst="line">
                <a:avLst/>
              </a:prstGeom>
              <a:noFill/>
              <a:ln w="12700">
                <a:solidFill>
                  <a:srgbClr val="00B0F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29"/>
              <p:cNvSpPr>
                <a:spLocks noChangeShapeType="1"/>
              </p:cNvSpPr>
              <p:nvPr/>
            </p:nvSpPr>
            <p:spPr bwMode="auto">
              <a:xfrm>
                <a:off x="1072" y="2680"/>
                <a:ext cx="3624" cy="0"/>
              </a:xfrm>
              <a:prstGeom prst="line">
                <a:avLst/>
              </a:prstGeom>
              <a:noFill/>
              <a:ln w="28575" cap="sq">
                <a:solidFill>
                  <a:srgbClr val="00B0F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30"/>
              <p:cNvSpPr>
                <a:spLocks noChangeShapeType="1"/>
              </p:cNvSpPr>
              <p:nvPr/>
            </p:nvSpPr>
            <p:spPr bwMode="auto">
              <a:xfrm>
                <a:off x="1072" y="1544"/>
                <a:ext cx="0" cy="1136"/>
              </a:xfrm>
              <a:prstGeom prst="line">
                <a:avLst/>
              </a:prstGeom>
              <a:noFill/>
              <a:ln w="28575" cap="sq">
                <a:solidFill>
                  <a:srgbClr val="00B0F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31"/>
              <p:cNvSpPr>
                <a:spLocks noChangeShapeType="1"/>
              </p:cNvSpPr>
              <p:nvPr/>
            </p:nvSpPr>
            <p:spPr bwMode="auto">
              <a:xfrm>
                <a:off x="1978" y="1544"/>
                <a:ext cx="0" cy="1136"/>
              </a:xfrm>
              <a:prstGeom prst="line">
                <a:avLst/>
              </a:prstGeom>
              <a:noFill/>
              <a:ln w="12700">
                <a:solidFill>
                  <a:srgbClr val="00B0F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32"/>
              <p:cNvSpPr>
                <a:spLocks noChangeShapeType="1"/>
              </p:cNvSpPr>
              <p:nvPr/>
            </p:nvSpPr>
            <p:spPr bwMode="auto">
              <a:xfrm>
                <a:off x="2884" y="1544"/>
                <a:ext cx="0" cy="1136"/>
              </a:xfrm>
              <a:prstGeom prst="line">
                <a:avLst/>
              </a:prstGeom>
              <a:noFill/>
              <a:ln w="12700">
                <a:solidFill>
                  <a:srgbClr val="00B0F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33"/>
              <p:cNvSpPr>
                <a:spLocks noChangeShapeType="1"/>
              </p:cNvSpPr>
              <p:nvPr/>
            </p:nvSpPr>
            <p:spPr bwMode="auto">
              <a:xfrm>
                <a:off x="3790" y="1544"/>
                <a:ext cx="0" cy="1136"/>
              </a:xfrm>
              <a:prstGeom prst="line">
                <a:avLst/>
              </a:prstGeom>
              <a:noFill/>
              <a:ln w="12700">
                <a:solidFill>
                  <a:srgbClr val="00B0F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Line 34"/>
              <p:cNvSpPr>
                <a:spLocks noChangeShapeType="1"/>
              </p:cNvSpPr>
              <p:nvPr/>
            </p:nvSpPr>
            <p:spPr bwMode="auto">
              <a:xfrm>
                <a:off x="4696" y="1544"/>
                <a:ext cx="0" cy="1136"/>
              </a:xfrm>
              <a:prstGeom prst="line">
                <a:avLst/>
              </a:prstGeom>
              <a:noFill/>
              <a:ln w="28575" cap="sq">
                <a:solidFill>
                  <a:srgbClr val="00B0F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" name="Text Box 35"/>
            <p:cNvSpPr txBox="1">
              <a:spLocks noChangeArrowheads="1"/>
            </p:cNvSpPr>
            <p:nvPr/>
          </p:nvSpPr>
          <p:spPr bwMode="auto">
            <a:xfrm>
              <a:off x="2060575" y="2519362"/>
              <a:ext cx="8874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sz="2000"/>
                <a:t>painter</a:t>
              </a:r>
              <a:endParaRPr lang="en-CA" sz="2000"/>
            </a:p>
          </p:txBody>
        </p:sp>
        <p:sp>
          <p:nvSpPr>
            <p:cNvPr id="17" name="Text Box 36"/>
            <p:cNvSpPr txBox="1">
              <a:spLocks noChangeArrowheads="1"/>
            </p:cNvSpPr>
            <p:nvPr/>
          </p:nvSpPr>
          <p:spPr bwMode="auto">
            <a:xfrm>
              <a:off x="1990725" y="3128962"/>
              <a:ext cx="10414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sz="2000" dirty="0"/>
                <a:t>assistant</a:t>
              </a:r>
              <a:endParaRPr lang="en-CA" sz="2000" dirty="0"/>
            </a:p>
          </p:txBody>
        </p:sp>
        <p:sp>
          <p:nvSpPr>
            <p:cNvPr id="18" name="Text Box 37"/>
            <p:cNvSpPr txBox="1">
              <a:spLocks noChangeArrowheads="1"/>
            </p:cNvSpPr>
            <p:nvPr/>
          </p:nvSpPr>
          <p:spPr bwMode="auto">
            <a:xfrm>
              <a:off x="3209925" y="2014537"/>
              <a:ext cx="148748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CA" sz="2000" dirty="0"/>
                <a:t>rate of work </a:t>
              </a:r>
            </a:p>
          </p:txBody>
        </p:sp>
        <p:sp>
          <p:nvSpPr>
            <p:cNvPr id="19" name="Text Box 38"/>
            <p:cNvSpPr txBox="1">
              <a:spLocks noChangeArrowheads="1"/>
            </p:cNvSpPr>
            <p:nvPr/>
          </p:nvSpPr>
          <p:spPr bwMode="auto">
            <a:xfrm>
              <a:off x="4613275" y="2014537"/>
              <a:ext cx="1522413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CA" sz="2000" dirty="0"/>
                <a:t>time worked </a:t>
              </a:r>
            </a:p>
          </p:txBody>
        </p:sp>
        <p:sp>
          <p:nvSpPr>
            <p:cNvPr id="20" name="Text Box 39"/>
            <p:cNvSpPr txBox="1">
              <a:spLocks noChangeArrowheads="1"/>
            </p:cNvSpPr>
            <p:nvPr/>
          </p:nvSpPr>
          <p:spPr bwMode="auto">
            <a:xfrm>
              <a:off x="6084888" y="1862137"/>
              <a:ext cx="1497013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CA" sz="2000"/>
                <a:t>part of work completed </a:t>
              </a:r>
            </a:p>
          </p:txBody>
        </p:sp>
      </p:grpSp>
      <p:graphicFrame>
        <p:nvGraphicFramePr>
          <p:cNvPr id="43" name="Object 5"/>
          <p:cNvGraphicFramePr>
            <a:graphicFrameLocks noChangeAspect="1"/>
          </p:cNvGraphicFramePr>
          <p:nvPr/>
        </p:nvGraphicFramePr>
        <p:xfrm>
          <a:off x="3821113" y="2484437"/>
          <a:ext cx="241300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8" name="Equation" r:id="rId5" imgW="152280" imgH="393480" progId="Equation.3">
                  <p:embed/>
                </p:oleObj>
              </mc:Choice>
              <mc:Fallback>
                <p:oleObj name="Equation" r:id="rId5" imgW="15228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1113" y="2484437"/>
                        <a:ext cx="241300" cy="625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ext Box 42"/>
          <p:cNvSpPr txBox="1">
            <a:spLocks noChangeArrowheads="1"/>
          </p:cNvSpPr>
          <p:nvPr/>
        </p:nvSpPr>
        <p:spPr bwMode="auto">
          <a:xfrm>
            <a:off x="5202238" y="2498725"/>
            <a:ext cx="420688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i="1" dirty="0"/>
              <a:t>t</a:t>
            </a:r>
            <a:endParaRPr lang="en-CA" i="1" dirty="0"/>
          </a:p>
        </p:txBody>
      </p:sp>
      <p:graphicFrame>
        <p:nvGraphicFramePr>
          <p:cNvPr id="45" name="Object 6"/>
          <p:cNvGraphicFramePr>
            <a:graphicFrameLocks noChangeAspect="1"/>
          </p:cNvGraphicFramePr>
          <p:nvPr/>
        </p:nvGraphicFramePr>
        <p:xfrm>
          <a:off x="6700838" y="2484437"/>
          <a:ext cx="241300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9" name="Equation" r:id="rId7" imgW="152280" imgH="393480" progId="Equation.3">
                  <p:embed/>
                </p:oleObj>
              </mc:Choice>
              <mc:Fallback>
                <p:oleObj name="Equation" r:id="rId7" imgW="15228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0838" y="2484437"/>
                        <a:ext cx="241300" cy="625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3"/>
          <p:cNvGraphicFramePr>
            <a:graphicFrameLocks noChangeAspect="1"/>
          </p:cNvGraphicFramePr>
          <p:nvPr/>
        </p:nvGraphicFramePr>
        <p:xfrm>
          <a:off x="3821113" y="3094037"/>
          <a:ext cx="241300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0" name="Equation" r:id="rId9" imgW="152280" imgH="393480" progId="Equation.3">
                  <p:embed/>
                </p:oleObj>
              </mc:Choice>
              <mc:Fallback>
                <p:oleObj name="Equation" r:id="rId9" imgW="15228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1113" y="3094037"/>
                        <a:ext cx="241300" cy="625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Text Box 46"/>
          <p:cNvSpPr txBox="1">
            <a:spLocks noChangeArrowheads="1"/>
          </p:cNvSpPr>
          <p:nvPr/>
        </p:nvSpPr>
        <p:spPr bwMode="auto">
          <a:xfrm>
            <a:off x="5202238" y="3108325"/>
            <a:ext cx="420688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i="1"/>
              <a:t>t</a:t>
            </a:r>
            <a:endParaRPr lang="en-CA" i="1"/>
          </a:p>
        </p:txBody>
      </p:sp>
      <p:graphicFrame>
        <p:nvGraphicFramePr>
          <p:cNvPr id="49" name="Object 4"/>
          <p:cNvGraphicFramePr>
            <a:graphicFrameLocks noChangeAspect="1"/>
          </p:cNvGraphicFramePr>
          <p:nvPr/>
        </p:nvGraphicFramePr>
        <p:xfrm>
          <a:off x="6700838" y="3094037"/>
          <a:ext cx="241300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1" name="Equation" r:id="rId11" imgW="152280" imgH="393480" progId="Equation.3">
                  <p:embed/>
                </p:oleObj>
              </mc:Choice>
              <mc:Fallback>
                <p:oleObj name="Equation" r:id="rId11" imgW="15228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0838" y="3094037"/>
                        <a:ext cx="241300" cy="625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TextBox 49"/>
          <p:cNvSpPr txBox="1"/>
          <p:nvPr/>
        </p:nvSpPr>
        <p:spPr>
          <a:xfrm>
            <a:off x="152400" y="76200"/>
            <a:ext cx="48638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Application of Solving Rational Equations</a:t>
            </a:r>
            <a:endParaRPr lang="en-US" sz="20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2057400" y="4038600"/>
            <a:ext cx="1992853" cy="923330"/>
            <a:chOff x="69008" y="4114800"/>
            <a:chExt cx="1992853" cy="923330"/>
          </a:xfrm>
        </p:grpSpPr>
        <p:sp>
          <p:nvSpPr>
            <p:cNvPr id="53" name="TextBox 52"/>
            <p:cNvSpPr txBox="1"/>
            <p:nvPr/>
          </p:nvSpPr>
          <p:spPr>
            <a:xfrm>
              <a:off x="304800" y="4267200"/>
              <a:ext cx="1596912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Portion of job</a:t>
              </a:r>
            </a:p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completed by the </a:t>
              </a:r>
            </a:p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painter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9008" y="4114800"/>
              <a:ext cx="199285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atin typeface="Arial" pitchFamily="34" charset="0"/>
                  <a:cs typeface="Arial" pitchFamily="34" charset="0"/>
                </a:rPr>
                <a:t>(       )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4572000" y="4038600"/>
            <a:ext cx="1992853" cy="923330"/>
            <a:chOff x="221408" y="5036392"/>
            <a:chExt cx="1992853" cy="923330"/>
          </a:xfrm>
        </p:grpSpPr>
        <p:sp>
          <p:nvSpPr>
            <p:cNvPr id="56" name="TextBox 55"/>
            <p:cNvSpPr txBox="1"/>
            <p:nvPr/>
          </p:nvSpPr>
          <p:spPr>
            <a:xfrm>
              <a:off x="457200" y="5172670"/>
              <a:ext cx="1596912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Portion of job</a:t>
              </a:r>
            </a:p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completed by the </a:t>
              </a:r>
            </a:p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assistant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221408" y="5036392"/>
              <a:ext cx="199285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atin typeface="Arial" pitchFamily="34" charset="0"/>
                  <a:cs typeface="Arial" pitchFamily="34" charset="0"/>
                </a:rPr>
                <a:t>(       )</a:t>
              </a:r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4070236" y="4191000"/>
            <a:ext cx="51488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477000" y="4191000"/>
            <a:ext cx="51488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=</a:t>
            </a:r>
          </a:p>
        </p:txBody>
      </p:sp>
      <p:grpSp>
        <p:nvGrpSpPr>
          <p:cNvPr id="61" name="Group 60"/>
          <p:cNvGrpSpPr/>
          <p:nvPr/>
        </p:nvGrpSpPr>
        <p:grpSpPr>
          <a:xfrm>
            <a:off x="6849374" y="4038600"/>
            <a:ext cx="1223412" cy="1090385"/>
            <a:chOff x="153834" y="5036392"/>
            <a:chExt cx="1223412" cy="1090385"/>
          </a:xfrm>
        </p:grpSpPr>
        <p:sp>
          <p:nvSpPr>
            <p:cNvPr id="62" name="TextBox 61"/>
            <p:cNvSpPr txBox="1"/>
            <p:nvPr/>
          </p:nvSpPr>
          <p:spPr>
            <a:xfrm>
              <a:off x="457200" y="5172670"/>
              <a:ext cx="702436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   1</a:t>
              </a:r>
            </a:p>
            <a:p>
              <a:r>
                <a:rPr lang="en-US" sz="1400" dirty="0">
                  <a:latin typeface="Arial" pitchFamily="34" charset="0"/>
                  <a:cs typeface="Arial" pitchFamily="34" charset="0"/>
                </a:rPr>
                <a:t>w</a:t>
              </a:r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hole </a:t>
              </a:r>
            </a:p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job</a:t>
              </a:r>
            </a:p>
            <a:p>
              <a:endParaRPr lang="en-US" sz="1400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53834" y="5036392"/>
              <a:ext cx="122341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atin typeface="Arial" pitchFamily="34" charset="0"/>
                  <a:cs typeface="Arial" pitchFamily="34" charset="0"/>
                </a:rPr>
                <a:t>(   )</a:t>
              </a:r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8153400" y="6338491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6.4.</a:t>
            </a:r>
            <a:r>
              <a:rPr lang="en-US" sz="1400" i="1" dirty="0">
                <a:latin typeface="Arial" pitchFamily="34" charset="0"/>
                <a:cs typeface="Arial" pitchFamily="34" charset="0"/>
              </a:rPr>
              <a:t>9</a:t>
            </a:r>
            <a:endParaRPr lang="en-US" sz="1400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44" grpId="0"/>
      <p:bldP spid="4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1694" y="1066800"/>
            <a:ext cx="5002306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Object 0"/>
          <p:cNvGraphicFramePr>
            <a:graphicFrameLocks noChangeAspect="1"/>
          </p:cNvGraphicFramePr>
          <p:nvPr/>
        </p:nvGraphicFramePr>
        <p:xfrm>
          <a:off x="2362200" y="609600"/>
          <a:ext cx="1106488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3" name="Equation" r:id="rId4" imgW="583920" imgH="393480" progId="Equation.3">
                  <p:embed/>
                </p:oleObj>
              </mc:Choice>
              <mc:Fallback>
                <p:oleObj name="Equation" r:id="rId4" imgW="58392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609600"/>
                        <a:ext cx="1106488" cy="746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1"/>
          <p:cNvGraphicFramePr>
            <a:graphicFrameLocks noChangeAspect="1"/>
          </p:cNvGraphicFramePr>
          <p:nvPr/>
        </p:nvGraphicFramePr>
        <p:xfrm>
          <a:off x="2286000" y="2514600"/>
          <a:ext cx="1347788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4" name="Equation" r:id="rId6" imgW="711000" imgH="177480" progId="Equation.3">
                  <p:embed/>
                </p:oleObj>
              </mc:Choice>
              <mc:Fallback>
                <p:oleObj name="Equation" r:id="rId6" imgW="711000" imgH="177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514600"/>
                        <a:ext cx="1347788" cy="338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2790825" y="2971800"/>
          <a:ext cx="866775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5" name="Equation" r:id="rId8" imgW="457200" imgH="177480" progId="Equation.DSMT4">
                  <p:embed/>
                </p:oleObj>
              </mc:Choice>
              <mc:Fallback>
                <p:oleObj name="Equation" r:id="rId8" imgW="457200" imgH="177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0825" y="2971800"/>
                        <a:ext cx="866775" cy="338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3657600" y="762000"/>
            <a:ext cx="1150123" cy="437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000" dirty="0" smtClean="0">
                <a:solidFill>
                  <a:srgbClr val="008000"/>
                </a:solidFill>
              </a:rPr>
              <a:t>LCD </a:t>
            </a:r>
            <a:r>
              <a:rPr lang="en-US" sz="2000" dirty="0">
                <a:solidFill>
                  <a:srgbClr val="008000"/>
                </a:solidFill>
              </a:rPr>
              <a:t>= 12.</a:t>
            </a:r>
            <a:endParaRPr lang="en-CA" sz="2000" dirty="0">
              <a:solidFill>
                <a:srgbClr val="008000"/>
              </a:solidFill>
            </a:endParaRP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685800" y="4419600"/>
            <a:ext cx="3657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CA" sz="2000" dirty="0">
                <a:latin typeface="Arial" pitchFamily="34" charset="0"/>
                <a:cs typeface="Arial" pitchFamily="34" charset="0"/>
                <a:sym typeface="Symbol" pitchFamily="18" charset="2"/>
              </a:rPr>
              <a:t>Working together they will paint the room in </a:t>
            </a:r>
            <a:r>
              <a:rPr lang="en-CA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2.4 hours</a:t>
            </a:r>
            <a:r>
              <a:rPr lang="en-CA" sz="2000" dirty="0">
                <a:latin typeface="Arial" pitchFamily="34" charset="0"/>
                <a:cs typeface="Arial" pitchFamily="34" charset="0"/>
                <a:sym typeface="Symbol" pitchFamily="18" charset="2"/>
              </a:rPr>
              <a:t>.</a:t>
            </a:r>
          </a:p>
        </p:txBody>
      </p:sp>
      <p:graphicFrame>
        <p:nvGraphicFramePr>
          <p:cNvPr id="7" name="Object 9"/>
          <p:cNvGraphicFramePr>
            <a:graphicFrameLocks noChangeAspect="1"/>
          </p:cNvGraphicFramePr>
          <p:nvPr/>
        </p:nvGraphicFramePr>
        <p:xfrm>
          <a:off x="2887662" y="3365500"/>
          <a:ext cx="769938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6" name="Equation" r:id="rId10" imgW="406080" imgH="393480" progId="Equation.DSMT4">
                  <p:embed/>
                </p:oleObj>
              </mc:Choice>
              <mc:Fallback>
                <p:oleObj name="Equation" r:id="rId10" imgW="40608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7662" y="3365500"/>
                        <a:ext cx="769938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2" name="Object 6"/>
          <p:cNvGraphicFramePr>
            <a:graphicFrameLocks noChangeAspect="1"/>
          </p:cNvGraphicFramePr>
          <p:nvPr/>
        </p:nvGraphicFramePr>
        <p:xfrm>
          <a:off x="1413296" y="1447800"/>
          <a:ext cx="2551112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7" name="Equation" r:id="rId12" imgW="1346040" imgH="393480" progId="Equation.DSMT4">
                  <p:embed/>
                </p:oleObj>
              </mc:Choice>
              <mc:Fallback>
                <p:oleObj name="Equation" r:id="rId12" imgW="134604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3296" y="1447800"/>
                        <a:ext cx="2551112" cy="746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52400" y="76200"/>
            <a:ext cx="48638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Application of Solving Rational Equations</a:t>
            </a:r>
            <a:endParaRPr lang="en-US" sz="20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153400" y="6359732"/>
            <a:ext cx="6815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6.4.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10</a:t>
            </a:r>
            <a:endParaRPr lang="en-US" sz="1400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04800"/>
            <a:ext cx="136263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905000" y="30480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Your Turn</a:t>
            </a:r>
          </a:p>
        </p:txBody>
      </p:sp>
      <p:sp>
        <p:nvSpPr>
          <p:cNvPr id="4" name="Rectangle 3"/>
          <p:cNvSpPr/>
          <p:nvPr/>
        </p:nvSpPr>
        <p:spPr>
          <a:xfrm>
            <a:off x="1905000" y="990600"/>
            <a:ext cx="6553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Andrea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can wallpaper a bathroom in 3 hr.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Erin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can wallpaper the same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bathroom in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5 hr. How long would it take them if they worked together?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81000" y="2300288"/>
            <a:ext cx="7327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CA"/>
              <a:t>Let </a:t>
            </a:r>
            <a:r>
              <a:rPr lang="en-CA" i="1"/>
              <a:t>t</a:t>
            </a:r>
            <a:r>
              <a:rPr lang="en-CA"/>
              <a:t> be the time it takes them to paint the room together. 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752600" y="2790825"/>
            <a:ext cx="5829301" cy="1841500"/>
            <a:chOff x="1752600" y="1862137"/>
            <a:chExt cx="5829301" cy="1841500"/>
          </a:xfrm>
        </p:grpSpPr>
        <p:grpSp>
          <p:nvGrpSpPr>
            <p:cNvPr id="7" name="Group 13"/>
            <p:cNvGrpSpPr>
              <a:grpSpLocks/>
            </p:cNvGrpSpPr>
            <p:nvPr/>
          </p:nvGrpSpPr>
          <p:grpSpPr bwMode="auto">
            <a:xfrm>
              <a:off x="1752600" y="1900237"/>
              <a:ext cx="5753100" cy="1803400"/>
              <a:chOff x="1072" y="1544"/>
              <a:chExt cx="3624" cy="1136"/>
            </a:xfrm>
          </p:grpSpPr>
          <p:sp>
            <p:nvSpPr>
              <p:cNvPr id="13" name="Rectangle 14"/>
              <p:cNvSpPr>
                <a:spLocks noChangeArrowheads="1"/>
              </p:cNvSpPr>
              <p:nvPr/>
            </p:nvSpPr>
            <p:spPr bwMode="auto">
              <a:xfrm>
                <a:off x="3790" y="2301"/>
                <a:ext cx="906" cy="379"/>
              </a:xfrm>
              <a:prstGeom prst="rect">
                <a:avLst/>
              </a:prstGeom>
              <a:noFill/>
              <a:ln w="9525">
                <a:solidFill>
                  <a:srgbClr val="00B0F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en-CA" sz="2800"/>
              </a:p>
            </p:txBody>
          </p:sp>
          <p:sp>
            <p:nvSpPr>
              <p:cNvPr id="14" name="Rectangle 15"/>
              <p:cNvSpPr>
                <a:spLocks noChangeArrowheads="1"/>
              </p:cNvSpPr>
              <p:nvPr/>
            </p:nvSpPr>
            <p:spPr bwMode="auto">
              <a:xfrm>
                <a:off x="2884" y="2301"/>
                <a:ext cx="906" cy="379"/>
              </a:xfrm>
              <a:prstGeom prst="rect">
                <a:avLst/>
              </a:prstGeom>
              <a:noFill/>
              <a:ln w="9525">
                <a:solidFill>
                  <a:srgbClr val="00B0F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en-CA" sz="2800"/>
              </a:p>
            </p:txBody>
          </p:sp>
          <p:sp>
            <p:nvSpPr>
              <p:cNvPr id="15" name="Rectangle 16"/>
              <p:cNvSpPr>
                <a:spLocks noChangeArrowheads="1"/>
              </p:cNvSpPr>
              <p:nvPr/>
            </p:nvSpPr>
            <p:spPr bwMode="auto">
              <a:xfrm>
                <a:off x="1978" y="2301"/>
                <a:ext cx="906" cy="379"/>
              </a:xfrm>
              <a:prstGeom prst="rect">
                <a:avLst/>
              </a:prstGeom>
              <a:noFill/>
              <a:ln w="9525">
                <a:solidFill>
                  <a:srgbClr val="00B0F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en-CA" sz="2800"/>
              </a:p>
            </p:txBody>
          </p:sp>
          <p:sp>
            <p:nvSpPr>
              <p:cNvPr id="16" name="Rectangle 17"/>
              <p:cNvSpPr>
                <a:spLocks noChangeArrowheads="1"/>
              </p:cNvSpPr>
              <p:nvPr/>
            </p:nvSpPr>
            <p:spPr bwMode="auto">
              <a:xfrm>
                <a:off x="1072" y="2301"/>
                <a:ext cx="906" cy="379"/>
              </a:xfrm>
              <a:prstGeom prst="rect">
                <a:avLst/>
              </a:prstGeom>
              <a:noFill/>
              <a:ln w="9525">
                <a:solidFill>
                  <a:srgbClr val="00B0F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en-CA" sz="2800"/>
              </a:p>
            </p:txBody>
          </p:sp>
          <p:sp>
            <p:nvSpPr>
              <p:cNvPr id="17" name="Rectangle 18"/>
              <p:cNvSpPr>
                <a:spLocks noChangeArrowheads="1"/>
              </p:cNvSpPr>
              <p:nvPr/>
            </p:nvSpPr>
            <p:spPr bwMode="auto">
              <a:xfrm>
                <a:off x="3790" y="1923"/>
                <a:ext cx="906" cy="378"/>
              </a:xfrm>
              <a:prstGeom prst="rect">
                <a:avLst/>
              </a:prstGeom>
              <a:noFill/>
              <a:ln w="9525">
                <a:solidFill>
                  <a:srgbClr val="00B0F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en-CA" sz="2800"/>
              </a:p>
            </p:txBody>
          </p:sp>
          <p:sp>
            <p:nvSpPr>
              <p:cNvPr id="18" name="Rectangle 19"/>
              <p:cNvSpPr>
                <a:spLocks noChangeArrowheads="1"/>
              </p:cNvSpPr>
              <p:nvPr/>
            </p:nvSpPr>
            <p:spPr bwMode="auto">
              <a:xfrm>
                <a:off x="2884" y="1923"/>
                <a:ext cx="906" cy="378"/>
              </a:xfrm>
              <a:prstGeom prst="rect">
                <a:avLst/>
              </a:prstGeom>
              <a:noFill/>
              <a:ln w="9525">
                <a:solidFill>
                  <a:srgbClr val="00B0F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en-CA" sz="2800"/>
              </a:p>
            </p:txBody>
          </p:sp>
          <p:sp>
            <p:nvSpPr>
              <p:cNvPr id="19" name="Rectangle 20"/>
              <p:cNvSpPr>
                <a:spLocks noChangeArrowheads="1"/>
              </p:cNvSpPr>
              <p:nvPr/>
            </p:nvSpPr>
            <p:spPr bwMode="auto">
              <a:xfrm>
                <a:off x="1978" y="1923"/>
                <a:ext cx="906" cy="378"/>
              </a:xfrm>
              <a:prstGeom prst="rect">
                <a:avLst/>
              </a:prstGeom>
              <a:noFill/>
              <a:ln w="9525">
                <a:solidFill>
                  <a:srgbClr val="00B0F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en-CA" sz="2800"/>
              </a:p>
            </p:txBody>
          </p:sp>
          <p:sp>
            <p:nvSpPr>
              <p:cNvPr id="20" name="Rectangle 21"/>
              <p:cNvSpPr>
                <a:spLocks noChangeArrowheads="1"/>
              </p:cNvSpPr>
              <p:nvPr/>
            </p:nvSpPr>
            <p:spPr bwMode="auto">
              <a:xfrm>
                <a:off x="1072" y="1923"/>
                <a:ext cx="906" cy="378"/>
              </a:xfrm>
              <a:prstGeom prst="rect">
                <a:avLst/>
              </a:prstGeom>
              <a:noFill/>
              <a:ln w="9525">
                <a:solidFill>
                  <a:srgbClr val="00B0F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en-CA" sz="2800"/>
              </a:p>
            </p:txBody>
          </p:sp>
          <p:sp>
            <p:nvSpPr>
              <p:cNvPr id="21" name="Rectangle 22"/>
              <p:cNvSpPr>
                <a:spLocks noChangeArrowheads="1"/>
              </p:cNvSpPr>
              <p:nvPr/>
            </p:nvSpPr>
            <p:spPr bwMode="auto">
              <a:xfrm>
                <a:off x="3790" y="1544"/>
                <a:ext cx="906" cy="379"/>
              </a:xfrm>
              <a:prstGeom prst="rect">
                <a:avLst/>
              </a:prstGeom>
              <a:noFill/>
              <a:ln w="9525">
                <a:solidFill>
                  <a:srgbClr val="00B0F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en-CA" sz="2800"/>
              </a:p>
            </p:txBody>
          </p:sp>
          <p:sp>
            <p:nvSpPr>
              <p:cNvPr id="22" name="Rectangle 23"/>
              <p:cNvSpPr>
                <a:spLocks noChangeArrowheads="1"/>
              </p:cNvSpPr>
              <p:nvPr/>
            </p:nvSpPr>
            <p:spPr bwMode="auto">
              <a:xfrm>
                <a:off x="2884" y="1544"/>
                <a:ext cx="906" cy="379"/>
              </a:xfrm>
              <a:prstGeom prst="rect">
                <a:avLst/>
              </a:prstGeom>
              <a:noFill/>
              <a:ln w="9525">
                <a:solidFill>
                  <a:srgbClr val="00B0F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en-CA" sz="2800"/>
              </a:p>
            </p:txBody>
          </p:sp>
          <p:sp>
            <p:nvSpPr>
              <p:cNvPr id="23" name="Rectangle 24"/>
              <p:cNvSpPr>
                <a:spLocks noChangeArrowheads="1"/>
              </p:cNvSpPr>
              <p:nvPr/>
            </p:nvSpPr>
            <p:spPr bwMode="auto">
              <a:xfrm>
                <a:off x="1978" y="1544"/>
                <a:ext cx="906" cy="379"/>
              </a:xfrm>
              <a:prstGeom prst="rect">
                <a:avLst/>
              </a:prstGeom>
              <a:noFill/>
              <a:ln w="9525">
                <a:solidFill>
                  <a:srgbClr val="00B0F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en-CA" sz="2800"/>
              </a:p>
            </p:txBody>
          </p:sp>
          <p:sp>
            <p:nvSpPr>
              <p:cNvPr id="24" name="Rectangle 25"/>
              <p:cNvSpPr>
                <a:spLocks noChangeArrowheads="1"/>
              </p:cNvSpPr>
              <p:nvPr/>
            </p:nvSpPr>
            <p:spPr bwMode="auto">
              <a:xfrm>
                <a:off x="1072" y="1544"/>
                <a:ext cx="906" cy="379"/>
              </a:xfrm>
              <a:prstGeom prst="rect">
                <a:avLst/>
              </a:prstGeom>
              <a:noFill/>
              <a:ln w="9525">
                <a:solidFill>
                  <a:srgbClr val="00B0F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en-CA" sz="2800"/>
              </a:p>
            </p:txBody>
          </p:sp>
          <p:sp>
            <p:nvSpPr>
              <p:cNvPr id="25" name="Line 26"/>
              <p:cNvSpPr>
                <a:spLocks noChangeShapeType="1"/>
              </p:cNvSpPr>
              <p:nvPr/>
            </p:nvSpPr>
            <p:spPr bwMode="auto">
              <a:xfrm>
                <a:off x="1072" y="1544"/>
                <a:ext cx="3624" cy="0"/>
              </a:xfrm>
              <a:prstGeom prst="line">
                <a:avLst/>
              </a:prstGeom>
              <a:noFill/>
              <a:ln w="28575" cap="sq">
                <a:solidFill>
                  <a:srgbClr val="00B0F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27"/>
              <p:cNvSpPr>
                <a:spLocks noChangeShapeType="1"/>
              </p:cNvSpPr>
              <p:nvPr/>
            </p:nvSpPr>
            <p:spPr bwMode="auto">
              <a:xfrm>
                <a:off x="1072" y="1923"/>
                <a:ext cx="3624" cy="0"/>
              </a:xfrm>
              <a:prstGeom prst="line">
                <a:avLst/>
              </a:prstGeom>
              <a:noFill/>
              <a:ln w="12700">
                <a:solidFill>
                  <a:srgbClr val="00B0F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28"/>
              <p:cNvSpPr>
                <a:spLocks noChangeShapeType="1"/>
              </p:cNvSpPr>
              <p:nvPr/>
            </p:nvSpPr>
            <p:spPr bwMode="auto">
              <a:xfrm>
                <a:off x="1072" y="2301"/>
                <a:ext cx="3624" cy="0"/>
              </a:xfrm>
              <a:prstGeom prst="line">
                <a:avLst/>
              </a:prstGeom>
              <a:noFill/>
              <a:ln w="12700">
                <a:solidFill>
                  <a:srgbClr val="00B0F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29"/>
              <p:cNvSpPr>
                <a:spLocks noChangeShapeType="1"/>
              </p:cNvSpPr>
              <p:nvPr/>
            </p:nvSpPr>
            <p:spPr bwMode="auto">
              <a:xfrm>
                <a:off x="1072" y="2680"/>
                <a:ext cx="3624" cy="0"/>
              </a:xfrm>
              <a:prstGeom prst="line">
                <a:avLst/>
              </a:prstGeom>
              <a:noFill/>
              <a:ln w="28575" cap="sq">
                <a:solidFill>
                  <a:srgbClr val="00B0F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30"/>
              <p:cNvSpPr>
                <a:spLocks noChangeShapeType="1"/>
              </p:cNvSpPr>
              <p:nvPr/>
            </p:nvSpPr>
            <p:spPr bwMode="auto">
              <a:xfrm>
                <a:off x="1072" y="1544"/>
                <a:ext cx="0" cy="1136"/>
              </a:xfrm>
              <a:prstGeom prst="line">
                <a:avLst/>
              </a:prstGeom>
              <a:noFill/>
              <a:ln w="28575" cap="sq">
                <a:solidFill>
                  <a:srgbClr val="00B0F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31"/>
              <p:cNvSpPr>
                <a:spLocks noChangeShapeType="1"/>
              </p:cNvSpPr>
              <p:nvPr/>
            </p:nvSpPr>
            <p:spPr bwMode="auto">
              <a:xfrm>
                <a:off x="1978" y="1544"/>
                <a:ext cx="0" cy="1136"/>
              </a:xfrm>
              <a:prstGeom prst="line">
                <a:avLst/>
              </a:prstGeom>
              <a:noFill/>
              <a:ln w="12700">
                <a:solidFill>
                  <a:srgbClr val="00B0F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32"/>
              <p:cNvSpPr>
                <a:spLocks noChangeShapeType="1"/>
              </p:cNvSpPr>
              <p:nvPr/>
            </p:nvSpPr>
            <p:spPr bwMode="auto">
              <a:xfrm>
                <a:off x="2884" y="1544"/>
                <a:ext cx="0" cy="1136"/>
              </a:xfrm>
              <a:prstGeom prst="line">
                <a:avLst/>
              </a:prstGeom>
              <a:noFill/>
              <a:ln w="12700">
                <a:solidFill>
                  <a:srgbClr val="00B0F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33"/>
              <p:cNvSpPr>
                <a:spLocks noChangeShapeType="1"/>
              </p:cNvSpPr>
              <p:nvPr/>
            </p:nvSpPr>
            <p:spPr bwMode="auto">
              <a:xfrm>
                <a:off x="3790" y="1544"/>
                <a:ext cx="0" cy="1136"/>
              </a:xfrm>
              <a:prstGeom prst="line">
                <a:avLst/>
              </a:prstGeom>
              <a:noFill/>
              <a:ln w="12700">
                <a:solidFill>
                  <a:srgbClr val="00B0F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34"/>
              <p:cNvSpPr>
                <a:spLocks noChangeShapeType="1"/>
              </p:cNvSpPr>
              <p:nvPr/>
            </p:nvSpPr>
            <p:spPr bwMode="auto">
              <a:xfrm>
                <a:off x="4696" y="1544"/>
                <a:ext cx="0" cy="1136"/>
              </a:xfrm>
              <a:prstGeom prst="line">
                <a:avLst/>
              </a:prstGeom>
              <a:noFill/>
              <a:ln w="28575" cap="sq">
                <a:solidFill>
                  <a:srgbClr val="00B0F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" name="Text Box 35"/>
            <p:cNvSpPr txBox="1">
              <a:spLocks noChangeArrowheads="1"/>
            </p:cNvSpPr>
            <p:nvPr/>
          </p:nvSpPr>
          <p:spPr bwMode="auto">
            <a:xfrm>
              <a:off x="2060575" y="2519362"/>
              <a:ext cx="8874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sz="2000"/>
                <a:t>painter</a:t>
              </a:r>
              <a:endParaRPr lang="en-CA" sz="2000"/>
            </a:p>
          </p:txBody>
        </p:sp>
        <p:sp>
          <p:nvSpPr>
            <p:cNvPr id="9" name="Text Box 36"/>
            <p:cNvSpPr txBox="1">
              <a:spLocks noChangeArrowheads="1"/>
            </p:cNvSpPr>
            <p:nvPr/>
          </p:nvSpPr>
          <p:spPr bwMode="auto">
            <a:xfrm>
              <a:off x="1990725" y="3128962"/>
              <a:ext cx="10414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sz="2000" dirty="0"/>
                <a:t>assistant</a:t>
              </a:r>
              <a:endParaRPr lang="en-CA" sz="2000" dirty="0"/>
            </a:p>
          </p:txBody>
        </p:sp>
        <p:sp>
          <p:nvSpPr>
            <p:cNvPr id="10" name="Text Box 37"/>
            <p:cNvSpPr txBox="1">
              <a:spLocks noChangeArrowheads="1"/>
            </p:cNvSpPr>
            <p:nvPr/>
          </p:nvSpPr>
          <p:spPr bwMode="auto">
            <a:xfrm>
              <a:off x="3209925" y="2014537"/>
              <a:ext cx="148748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CA" sz="2000" dirty="0"/>
                <a:t>rate of work </a:t>
              </a:r>
            </a:p>
          </p:txBody>
        </p:sp>
        <p:sp>
          <p:nvSpPr>
            <p:cNvPr id="11" name="Text Box 38"/>
            <p:cNvSpPr txBox="1">
              <a:spLocks noChangeArrowheads="1"/>
            </p:cNvSpPr>
            <p:nvPr/>
          </p:nvSpPr>
          <p:spPr bwMode="auto">
            <a:xfrm>
              <a:off x="4613275" y="2014537"/>
              <a:ext cx="1522413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CA" sz="2000" dirty="0"/>
                <a:t>time worked </a:t>
              </a:r>
            </a:p>
          </p:txBody>
        </p:sp>
        <p:sp>
          <p:nvSpPr>
            <p:cNvPr id="12" name="Text Box 39"/>
            <p:cNvSpPr txBox="1">
              <a:spLocks noChangeArrowheads="1"/>
            </p:cNvSpPr>
            <p:nvPr/>
          </p:nvSpPr>
          <p:spPr bwMode="auto">
            <a:xfrm>
              <a:off x="6084888" y="1862137"/>
              <a:ext cx="1497013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CA" sz="2000"/>
                <a:t>part of work completed </a:t>
              </a:r>
            </a:p>
          </p:txBody>
        </p:sp>
      </p:grpSp>
      <p:graphicFrame>
        <p:nvGraphicFramePr>
          <p:cNvPr id="34" name="Object 5"/>
          <p:cNvGraphicFramePr>
            <a:graphicFrameLocks noChangeAspect="1"/>
          </p:cNvGraphicFramePr>
          <p:nvPr/>
        </p:nvGraphicFramePr>
        <p:xfrm>
          <a:off x="3830638" y="3413125"/>
          <a:ext cx="222250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6" name="Equation" r:id="rId4" imgW="139680" imgH="393480" progId="Equation.DSMT4">
                  <p:embed/>
                </p:oleObj>
              </mc:Choice>
              <mc:Fallback>
                <p:oleObj name="Equation" r:id="rId4" imgW="13968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0638" y="3413125"/>
                        <a:ext cx="222250" cy="625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 Box 42"/>
          <p:cNvSpPr txBox="1">
            <a:spLocks noChangeArrowheads="1"/>
          </p:cNvSpPr>
          <p:nvPr/>
        </p:nvSpPr>
        <p:spPr bwMode="auto">
          <a:xfrm>
            <a:off x="5202238" y="3427413"/>
            <a:ext cx="420688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i="1" dirty="0"/>
              <a:t>t</a:t>
            </a:r>
            <a:endParaRPr lang="en-CA" i="1" dirty="0"/>
          </a:p>
        </p:txBody>
      </p:sp>
      <p:graphicFrame>
        <p:nvGraphicFramePr>
          <p:cNvPr id="36" name="Object 6"/>
          <p:cNvGraphicFramePr>
            <a:graphicFrameLocks noChangeAspect="1"/>
          </p:cNvGraphicFramePr>
          <p:nvPr/>
        </p:nvGraphicFramePr>
        <p:xfrm>
          <a:off x="6710363" y="3413125"/>
          <a:ext cx="222250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7" name="Equation" r:id="rId6" imgW="139680" imgH="393480" progId="Equation.DSMT4">
                  <p:embed/>
                </p:oleObj>
              </mc:Choice>
              <mc:Fallback>
                <p:oleObj name="Equation" r:id="rId6" imgW="13968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0363" y="3413125"/>
                        <a:ext cx="222250" cy="625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"/>
          <p:cNvGraphicFramePr>
            <a:graphicFrameLocks noChangeAspect="1"/>
          </p:cNvGraphicFramePr>
          <p:nvPr/>
        </p:nvGraphicFramePr>
        <p:xfrm>
          <a:off x="3830638" y="4022725"/>
          <a:ext cx="222250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8" name="Equation" r:id="rId8" imgW="139680" imgH="393480" progId="Equation.DSMT4">
                  <p:embed/>
                </p:oleObj>
              </mc:Choice>
              <mc:Fallback>
                <p:oleObj name="Equation" r:id="rId8" imgW="13968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0638" y="4022725"/>
                        <a:ext cx="222250" cy="625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 Box 46"/>
          <p:cNvSpPr txBox="1">
            <a:spLocks noChangeArrowheads="1"/>
          </p:cNvSpPr>
          <p:nvPr/>
        </p:nvSpPr>
        <p:spPr bwMode="auto">
          <a:xfrm>
            <a:off x="5202238" y="4037013"/>
            <a:ext cx="420688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i="1"/>
              <a:t>t</a:t>
            </a:r>
            <a:endParaRPr lang="en-CA" i="1"/>
          </a:p>
        </p:txBody>
      </p:sp>
      <p:graphicFrame>
        <p:nvGraphicFramePr>
          <p:cNvPr id="39" name="Object 4"/>
          <p:cNvGraphicFramePr>
            <a:graphicFrameLocks noChangeAspect="1"/>
          </p:cNvGraphicFramePr>
          <p:nvPr/>
        </p:nvGraphicFramePr>
        <p:xfrm>
          <a:off x="6710363" y="4022725"/>
          <a:ext cx="222250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9" name="Equation" r:id="rId10" imgW="139680" imgH="393480" progId="Equation.DSMT4">
                  <p:embed/>
                </p:oleObj>
              </mc:Choice>
              <mc:Fallback>
                <p:oleObj name="Equation" r:id="rId10" imgW="13968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0363" y="4022725"/>
                        <a:ext cx="222250" cy="625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8" name="Object 6"/>
          <p:cNvGraphicFramePr>
            <a:graphicFrameLocks noChangeAspect="1"/>
          </p:cNvGraphicFramePr>
          <p:nvPr/>
        </p:nvGraphicFramePr>
        <p:xfrm>
          <a:off x="2209800" y="5029200"/>
          <a:ext cx="1081088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0" name="Equation" r:id="rId12" imgW="571320" imgH="393480" progId="Equation.DSMT4">
                  <p:embed/>
                </p:oleObj>
              </mc:Choice>
              <mc:Fallback>
                <p:oleObj name="Equation" r:id="rId12" imgW="57132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5029200"/>
                        <a:ext cx="1081088" cy="746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9" name="Object 7"/>
          <p:cNvGraphicFramePr>
            <a:graphicFrameLocks noChangeAspect="1"/>
          </p:cNvGraphicFramePr>
          <p:nvPr/>
        </p:nvGraphicFramePr>
        <p:xfrm>
          <a:off x="2735263" y="5791200"/>
          <a:ext cx="769937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1" name="Equation" r:id="rId14" imgW="406080" imgH="393480" progId="Equation.DSMT4">
                  <p:embed/>
                </p:oleObj>
              </mc:Choice>
              <mc:Fallback>
                <p:oleObj name="Equation" r:id="rId14" imgW="406080" imgH="393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5263" y="5791200"/>
                        <a:ext cx="769937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Rectangle 11"/>
          <p:cNvSpPr>
            <a:spLocks noChangeArrowheads="1"/>
          </p:cNvSpPr>
          <p:nvPr/>
        </p:nvSpPr>
        <p:spPr bwMode="auto">
          <a:xfrm>
            <a:off x="4419600" y="5029200"/>
            <a:ext cx="3657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CA" sz="2000" dirty="0">
                <a:latin typeface="Arial" pitchFamily="34" charset="0"/>
                <a:cs typeface="Arial" pitchFamily="34" charset="0"/>
                <a:sym typeface="Symbol" pitchFamily="18" charset="2"/>
              </a:rPr>
              <a:t>Working together they will </a:t>
            </a:r>
            <a:r>
              <a:rPr lang="en-CA" sz="2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paper </a:t>
            </a:r>
            <a:r>
              <a:rPr lang="en-CA" sz="2000" dirty="0">
                <a:latin typeface="Arial" pitchFamily="34" charset="0"/>
                <a:cs typeface="Arial" pitchFamily="34" charset="0"/>
                <a:sym typeface="Symbol" pitchFamily="18" charset="2"/>
              </a:rPr>
              <a:t>the room in </a:t>
            </a:r>
            <a:r>
              <a:rPr lang="en-CA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1.875 </a:t>
            </a:r>
            <a:r>
              <a:rPr lang="en-CA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hours</a:t>
            </a:r>
            <a:r>
              <a:rPr lang="en-CA" sz="2000" dirty="0">
                <a:latin typeface="Arial" pitchFamily="34" charset="0"/>
                <a:cs typeface="Arial" pitchFamily="34" charset="0"/>
                <a:sym typeface="Symbol" pitchFamily="18" charset="2"/>
              </a:rPr>
              <a:t>.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153400" y="6359732"/>
            <a:ext cx="6682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6.4.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11</a:t>
            </a:r>
            <a:endParaRPr lang="en-US" sz="1400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35" grpId="0"/>
      <p:bldP spid="38" grpId="0"/>
      <p:bldP spid="4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53400" y="6359732"/>
            <a:ext cx="6815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6.4.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12</a:t>
            </a:r>
            <a:endParaRPr lang="en-US" sz="140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609600"/>
            <a:ext cx="35429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Assignment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08538" y="1857345"/>
            <a:ext cx="27061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Suggested Questions: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0423" y="2667000"/>
            <a:ext cx="251383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Part A: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Page 348: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1a, 2, 3a,c, 4, 5, 7, 8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40423" y="4267200"/>
            <a:ext cx="272401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Part B: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Page 348: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11, 12, 14, 15, 18, 27 </a:t>
            </a:r>
          </a:p>
        </p:txBody>
      </p:sp>
    </p:spTree>
    <p:extLst>
      <p:ext uri="{BB962C8B-B14F-4D97-AF65-F5344CB8AC3E}">
        <p14:creationId xmlns:p14="http://schemas.microsoft.com/office/powerpoint/2010/main" val="322439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http://us.cdn3.123rf.com/168nwm/dny3d/dny3d1011/dny3d101100581/8188021-3d-man-with-question-mark-isolated-on-whit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3200400"/>
            <a:ext cx="2362200" cy="2362200"/>
          </a:xfrm>
          <a:prstGeom prst="rect">
            <a:avLst/>
          </a:prstGeom>
          <a:noFill/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73884" y="838200"/>
            <a:ext cx="818431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CA" sz="2000" dirty="0">
                <a:latin typeface="Arial" pitchFamily="34" charset="0"/>
                <a:cs typeface="Arial" pitchFamily="34" charset="0"/>
              </a:rPr>
              <a:t>A </a:t>
            </a:r>
            <a:r>
              <a:rPr lang="en-CA" sz="2000" b="1" dirty="0">
                <a:latin typeface="Arial" pitchFamily="34" charset="0"/>
                <a:cs typeface="Arial" pitchFamily="34" charset="0"/>
              </a:rPr>
              <a:t>rational equation</a:t>
            </a:r>
            <a:r>
              <a:rPr lang="en-CA" sz="2000" dirty="0">
                <a:latin typeface="Arial" pitchFamily="34" charset="0"/>
                <a:cs typeface="Arial" pitchFamily="34" charset="0"/>
              </a:rPr>
              <a:t> is an equation </a:t>
            </a:r>
            <a:r>
              <a:rPr lang="en-CA" sz="2000" dirty="0" smtClean="0">
                <a:latin typeface="Arial" pitchFamily="34" charset="0"/>
                <a:cs typeface="Arial" pitchFamily="34" charset="0"/>
              </a:rPr>
              <a:t>containing at least one </a:t>
            </a:r>
            <a:r>
              <a:rPr lang="en-CA" sz="2000" dirty="0">
                <a:latin typeface="Arial" pitchFamily="34" charset="0"/>
                <a:cs typeface="Arial" pitchFamily="34" charset="0"/>
              </a:rPr>
              <a:t>rational expressions.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381000" y="1644650"/>
            <a:ext cx="6858000" cy="793750"/>
            <a:chOff x="381000" y="1644650"/>
            <a:chExt cx="6858000" cy="793750"/>
          </a:xfrm>
        </p:grpSpPr>
        <p:sp>
          <p:nvSpPr>
            <p:cNvPr id="8" name="Rectangle 4"/>
            <p:cNvSpPr>
              <a:spLocks noChangeArrowheads="1"/>
            </p:cNvSpPr>
            <p:nvPr/>
          </p:nvSpPr>
          <p:spPr bwMode="auto">
            <a:xfrm>
              <a:off x="1600200" y="1797050"/>
              <a:ext cx="56388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CA" sz="2000" dirty="0" smtClean="0">
                  <a:latin typeface="Arial" pitchFamily="34" charset="0"/>
                  <a:cs typeface="Arial" pitchFamily="34" charset="0"/>
                </a:rPr>
                <a:t>and                      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         </a:t>
              </a:r>
              <a:r>
                <a:rPr lang="en-CA" sz="2000" dirty="0" smtClean="0">
                  <a:latin typeface="Arial" pitchFamily="34" charset="0"/>
                  <a:cs typeface="Arial" pitchFamily="34" charset="0"/>
                </a:rPr>
                <a:t>are </a:t>
              </a:r>
              <a:r>
                <a:rPr lang="en-CA" sz="2000" dirty="0">
                  <a:latin typeface="Arial" pitchFamily="34" charset="0"/>
                  <a:cs typeface="Arial" pitchFamily="34" charset="0"/>
                </a:rPr>
                <a:t>rational equations.</a:t>
              </a:r>
            </a:p>
          </p:txBody>
        </p:sp>
        <p:graphicFrame>
          <p:nvGraphicFramePr>
            <p:cNvPr id="9" name="Object 5"/>
            <p:cNvGraphicFramePr>
              <a:graphicFrameLocks noChangeAspect="1"/>
            </p:cNvGraphicFramePr>
            <p:nvPr/>
          </p:nvGraphicFramePr>
          <p:xfrm>
            <a:off x="381000" y="1644650"/>
            <a:ext cx="1155700" cy="746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0" name="Equation" r:id="rId4" imgW="609336" imgH="393529" progId="Equation.3">
                    <p:embed/>
                  </p:oleObj>
                </mc:Choice>
                <mc:Fallback>
                  <p:oleObj name="Equation" r:id="rId4" imgW="609336" imgH="393529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1000" y="1644650"/>
                          <a:ext cx="1155700" cy="746125"/>
                        </a:xfrm>
                        <a:prstGeom prst="rect">
                          <a:avLst/>
                        </a:prstGeom>
                        <a:noFill/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6"/>
            <p:cNvGraphicFramePr>
              <a:graphicFrameLocks noChangeAspect="1"/>
            </p:cNvGraphicFramePr>
            <p:nvPr/>
          </p:nvGraphicFramePr>
          <p:xfrm>
            <a:off x="2209800" y="1644650"/>
            <a:ext cx="1951038" cy="793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1" name="Equation" r:id="rId6" imgW="1028700" imgH="419100" progId="Equation.3">
                    <p:embed/>
                  </p:oleObj>
                </mc:Choice>
                <mc:Fallback>
                  <p:oleObj name="Equation" r:id="rId6" imgW="1028700" imgH="41910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9800" y="1644650"/>
                          <a:ext cx="1951038" cy="793750"/>
                        </a:xfrm>
                        <a:prstGeom prst="rect">
                          <a:avLst/>
                        </a:prstGeom>
                        <a:noFill/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1231899" y="5143500"/>
            <a:ext cx="565550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CA" sz="2000" b="1" dirty="0">
                <a:solidFill>
                  <a:srgbClr val="FF0000"/>
                </a:solidFill>
              </a:rPr>
              <a:t>4.</a:t>
            </a:r>
            <a:r>
              <a:rPr lang="en-CA" sz="2000" b="1" dirty="0"/>
              <a:t> Check the solutions. 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1231900" y="4724400"/>
            <a:ext cx="638303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CA" sz="2000" b="1" dirty="0">
                <a:solidFill>
                  <a:srgbClr val="FF0000"/>
                </a:solidFill>
              </a:rPr>
              <a:t>3.</a:t>
            </a:r>
            <a:r>
              <a:rPr lang="en-CA" sz="2000" b="1" dirty="0"/>
              <a:t> Solve the resulting polynomial equation.</a:t>
            </a: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1231900" y="3984625"/>
            <a:ext cx="50927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CA" sz="2000" b="1" dirty="0">
                <a:solidFill>
                  <a:srgbClr val="FF0000"/>
                </a:solidFill>
              </a:rPr>
              <a:t>2.</a:t>
            </a:r>
            <a:r>
              <a:rPr lang="en-CA" sz="2000" b="1" dirty="0"/>
              <a:t> Clear denominators by multiplying both sides </a:t>
            </a:r>
            <a:r>
              <a:rPr lang="en-CA" sz="2000" b="1" dirty="0" smtClean="0"/>
              <a:t>of </a:t>
            </a:r>
            <a:r>
              <a:rPr lang="en-CA" sz="2000" b="1" dirty="0"/>
              <a:t>the</a:t>
            </a:r>
            <a:r>
              <a:rPr lang="en-US" sz="2000" b="1" dirty="0"/>
              <a:t> </a:t>
            </a:r>
            <a:r>
              <a:rPr lang="en-CA" sz="2000" b="1" dirty="0" smtClean="0"/>
              <a:t>equation </a:t>
            </a:r>
            <a:r>
              <a:rPr lang="en-CA" sz="2000" b="1" dirty="0"/>
              <a:t>by the </a:t>
            </a:r>
            <a:r>
              <a:rPr lang="en-CA" sz="2000" b="1" dirty="0" smtClean="0"/>
              <a:t>LCD.</a:t>
            </a:r>
            <a:endParaRPr lang="en-CA" sz="2000" b="1" dirty="0"/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1231900" y="3511550"/>
            <a:ext cx="638303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CA" sz="2000" b="1" dirty="0">
                <a:solidFill>
                  <a:srgbClr val="FF0000"/>
                </a:solidFill>
              </a:rPr>
              <a:t>1.</a:t>
            </a:r>
            <a:r>
              <a:rPr lang="en-CA" sz="2000" b="1" dirty="0"/>
              <a:t> Find the </a:t>
            </a:r>
            <a:r>
              <a:rPr lang="en-CA" sz="2000" b="1" dirty="0" smtClean="0"/>
              <a:t>LCD  of </a:t>
            </a:r>
            <a:r>
              <a:rPr lang="en-CA" sz="2000" b="1" dirty="0"/>
              <a:t>the denominators. </a:t>
            </a:r>
          </a:p>
        </p:txBody>
      </p:sp>
      <p:grpSp>
        <p:nvGrpSpPr>
          <p:cNvPr id="15" name="Group 15"/>
          <p:cNvGrpSpPr>
            <a:grpSpLocks/>
          </p:cNvGrpSpPr>
          <p:nvPr/>
        </p:nvGrpSpPr>
        <p:grpSpPr bwMode="auto">
          <a:xfrm>
            <a:off x="457200" y="2997200"/>
            <a:ext cx="7874000" cy="2870200"/>
            <a:chOff x="384" y="1832"/>
            <a:chExt cx="4960" cy="1808"/>
          </a:xfrm>
        </p:grpSpPr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432" y="1872"/>
              <a:ext cx="316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CA" sz="2000" b="1" dirty="0">
                  <a:latin typeface="Arial" pitchFamily="34" charset="0"/>
                  <a:cs typeface="Arial" pitchFamily="34" charset="0"/>
                </a:rPr>
                <a:t>To solve a rational equation:</a:t>
              </a:r>
            </a:p>
          </p:txBody>
        </p:sp>
        <p:sp>
          <p:nvSpPr>
            <p:cNvPr id="17" name="Rectangle 12"/>
            <p:cNvSpPr>
              <a:spLocks noChangeArrowheads="1"/>
            </p:cNvSpPr>
            <p:nvPr/>
          </p:nvSpPr>
          <p:spPr bwMode="auto">
            <a:xfrm>
              <a:off x="384" y="1832"/>
              <a:ext cx="4960" cy="180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381000" y="76200"/>
            <a:ext cx="55611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6.4  Solve </a:t>
            </a:r>
            <a:r>
              <a:rPr lang="en-US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Rational </a:t>
            </a:r>
            <a:r>
              <a:rPr lang="en-US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Equations</a:t>
            </a:r>
            <a:endParaRPr lang="en-US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AutoShape 5" descr="data:image/jpg;base64,/9j/4AAQSkZJRgABAQAAAQABAAD/2wCEAAkGBhAQDxAPEBQQFBAVFRYRFBcXDhAUFBUPGRIXFRcQFBYXHSgeFxkvGRUSHy8gIygpLC0sFiAxNTAqNSYrLSkBCQoKDgwOFg8PGikkHyQ1LjUvNSwpKTUvNS0sKS0pKTQ1KiwuNSwpKiwqLCkpKSwuKTYpKyw1NSwpKSkpLCkpKf/AABEIAIYAhgMBIgACEQEDEQH/xAAbAAEAAgMBAQAAAAAAAAAAAAAAAQYCBAUHA//EADoQAAEDAgQCBwUGBgMAAAAAAAEAAgMEEQUSITEGQRMiUWFxgaEHMpGxwRRCUmLR4SMkM4KS8BUlcv/EABkBAQEBAQEBAAAAAAAAAAAAAAADBAECBf/EACQRAQEAAgEDAgcAAAAAAAAAAAABAgMRBBIxIUEFExQyUXGR/9oADAMBAAIRAxEAPwD3FERAREQEREBERBCwmmaxpc4gNGpJNgAsyV5dx9xqY2gtBeXOyQMseu/bORz5WH6rxnl2xo0aLuy49vdbq3jJrb9GzM38T5BEz5F3otGHjxzjYMpXdza67vIdGuFw77JzOBU4w98srusIBIWxRjfK7Lue4aeO6tjPZ1hQblFJT2/8a/G915kzq2WXTY3iS19KfjGE6TNkh73AOZ5vYSB52XcZIHAOaQQdQQbgjtBVUr+Evs7C+kzlg1dC57ngt59EXatd+W9jtodVyaXFX0YE8N30/vSRDbIdTLCPuvG5bsddjqud9xvGR9PhtxuWr+PQwpXwo6tksbJYyHMe0PaRsWkXBX3VmEREQEREBEUF1tSglFovxEclzsQr5Dbo3hhuBqBl89EHfRaWG1/SAh2j2mzh3jQ+q3UHM4iqCyllI0JAYP7iGk/AleW4zAWT0dcGdIKWTO6PmY9Lub3iwI8F6pjtC6anexnvaObra7mkG1+V7W815pjlfLBG5rYKl07gWsYKWY3eRbcNykeBKzbpl3Sx9n4flr+XljlfWvUsNxCOohjnhcHRSND2kc2n/dltKtezrBJaPDKanm0lAc9wvfKXvL8nleysi0Tw+RlJMrIFUWpgDJqiMe6JHWHKzg2S1uzrkeSutVUtjY6R5s1ouf0HaeVu9Ud8hJfI/Quc57u65vbyFh5KO6+j6Hw+Xvt9n29mVYQ2to/u0856PuikGcN8jm+Ku6oPsphLxX1uuSeoIjuN44wW5vC5I/tKvyph9sZOp4+blwlERe0BERAWvX36KS34SVsKHNuCDsdPJBUvtHetWpnvossZw6aAlwBdFfRw3A5Bw5eKzwHC3zPD36RtIJ7zvlCDpMo300ome/PndZ3Uy2uNeZv+ysAWli0OaI23b1h5bj4XWeGz5429o6p8v2sg2kKlEELXrq6OFhfIbDYcyXfhaOZWGJ4g2CN0jvAAbucdmjvXnWNcSOMzWZXT1cmkUEepA+TG9rzva6nnn2/tq6fp7t9b6SOziWLOmOd9mRt1a24sLffedi70Hqq60T4q401FdtNfLPVEHIG/ejgv/Uf37Bd3DPZ7JORJijw8bimjJEDedpHe9KfgPFXinp2RtaxjWtY0Wa1oAAHYANlOa7bzk07Orx149mmPjhWGR00EdPCMscbQxo7hzPaed+9baItD5lvIiIgIiICIvjVTZGOd2AnztogqHE2LSSVFPRxSFhkc5z7NabQsvyPMkei33V/QizSfAcz4duyoZxH/ALtpJ0yiLzMZPzPqrxhsIfUx35Xd5gaevyVdmPbInhebW5Fh9TLYyu6NvYOs/wDQeq61HRtiblbfe5JNyT2lfdSpKCgqVBQef+0/iD7OBbUsYC1v4ppCWtHwafiurwDwiKODpZuvWzAPnedwTqIW9jRtbtCqPEzRVcQUVMbFnT9I4d0MTXWI7LtPxXrIUsZzlbW7fn26sNc/HNLKURVYRERAREQEREBcnHJC7JC33nn07fmV1HOA1K0aWLPK6c7DqM8OZ+nxQeJY/UhuLTvbsycAeDbN+hXrGD/1WO7QfULzriLh/Pi2g/hyvMruwWPXHoP8lfqd+UsIOgIt5Fad2Usx4Q1Sy1bERFmXFBRVPj7iCSnZHHCS18mYlwtcMba+W+xu4armV7ZzVNeu7MphPdZG4fEJOlEcfSfj6NufXfrWutleGGeoz9LHU1LJtw7p3uaXdjmuJBF9/Fep8DcQur6CGpeAJDmZIBt0jHFriOwaX81PDZM/DT1PR56JLleVgREVWIREQEREBERByceleOiYy93O5b6EfuulBHlY1vYB8efqsjGCQSBcXsbbX3sskFAr2Euu33ibDzK6HR5erzBsfEG30Xzo4c1RC382b/HX6LarW2kkH5j87oLQCpWEPut8B8lmgKq8e8PSVMTJIRmkjv1bi7mG1wL87gFWpFyzmcV717LrymU8x4lT4HWSOMcVPN0m3XjdGwHtc94AA8LnuXqPBvDv/H0UVLmzubmc93J0rnFziO65sO4BduyleMNcw8NPU9Znv4mXhClEVGMREQEREBERARFDnWF0FXwdv83r+eynGngTPFt7H4gL6YMz+Zv+U/RRjjf4x8B8kFjj2HgPkslizYeCyQEUXUoCIiAiIgIiICIiAiIgLXrJLMd4LKoccpy72NvFceZ88gy9GW95It6HVB8sEnaZpCL6Ntr4jZfTEm5pXHuHyWVFg7Yru1LzuT8h2DuWQbmmN9svbzv+iDqxPu0eA+SzutSN1jlWy1BmihZAoCIiCURFwERF0EREBYlEQQViWoiDAsWnVYfnN2uLD3AHTwUIgzosMEZzFznO2ufoAt8BEQFKhEGSlEXAREXQREQEREH/2Q=="/>
          <p:cNvSpPr>
            <a:spLocks noChangeAspect="1" noChangeArrowheads="1"/>
          </p:cNvSpPr>
          <p:nvPr/>
        </p:nvSpPr>
        <p:spPr bwMode="auto">
          <a:xfrm>
            <a:off x="63500" y="-619125"/>
            <a:ext cx="1276350" cy="12763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8153400" y="6338491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6.4.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1</a:t>
            </a:r>
            <a:endParaRPr lang="en-US" sz="1400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utoUpdateAnimBg="0"/>
      <p:bldP spid="12" grpId="0" autoUpdateAnimBg="0"/>
      <p:bldP spid="13" grpId="0" autoUpdateAnimBg="0"/>
      <p:bldP spid="1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2587625" y="1905000"/>
          <a:ext cx="1662113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3" name="Equation" r:id="rId3" imgW="838080" imgH="393480" progId="Equation.DSMT4">
                  <p:embed/>
                </p:oleObj>
              </mc:Choice>
              <mc:Fallback>
                <p:oleObj name="Equation" r:id="rId3" imgW="83808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7625" y="1905000"/>
                        <a:ext cx="1662113" cy="779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9" name="Object 3"/>
          <p:cNvGraphicFramePr>
            <a:graphicFrameLocks noChangeAspect="1"/>
          </p:cNvGraphicFramePr>
          <p:nvPr/>
        </p:nvGraphicFramePr>
        <p:xfrm>
          <a:off x="2217048" y="2978150"/>
          <a:ext cx="2431152" cy="4272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4" name="Equation" r:id="rId5" imgW="1155600" imgH="203040" progId="Equation.DSMT4">
                  <p:embed/>
                </p:oleObj>
              </mc:Choice>
              <mc:Fallback>
                <p:oleObj name="Equation" r:id="rId5" imgW="1155600" imgH="203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7048" y="2978150"/>
                        <a:ext cx="2431152" cy="42729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0" name="Object 4"/>
          <p:cNvGraphicFramePr>
            <a:graphicFrameLocks noChangeAspect="1"/>
          </p:cNvGraphicFramePr>
          <p:nvPr/>
        </p:nvGraphicFramePr>
        <p:xfrm>
          <a:off x="2299597" y="3511550"/>
          <a:ext cx="2286756" cy="3786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5" name="Equation" r:id="rId7" imgW="1079280" imgH="177480" progId="Equation.DSMT4">
                  <p:embed/>
                </p:oleObj>
              </mc:Choice>
              <mc:Fallback>
                <p:oleObj name="Equation" r:id="rId7" imgW="1079280" imgH="177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9597" y="3511550"/>
                        <a:ext cx="2286756" cy="37867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1" name="Object 5"/>
          <p:cNvGraphicFramePr>
            <a:graphicFrameLocks noChangeAspect="1"/>
          </p:cNvGraphicFramePr>
          <p:nvPr/>
        </p:nvGraphicFramePr>
        <p:xfrm>
          <a:off x="2493273" y="4003676"/>
          <a:ext cx="1470478" cy="37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6" name="Equation" r:id="rId9" imgW="698400" imgH="177480" progId="Equation.DSMT4">
                  <p:embed/>
                </p:oleObj>
              </mc:Choice>
              <mc:Fallback>
                <p:oleObj name="Equation" r:id="rId9" imgW="698400" imgH="177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3273" y="4003676"/>
                        <a:ext cx="1470478" cy="374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2" name="Object 6"/>
          <p:cNvGraphicFramePr>
            <a:graphicFrameLocks noChangeAspect="1"/>
          </p:cNvGraphicFramePr>
          <p:nvPr/>
        </p:nvGraphicFramePr>
        <p:xfrm>
          <a:off x="3108955" y="4467226"/>
          <a:ext cx="945939" cy="380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7" name="Equation" r:id="rId11" imgW="444240" imgH="177480" progId="Equation.DSMT4">
                  <p:embed/>
                </p:oleObj>
              </mc:Choice>
              <mc:Fallback>
                <p:oleObj name="Equation" r:id="rId11" imgW="444240" imgH="177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8955" y="4467226"/>
                        <a:ext cx="945939" cy="3801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400" y="152400"/>
            <a:ext cx="36279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Solve Rational Equations</a:t>
            </a:r>
            <a:endParaRPr lang="en-US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343" name="Object 7"/>
          <p:cNvGraphicFramePr>
            <a:graphicFrameLocks noChangeAspect="1"/>
          </p:cNvGraphicFramePr>
          <p:nvPr/>
        </p:nvGraphicFramePr>
        <p:xfrm>
          <a:off x="381000" y="762001"/>
          <a:ext cx="1879486" cy="677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8" name="Equation" r:id="rId13" imgW="1091880" imgH="393480" progId="Equation.DSMT4">
                  <p:embed/>
                </p:oleObj>
              </mc:Choice>
              <mc:Fallback>
                <p:oleObj name="Equation" r:id="rId13" imgW="1091880" imgH="393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762001"/>
                        <a:ext cx="1879486" cy="6772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400800" y="14478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Multiply each term by the LCD    (x + 2)(x + 5)</a:t>
            </a:r>
            <a:endParaRPr lang="en-US" b="1" dirty="0">
              <a:solidFill>
                <a:srgbClr val="008000"/>
              </a:solidFill>
            </a:endParaRPr>
          </a:p>
        </p:txBody>
      </p:sp>
      <p:graphicFrame>
        <p:nvGraphicFramePr>
          <p:cNvPr id="14345" name="Object 9"/>
          <p:cNvGraphicFramePr>
            <a:graphicFrameLocks noChangeAspect="1"/>
          </p:cNvGraphicFramePr>
          <p:nvPr/>
        </p:nvGraphicFramePr>
        <p:xfrm>
          <a:off x="4267200" y="2057400"/>
          <a:ext cx="1889125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9" name="Equation" r:id="rId15" imgW="952200" imgH="253800" progId="Equation.DSMT4">
                  <p:embed/>
                </p:oleObj>
              </mc:Choice>
              <mc:Fallback>
                <p:oleObj name="Equation" r:id="rId15" imgW="952200" imgH="2538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2057400"/>
                        <a:ext cx="1889125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7" name="Object 11"/>
          <p:cNvGraphicFramePr>
            <a:graphicFrameLocks noChangeAspect="1"/>
          </p:cNvGraphicFramePr>
          <p:nvPr/>
        </p:nvGraphicFramePr>
        <p:xfrm>
          <a:off x="684423" y="2057400"/>
          <a:ext cx="1889125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0" name="Equation" r:id="rId17" imgW="952200" imgH="253800" progId="Equation.DSMT4">
                  <p:embed/>
                </p:oleObj>
              </mc:Choice>
              <mc:Fallback>
                <p:oleObj name="Equation" r:id="rId17" imgW="952200" imgH="2538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423" y="2057400"/>
                        <a:ext cx="1889125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Straight Connector 14"/>
          <p:cNvCxnSpPr/>
          <p:nvPr/>
        </p:nvCxnSpPr>
        <p:spPr>
          <a:xfrm flipV="1">
            <a:off x="838200" y="2225618"/>
            <a:ext cx="728930" cy="15383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2590800" y="2438400"/>
            <a:ext cx="728930" cy="15383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5257800" y="2209800"/>
            <a:ext cx="728930" cy="15383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3581400" y="2438400"/>
            <a:ext cx="728930" cy="15383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486400" y="182955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1066800" y="1887748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2819400" y="259080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3785556" y="2573548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grpSp>
        <p:nvGrpSpPr>
          <p:cNvPr id="26" name="Group 25"/>
          <p:cNvGrpSpPr/>
          <p:nvPr/>
        </p:nvGrpSpPr>
        <p:grpSpPr>
          <a:xfrm>
            <a:off x="3657600" y="914400"/>
            <a:ext cx="3352800" cy="406400"/>
            <a:chOff x="1524000" y="5638800"/>
            <a:chExt cx="3352800" cy="406400"/>
          </a:xfrm>
        </p:grpSpPr>
        <p:sp>
          <p:nvSpPr>
            <p:cNvPr id="24" name="TextBox 23"/>
            <p:cNvSpPr txBox="1"/>
            <p:nvPr/>
          </p:nvSpPr>
          <p:spPr>
            <a:xfrm>
              <a:off x="1524000" y="5638800"/>
              <a:ext cx="9877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Domain </a:t>
              </a:r>
              <a:endParaRPr lang="en-US" b="1" dirty="0"/>
            </a:p>
          </p:txBody>
        </p:sp>
        <p:graphicFrame>
          <p:nvGraphicFramePr>
            <p:cNvPr id="14348" name="Object 12"/>
            <p:cNvGraphicFramePr>
              <a:graphicFrameLocks noChangeAspect="1"/>
            </p:cNvGraphicFramePr>
            <p:nvPr/>
          </p:nvGraphicFramePr>
          <p:xfrm>
            <a:off x="2438400" y="5638800"/>
            <a:ext cx="2438400" cy="406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21" name="Equation" r:id="rId19" imgW="1523880" imgH="253800" progId="Equation.DSMT4">
                    <p:embed/>
                  </p:oleObj>
                </mc:Choice>
                <mc:Fallback>
                  <p:oleObj name="Equation" r:id="rId19" imgW="1523880" imgH="253800" progId="Equation.DSMT4">
                    <p:embed/>
                    <p:pic>
                      <p:nvPicPr>
                        <p:cNvPr id="0" name="Picture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38400" y="5638800"/>
                          <a:ext cx="2438400" cy="406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7" name="TextBox 26"/>
          <p:cNvSpPr txBox="1"/>
          <p:nvPr/>
        </p:nvSpPr>
        <p:spPr>
          <a:xfrm>
            <a:off x="6400800" y="2096869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Divide out the common factors</a:t>
            </a:r>
            <a:endParaRPr lang="en-US" b="1" dirty="0">
              <a:solidFill>
                <a:srgbClr val="008000"/>
              </a:solidFill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5638800" y="3200400"/>
            <a:ext cx="1676400" cy="2650958"/>
            <a:chOff x="5638800" y="3200400"/>
            <a:chExt cx="1676400" cy="2650958"/>
          </a:xfrm>
        </p:grpSpPr>
        <p:graphicFrame>
          <p:nvGraphicFramePr>
            <p:cNvPr id="14350" name="Object 14"/>
            <p:cNvGraphicFramePr>
              <a:graphicFrameLocks noChangeAspect="1"/>
            </p:cNvGraphicFramePr>
            <p:nvPr/>
          </p:nvGraphicFramePr>
          <p:xfrm>
            <a:off x="5638800" y="3733800"/>
            <a:ext cx="1676400" cy="21175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22" name="Equation" r:id="rId21" imgW="965160" imgH="1218960" progId="Equation.DSMT4">
                    <p:embed/>
                  </p:oleObj>
                </mc:Choice>
                <mc:Fallback>
                  <p:oleObj name="Equation" r:id="rId21" imgW="965160" imgH="1218960" progId="Equation.DSMT4">
                    <p:embed/>
                    <p:pic>
                      <p:nvPicPr>
                        <p:cNvPr id="0" name="Picture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38800" y="3733800"/>
                          <a:ext cx="1676400" cy="211755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" name="TextBox 29"/>
            <p:cNvSpPr txBox="1"/>
            <p:nvPr/>
          </p:nvSpPr>
          <p:spPr>
            <a:xfrm>
              <a:off x="5638800" y="3200400"/>
              <a:ext cx="95571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latin typeface="Arial" pitchFamily="34" charset="0"/>
                  <a:cs typeface="Arial" pitchFamily="34" charset="0"/>
                </a:rPr>
                <a:t>Check</a:t>
              </a:r>
              <a:endParaRPr lang="en-US" sz="2000" b="1" dirty="0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31" name="Picture 18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7315200" y="4648200"/>
            <a:ext cx="1329397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2"/>
          <p:cNvGrpSpPr/>
          <p:nvPr/>
        </p:nvGrpSpPr>
        <p:grpSpPr>
          <a:xfrm>
            <a:off x="212662" y="4495800"/>
            <a:ext cx="2378138" cy="2189826"/>
            <a:chOff x="212662" y="4495800"/>
            <a:chExt cx="2378138" cy="2189826"/>
          </a:xfrm>
        </p:grpSpPr>
        <p:pic>
          <p:nvPicPr>
            <p:cNvPr id="14382" name="Picture 46" descr="http://gohpblog.com/wp-content/uploads/2011/04/bad_math.jpg"/>
            <p:cNvPicPr>
              <a:picLocks noChangeAspect="1" noChangeArrowheads="1"/>
            </p:cNvPicPr>
            <p:nvPr/>
          </p:nvPicPr>
          <p:blipFill>
            <a:blip r:embed="rId2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2662" y="4876800"/>
              <a:ext cx="2378138" cy="18088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>
              <a:off x="381000" y="4495800"/>
              <a:ext cx="168026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No Bad Math</a:t>
              </a:r>
              <a:endParaRPr lang="en-US" sz="2000" dirty="0" smtClean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8153400" y="6338491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6.4.</a:t>
            </a:r>
            <a:r>
              <a:rPr lang="en-US" sz="1400" i="1" dirty="0">
                <a:latin typeface="Arial" pitchFamily="34" charset="0"/>
                <a:cs typeface="Arial" pitchFamily="34" charset="0"/>
              </a:rPr>
              <a:t>2</a:t>
            </a:r>
            <a:endParaRPr lang="en-US" sz="1400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3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9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4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9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4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0" grpId="0"/>
      <p:bldP spid="21" grpId="0"/>
      <p:bldP spid="22" grpId="0"/>
      <p:bldP spid="23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36279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Solve Rational Equations</a:t>
            </a:r>
            <a:endParaRPr lang="en-US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228600" y="685800"/>
          <a:ext cx="4533900" cy="9762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0" name="Equation" r:id="rId3" imgW="2705040" imgH="583920" progId="Equation.DSMT4">
                  <p:embed/>
                </p:oleObj>
              </mc:Choice>
              <mc:Fallback>
                <p:oleObj name="Equation" r:id="rId3" imgW="2705040" imgH="5839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685800"/>
                        <a:ext cx="4533900" cy="97624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1447800" y="1524000"/>
          <a:ext cx="4781550" cy="6722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1" name="Equation" r:id="rId5" imgW="2971800" imgH="419040" progId="Equation.DSMT4">
                  <p:embed/>
                </p:oleObj>
              </mc:Choice>
              <mc:Fallback>
                <p:oleObj name="Equation" r:id="rId5" imgW="2971800" imgH="419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524000"/>
                        <a:ext cx="4781550" cy="67229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400800" y="13716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Multiply each term by the LCD    (x + 2)(x + 3)(x – 2)</a:t>
            </a:r>
            <a:endParaRPr lang="en-US" dirty="0">
              <a:solidFill>
                <a:srgbClr val="00800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257800" y="762000"/>
            <a:ext cx="3332163" cy="406400"/>
            <a:chOff x="1524000" y="5638800"/>
            <a:chExt cx="3332163" cy="406400"/>
          </a:xfrm>
        </p:grpSpPr>
        <p:sp>
          <p:nvSpPr>
            <p:cNvPr id="7" name="TextBox 6"/>
            <p:cNvSpPr txBox="1"/>
            <p:nvPr/>
          </p:nvSpPr>
          <p:spPr>
            <a:xfrm>
              <a:off x="1524000" y="5638800"/>
              <a:ext cx="9717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Domain </a:t>
              </a:r>
              <a:endParaRPr lang="en-US" dirty="0"/>
            </a:p>
          </p:txBody>
        </p:sp>
        <p:graphicFrame>
          <p:nvGraphicFramePr>
            <p:cNvPr id="8" name="Object 12"/>
            <p:cNvGraphicFramePr>
              <a:graphicFrameLocks noChangeAspect="1"/>
            </p:cNvGraphicFramePr>
            <p:nvPr/>
          </p:nvGraphicFramePr>
          <p:xfrm>
            <a:off x="2457450" y="5638800"/>
            <a:ext cx="2398713" cy="406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92" name="Equation" r:id="rId7" imgW="1498320" imgH="253800" progId="Equation.DSMT4">
                    <p:embed/>
                  </p:oleObj>
                </mc:Choice>
                <mc:Fallback>
                  <p:oleObj name="Equation" r:id="rId7" imgW="1498320" imgH="253800" progId="Equation.DSMT4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57450" y="5638800"/>
                          <a:ext cx="2398713" cy="406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7415" name="Object 7"/>
          <p:cNvGraphicFramePr>
            <a:graphicFrameLocks noChangeAspect="1"/>
          </p:cNvGraphicFramePr>
          <p:nvPr/>
        </p:nvGraphicFramePr>
        <p:xfrm>
          <a:off x="2438400" y="3183148"/>
          <a:ext cx="3124200" cy="3540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3" name="Equation" r:id="rId9" imgW="1790640" imgH="203040" progId="Equation.DSMT4">
                  <p:embed/>
                </p:oleObj>
              </mc:Choice>
              <mc:Fallback>
                <p:oleObj name="Equation" r:id="rId9" imgW="1790640" imgH="2030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183148"/>
                        <a:ext cx="3124200" cy="3540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6" name="Object 8"/>
          <p:cNvGraphicFramePr>
            <a:graphicFrameLocks noChangeAspect="1"/>
          </p:cNvGraphicFramePr>
          <p:nvPr/>
        </p:nvGraphicFramePr>
        <p:xfrm>
          <a:off x="0" y="2347816"/>
          <a:ext cx="9144000" cy="6007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4" name="Equation" r:id="rId11" imgW="6959520" imgH="457200" progId="Equation.DSMT4">
                  <p:embed/>
                </p:oleObj>
              </mc:Choice>
              <mc:Fallback>
                <p:oleObj name="Equation" r:id="rId11" imgW="6959520" imgH="4572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347816"/>
                        <a:ext cx="9144000" cy="6007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7" name="Object 9"/>
          <p:cNvGraphicFramePr>
            <a:graphicFrameLocks noChangeAspect="1"/>
          </p:cNvGraphicFramePr>
          <p:nvPr/>
        </p:nvGraphicFramePr>
        <p:xfrm>
          <a:off x="3033713" y="3681622"/>
          <a:ext cx="2663825" cy="306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5" name="Equation" r:id="rId13" imgW="1536480" imgH="177480" progId="Equation.DSMT4">
                  <p:embed/>
                </p:oleObj>
              </mc:Choice>
              <mc:Fallback>
                <p:oleObj name="Equation" r:id="rId13" imgW="1536480" imgH="177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3713" y="3681622"/>
                        <a:ext cx="2663825" cy="306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8" name="Object 10"/>
          <p:cNvGraphicFramePr>
            <a:graphicFrameLocks noChangeAspect="1"/>
          </p:cNvGraphicFramePr>
          <p:nvPr/>
        </p:nvGraphicFramePr>
        <p:xfrm>
          <a:off x="4140677" y="4343400"/>
          <a:ext cx="892629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6" name="Equation" r:id="rId15" imgW="520560" imgH="177480" progId="Equation.DSMT4">
                  <p:embed/>
                </p:oleObj>
              </mc:Choice>
              <mc:Fallback>
                <p:oleObj name="Equation" r:id="rId15" imgW="520560" imgH="1774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677" y="4343400"/>
                        <a:ext cx="892629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Straight Connector 15"/>
          <p:cNvCxnSpPr/>
          <p:nvPr/>
        </p:nvCxnSpPr>
        <p:spPr>
          <a:xfrm flipV="1">
            <a:off x="43130" y="2616678"/>
            <a:ext cx="457200" cy="76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1794296" y="2754694"/>
            <a:ext cx="457200" cy="76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609600" y="2602294"/>
            <a:ext cx="457200" cy="76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2320504" y="2754694"/>
            <a:ext cx="457200" cy="76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4191000" y="2576416"/>
            <a:ext cx="457200" cy="76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4876800" y="2763320"/>
            <a:ext cx="457200" cy="76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3733800" y="2585042"/>
            <a:ext cx="457200" cy="76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5410200" y="2746068"/>
            <a:ext cx="457200" cy="76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6248400" y="2593668"/>
            <a:ext cx="457200" cy="76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8001000" y="2746068"/>
            <a:ext cx="457200" cy="76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7315200" y="2593668"/>
            <a:ext cx="457200" cy="76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8517148" y="2746068"/>
            <a:ext cx="457200" cy="76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419" name="Object 11"/>
          <p:cNvGraphicFramePr>
            <a:graphicFrameLocks noChangeAspect="1"/>
          </p:cNvGraphicFramePr>
          <p:nvPr/>
        </p:nvGraphicFramePr>
        <p:xfrm>
          <a:off x="3774444" y="4038178"/>
          <a:ext cx="1916112" cy="306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7" name="Equation" r:id="rId17" imgW="1104840" imgH="177480" progId="Equation.DSMT4">
                  <p:embed/>
                </p:oleObj>
              </mc:Choice>
              <mc:Fallback>
                <p:oleObj name="Equation" r:id="rId17" imgW="1104840" imgH="17748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4444" y="4038178"/>
                        <a:ext cx="1916112" cy="306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0" name="Object 12"/>
          <p:cNvGraphicFramePr>
            <a:graphicFrameLocks noChangeAspect="1"/>
          </p:cNvGraphicFramePr>
          <p:nvPr/>
        </p:nvGraphicFramePr>
        <p:xfrm>
          <a:off x="152399" y="4724400"/>
          <a:ext cx="427194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8" name="Equation" r:id="rId19" imgW="3098520" imgH="609480" progId="Equation.DSMT4">
                  <p:embed/>
                </p:oleObj>
              </mc:Choice>
              <mc:Fallback>
                <p:oleObj name="Equation" r:id="rId19" imgW="3098520" imgH="60948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399" y="4724400"/>
                        <a:ext cx="4271945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1" name="Object 13"/>
          <p:cNvGraphicFramePr>
            <a:graphicFrameLocks noChangeAspect="1"/>
          </p:cNvGraphicFramePr>
          <p:nvPr/>
        </p:nvGraphicFramePr>
        <p:xfrm>
          <a:off x="2275269" y="5947463"/>
          <a:ext cx="936625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9" name="Equation" r:id="rId21" imgW="647640" imgH="583920" progId="Equation.DSMT4">
                  <p:embed/>
                </p:oleObj>
              </mc:Choice>
              <mc:Fallback>
                <p:oleObj name="Equation" r:id="rId21" imgW="647640" imgH="58392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5269" y="5947463"/>
                        <a:ext cx="936625" cy="842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457200" y="4267200"/>
            <a:ext cx="9124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Check</a:t>
            </a:r>
          </a:p>
        </p:txBody>
      </p:sp>
      <p:graphicFrame>
        <p:nvGraphicFramePr>
          <p:cNvPr id="17423" name="Object 15"/>
          <p:cNvGraphicFramePr>
            <a:graphicFrameLocks noChangeAspect="1"/>
          </p:cNvGraphicFramePr>
          <p:nvPr/>
        </p:nvGraphicFramePr>
        <p:xfrm>
          <a:off x="1719741" y="5329237"/>
          <a:ext cx="1506537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00" name="Equation" r:id="rId23" imgW="1041120" imgH="583920" progId="Equation.DSMT4">
                  <p:embed/>
                </p:oleObj>
              </mc:Choice>
              <mc:Fallback>
                <p:oleObj name="Equation" r:id="rId23" imgW="1041120" imgH="58392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9741" y="5329237"/>
                        <a:ext cx="1506537" cy="842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4" name="Picture 18"/>
          <p:cNvPicPr>
            <a:picLocks noChangeAspect="1"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4419600" y="5105400"/>
            <a:ext cx="1329397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TextBox 30"/>
          <p:cNvSpPr txBox="1"/>
          <p:nvPr/>
        </p:nvSpPr>
        <p:spPr>
          <a:xfrm>
            <a:off x="8153400" y="6338491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6.4.</a:t>
            </a:r>
            <a:r>
              <a:rPr lang="en-US" sz="1400" i="1" dirty="0">
                <a:latin typeface="Arial" pitchFamily="34" charset="0"/>
                <a:cs typeface="Arial" pitchFamily="34" charset="0"/>
              </a:rPr>
              <a:t>3</a:t>
            </a:r>
            <a:endParaRPr lang="en-US" sz="1400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5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500"/>
                            </p:stCondLst>
                            <p:childTnLst>
                              <p:par>
                                <p:cTn id="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5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36279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Solve Rational Equations</a:t>
            </a:r>
            <a:endParaRPr lang="en-US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533401" y="762000"/>
          <a:ext cx="3962400" cy="7151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8" name="Equation" r:id="rId3" imgW="2311200" imgH="419040" progId="Equation.DSMT4">
                  <p:embed/>
                </p:oleObj>
              </mc:Choice>
              <mc:Fallback>
                <p:oleObj name="Equation" r:id="rId3" imgW="2311200" imgH="419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1" y="762000"/>
                        <a:ext cx="3962400" cy="71515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1143000" y="1676400"/>
          <a:ext cx="3481387" cy="7059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9" name="Equation" r:id="rId5" imgW="2057400" imgH="419040" progId="Equation.DSMT4">
                  <p:embed/>
                </p:oleObj>
              </mc:Choice>
              <mc:Fallback>
                <p:oleObj name="Equation" r:id="rId5" imgW="2057400" imgH="4190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676400"/>
                        <a:ext cx="3481387" cy="7059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400800" y="13716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Multiply each term by the LCD    (x + 3)(x – 1)</a:t>
            </a:r>
            <a:endParaRPr lang="en-US" dirty="0">
              <a:solidFill>
                <a:srgbClr val="008000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5257800" y="762000"/>
            <a:ext cx="3128963" cy="406400"/>
            <a:chOff x="1524000" y="5638800"/>
            <a:chExt cx="3128963" cy="406400"/>
          </a:xfrm>
        </p:grpSpPr>
        <p:sp>
          <p:nvSpPr>
            <p:cNvPr id="12" name="TextBox 11"/>
            <p:cNvSpPr txBox="1"/>
            <p:nvPr/>
          </p:nvSpPr>
          <p:spPr>
            <a:xfrm>
              <a:off x="1524000" y="5638800"/>
              <a:ext cx="9717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Domain </a:t>
              </a:r>
              <a:endParaRPr lang="en-US" dirty="0"/>
            </a:p>
          </p:txBody>
        </p:sp>
        <p:graphicFrame>
          <p:nvGraphicFramePr>
            <p:cNvPr id="13" name="Object 12"/>
            <p:cNvGraphicFramePr>
              <a:graphicFrameLocks noChangeAspect="1"/>
            </p:cNvGraphicFramePr>
            <p:nvPr/>
          </p:nvGraphicFramePr>
          <p:xfrm>
            <a:off x="2660650" y="5638800"/>
            <a:ext cx="1992313" cy="406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10" name="Equation" r:id="rId7" imgW="1244520" imgH="253800" progId="Equation.DSMT4">
                    <p:embed/>
                  </p:oleObj>
                </mc:Choice>
                <mc:Fallback>
                  <p:oleObj name="Equation" r:id="rId7" imgW="1244520" imgH="253800" progId="Equation.DSMT4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60650" y="5638800"/>
                          <a:ext cx="1992313" cy="406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8441" name="Object 9"/>
          <p:cNvGraphicFramePr>
            <a:graphicFrameLocks noChangeAspect="1"/>
          </p:cNvGraphicFramePr>
          <p:nvPr/>
        </p:nvGraphicFramePr>
        <p:xfrm>
          <a:off x="304800" y="2667000"/>
          <a:ext cx="7696200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1" name="Equation" r:id="rId9" imgW="4787640" imgH="457200" progId="Equation.DSMT4">
                  <p:embed/>
                </p:oleObj>
              </mc:Choice>
              <mc:Fallback>
                <p:oleObj name="Equation" r:id="rId9" imgW="4787640" imgH="4572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667000"/>
                        <a:ext cx="7696200" cy="731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Straight Connector 14"/>
          <p:cNvCxnSpPr/>
          <p:nvPr/>
        </p:nvCxnSpPr>
        <p:spPr>
          <a:xfrm flipV="1">
            <a:off x="424130" y="2986184"/>
            <a:ext cx="457200" cy="76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1828800" y="3200400"/>
            <a:ext cx="457200" cy="76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3505200" y="2971800"/>
            <a:ext cx="457200" cy="76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4225504" y="3191774"/>
            <a:ext cx="457200" cy="76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5257800" y="2971800"/>
            <a:ext cx="457200" cy="76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5867400" y="2971800"/>
            <a:ext cx="457200" cy="76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6629400" y="3200400"/>
            <a:ext cx="457200" cy="76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7239000" y="3200400"/>
            <a:ext cx="457200" cy="76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442" name="Object 10"/>
          <p:cNvGraphicFramePr>
            <a:graphicFrameLocks noChangeAspect="1"/>
          </p:cNvGraphicFramePr>
          <p:nvPr/>
        </p:nvGraphicFramePr>
        <p:xfrm>
          <a:off x="3062288" y="3505200"/>
          <a:ext cx="3233737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2" name="Equation" r:id="rId11" imgW="1815840" imgH="203040" progId="Equation.DSMT4">
                  <p:embed/>
                </p:oleObj>
              </mc:Choice>
              <mc:Fallback>
                <p:oleObj name="Equation" r:id="rId11" imgW="1815840" imgH="20304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2288" y="3505200"/>
                        <a:ext cx="3233737" cy="360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3" name="Object 11"/>
          <p:cNvGraphicFramePr>
            <a:graphicFrameLocks noChangeAspect="1"/>
          </p:cNvGraphicFramePr>
          <p:nvPr/>
        </p:nvGraphicFramePr>
        <p:xfrm>
          <a:off x="3512392" y="3886200"/>
          <a:ext cx="2736850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3" name="Equation" r:id="rId13" imgW="1536480" imgH="203040" progId="Equation.DSMT4">
                  <p:embed/>
                </p:oleObj>
              </mc:Choice>
              <mc:Fallback>
                <p:oleObj name="Equation" r:id="rId13" imgW="1536480" imgH="20304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2392" y="3886200"/>
                        <a:ext cx="2736850" cy="360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4" name="Object 12"/>
          <p:cNvGraphicFramePr>
            <a:graphicFrameLocks noChangeAspect="1"/>
          </p:cNvGraphicFramePr>
          <p:nvPr/>
        </p:nvGraphicFramePr>
        <p:xfrm>
          <a:off x="3722306" y="4343400"/>
          <a:ext cx="1674813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4" name="Equation" r:id="rId15" imgW="939600" imgH="203040" progId="Equation.DSMT4">
                  <p:embed/>
                </p:oleObj>
              </mc:Choice>
              <mc:Fallback>
                <p:oleObj name="Equation" r:id="rId15" imgW="939600" imgH="20304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2306" y="4343400"/>
                        <a:ext cx="1674813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5" name="Object 13"/>
          <p:cNvGraphicFramePr>
            <a:graphicFrameLocks noChangeAspect="1"/>
          </p:cNvGraphicFramePr>
          <p:nvPr/>
        </p:nvGraphicFramePr>
        <p:xfrm>
          <a:off x="2971800" y="5638800"/>
          <a:ext cx="3121025" cy="31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5" name="Equation" r:id="rId17" imgW="1752480" imgH="177480" progId="Equation.DSMT4">
                  <p:embed/>
                </p:oleObj>
              </mc:Choice>
              <mc:Fallback>
                <p:oleObj name="Equation" r:id="rId17" imgW="1752480" imgH="17748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5638800"/>
                        <a:ext cx="3121025" cy="315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6" name="Object 14"/>
          <p:cNvGraphicFramePr>
            <a:graphicFrameLocks noChangeAspect="1"/>
          </p:cNvGraphicFramePr>
          <p:nvPr/>
        </p:nvGraphicFramePr>
        <p:xfrm>
          <a:off x="3529644" y="4791974"/>
          <a:ext cx="187642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6" name="Equation" r:id="rId19" imgW="1054080" imgH="203040" progId="Equation.DSMT4">
                  <p:embed/>
                </p:oleObj>
              </mc:Choice>
              <mc:Fallback>
                <p:oleObj name="Equation" r:id="rId19" imgW="1054080" imgH="20304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9644" y="4791974"/>
                        <a:ext cx="1876425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7" name="Object 15"/>
          <p:cNvGraphicFramePr>
            <a:graphicFrameLocks noChangeAspect="1"/>
          </p:cNvGraphicFramePr>
          <p:nvPr/>
        </p:nvGraphicFramePr>
        <p:xfrm>
          <a:off x="3505200" y="5207478"/>
          <a:ext cx="1898650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7" name="Equation" r:id="rId21" imgW="1066680" imgH="177480" progId="Equation.DSMT4">
                  <p:embed/>
                </p:oleObj>
              </mc:Choice>
              <mc:Fallback>
                <p:oleObj name="Equation" r:id="rId21" imgW="1066680" imgH="17748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5207478"/>
                        <a:ext cx="1898650" cy="315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8153400" y="6338491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6.4.</a:t>
            </a:r>
            <a:r>
              <a:rPr lang="en-US" sz="1400" i="1" dirty="0">
                <a:latin typeface="Arial" pitchFamily="34" charset="0"/>
                <a:cs typeface="Arial" pitchFamily="34" charset="0"/>
              </a:rPr>
              <a:t>4</a:t>
            </a:r>
            <a:endParaRPr lang="en-US" sz="1400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04800"/>
            <a:ext cx="136263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981200" y="60960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Your Turn</a:t>
            </a:r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1905000" y="1524001"/>
          <a:ext cx="3961647" cy="358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6" name="Equation" r:id="rId4" imgW="1841400" imgH="1663560" progId="Equation.DSMT4">
                  <p:embed/>
                </p:oleObj>
              </mc:Choice>
              <mc:Fallback>
                <p:oleObj name="Equation" r:id="rId4" imgW="1841400" imgH="16635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524001"/>
                        <a:ext cx="3961647" cy="3581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7205663" y="1778000"/>
          <a:ext cx="1211262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7" name="Equation" r:id="rId6" imgW="457200" imgH="177480" progId="Equation.DSMT4">
                  <p:embed/>
                </p:oleObj>
              </mc:Choice>
              <mc:Fallback>
                <p:oleObj name="Equation" r:id="rId6" imgW="457200" imgH="177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5663" y="1778000"/>
                        <a:ext cx="1211262" cy="471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7297738" y="3087688"/>
          <a:ext cx="939800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8" name="Equation" r:id="rId8" imgW="330120" imgH="177480" progId="Equation.DSMT4">
                  <p:embed/>
                </p:oleObj>
              </mc:Choice>
              <mc:Fallback>
                <p:oleObj name="Equation" r:id="rId8" imgW="330120" imgH="177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97738" y="3087688"/>
                        <a:ext cx="939800" cy="506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7377113" y="4452938"/>
          <a:ext cx="942975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9" name="Equation" r:id="rId10" imgW="419040" imgH="393480" progId="Equation.DSMT4">
                  <p:embed/>
                </p:oleObj>
              </mc:Choice>
              <mc:Fallback>
                <p:oleObj name="Equation" r:id="rId10" imgW="41904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77113" y="4452938"/>
                        <a:ext cx="942975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153400" y="6338491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6.4.</a:t>
            </a:r>
            <a:r>
              <a:rPr lang="en-US" sz="1400" i="1" dirty="0">
                <a:latin typeface="Arial" pitchFamily="34" charset="0"/>
                <a:cs typeface="Arial" pitchFamily="34" charset="0"/>
              </a:rPr>
              <a:t>5</a:t>
            </a:r>
            <a:endParaRPr lang="en-US" sz="1400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81000" y="449263"/>
            <a:ext cx="84582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CA" dirty="0" smtClean="0"/>
              <a:t>1.    A </a:t>
            </a:r>
            <a:r>
              <a:rPr lang="en-CA" dirty="0"/>
              <a:t>traveling salesman drives from home to a client’s </a:t>
            </a:r>
            <a:r>
              <a:rPr lang="en-CA" dirty="0" smtClean="0"/>
              <a:t>store </a:t>
            </a:r>
            <a:r>
              <a:rPr lang="en-CA" dirty="0"/>
              <a:t>1</a:t>
            </a:r>
            <a:r>
              <a:rPr lang="en-US" dirty="0"/>
              <a:t>5</a:t>
            </a:r>
            <a:r>
              <a:rPr lang="en-CA" dirty="0"/>
              <a:t>0 miles away. On the return trip he drives 10 miles per hour </a:t>
            </a:r>
            <a:r>
              <a:rPr lang="en-US" dirty="0"/>
              <a:t>slower</a:t>
            </a:r>
            <a:r>
              <a:rPr lang="en-CA" dirty="0"/>
              <a:t> and </a:t>
            </a:r>
            <a:r>
              <a:rPr lang="en-US" dirty="0"/>
              <a:t>adds</a:t>
            </a:r>
            <a:r>
              <a:rPr lang="en-CA" dirty="0"/>
              <a:t> one-half hour in driving time. </a:t>
            </a:r>
            <a:r>
              <a:rPr lang="en-CA" dirty="0" smtClean="0"/>
              <a:t>At what speed was the salesperson driving on the way to the client’s store?</a:t>
            </a:r>
            <a:r>
              <a:rPr lang="en-US" dirty="0" smtClean="0"/>
              <a:t> 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295400" y="1600200"/>
            <a:ext cx="6489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CA"/>
              <a:t>Let </a:t>
            </a:r>
            <a:r>
              <a:rPr lang="en-CA" i="1"/>
              <a:t>r</a:t>
            </a:r>
            <a:r>
              <a:rPr lang="en-CA"/>
              <a:t> be the rate of travel (speed) in miles per hour.</a:t>
            </a:r>
          </a:p>
        </p:txBody>
      </p:sp>
      <p:grpSp>
        <p:nvGrpSpPr>
          <p:cNvPr id="8" name="Group 52"/>
          <p:cNvGrpSpPr>
            <a:grpSpLocks/>
          </p:cNvGrpSpPr>
          <p:nvPr/>
        </p:nvGrpSpPr>
        <p:grpSpPr bwMode="auto">
          <a:xfrm>
            <a:off x="1384300" y="2128837"/>
            <a:ext cx="6565900" cy="1854200"/>
            <a:chOff x="888" y="1800"/>
            <a:chExt cx="4136" cy="1168"/>
          </a:xfrm>
        </p:grpSpPr>
        <p:grpSp>
          <p:nvGrpSpPr>
            <p:cNvPr id="9" name="Group 51"/>
            <p:cNvGrpSpPr>
              <a:grpSpLocks/>
            </p:cNvGrpSpPr>
            <p:nvPr/>
          </p:nvGrpSpPr>
          <p:grpSpPr bwMode="auto">
            <a:xfrm>
              <a:off x="888" y="1800"/>
              <a:ext cx="4136" cy="1168"/>
              <a:chOff x="888" y="1800"/>
              <a:chExt cx="4136" cy="1168"/>
            </a:xfrm>
          </p:grpSpPr>
          <p:sp>
            <p:nvSpPr>
              <p:cNvPr id="15" name="Rectangle 8"/>
              <p:cNvSpPr>
                <a:spLocks noChangeArrowheads="1"/>
              </p:cNvSpPr>
              <p:nvPr/>
            </p:nvSpPr>
            <p:spPr bwMode="auto">
              <a:xfrm>
                <a:off x="3990" y="2571"/>
                <a:ext cx="1034" cy="3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en-CA" sz="2800"/>
              </a:p>
            </p:txBody>
          </p:sp>
          <p:sp>
            <p:nvSpPr>
              <p:cNvPr id="16" name="Rectangle 9"/>
              <p:cNvSpPr>
                <a:spLocks noChangeArrowheads="1"/>
              </p:cNvSpPr>
              <p:nvPr/>
            </p:nvSpPr>
            <p:spPr bwMode="auto">
              <a:xfrm>
                <a:off x="2956" y="2571"/>
                <a:ext cx="1034" cy="3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en-CA" sz="2800"/>
              </a:p>
            </p:txBody>
          </p:sp>
          <p:sp>
            <p:nvSpPr>
              <p:cNvPr id="17" name="Rectangle 10"/>
              <p:cNvSpPr>
                <a:spLocks noChangeArrowheads="1"/>
              </p:cNvSpPr>
              <p:nvPr/>
            </p:nvSpPr>
            <p:spPr bwMode="auto">
              <a:xfrm>
                <a:off x="1922" y="2571"/>
                <a:ext cx="1034" cy="3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en-CA" sz="2800"/>
              </a:p>
            </p:txBody>
          </p:sp>
          <p:sp>
            <p:nvSpPr>
              <p:cNvPr id="18" name="Rectangle 11"/>
              <p:cNvSpPr>
                <a:spLocks noChangeArrowheads="1"/>
              </p:cNvSpPr>
              <p:nvPr/>
            </p:nvSpPr>
            <p:spPr bwMode="auto">
              <a:xfrm>
                <a:off x="888" y="2571"/>
                <a:ext cx="1034" cy="3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en-CA" sz="2800"/>
              </a:p>
            </p:txBody>
          </p:sp>
          <p:sp>
            <p:nvSpPr>
              <p:cNvPr id="19" name="Rectangle 12"/>
              <p:cNvSpPr>
                <a:spLocks noChangeArrowheads="1"/>
              </p:cNvSpPr>
              <p:nvPr/>
            </p:nvSpPr>
            <p:spPr bwMode="auto">
              <a:xfrm>
                <a:off x="3990" y="2174"/>
                <a:ext cx="1034" cy="3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en-CA" sz="2800"/>
              </a:p>
            </p:txBody>
          </p:sp>
          <p:sp>
            <p:nvSpPr>
              <p:cNvPr id="20" name="Rectangle 13"/>
              <p:cNvSpPr>
                <a:spLocks noChangeArrowheads="1"/>
              </p:cNvSpPr>
              <p:nvPr/>
            </p:nvSpPr>
            <p:spPr bwMode="auto">
              <a:xfrm>
                <a:off x="2956" y="2174"/>
                <a:ext cx="1034" cy="3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en-CA" sz="2800"/>
              </a:p>
            </p:txBody>
          </p:sp>
          <p:sp>
            <p:nvSpPr>
              <p:cNvPr id="21" name="Rectangle 14"/>
              <p:cNvSpPr>
                <a:spLocks noChangeArrowheads="1"/>
              </p:cNvSpPr>
              <p:nvPr/>
            </p:nvSpPr>
            <p:spPr bwMode="auto">
              <a:xfrm>
                <a:off x="1922" y="2174"/>
                <a:ext cx="1034" cy="3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en-CA" sz="2800"/>
              </a:p>
            </p:txBody>
          </p:sp>
          <p:sp>
            <p:nvSpPr>
              <p:cNvPr id="22" name="Rectangle 15"/>
              <p:cNvSpPr>
                <a:spLocks noChangeArrowheads="1"/>
              </p:cNvSpPr>
              <p:nvPr/>
            </p:nvSpPr>
            <p:spPr bwMode="auto">
              <a:xfrm>
                <a:off x="888" y="2174"/>
                <a:ext cx="1034" cy="3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en-CA" sz="2800"/>
              </a:p>
            </p:txBody>
          </p:sp>
          <p:sp>
            <p:nvSpPr>
              <p:cNvPr id="23" name="Rectangle 16"/>
              <p:cNvSpPr>
                <a:spLocks noChangeArrowheads="1"/>
              </p:cNvSpPr>
              <p:nvPr/>
            </p:nvSpPr>
            <p:spPr bwMode="auto">
              <a:xfrm>
                <a:off x="3990" y="1800"/>
                <a:ext cx="1034" cy="3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en-CA" sz="2800"/>
              </a:p>
            </p:txBody>
          </p:sp>
          <p:sp>
            <p:nvSpPr>
              <p:cNvPr id="24" name="Rectangle 17"/>
              <p:cNvSpPr>
                <a:spLocks noChangeArrowheads="1"/>
              </p:cNvSpPr>
              <p:nvPr/>
            </p:nvSpPr>
            <p:spPr bwMode="auto">
              <a:xfrm>
                <a:off x="2956" y="1800"/>
                <a:ext cx="1034" cy="3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en-CA" sz="2800"/>
              </a:p>
            </p:txBody>
          </p:sp>
          <p:sp>
            <p:nvSpPr>
              <p:cNvPr id="25" name="Rectangle 18"/>
              <p:cNvSpPr>
                <a:spLocks noChangeArrowheads="1"/>
              </p:cNvSpPr>
              <p:nvPr/>
            </p:nvSpPr>
            <p:spPr bwMode="auto">
              <a:xfrm>
                <a:off x="1922" y="1800"/>
                <a:ext cx="1034" cy="3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en-CA" sz="2800"/>
              </a:p>
            </p:txBody>
          </p:sp>
          <p:sp>
            <p:nvSpPr>
              <p:cNvPr id="26" name="Rectangle 19"/>
              <p:cNvSpPr>
                <a:spLocks noChangeArrowheads="1"/>
              </p:cNvSpPr>
              <p:nvPr/>
            </p:nvSpPr>
            <p:spPr bwMode="auto">
              <a:xfrm>
                <a:off x="888" y="1800"/>
                <a:ext cx="1034" cy="3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en-CA" sz="2800"/>
              </a:p>
            </p:txBody>
          </p:sp>
          <p:sp>
            <p:nvSpPr>
              <p:cNvPr id="27" name="Line 20"/>
              <p:cNvSpPr>
                <a:spLocks noChangeShapeType="1"/>
              </p:cNvSpPr>
              <p:nvPr/>
            </p:nvSpPr>
            <p:spPr bwMode="auto">
              <a:xfrm>
                <a:off x="888" y="1800"/>
                <a:ext cx="4136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21"/>
              <p:cNvSpPr>
                <a:spLocks noChangeShapeType="1"/>
              </p:cNvSpPr>
              <p:nvPr/>
            </p:nvSpPr>
            <p:spPr bwMode="auto">
              <a:xfrm>
                <a:off x="888" y="2174"/>
                <a:ext cx="41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22"/>
              <p:cNvSpPr>
                <a:spLocks noChangeShapeType="1"/>
              </p:cNvSpPr>
              <p:nvPr/>
            </p:nvSpPr>
            <p:spPr bwMode="auto">
              <a:xfrm>
                <a:off x="888" y="2571"/>
                <a:ext cx="41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23"/>
              <p:cNvSpPr>
                <a:spLocks noChangeShapeType="1"/>
              </p:cNvSpPr>
              <p:nvPr/>
            </p:nvSpPr>
            <p:spPr bwMode="auto">
              <a:xfrm>
                <a:off x="888" y="2968"/>
                <a:ext cx="4136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24"/>
              <p:cNvSpPr>
                <a:spLocks noChangeShapeType="1"/>
              </p:cNvSpPr>
              <p:nvPr/>
            </p:nvSpPr>
            <p:spPr bwMode="auto">
              <a:xfrm>
                <a:off x="888" y="1800"/>
                <a:ext cx="0" cy="116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25"/>
              <p:cNvSpPr>
                <a:spLocks noChangeShapeType="1"/>
              </p:cNvSpPr>
              <p:nvPr/>
            </p:nvSpPr>
            <p:spPr bwMode="auto">
              <a:xfrm>
                <a:off x="1922" y="1800"/>
                <a:ext cx="0" cy="116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26"/>
              <p:cNvSpPr>
                <a:spLocks noChangeShapeType="1"/>
              </p:cNvSpPr>
              <p:nvPr/>
            </p:nvSpPr>
            <p:spPr bwMode="auto">
              <a:xfrm>
                <a:off x="2956" y="1800"/>
                <a:ext cx="0" cy="116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27"/>
              <p:cNvSpPr>
                <a:spLocks noChangeShapeType="1"/>
              </p:cNvSpPr>
              <p:nvPr/>
            </p:nvSpPr>
            <p:spPr bwMode="auto">
              <a:xfrm>
                <a:off x="3990" y="1800"/>
                <a:ext cx="0" cy="116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28"/>
              <p:cNvSpPr>
                <a:spLocks noChangeShapeType="1"/>
              </p:cNvSpPr>
              <p:nvPr/>
            </p:nvSpPr>
            <p:spPr bwMode="auto">
              <a:xfrm>
                <a:off x="5024" y="1800"/>
                <a:ext cx="0" cy="116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" name="Text Box 29"/>
            <p:cNvSpPr txBox="1">
              <a:spLocks noChangeArrowheads="1"/>
            </p:cNvSpPr>
            <p:nvPr/>
          </p:nvSpPr>
          <p:spPr bwMode="auto">
            <a:xfrm>
              <a:off x="906" y="2236"/>
              <a:ext cx="98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CA" sz="2000"/>
                <a:t>Trip to client </a:t>
              </a:r>
            </a:p>
          </p:txBody>
        </p:sp>
        <p:sp>
          <p:nvSpPr>
            <p:cNvPr id="11" name="Text Box 30"/>
            <p:cNvSpPr txBox="1">
              <a:spLocks noChangeArrowheads="1"/>
            </p:cNvSpPr>
            <p:nvPr/>
          </p:nvSpPr>
          <p:spPr bwMode="auto">
            <a:xfrm>
              <a:off x="1002" y="2609"/>
              <a:ext cx="82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CA" sz="2000"/>
                <a:t>Trip </a:t>
              </a:r>
              <a:r>
                <a:rPr lang="en-US" sz="2000"/>
                <a:t>home</a:t>
              </a:r>
              <a:r>
                <a:rPr lang="en-CA" sz="2000"/>
                <a:t> </a:t>
              </a:r>
            </a:p>
          </p:txBody>
        </p:sp>
        <p:sp>
          <p:nvSpPr>
            <p:cNvPr id="12" name="Text Box 31"/>
            <p:cNvSpPr txBox="1">
              <a:spLocks noChangeArrowheads="1"/>
            </p:cNvSpPr>
            <p:nvPr/>
          </p:nvSpPr>
          <p:spPr bwMode="auto">
            <a:xfrm>
              <a:off x="2118" y="1850"/>
              <a:ext cx="67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CA" sz="2000"/>
                <a:t>distance </a:t>
              </a:r>
            </a:p>
          </p:txBody>
        </p:sp>
        <p:sp>
          <p:nvSpPr>
            <p:cNvPr id="13" name="Text Box 32"/>
            <p:cNvSpPr txBox="1">
              <a:spLocks noChangeArrowheads="1"/>
            </p:cNvSpPr>
            <p:nvPr/>
          </p:nvSpPr>
          <p:spPr bwMode="auto">
            <a:xfrm>
              <a:off x="3306" y="1850"/>
              <a:ext cx="39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rate</a:t>
              </a:r>
              <a:r>
                <a:rPr lang="en-CA" sz="2000"/>
                <a:t> </a:t>
              </a:r>
            </a:p>
          </p:txBody>
        </p:sp>
        <p:sp>
          <p:nvSpPr>
            <p:cNvPr id="14" name="Text Box 33"/>
            <p:cNvSpPr txBox="1">
              <a:spLocks noChangeArrowheads="1"/>
            </p:cNvSpPr>
            <p:nvPr/>
          </p:nvSpPr>
          <p:spPr bwMode="auto">
            <a:xfrm>
              <a:off x="4313" y="1850"/>
              <a:ext cx="43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time</a:t>
              </a:r>
              <a:r>
                <a:rPr lang="en-CA" sz="2000"/>
                <a:t> </a:t>
              </a:r>
            </a:p>
          </p:txBody>
        </p:sp>
      </p:grpSp>
      <p:grpSp>
        <p:nvGrpSpPr>
          <p:cNvPr id="36" name="Group 59"/>
          <p:cNvGrpSpPr>
            <a:grpSpLocks/>
          </p:cNvGrpSpPr>
          <p:nvPr/>
        </p:nvGrpSpPr>
        <p:grpSpPr bwMode="auto">
          <a:xfrm>
            <a:off x="3527425" y="2725737"/>
            <a:ext cx="3832225" cy="625475"/>
            <a:chOff x="2270" y="2208"/>
            <a:chExt cx="2414" cy="394"/>
          </a:xfrm>
        </p:grpSpPr>
        <p:sp>
          <p:nvSpPr>
            <p:cNvPr id="37" name="Text Box 35"/>
            <p:cNvSpPr txBox="1">
              <a:spLocks noChangeArrowheads="1"/>
            </p:cNvSpPr>
            <p:nvPr/>
          </p:nvSpPr>
          <p:spPr bwMode="auto">
            <a:xfrm>
              <a:off x="2270" y="2268"/>
              <a:ext cx="35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150</a:t>
              </a:r>
              <a:endParaRPr lang="en-CA" sz="2000"/>
            </a:p>
          </p:txBody>
        </p:sp>
        <p:sp>
          <p:nvSpPr>
            <p:cNvPr id="38" name="Text Box 36"/>
            <p:cNvSpPr txBox="1">
              <a:spLocks noChangeArrowheads="1"/>
            </p:cNvSpPr>
            <p:nvPr/>
          </p:nvSpPr>
          <p:spPr bwMode="auto">
            <a:xfrm>
              <a:off x="3410" y="2268"/>
              <a:ext cx="17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/>
                <a:t>r</a:t>
              </a:r>
              <a:endParaRPr lang="en-CA" sz="2000"/>
            </a:p>
          </p:txBody>
        </p:sp>
        <p:graphicFrame>
          <p:nvGraphicFramePr>
            <p:cNvPr id="39" name="Object 2"/>
            <p:cNvGraphicFramePr>
              <a:graphicFrameLocks noChangeAspect="1"/>
            </p:cNvGraphicFramePr>
            <p:nvPr/>
          </p:nvGraphicFramePr>
          <p:xfrm>
            <a:off x="4403" y="2208"/>
            <a:ext cx="281" cy="3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83" name="Equation" r:id="rId3" imgW="279360" imgH="393480" progId="Equation.3">
                    <p:embed/>
                  </p:oleObj>
                </mc:Choice>
                <mc:Fallback>
                  <p:oleObj name="Equation" r:id="rId3" imgW="279360" imgH="39348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03" y="2208"/>
                          <a:ext cx="281" cy="39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0" name="Group 60"/>
          <p:cNvGrpSpPr>
            <a:grpSpLocks/>
          </p:cNvGrpSpPr>
          <p:nvPr/>
        </p:nvGrpSpPr>
        <p:grpSpPr bwMode="auto">
          <a:xfrm>
            <a:off x="3527425" y="3348037"/>
            <a:ext cx="3963988" cy="625475"/>
            <a:chOff x="2270" y="2600"/>
            <a:chExt cx="2497" cy="394"/>
          </a:xfrm>
        </p:grpSpPr>
        <p:sp>
          <p:nvSpPr>
            <p:cNvPr id="41" name="Text Box 34"/>
            <p:cNvSpPr txBox="1">
              <a:spLocks noChangeArrowheads="1"/>
            </p:cNvSpPr>
            <p:nvPr/>
          </p:nvSpPr>
          <p:spPr bwMode="auto">
            <a:xfrm>
              <a:off x="2270" y="2641"/>
              <a:ext cx="35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sz="2000"/>
                <a:t>150</a:t>
              </a:r>
              <a:endParaRPr lang="en-CA" sz="2000"/>
            </a:p>
          </p:txBody>
        </p:sp>
        <p:sp>
          <p:nvSpPr>
            <p:cNvPr id="42" name="Text Box 37"/>
            <p:cNvSpPr txBox="1">
              <a:spLocks noChangeArrowheads="1"/>
            </p:cNvSpPr>
            <p:nvPr/>
          </p:nvSpPr>
          <p:spPr bwMode="auto">
            <a:xfrm>
              <a:off x="3262" y="2641"/>
              <a:ext cx="49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sz="2000" i="1"/>
                <a:t>r</a:t>
              </a:r>
              <a:r>
                <a:rPr lang="en-US" sz="2000"/>
                <a:t> – 10</a:t>
              </a:r>
              <a:endParaRPr lang="en-CA" sz="2000"/>
            </a:p>
          </p:txBody>
        </p:sp>
        <p:graphicFrame>
          <p:nvGraphicFramePr>
            <p:cNvPr id="43" name="Object 1"/>
            <p:cNvGraphicFramePr>
              <a:graphicFrameLocks noChangeAspect="1"/>
            </p:cNvGraphicFramePr>
            <p:nvPr/>
          </p:nvGraphicFramePr>
          <p:xfrm>
            <a:off x="4358" y="2600"/>
            <a:ext cx="409" cy="3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84" name="Equation" r:id="rId5" imgW="406080" imgH="393480" progId="Equation.3">
                    <p:embed/>
                  </p:oleObj>
                </mc:Choice>
                <mc:Fallback>
                  <p:oleObj name="Equation" r:id="rId5" imgW="406080" imgH="39348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58" y="2600"/>
                          <a:ext cx="409" cy="39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4" name="Object 0"/>
          <p:cNvGraphicFramePr>
            <a:graphicFrameLocks noChangeAspect="1"/>
          </p:cNvGraphicFramePr>
          <p:nvPr/>
        </p:nvGraphicFramePr>
        <p:xfrm>
          <a:off x="2438401" y="4876800"/>
          <a:ext cx="2133600" cy="8106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5" name="Equation" r:id="rId7" imgW="1041120" imgH="393480" progId="Equation.3">
                  <p:embed/>
                </p:oleObj>
              </mc:Choice>
              <mc:Fallback>
                <p:oleObj name="Equation" r:id="rId7" imgW="104112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1" y="4876800"/>
                        <a:ext cx="2133600" cy="81066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Text Box 41"/>
          <p:cNvSpPr txBox="1">
            <a:spLocks noChangeArrowheads="1"/>
          </p:cNvSpPr>
          <p:nvPr/>
        </p:nvSpPr>
        <p:spPr bwMode="auto">
          <a:xfrm>
            <a:off x="6096000" y="5029200"/>
            <a:ext cx="18859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000" dirty="0" smtClean="0">
                <a:solidFill>
                  <a:srgbClr val="008000"/>
                </a:solidFill>
              </a:rPr>
              <a:t>LCD </a:t>
            </a:r>
            <a:r>
              <a:rPr lang="en-US" sz="2000" dirty="0">
                <a:solidFill>
                  <a:srgbClr val="008000"/>
                </a:solidFill>
              </a:rPr>
              <a:t>= 2</a:t>
            </a:r>
            <a:r>
              <a:rPr lang="en-US" sz="2000" i="1" dirty="0">
                <a:solidFill>
                  <a:srgbClr val="008000"/>
                </a:solidFill>
              </a:rPr>
              <a:t>r</a:t>
            </a:r>
            <a:r>
              <a:rPr lang="en-US" sz="1000" dirty="0">
                <a:solidFill>
                  <a:srgbClr val="008000"/>
                </a:solidFill>
              </a:rPr>
              <a:t> </a:t>
            </a:r>
            <a:r>
              <a:rPr lang="en-US" sz="2000" dirty="0">
                <a:solidFill>
                  <a:srgbClr val="008000"/>
                </a:solidFill>
              </a:rPr>
              <a:t>(</a:t>
            </a:r>
            <a:r>
              <a:rPr lang="en-US" sz="2000" i="1" dirty="0">
                <a:solidFill>
                  <a:srgbClr val="008000"/>
                </a:solidFill>
              </a:rPr>
              <a:t>r</a:t>
            </a:r>
            <a:r>
              <a:rPr lang="en-US" sz="2000" dirty="0">
                <a:solidFill>
                  <a:srgbClr val="008000"/>
                </a:solidFill>
              </a:rPr>
              <a:t> – 10).</a:t>
            </a:r>
            <a:endParaRPr lang="en-CA" sz="2000" dirty="0">
              <a:solidFill>
                <a:srgbClr val="008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52400" y="76200"/>
            <a:ext cx="48638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Application of Solving Rational Equations</a:t>
            </a:r>
            <a:endParaRPr lang="en-US" sz="20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28600" y="4343400"/>
            <a:ext cx="87859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Longer Time (slower speed) - Shorter Time (faster speed) = Time Difference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8153400" y="6338491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6.4.</a:t>
            </a:r>
            <a:r>
              <a:rPr lang="en-US" sz="1400" i="1" dirty="0">
                <a:latin typeface="Arial" pitchFamily="34" charset="0"/>
                <a:cs typeface="Arial" pitchFamily="34" charset="0"/>
              </a:rPr>
              <a:t>6</a:t>
            </a:r>
            <a:endParaRPr lang="en-US" sz="1400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45" grpId="0" autoUpdateAnimBg="0"/>
      <p:bldP spid="5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5"/>
          <p:cNvSpPr>
            <a:spLocks noChangeArrowheads="1"/>
          </p:cNvSpPr>
          <p:nvPr/>
        </p:nvSpPr>
        <p:spPr bwMode="auto">
          <a:xfrm>
            <a:off x="4200272" y="3009840"/>
            <a:ext cx="444483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0 = </a:t>
            </a:r>
            <a:r>
              <a:rPr lang="en-CA" sz="2000" i="1" dirty="0">
                <a:latin typeface="Arial" pitchFamily="34" charset="0"/>
                <a:cs typeface="Arial" pitchFamily="34" charset="0"/>
              </a:rPr>
              <a:t>r</a:t>
            </a:r>
            <a:r>
              <a:rPr lang="en-CA" sz="2000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en-CA" sz="2000" dirty="0">
                <a:latin typeface="Arial" pitchFamily="34" charset="0"/>
                <a:cs typeface="Arial" pitchFamily="34" charset="0"/>
              </a:rPr>
              <a:t> – 10</a:t>
            </a:r>
            <a:r>
              <a:rPr lang="en-CA" sz="2000" i="1" dirty="0">
                <a:latin typeface="Arial" pitchFamily="34" charset="0"/>
                <a:cs typeface="Arial" pitchFamily="34" charset="0"/>
              </a:rPr>
              <a:t>r</a:t>
            </a:r>
            <a:r>
              <a:rPr lang="en-CA" sz="2000" dirty="0">
                <a:latin typeface="Arial" pitchFamily="34" charset="0"/>
                <a:cs typeface="Arial" pitchFamily="34" charset="0"/>
              </a:rPr>
              <a:t> –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3000</a:t>
            </a:r>
            <a:r>
              <a:rPr lang="en-CA" sz="2000" dirty="0">
                <a:latin typeface="Arial" pitchFamily="34" charset="0"/>
                <a:cs typeface="Arial" pitchFamily="34" charset="0"/>
              </a:rPr>
              <a:t> 	</a:t>
            </a:r>
          </a:p>
        </p:txBody>
      </p:sp>
      <p:sp>
        <p:nvSpPr>
          <p:cNvPr id="6" name="Rectangle 66"/>
          <p:cNvSpPr>
            <a:spLocks noChangeArrowheads="1"/>
          </p:cNvSpPr>
          <p:nvPr/>
        </p:nvSpPr>
        <p:spPr bwMode="auto">
          <a:xfrm>
            <a:off x="838200" y="4511675"/>
            <a:ext cx="71247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CA" dirty="0"/>
              <a:t>The salesman drove from home to the client’s store at</a:t>
            </a:r>
            <a:r>
              <a:rPr lang="en-CA" dirty="0">
                <a:solidFill>
                  <a:srgbClr val="0099FF"/>
                </a:solidFill>
              </a:rPr>
              <a:t> </a:t>
            </a:r>
            <a:r>
              <a:rPr lang="en-US" dirty="0">
                <a:solidFill>
                  <a:srgbClr val="0099FF"/>
                </a:solidFill>
              </a:rPr>
              <a:t/>
            </a:r>
            <a:br>
              <a:rPr lang="en-US" dirty="0">
                <a:solidFill>
                  <a:srgbClr val="0099FF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6</a:t>
            </a:r>
            <a:r>
              <a:rPr lang="en-CA" dirty="0">
                <a:solidFill>
                  <a:srgbClr val="FF0000"/>
                </a:solidFill>
              </a:rPr>
              <a:t>0 miles per hour</a:t>
            </a:r>
            <a:r>
              <a:rPr lang="en-CA" dirty="0"/>
              <a:t>.</a:t>
            </a:r>
          </a:p>
        </p:txBody>
      </p:sp>
      <p:sp>
        <p:nvSpPr>
          <p:cNvPr id="14" name="Rectangle 74"/>
          <p:cNvSpPr>
            <a:spLocks noChangeArrowheads="1"/>
          </p:cNvSpPr>
          <p:nvPr/>
        </p:nvSpPr>
        <p:spPr bwMode="auto">
          <a:xfrm>
            <a:off x="4238373" y="3867090"/>
            <a:ext cx="25209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CA" sz="2000" i="1">
                <a:latin typeface="Arial" pitchFamily="34" charset="0"/>
                <a:cs typeface="Arial" pitchFamily="34" charset="0"/>
                <a:sym typeface="Symbol" pitchFamily="18" charset="2"/>
              </a:rPr>
              <a:t>r</a:t>
            </a:r>
            <a:r>
              <a:rPr lang="en-CA" sz="2000">
                <a:latin typeface="Arial" pitchFamily="34" charset="0"/>
                <a:cs typeface="Arial" pitchFamily="34" charset="0"/>
                <a:sym typeface="Symbol" pitchFamily="18" charset="2"/>
              </a:rPr>
              <a:t> = </a:t>
            </a:r>
            <a:r>
              <a:rPr lang="en-US" sz="2000">
                <a:latin typeface="Arial" pitchFamily="34" charset="0"/>
                <a:cs typeface="Arial" pitchFamily="34" charset="0"/>
                <a:sym typeface="Symbol" pitchFamily="18" charset="2"/>
              </a:rPr>
              <a:t>6</a:t>
            </a:r>
            <a:r>
              <a:rPr lang="en-CA" sz="2000">
                <a:latin typeface="Arial" pitchFamily="34" charset="0"/>
                <a:cs typeface="Arial" pitchFamily="34" charset="0"/>
                <a:sym typeface="Symbol" pitchFamily="18" charset="2"/>
              </a:rPr>
              <a:t>0 or –</a:t>
            </a:r>
            <a:r>
              <a:rPr lang="en-US" sz="2000"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CA" sz="2000">
                <a:latin typeface="Arial" pitchFamily="34" charset="0"/>
                <a:cs typeface="Arial" pitchFamily="34" charset="0"/>
                <a:sym typeface="Symbol" pitchFamily="18" charset="2"/>
              </a:rPr>
              <a:t>50</a:t>
            </a:r>
          </a:p>
        </p:txBody>
      </p:sp>
      <p:sp>
        <p:nvSpPr>
          <p:cNvPr id="17" name="Rectangle 82"/>
          <p:cNvSpPr>
            <a:spLocks noChangeArrowheads="1"/>
          </p:cNvSpPr>
          <p:nvPr/>
        </p:nvSpPr>
        <p:spPr bwMode="auto">
          <a:xfrm>
            <a:off x="6553200" y="3886200"/>
            <a:ext cx="2286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CA" sz="2000" dirty="0" smtClean="0">
                <a:solidFill>
                  <a:srgbClr val="008000"/>
                </a:solidFill>
                <a:sym typeface="Symbol" pitchFamily="18" charset="2"/>
              </a:rPr>
              <a:t>Why is -50 not an acceptable answer?</a:t>
            </a:r>
            <a:endParaRPr lang="en-CA" sz="2000" dirty="0">
              <a:solidFill>
                <a:srgbClr val="008000"/>
              </a:solidFill>
              <a:sym typeface="Symbol" pitchFamily="18" charset="2"/>
            </a:endParaRPr>
          </a:p>
        </p:txBody>
      </p:sp>
      <p:sp>
        <p:nvSpPr>
          <p:cNvPr id="18" name="Rectangle 84"/>
          <p:cNvSpPr>
            <a:spLocks noChangeArrowheads="1"/>
          </p:cNvSpPr>
          <p:nvPr/>
        </p:nvSpPr>
        <p:spPr bwMode="auto">
          <a:xfrm>
            <a:off x="2207173" y="2547246"/>
            <a:ext cx="597067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>
                <a:latin typeface="Arial" pitchFamily="34" charset="0"/>
                <a:cs typeface="Arial" pitchFamily="34" charset="0"/>
              </a:rPr>
              <a:t>300</a:t>
            </a:r>
            <a:r>
              <a:rPr lang="en-CA" sz="2000" i="1" dirty="0">
                <a:latin typeface="Arial" pitchFamily="34" charset="0"/>
                <a:cs typeface="Arial" pitchFamily="34" charset="0"/>
              </a:rPr>
              <a:t>r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CA" sz="2000" dirty="0">
                <a:latin typeface="Arial" pitchFamily="34" charset="0"/>
                <a:cs typeface="Arial" pitchFamily="34" charset="0"/>
              </a:rPr>
              <a:t>–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3</a:t>
            </a:r>
            <a:r>
              <a:rPr lang="en-CA" sz="2000" dirty="0">
                <a:latin typeface="Arial" pitchFamily="34" charset="0"/>
                <a:cs typeface="Arial" pitchFamily="34" charset="0"/>
              </a:rPr>
              <a:t>00</a:t>
            </a:r>
            <a:r>
              <a:rPr lang="en-CA" sz="2000" i="1" dirty="0">
                <a:latin typeface="Arial" pitchFamily="34" charset="0"/>
                <a:cs typeface="Arial" pitchFamily="34" charset="0"/>
              </a:rPr>
              <a:t>r</a:t>
            </a:r>
            <a:r>
              <a:rPr lang="en-CA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+ 3000 </a:t>
            </a:r>
            <a:r>
              <a:rPr lang="en-CA" sz="2000" dirty="0">
                <a:latin typeface="Arial" pitchFamily="34" charset="0"/>
                <a:cs typeface="Arial" pitchFamily="34" charset="0"/>
              </a:rPr>
              <a:t>= </a:t>
            </a:r>
            <a:r>
              <a:rPr lang="en-CA" sz="2000" i="1" dirty="0">
                <a:latin typeface="Arial" pitchFamily="34" charset="0"/>
                <a:cs typeface="Arial" pitchFamily="34" charset="0"/>
              </a:rPr>
              <a:t>r</a:t>
            </a:r>
            <a:r>
              <a:rPr lang="en-CA" sz="2000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en-CA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–</a:t>
            </a:r>
            <a:r>
              <a:rPr lang="en-CA" sz="2000" dirty="0">
                <a:latin typeface="Arial" pitchFamily="34" charset="0"/>
                <a:cs typeface="Arial" pitchFamily="34" charset="0"/>
              </a:rPr>
              <a:t> 10</a:t>
            </a:r>
            <a:r>
              <a:rPr lang="en-CA" sz="2000" i="1" dirty="0">
                <a:latin typeface="Arial" pitchFamily="34" charset="0"/>
                <a:cs typeface="Arial" pitchFamily="34" charset="0"/>
              </a:rPr>
              <a:t>r</a:t>
            </a:r>
            <a:r>
              <a:rPr lang="en-CA" sz="20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9" name="Rectangle 85"/>
          <p:cNvSpPr>
            <a:spLocks noChangeArrowheads="1"/>
          </p:cNvSpPr>
          <p:nvPr/>
        </p:nvSpPr>
        <p:spPr bwMode="auto">
          <a:xfrm>
            <a:off x="4200271" y="3435290"/>
            <a:ext cx="344972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0 = (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– 60)(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+ 50)</a:t>
            </a:r>
            <a:endParaRPr lang="en-CA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333555" y="2057400"/>
            <a:ext cx="543165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>
                <a:latin typeface="Arial" pitchFamily="34" charset="0"/>
                <a:cs typeface="Arial" pitchFamily="34" charset="0"/>
              </a:rPr>
              <a:t>300</a:t>
            </a:r>
            <a:r>
              <a:rPr lang="en-CA" sz="2000" i="1" dirty="0">
                <a:latin typeface="Arial" pitchFamily="34" charset="0"/>
                <a:cs typeface="Arial" pitchFamily="34" charset="0"/>
              </a:rPr>
              <a:t>r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CA" sz="2000" dirty="0">
                <a:latin typeface="Arial" pitchFamily="34" charset="0"/>
                <a:cs typeface="Arial" pitchFamily="34" charset="0"/>
              </a:rPr>
              <a:t>–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300(</a:t>
            </a:r>
            <a:r>
              <a:rPr lang="en-CA" sz="2000" i="1" dirty="0">
                <a:latin typeface="Arial" pitchFamily="34" charset="0"/>
                <a:cs typeface="Arial" pitchFamily="34" charset="0"/>
              </a:rPr>
              <a:t>r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– 10)</a:t>
            </a:r>
            <a:r>
              <a:rPr lang="en-CA" sz="2000" dirty="0">
                <a:latin typeface="Arial" pitchFamily="34" charset="0"/>
                <a:cs typeface="Arial" pitchFamily="34" charset="0"/>
              </a:rPr>
              <a:t> = </a:t>
            </a:r>
            <a:r>
              <a:rPr lang="en-CA" sz="2000" i="1" dirty="0">
                <a:latin typeface="Arial" pitchFamily="34" charset="0"/>
                <a:cs typeface="Arial" pitchFamily="34" charset="0"/>
              </a:rPr>
              <a:t>r</a:t>
            </a:r>
            <a:r>
              <a:rPr lang="en-CA" sz="2000" dirty="0">
                <a:latin typeface="Arial" pitchFamily="34" charset="0"/>
                <a:cs typeface="Arial" pitchFamily="34" charset="0"/>
              </a:rPr>
              <a:t>(</a:t>
            </a:r>
            <a:r>
              <a:rPr lang="en-CA" sz="2000" i="1" dirty="0">
                <a:latin typeface="Arial" pitchFamily="34" charset="0"/>
                <a:cs typeface="Arial" pitchFamily="34" charset="0"/>
              </a:rPr>
              <a:t>r</a:t>
            </a:r>
            <a:r>
              <a:rPr lang="en-CA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–</a:t>
            </a:r>
            <a:r>
              <a:rPr lang="en-CA" sz="2000" dirty="0">
                <a:latin typeface="Arial" pitchFamily="34" charset="0"/>
                <a:cs typeface="Arial" pitchFamily="34" charset="0"/>
              </a:rPr>
              <a:t> 10)</a:t>
            </a:r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838200" y="1219200"/>
          <a:ext cx="5180012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2" name="Equation" r:id="rId3" imgW="2882880" imgH="393480" progId="Equation.DSMT4">
                  <p:embed/>
                </p:oleObj>
              </mc:Choice>
              <mc:Fallback>
                <p:oleObj name="Equation" r:id="rId3" imgW="288288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219200"/>
                        <a:ext cx="5180012" cy="712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2963174" y="304800"/>
          <a:ext cx="2004164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3" name="Equation" r:id="rId5" imgW="1041120" imgH="393480" progId="Equation.3">
                  <p:embed/>
                </p:oleObj>
              </mc:Choice>
              <mc:Fallback>
                <p:oleObj name="Equation" r:id="rId5" imgW="104112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3174" y="304800"/>
                        <a:ext cx="2004164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391" name="Picture 7" descr="http://t0.gstatic.com/images?q=tbn:ANd9GcTwpfRn5mTTeUtuujHqzreiyk1J68n-qPo_JmBZ4kM3z98xonr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57800" y="4902200"/>
            <a:ext cx="2590800" cy="1727201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8153400" y="6338491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6.4.</a:t>
            </a:r>
            <a:r>
              <a:rPr lang="en-US" sz="1400" i="1" dirty="0">
                <a:latin typeface="Arial" pitchFamily="34" charset="0"/>
                <a:cs typeface="Arial" pitchFamily="34" charset="0"/>
              </a:rPr>
              <a:t>7</a:t>
            </a:r>
            <a:endParaRPr lang="en-US" sz="1400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14" grpId="0" autoUpdateAnimBg="0"/>
      <p:bldP spid="17" grpId="0" autoUpdateAnimBg="0"/>
      <p:bldP spid="18" grpId="0" autoUpdateAnimBg="0"/>
      <p:bldP spid="19" grpId="0" autoUpdateAnimBg="0"/>
      <p:bldP spid="2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ChangeArrowheads="1"/>
          </p:cNvSpPr>
          <p:nvPr/>
        </p:nvSpPr>
        <p:spPr bwMode="auto">
          <a:xfrm>
            <a:off x="609600" y="3403600"/>
            <a:ext cx="547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CA"/>
              <a:t>The return trip </a:t>
            </a:r>
            <a:r>
              <a:rPr lang="en-US"/>
              <a:t>took</a:t>
            </a:r>
            <a:r>
              <a:rPr lang="en-CA"/>
              <a:t> one-half hour</a:t>
            </a:r>
            <a:r>
              <a:rPr lang="en-US"/>
              <a:t> longer</a:t>
            </a:r>
            <a:r>
              <a:rPr lang="en-CA"/>
              <a:t>.</a:t>
            </a:r>
          </a:p>
        </p:txBody>
      </p:sp>
      <p:grpSp>
        <p:nvGrpSpPr>
          <p:cNvPr id="3" name="Group 87"/>
          <p:cNvGrpSpPr>
            <a:grpSpLocks/>
          </p:cNvGrpSpPr>
          <p:nvPr/>
        </p:nvGrpSpPr>
        <p:grpSpPr bwMode="auto">
          <a:xfrm>
            <a:off x="609600" y="1524000"/>
            <a:ext cx="7670800" cy="966787"/>
            <a:chOff x="592" y="2369"/>
            <a:chExt cx="4832" cy="609"/>
          </a:xfrm>
        </p:grpSpPr>
        <p:sp>
          <p:nvSpPr>
            <p:cNvPr id="4" name="Rectangle 67"/>
            <p:cNvSpPr>
              <a:spLocks noChangeArrowheads="1"/>
            </p:cNvSpPr>
            <p:nvPr/>
          </p:nvSpPr>
          <p:spPr bwMode="auto">
            <a:xfrm>
              <a:off x="592" y="2369"/>
              <a:ext cx="4832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CA" dirty="0"/>
                <a:t>At </a:t>
              </a:r>
              <a:r>
                <a:rPr lang="en-US" dirty="0"/>
                <a:t>6</a:t>
              </a:r>
              <a:r>
                <a:rPr lang="en-CA" dirty="0"/>
                <a:t>0 mph the time taken to drive the 1</a:t>
              </a:r>
              <a:r>
                <a:rPr lang="en-US" dirty="0"/>
                <a:t>5</a:t>
              </a:r>
              <a:r>
                <a:rPr lang="en-CA" dirty="0"/>
                <a:t>0 miles </a:t>
              </a:r>
              <a:r>
                <a:rPr lang="en-US" dirty="0"/>
                <a:t/>
              </a:r>
              <a:br>
                <a:rPr lang="en-US" dirty="0"/>
              </a:br>
              <a:r>
                <a:rPr lang="en-CA" dirty="0"/>
                <a:t>from the salesman’s home to the clients store is </a:t>
              </a:r>
              <a:r>
                <a:rPr lang="en-US" dirty="0"/>
                <a:t>       </a:t>
              </a:r>
              <a:r>
                <a:rPr lang="en-CA" dirty="0"/>
                <a:t>= </a:t>
              </a:r>
              <a:r>
                <a:rPr lang="en-CA" dirty="0">
                  <a:solidFill>
                    <a:srgbClr val="FF0000"/>
                  </a:solidFill>
                </a:rPr>
                <a:t>2.5 h</a:t>
              </a:r>
              <a:r>
                <a:rPr lang="en-CA" dirty="0"/>
                <a:t>.</a:t>
              </a:r>
            </a:p>
          </p:txBody>
        </p:sp>
        <p:graphicFrame>
          <p:nvGraphicFramePr>
            <p:cNvPr id="5" name="Object 1"/>
            <p:cNvGraphicFramePr>
              <a:graphicFrameLocks noChangeAspect="1"/>
            </p:cNvGraphicFramePr>
            <p:nvPr/>
          </p:nvGraphicFramePr>
          <p:xfrm>
            <a:off x="4319" y="2508"/>
            <a:ext cx="332" cy="4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28" name="Equation" r:id="rId3" imgW="279360" imgH="393480" progId="Equation.3">
                    <p:embed/>
                  </p:oleObj>
                </mc:Choice>
                <mc:Fallback>
                  <p:oleObj name="Equation" r:id="rId3" imgW="279360" imgH="39348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19" y="2508"/>
                          <a:ext cx="332" cy="47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" name="Rectangle 76"/>
          <p:cNvSpPr>
            <a:spLocks noChangeArrowheads="1"/>
          </p:cNvSpPr>
          <p:nvPr/>
        </p:nvSpPr>
        <p:spPr bwMode="auto">
          <a:xfrm>
            <a:off x="609600" y="493712"/>
            <a:ext cx="1046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CA" dirty="0"/>
              <a:t>Check</a:t>
            </a:r>
            <a:r>
              <a:rPr lang="en-US" dirty="0"/>
              <a:t>:</a:t>
            </a:r>
            <a:endParaRPr lang="en-CA" dirty="0"/>
          </a:p>
        </p:txBody>
      </p:sp>
      <p:grpSp>
        <p:nvGrpSpPr>
          <p:cNvPr id="7" name="Group 88"/>
          <p:cNvGrpSpPr>
            <a:grpSpLocks/>
          </p:cNvGrpSpPr>
          <p:nvPr/>
        </p:nvGrpSpPr>
        <p:grpSpPr bwMode="auto">
          <a:xfrm>
            <a:off x="609600" y="2438400"/>
            <a:ext cx="8331200" cy="966787"/>
            <a:chOff x="592" y="2945"/>
            <a:chExt cx="5248" cy="609"/>
          </a:xfrm>
        </p:grpSpPr>
        <p:sp>
          <p:nvSpPr>
            <p:cNvPr id="8" name="Rectangle 68"/>
            <p:cNvSpPr>
              <a:spLocks noChangeArrowheads="1"/>
            </p:cNvSpPr>
            <p:nvPr/>
          </p:nvSpPr>
          <p:spPr bwMode="auto">
            <a:xfrm>
              <a:off x="592" y="2945"/>
              <a:ext cx="5248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CA" dirty="0"/>
                <a:t>At 50 mph (ten miles per hour </a:t>
              </a:r>
              <a:r>
                <a:rPr lang="en-US" dirty="0"/>
                <a:t>slower</a:t>
              </a:r>
              <a:r>
                <a:rPr lang="en-CA" dirty="0"/>
                <a:t>) the </a:t>
              </a:r>
              <a:r>
                <a:rPr lang="en-US" dirty="0"/>
                <a:t/>
              </a:r>
              <a:br>
                <a:rPr lang="en-US" dirty="0"/>
              </a:br>
              <a:r>
                <a:rPr lang="en-CA" dirty="0"/>
                <a:t>time taken to make the return trip of 1</a:t>
              </a:r>
              <a:r>
                <a:rPr lang="en-US" dirty="0"/>
                <a:t>5</a:t>
              </a:r>
              <a:r>
                <a:rPr lang="en-CA" dirty="0"/>
                <a:t>0 miles is </a:t>
              </a:r>
              <a:r>
                <a:rPr lang="en-US" dirty="0"/>
                <a:t>       </a:t>
              </a:r>
              <a:r>
                <a:rPr lang="en-CA" dirty="0"/>
                <a:t>= </a:t>
              </a:r>
              <a:r>
                <a:rPr lang="en-US" dirty="0">
                  <a:solidFill>
                    <a:srgbClr val="FF0000"/>
                  </a:solidFill>
                </a:rPr>
                <a:t>3</a:t>
              </a:r>
              <a:r>
                <a:rPr lang="en-CA" dirty="0">
                  <a:solidFill>
                    <a:srgbClr val="FF0000"/>
                  </a:solidFill>
                </a:rPr>
                <a:t> h</a:t>
              </a:r>
              <a:r>
                <a:rPr lang="en-CA" dirty="0"/>
                <a:t>.</a:t>
              </a:r>
            </a:p>
          </p:txBody>
        </p:sp>
        <p:graphicFrame>
          <p:nvGraphicFramePr>
            <p:cNvPr id="9" name="Object 0"/>
            <p:cNvGraphicFramePr>
              <a:graphicFrameLocks noChangeAspect="1"/>
            </p:cNvGraphicFramePr>
            <p:nvPr/>
          </p:nvGraphicFramePr>
          <p:xfrm>
            <a:off x="4423" y="3084"/>
            <a:ext cx="332" cy="4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29" name="Equation" r:id="rId5" imgW="279360" imgH="393480" progId="Equation.3">
                    <p:embed/>
                  </p:oleObj>
                </mc:Choice>
                <mc:Fallback>
                  <p:oleObj name="Equation" r:id="rId5" imgW="279360" imgH="39348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23" y="3084"/>
                          <a:ext cx="332" cy="47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1828800" y="304800"/>
          <a:ext cx="1991032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0" name="Equation" r:id="rId7" imgW="1028520" imgH="393480" progId="Equation.DSMT4">
                  <p:embed/>
                </p:oleObj>
              </mc:Choice>
              <mc:Fallback>
                <p:oleObj name="Equation" r:id="rId7" imgW="102852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04800"/>
                        <a:ext cx="1991032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511" name="Picture 7" descr="http://t0.gstatic.com/images?q=tbn:ANd9GcR7lA1oZ6OiTIHxGtuRzEIzyn7dv1QuRHkAVfM_ObTVauQfcLFe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953000" y="3581400"/>
            <a:ext cx="3200400" cy="320040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8153400" y="6338491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6.4.</a:t>
            </a:r>
            <a:r>
              <a:rPr lang="en-US" sz="1400" i="1" dirty="0">
                <a:latin typeface="Arial" pitchFamily="34" charset="0"/>
                <a:cs typeface="Arial" pitchFamily="34" charset="0"/>
              </a:rPr>
              <a:t>8</a:t>
            </a:r>
            <a:endParaRPr lang="en-US" sz="1400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6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0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1330</TotalTime>
  <Words>607</Words>
  <Application>Microsoft Office PowerPoint</Application>
  <PresentationFormat>On-screen Show (4:3)</PresentationFormat>
  <Paragraphs>112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Stephanie MacKay</dc:creator>
  <cp:lastModifiedBy>Stephanie MacKay</cp:lastModifiedBy>
  <cp:revision>47</cp:revision>
  <dcterms:created xsi:type="dcterms:W3CDTF">2011-10-31T00:18:12Z</dcterms:created>
  <dcterms:modified xsi:type="dcterms:W3CDTF">2011-11-07T02:53:15Z</dcterms:modified>
</cp:coreProperties>
</file>