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6" r:id="rId2"/>
    <p:sldId id="256" r:id="rId3"/>
    <p:sldId id="271" r:id="rId4"/>
    <p:sldId id="258" r:id="rId5"/>
    <p:sldId id="259" r:id="rId6"/>
    <p:sldId id="260" r:id="rId7"/>
    <p:sldId id="261" r:id="rId8"/>
    <p:sldId id="263" r:id="rId9"/>
    <p:sldId id="267" r:id="rId10"/>
    <p:sldId id="269" r:id="rId11"/>
    <p:sldId id="262" r:id="rId12"/>
    <p:sldId id="257" r:id="rId13"/>
    <p:sldId id="265" r:id="rId14"/>
    <p:sldId id="270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CC00"/>
    <a:srgbClr val="95DBB5"/>
    <a:srgbClr val="3CB371"/>
    <a:srgbClr val="D16E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36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4355E-30AD-481B-8800-A509D16B20D3}" type="datetimeFigureOut">
              <a:rPr lang="en-US" smtClean="0"/>
              <a:t>5/5/2012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6B351-FB80-4EF7-B27F-EAE712587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06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6B351-FB80-4EF7-B27F-EAE7125874E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2139-8469-468D-BBBD-BD06EFC626CD}" type="datetimeFigureOut">
              <a:rPr lang="en-US" smtClean="0"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FD76-B031-4377-9CA9-23D451725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2139-8469-468D-BBBD-BD06EFC626CD}" type="datetimeFigureOut">
              <a:rPr lang="en-US" smtClean="0"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FD76-B031-4377-9CA9-23D451725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2139-8469-468D-BBBD-BD06EFC626CD}" type="datetimeFigureOut">
              <a:rPr lang="en-US" smtClean="0"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FD76-B031-4377-9CA9-23D451725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2139-8469-468D-BBBD-BD06EFC626CD}" type="datetimeFigureOut">
              <a:rPr lang="en-US" smtClean="0"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FD76-B031-4377-9CA9-23D451725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2139-8469-468D-BBBD-BD06EFC626CD}" type="datetimeFigureOut">
              <a:rPr lang="en-US" smtClean="0"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FD76-B031-4377-9CA9-23D451725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2139-8469-468D-BBBD-BD06EFC626CD}" type="datetimeFigureOut">
              <a:rPr lang="en-US" smtClean="0"/>
              <a:t>5/5/2012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FD76-B031-4377-9CA9-23D451725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2139-8469-468D-BBBD-BD06EFC626CD}" type="datetimeFigureOut">
              <a:rPr lang="en-US" smtClean="0"/>
              <a:t>5/5/2012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FD76-B031-4377-9CA9-23D451725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2139-8469-468D-BBBD-BD06EFC626CD}" type="datetimeFigureOut">
              <a:rPr lang="en-US" smtClean="0"/>
              <a:t>5/5/2012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FD76-B031-4377-9CA9-23D451725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2139-8469-468D-BBBD-BD06EFC626CD}" type="datetimeFigureOut">
              <a:rPr lang="en-US" smtClean="0"/>
              <a:t>5/5/2012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FD76-B031-4377-9CA9-23D451725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2139-8469-468D-BBBD-BD06EFC626CD}" type="datetimeFigureOut">
              <a:rPr lang="en-US" smtClean="0"/>
              <a:t>5/5/2012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FD76-B031-4377-9CA9-23D451725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2139-8469-468D-BBBD-BD06EFC626CD}" type="datetimeFigureOut">
              <a:rPr lang="en-US" smtClean="0"/>
              <a:t>5/5/2012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FD76-B031-4377-9CA9-23D451725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32139-8469-468D-BBBD-BD06EFC626CD}" type="datetimeFigureOut">
              <a:rPr lang="en-US" smtClean="0"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7FD76-B031-4377-9CA9-23D4517253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33.png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32.wmf"/><Relationship Id="rId5" Type="http://schemas.openxmlformats.org/officeDocument/2006/relationships/image" Target="../media/image35.png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34.png"/><Relationship Id="rId9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6.bin"/><Relationship Id="rId7" Type="http://schemas.openxmlformats.org/officeDocument/2006/relationships/image" Target="../media/image41.png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.png"/><Relationship Id="rId11" Type="http://schemas.openxmlformats.org/officeDocument/2006/relationships/oleObject" Target="../embeddings/oleObject18.bin"/><Relationship Id="rId5" Type="http://schemas.openxmlformats.org/officeDocument/2006/relationships/image" Target="../media/image39.png"/><Relationship Id="rId10" Type="http://schemas.openxmlformats.org/officeDocument/2006/relationships/image" Target="../media/image37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47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6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4.wmf"/><Relationship Id="rId11" Type="http://schemas.openxmlformats.org/officeDocument/2006/relationships/image" Target="../media/image46.wmf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oleObject" Target="../embeddings/oleObject24.bin"/><Relationship Id="rId4" Type="http://schemas.openxmlformats.org/officeDocument/2006/relationships/image" Target="../media/image43.wmf"/><Relationship Id="rId9" Type="http://schemas.openxmlformats.org/officeDocument/2006/relationships/image" Target="../media/image45.wmf"/><Relationship Id="rId14" Type="http://schemas.openxmlformats.org/officeDocument/2006/relationships/image" Target="../media/image4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53.wmf"/><Relationship Id="rId3" Type="http://schemas.openxmlformats.org/officeDocument/2006/relationships/oleObject" Target="../embeddings/oleObject27.bin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52.wmf"/><Relationship Id="rId5" Type="http://schemas.openxmlformats.org/officeDocument/2006/relationships/image" Target="../media/image54.png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49.wmf"/><Relationship Id="rId9" Type="http://schemas.openxmlformats.org/officeDocument/2006/relationships/image" Target="../media/image5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gif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png"/><Relationship Id="rId11" Type="http://schemas.openxmlformats.org/officeDocument/2006/relationships/oleObject" Target="../embeddings/oleObject6.bin"/><Relationship Id="rId5" Type="http://schemas.openxmlformats.org/officeDocument/2006/relationships/image" Target="../media/image16.png"/><Relationship Id="rId10" Type="http://schemas.openxmlformats.org/officeDocument/2006/relationships/image" Target="../media/image13.wmf"/><Relationship Id="rId4" Type="http://schemas.openxmlformats.org/officeDocument/2006/relationships/image" Target="../media/image15.png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2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hyperlink" Target="Drawing%20ABS%20Value.ggb" TargetMode="Externa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jpeg"/><Relationship Id="rId5" Type="http://schemas.openxmlformats.org/officeDocument/2006/relationships/hyperlink" Target="Abs%20Value%20and%20Piecewise.tns" TargetMode="External"/><Relationship Id="rId4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11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26.wmf"/><Relationship Id="rId9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6200"/>
            <a:ext cx="6122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9BBB59">
                    <a:lumMod val="50000"/>
                  </a:srgbClr>
                </a:solidFill>
              </a:rPr>
              <a:t>Math 20-1  </a:t>
            </a:r>
            <a:r>
              <a:rPr lang="en-US" b="1" i="1">
                <a:solidFill>
                  <a:srgbClr val="9BBB59">
                    <a:lumMod val="50000"/>
                  </a:srgbClr>
                </a:solidFill>
              </a:rPr>
              <a:t>Chapter 7 Absolute Value and Reciprocal Functions</a:t>
            </a:r>
            <a:endParaRPr lang="en-US" b="1" i="1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2851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7.2 Absolute Value Function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9" y="2438400"/>
            <a:ext cx="9039491" cy="368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26532"/>
            <a:ext cx="158115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18" y="1219200"/>
            <a:ext cx="473577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843" y="457200"/>
            <a:ext cx="3967957" cy="1816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76" y="2801816"/>
            <a:ext cx="8735242" cy="146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79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366643"/>
              </p:ext>
            </p:extLst>
          </p:nvPr>
        </p:nvGraphicFramePr>
        <p:xfrm>
          <a:off x="304800" y="1219200"/>
          <a:ext cx="3429000" cy="3073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78922"/>
                <a:gridCol w="1425039"/>
                <a:gridCol w="1425039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x</a:t>
                      </a:r>
                      <a:endParaRPr lang="en-US" i="1" dirty="0"/>
                    </a:p>
                  </a:txBody>
                  <a:tcPr anchor="ctr">
                    <a:solidFill>
                      <a:srgbClr val="95DB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y</a:t>
                      </a:r>
                      <a:r>
                        <a:rPr lang="en-US" dirty="0" smtClean="0"/>
                        <a:t> = x</a:t>
                      </a:r>
                      <a:r>
                        <a:rPr lang="en-US" baseline="30000" dirty="0" smtClean="0"/>
                        <a:t>2 </a:t>
                      </a:r>
                      <a:r>
                        <a:rPr lang="en-US" baseline="0" dirty="0" smtClean="0"/>
                        <a:t>- 4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 anchor="b">
                    <a:solidFill>
                      <a:srgbClr val="95DB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y</a:t>
                      </a:r>
                      <a:r>
                        <a:rPr lang="en-US" dirty="0" smtClean="0"/>
                        <a:t> = |x</a:t>
                      </a:r>
                      <a:r>
                        <a:rPr lang="en-US" baseline="30000" dirty="0" smtClean="0"/>
                        <a:t>2 </a:t>
                      </a:r>
                      <a:r>
                        <a:rPr lang="en-US" baseline="0" dirty="0" smtClean="0"/>
                        <a:t>- 4</a:t>
                      </a:r>
                      <a:r>
                        <a:rPr lang="en-US" dirty="0" smtClean="0"/>
                        <a:t>|</a:t>
                      </a:r>
                      <a:endParaRPr lang="en-US" dirty="0"/>
                    </a:p>
                  </a:txBody>
                  <a:tcPr anchor="ctr">
                    <a:solidFill>
                      <a:srgbClr val="95DBB5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–3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879685" y="22098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52735"/>
            <a:ext cx="8385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Create a Table of Values to Compare y = f(x) to y = | f(x) |</a:t>
            </a:r>
          </a:p>
        </p:txBody>
      </p:sp>
      <p:sp>
        <p:nvSpPr>
          <p:cNvPr id="5" name="Rectangle 4"/>
          <p:cNvSpPr/>
          <p:nvPr/>
        </p:nvSpPr>
        <p:spPr>
          <a:xfrm>
            <a:off x="2879685" y="26024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6" name="Rectangle 5"/>
          <p:cNvSpPr/>
          <p:nvPr/>
        </p:nvSpPr>
        <p:spPr>
          <a:xfrm>
            <a:off x="2879685" y="30596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7" name="Rectangle 6"/>
          <p:cNvSpPr/>
          <p:nvPr/>
        </p:nvSpPr>
        <p:spPr>
          <a:xfrm>
            <a:off x="2879685" y="34406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2879685" y="3897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91734"/>
            <a:ext cx="320040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82968"/>
            <a:ext cx="320040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333189" y="6383178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7.2.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8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432" y="1373066"/>
            <a:ext cx="320040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183357"/>
              </p:ext>
            </p:extLst>
          </p:nvPr>
        </p:nvGraphicFramePr>
        <p:xfrm>
          <a:off x="4779287" y="3161268"/>
          <a:ext cx="67945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7" name="Equation" r:id="rId6" imgW="431640" imgH="177480" progId="Equation.DSMT4">
                  <p:embed/>
                </p:oleObj>
              </mc:Choice>
              <mc:Fallback>
                <p:oleObj name="Equation" r:id="rId6" imgW="431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779287" y="3161268"/>
                        <a:ext cx="67945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752151"/>
              </p:ext>
            </p:extLst>
          </p:nvPr>
        </p:nvGraphicFramePr>
        <p:xfrm>
          <a:off x="7318375" y="3103563"/>
          <a:ext cx="560388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8" name="Equation" r:id="rId8" imgW="355320" imgH="177480" progId="Equation.DSMT4">
                  <p:embed/>
                </p:oleObj>
              </mc:Choice>
              <mc:Fallback>
                <p:oleObj name="Equation" r:id="rId8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318375" y="3103563"/>
                        <a:ext cx="560388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795136"/>
              </p:ext>
            </p:extLst>
          </p:nvPr>
        </p:nvGraphicFramePr>
        <p:xfrm>
          <a:off x="5803900" y="3138488"/>
          <a:ext cx="10398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9" name="Equation" r:id="rId10" imgW="660240" imgH="177480" progId="Equation.DSMT4">
                  <p:embed/>
                </p:oleObj>
              </mc:Choice>
              <mc:Fallback>
                <p:oleObj name="Equation" r:id="rId10" imgW="6602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803900" y="3138488"/>
                        <a:ext cx="1039813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77115" y="76200"/>
            <a:ext cx="5299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Part B: Abs of Quadratic Functions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8065" y="4495800"/>
            <a:ext cx="8538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Compare and contrast the domain and range of the function and the absolute value of the function.</a:t>
            </a:r>
            <a:endParaRPr lang="en-US" sz="2400" b="1" dirty="0" smtClean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5479197"/>
            <a:ext cx="8538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What is the effect of the vertex of the original function when the absolute value is taken on the function?</a:t>
            </a:r>
            <a:endParaRPr lang="en-US" sz="2400" b="1" dirty="0" smtClean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36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8148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Graph an Absolute Value Function of the Form </a:t>
            </a:r>
            <a:r>
              <a:rPr lang="en-US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 = |</a:t>
            </a:r>
            <a:r>
              <a:rPr lang="en-US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ax</a:t>
            </a:r>
            <a:r>
              <a:rPr lang="en-US" sz="2000" b="1" baseline="3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sz="20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bx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|</a:t>
            </a:r>
            <a:endParaRPr lang="en-U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43491" y="838200"/>
            <a:ext cx="6033509" cy="707886"/>
            <a:chOff x="304800" y="838200"/>
            <a:chExt cx="6033509" cy="707886"/>
          </a:xfrm>
        </p:grpSpPr>
        <p:sp>
          <p:nvSpPr>
            <p:cNvPr id="3" name="TextBox 2"/>
            <p:cNvSpPr txBox="1"/>
            <p:nvPr/>
          </p:nvSpPr>
          <p:spPr>
            <a:xfrm>
              <a:off x="304800" y="838200"/>
              <a:ext cx="565250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Arial" pitchFamily="34" charset="0"/>
                  <a:cs typeface="Arial" pitchFamily="34" charset="0"/>
                </a:rPr>
                <a:t>Sketch the graph of the function</a:t>
              </a:r>
            </a:p>
            <a:p>
              <a:r>
                <a:rPr lang="en-US" sz="2000" b="1" dirty="0" smtClean="0">
                  <a:latin typeface="Arial" pitchFamily="34" charset="0"/>
                  <a:cs typeface="Arial" pitchFamily="34" charset="0"/>
                </a:rPr>
                <a:t>Express the function as a piecewise </a:t>
              </a:r>
              <a:r>
                <a:rPr lang="en-US" sz="2000" b="1" dirty="0" smtClean="0">
                  <a:latin typeface="Arial" pitchFamily="34" charset="0"/>
                  <a:cs typeface="Arial" pitchFamily="34" charset="0"/>
                </a:rPr>
                <a:t>function</a:t>
              </a:r>
              <a:endParaRPr lang="en-US" sz="2000" b="1" dirty="0" smtClean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253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01342564"/>
                </p:ext>
              </p:extLst>
            </p:nvPr>
          </p:nvGraphicFramePr>
          <p:xfrm>
            <a:off x="4433309" y="838200"/>
            <a:ext cx="1905000" cy="4555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15" name="Equation" r:id="rId3" imgW="1168200" imgH="279360" progId="Equation.DSMT4">
                    <p:embed/>
                  </p:oleObj>
                </mc:Choice>
                <mc:Fallback>
                  <p:oleObj name="Equation" r:id="rId3" imgW="1168200" imgH="27936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33309" y="838200"/>
                          <a:ext cx="1905000" cy="4555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TextBox 5"/>
          <p:cNvSpPr txBox="1"/>
          <p:nvPr/>
        </p:nvSpPr>
        <p:spPr>
          <a:xfrm>
            <a:off x="381000" y="20574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1. Graph y =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– 3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- 4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4191000"/>
            <a:ext cx="381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2. Reflect in the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-axis the    part of the graph of 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y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– 3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- 4 that is below               the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-axis.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5924490"/>
            <a:ext cx="3813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3.  Final graph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= |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– 3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- 4 |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399" y="1828800"/>
            <a:ext cx="4459817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400" y="1828800"/>
            <a:ext cx="4459817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43400" y="1828800"/>
            <a:ext cx="4459817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43400" y="1828800"/>
            <a:ext cx="4459817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8333189" y="6383178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7.2.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9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266966"/>
              </p:ext>
            </p:extLst>
          </p:nvPr>
        </p:nvGraphicFramePr>
        <p:xfrm>
          <a:off x="1539240" y="2514600"/>
          <a:ext cx="196596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6" name="Equation" r:id="rId9" imgW="1091880" imgH="253800" progId="Equation.DSMT4">
                  <p:embed/>
                </p:oleObj>
              </mc:Choice>
              <mc:Fallback>
                <p:oleObj name="Equation" r:id="rId9" imgW="1091880" imgH="25380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240" y="2514600"/>
                        <a:ext cx="196596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984051"/>
              </p:ext>
            </p:extLst>
          </p:nvPr>
        </p:nvGraphicFramePr>
        <p:xfrm>
          <a:off x="1455738" y="3252788"/>
          <a:ext cx="1847850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7" name="Equation" r:id="rId11" imgW="1143000" imgH="406080" progId="Equation.DSMT4">
                  <p:embed/>
                </p:oleObj>
              </mc:Choice>
              <mc:Fallback>
                <p:oleObj name="Equation" r:id="rId11" imgW="1143000" imgH="406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3252788"/>
                        <a:ext cx="1847850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60218" y="3095655"/>
            <a:ext cx="83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0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int</a:t>
            </a:r>
            <a:endParaRPr lang="en-US" sz="20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7800" y="2275729"/>
            <a:ext cx="110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vertex</a:t>
            </a:r>
            <a:endParaRPr lang="en-US" sz="20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7018" y="2695545"/>
            <a:ext cx="1426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(1.5, -6.25)</a:t>
            </a:r>
            <a:endParaRPr lang="en-US" sz="20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233129"/>
              </p:ext>
            </p:extLst>
          </p:nvPr>
        </p:nvGraphicFramePr>
        <p:xfrm>
          <a:off x="6408448" y="4509819"/>
          <a:ext cx="25415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8" name="Equation" r:id="rId13" imgW="1600200" imgH="431800" progId="Equation.DSMT4">
                  <p:embed/>
                </p:oleObj>
              </mc:Choice>
              <mc:Fallback>
                <p:oleObj name="Equation" r:id="rId13" imgW="1600200" imgH="431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8448" y="4509819"/>
                        <a:ext cx="254158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5964998" y="5731593"/>
            <a:ext cx="29504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How does this compare to the original function?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6" grpId="0"/>
      <p:bldP spid="17" grpId="0"/>
      <p:bldP spid="18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152400"/>
            <a:ext cx="4652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Express as a piecewise function.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0999" y="971490"/>
            <a:ext cx="1725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Critical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points</a:t>
            </a: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251712"/>
              </p:ext>
            </p:extLst>
          </p:nvPr>
        </p:nvGraphicFramePr>
        <p:xfrm>
          <a:off x="2520083" y="838200"/>
          <a:ext cx="1846384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6" name="Equation" r:id="rId3" imgW="1143000" imgH="660240" progId="Equation.DSMT4">
                  <p:embed/>
                </p:oleObj>
              </mc:Choice>
              <mc:Fallback>
                <p:oleObj name="Equation" r:id="rId3" imgW="1143000" imgH="6602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083" y="838200"/>
                        <a:ext cx="1846384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2057401" y="3165896"/>
            <a:ext cx="5943600" cy="449258"/>
            <a:chOff x="2057401" y="3165896"/>
            <a:chExt cx="5943600" cy="449258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2057401" y="3200400"/>
              <a:ext cx="5943600" cy="0"/>
            </a:xfrm>
            <a:prstGeom prst="line">
              <a:avLst/>
            </a:prstGeom>
            <a:ln w="28575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6178521" y="3165896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733801" y="316733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81401" y="3276600"/>
              <a:ext cx="3674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-1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02321" y="3276600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819401" y="327660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00601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–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05255" y="327660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438401" y="2819400"/>
          <a:ext cx="1066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" name="Equation" r:id="rId5" imgW="711000" imgH="203040" progId="Equation.DSMT4">
                  <p:embed/>
                </p:oleObj>
              </mc:Choice>
              <mc:Fallback>
                <p:oleObj name="Equation" r:id="rId5" imgW="71100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1" y="2819400"/>
                        <a:ext cx="1066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6553201" y="2819400"/>
          <a:ext cx="1066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" name="Equation" r:id="rId7" imgW="711000" imgH="203040" progId="Equation.DSMT4">
                  <p:embed/>
                </p:oleObj>
              </mc:Choice>
              <mc:Fallback>
                <p:oleObj name="Equation" r:id="rId7" imgW="71100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1" y="2819400"/>
                        <a:ext cx="1066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4200526" y="2800350"/>
          <a:ext cx="13525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9" name="Equation" r:id="rId8" imgW="901440" imgH="228600" progId="Equation.DSMT4">
                  <p:embed/>
                </p:oleObj>
              </mc:Choice>
              <mc:Fallback>
                <p:oleObj name="Equation" r:id="rId8" imgW="90144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0526" y="2800350"/>
                        <a:ext cx="13525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609600" y="2743200"/>
          <a:ext cx="122612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0" name="Equation" r:id="rId10" imgW="749160" imgH="279360" progId="Equation.DSMT4">
                  <p:embed/>
                </p:oleObj>
              </mc:Choice>
              <mc:Fallback>
                <p:oleObj name="Equation" r:id="rId10" imgW="749160" imgH="2793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743200"/>
                        <a:ext cx="122612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762000" y="5507038"/>
            <a:ext cx="2380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Piecewise function:</a:t>
            </a:r>
          </a:p>
        </p:txBody>
      </p:sp>
      <p:graphicFrame>
        <p:nvGraphicFramePr>
          <p:cNvPr id="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162586"/>
              </p:ext>
            </p:extLst>
          </p:nvPr>
        </p:nvGraphicFramePr>
        <p:xfrm>
          <a:off x="3298825" y="5289550"/>
          <a:ext cx="450532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1" name="Equation" r:id="rId12" imgW="2628720" imgH="507960" progId="Equation.DSMT4">
                  <p:embed/>
                </p:oleObj>
              </mc:Choice>
              <mc:Fallback>
                <p:oleObj name="Equation" r:id="rId12" imgW="2628720" imgH="50796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8825" y="5289550"/>
                        <a:ext cx="4505325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19800" y="228601"/>
            <a:ext cx="2730498" cy="228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8333189" y="6383178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7.2.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743200" y="530423"/>
            <a:ext cx="1481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expression = 0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74078" y="3409890"/>
            <a:ext cx="1284827" cy="707887"/>
            <a:chOff x="674078" y="3409890"/>
            <a:chExt cx="1284827" cy="707887"/>
          </a:xfrm>
        </p:grpSpPr>
        <p:sp>
          <p:nvSpPr>
            <p:cNvPr id="26" name="TextBox 25"/>
            <p:cNvSpPr txBox="1"/>
            <p:nvPr/>
          </p:nvSpPr>
          <p:spPr>
            <a:xfrm>
              <a:off x="685800" y="3409890"/>
              <a:ext cx="12731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i="1" baseline="30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- 3x - 4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74078" y="3810000"/>
              <a:ext cx="11288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expression</a:t>
              </a:r>
            </a:p>
          </p:txBody>
        </p:sp>
      </p:grpSp>
      <p:graphicFrame>
        <p:nvGraphicFramePr>
          <p:cNvPr id="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9945231"/>
              </p:ext>
            </p:extLst>
          </p:nvPr>
        </p:nvGraphicFramePr>
        <p:xfrm>
          <a:off x="4800600" y="152400"/>
          <a:ext cx="1905000" cy="455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2" name="Equation" r:id="rId15" imgW="1168200" imgH="279360" progId="Equation.DSMT4">
                  <p:embed/>
                </p:oleObj>
              </mc:Choice>
              <mc:Fallback>
                <p:oleObj name="Equation" r:id="rId15" imgW="11682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52400"/>
                        <a:ext cx="1905000" cy="4555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Freeform 18"/>
          <p:cNvSpPr/>
          <p:nvPr/>
        </p:nvSpPr>
        <p:spPr>
          <a:xfrm>
            <a:off x="3095525" y="2022764"/>
            <a:ext cx="3809729" cy="2396836"/>
          </a:xfrm>
          <a:custGeom>
            <a:avLst/>
            <a:gdLst>
              <a:gd name="connsiteX0" fmla="*/ 0 w 3034145"/>
              <a:gd name="connsiteY0" fmla="*/ 27709 h 3241972"/>
              <a:gd name="connsiteX1" fmla="*/ 1579418 w 3034145"/>
              <a:gd name="connsiteY1" fmla="*/ 3241963 h 3241972"/>
              <a:gd name="connsiteX2" fmla="*/ 3034145 w 3034145"/>
              <a:gd name="connsiteY2" fmla="*/ 0 h 3241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34145" h="3241972">
                <a:moveTo>
                  <a:pt x="0" y="27709"/>
                </a:moveTo>
                <a:cubicBezTo>
                  <a:pt x="536863" y="1637145"/>
                  <a:pt x="1073727" y="3246581"/>
                  <a:pt x="1579418" y="3241963"/>
                </a:cubicBezTo>
                <a:cubicBezTo>
                  <a:pt x="2085109" y="3237345"/>
                  <a:pt x="2791691" y="547254"/>
                  <a:pt x="3034145" y="0"/>
                </a:cubicBezTo>
              </a:path>
            </a:pathLst>
          </a:cu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30609" y="1524000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-intercepts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98686" y="2145268"/>
            <a:ext cx="1781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&gt; 0, opens up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97995" y="4019490"/>
            <a:ext cx="8306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&lt;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-1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102321" y="4019490"/>
            <a:ext cx="745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x &gt; 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72000" y="4648200"/>
            <a:ext cx="1263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-1 &lt; x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&lt;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6" grpId="0"/>
      <p:bldP spid="18" grpId="0"/>
      <p:bldP spid="28" grpId="0"/>
      <p:bldP spid="23" grpId="0"/>
      <p:bldP spid="19" grpId="0" animBg="1"/>
      <p:bldP spid="20" grpId="0"/>
      <p:bldP spid="34" grpId="0"/>
      <p:bldP spid="36" grpId="0"/>
      <p:bldP spid="37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304799"/>
            <a:ext cx="821011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 Careful with Domain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Graph the absolute value function y = |-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+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2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+ 8| and express it as a piecewise function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5735638"/>
            <a:ext cx="2380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Piecewise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254774"/>
              </p:ext>
            </p:extLst>
          </p:nvPr>
        </p:nvGraphicFramePr>
        <p:xfrm>
          <a:off x="3135313" y="5518150"/>
          <a:ext cx="4830762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3" name="Equation" r:id="rId3" imgW="2819160" imgH="507960" progId="Equation.DSMT4">
                  <p:embed/>
                </p:oleObj>
              </mc:Choice>
              <mc:Fallback>
                <p:oleObj name="Equation" r:id="rId3" imgW="281916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313" y="5518150"/>
                        <a:ext cx="4830762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33189" y="6474023"/>
            <a:ext cx="668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7.2.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11</a:t>
            </a:r>
          </a:p>
        </p:txBody>
      </p:sp>
      <p:pic>
        <p:nvPicPr>
          <p:cNvPr id="23602" name="Picture 5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42" y="4030790"/>
            <a:ext cx="2086733" cy="1490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80999" y="1584067"/>
            <a:ext cx="17251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Domain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Critical points</a:t>
            </a: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4073030"/>
              </p:ext>
            </p:extLst>
          </p:nvPr>
        </p:nvGraphicFramePr>
        <p:xfrm>
          <a:off x="1944688" y="1412875"/>
          <a:ext cx="2998787" cy="155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4" name="Equation" r:id="rId6" imgW="1854000" imgH="965160" progId="Equation.DSMT4">
                  <p:embed/>
                </p:oleObj>
              </mc:Choice>
              <mc:Fallback>
                <p:oleObj name="Equation" r:id="rId6" imgW="185400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1412875"/>
                        <a:ext cx="2998787" cy="155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3276600" y="3581532"/>
            <a:ext cx="5943600" cy="449258"/>
            <a:chOff x="2057401" y="3165896"/>
            <a:chExt cx="5943600" cy="449258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2057401" y="3200400"/>
              <a:ext cx="5943600" cy="0"/>
            </a:xfrm>
            <a:prstGeom prst="line">
              <a:avLst/>
            </a:prstGeom>
            <a:ln w="28575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6178521" y="3165896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733801" y="316733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581401" y="3276600"/>
              <a:ext cx="3674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-2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02321" y="3276600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graphicFrame>
        <p:nvGraphicFramePr>
          <p:cNvPr id="2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881071"/>
              </p:ext>
            </p:extLst>
          </p:nvPr>
        </p:nvGraphicFramePr>
        <p:xfrm>
          <a:off x="3429000" y="3178175"/>
          <a:ext cx="1524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5" name="Equation" r:id="rId8" imgW="1015920" imgH="279360" progId="Equation.DSMT4">
                  <p:embed/>
                </p:oleObj>
              </mc:Choice>
              <mc:Fallback>
                <p:oleObj name="Equation" r:id="rId8" imgW="10159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178175"/>
                        <a:ext cx="1524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743200" y="1143000"/>
            <a:ext cx="1481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expression = 0 </a:t>
            </a:r>
          </a:p>
        </p:txBody>
      </p:sp>
      <p:sp>
        <p:nvSpPr>
          <p:cNvPr id="28" name="Freeform 27"/>
          <p:cNvSpPr/>
          <p:nvPr/>
        </p:nvSpPr>
        <p:spPr>
          <a:xfrm flipV="1">
            <a:off x="4314724" y="2438400"/>
            <a:ext cx="3809729" cy="2396836"/>
          </a:xfrm>
          <a:custGeom>
            <a:avLst/>
            <a:gdLst>
              <a:gd name="connsiteX0" fmla="*/ 0 w 3034145"/>
              <a:gd name="connsiteY0" fmla="*/ 27709 h 3241972"/>
              <a:gd name="connsiteX1" fmla="*/ 1579418 w 3034145"/>
              <a:gd name="connsiteY1" fmla="*/ 3241963 h 3241972"/>
              <a:gd name="connsiteX2" fmla="*/ 3034145 w 3034145"/>
              <a:gd name="connsiteY2" fmla="*/ 0 h 3241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34145" h="3241972">
                <a:moveTo>
                  <a:pt x="0" y="27709"/>
                </a:moveTo>
                <a:cubicBezTo>
                  <a:pt x="536863" y="1637145"/>
                  <a:pt x="1073727" y="3246581"/>
                  <a:pt x="1579418" y="3241963"/>
                </a:cubicBezTo>
                <a:cubicBezTo>
                  <a:pt x="2085109" y="3237345"/>
                  <a:pt x="2791691" y="547254"/>
                  <a:pt x="3034145" y="0"/>
                </a:cubicBezTo>
              </a:path>
            </a:pathLst>
          </a:cu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30609" y="2526268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x</a:t>
            </a:r>
            <a:r>
              <a:rPr lang="en-US" smtClean="0">
                <a:latin typeface="Arial" pitchFamily="34" charset="0"/>
                <a:cs typeface="Arial" pitchFamily="34" charset="0"/>
              </a:rPr>
              <a:t>-intercepts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98686" y="2983468"/>
            <a:ext cx="2076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&lt; 0, opens down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31582" y="3709068"/>
            <a:ext cx="8306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&lt;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-2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116918" y="3753609"/>
            <a:ext cx="745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x &gt; 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616656" y="3871417"/>
            <a:ext cx="1263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-2 &lt; x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&lt;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4</a:t>
            </a:r>
          </a:p>
        </p:txBody>
      </p:sp>
      <p:graphicFrame>
        <p:nvGraphicFramePr>
          <p:cNvPr id="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236882"/>
              </p:ext>
            </p:extLst>
          </p:nvPr>
        </p:nvGraphicFramePr>
        <p:xfrm>
          <a:off x="7571189" y="3127177"/>
          <a:ext cx="1524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6" name="Equation" r:id="rId10" imgW="1015920" imgH="279360" progId="Equation.DSMT4">
                  <p:embed/>
                </p:oleObj>
              </mc:Choice>
              <mc:Fallback>
                <p:oleObj name="Equation" r:id="rId10" imgW="10159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1189" y="3127177"/>
                        <a:ext cx="1524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1129205"/>
              </p:ext>
            </p:extLst>
          </p:nvPr>
        </p:nvGraphicFramePr>
        <p:xfrm>
          <a:off x="5648325" y="3184525"/>
          <a:ext cx="12001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7" name="Equation" r:id="rId12" imgW="799920" imgH="203040" progId="Equation.DSMT4">
                  <p:embed/>
                </p:oleObj>
              </mc:Choice>
              <mc:Fallback>
                <p:oleObj name="Equation" r:id="rId12" imgW="799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8325" y="3184525"/>
                        <a:ext cx="120015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697700" y="1250722"/>
            <a:ext cx="110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vertex</a:t>
            </a:r>
            <a:endParaRPr lang="en-US" sz="20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76918" y="1670538"/>
            <a:ext cx="1426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(1, </a:t>
            </a:r>
            <a:r>
              <a:rPr lang="en-US" sz="20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en-US" sz="2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0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44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24" grpId="0"/>
      <p:bldP spid="28" grpId="0" animBg="1"/>
      <p:bldP spid="29" grpId="0"/>
      <p:bldP spid="30" grpId="0"/>
      <p:bldP spid="31" grpId="0"/>
      <p:bldP spid="32" grpId="0"/>
      <p:bldP spid="33" grpId="0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5334000" cy="367129"/>
          </a:xfrm>
          <a:prstGeom prst="rect">
            <a:avLst/>
          </a:prstGeom>
          <a:noFill/>
        </p:spPr>
        <p:txBody>
          <a:bodyPr vert="horz" wrap="square" lIns="58778" tIns="29389" rIns="58778" bIns="29389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BA131A"/>
                </a:solidFill>
                <a:latin typeface="Arial - 48"/>
              </a:rPr>
              <a:t>Absolute Value as a Piecewise Function</a:t>
            </a:r>
            <a:endParaRPr lang="en-US" sz="2000" b="1" dirty="0">
              <a:solidFill>
                <a:srgbClr val="BA131A"/>
              </a:solidFill>
              <a:latin typeface="Arial - 4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381000"/>
            <a:ext cx="7082790" cy="305573"/>
          </a:xfrm>
          <a:prstGeom prst="rect">
            <a:avLst/>
          </a:prstGeom>
          <a:noFill/>
        </p:spPr>
        <p:txBody>
          <a:bodyPr vert="horz" wrap="square" lIns="58778" tIns="29389" rIns="58778" bIns="29389" rtlCol="0">
            <a:spAutoFit/>
          </a:bodyPr>
          <a:lstStyle/>
          <a:p>
            <a:r>
              <a:rPr lang="en-US" sz="1600" dirty="0" smtClean="0">
                <a:solidFill>
                  <a:srgbClr val="62160C"/>
                </a:solidFill>
                <a:latin typeface="Arial - 22"/>
              </a:rPr>
              <a:t>Match the piecewise definition with the graph of an absolute value function.</a:t>
            </a:r>
            <a:endParaRPr lang="en-US" sz="1600" dirty="0">
              <a:solidFill>
                <a:srgbClr val="62160C"/>
              </a:solidFill>
              <a:latin typeface="Arial - 22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45770" y="4864976"/>
            <a:ext cx="208026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663690" y="4876800"/>
            <a:ext cx="208026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43300" y="4870888"/>
            <a:ext cx="208026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MSOfficePNG(23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514600"/>
            <a:ext cx="2583409" cy="2057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8" name="Picture 17" descr="NBKTemp(19150).png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12491" y="508410"/>
            <a:ext cx="4069309" cy="253959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9" name="Picture 18" descr="MSOfficePNG(32)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8990" y="2490952"/>
            <a:ext cx="2520886" cy="200683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1" name="Picture 20" descr="MSOfficePNG(33).pn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46520" y="2496864"/>
            <a:ext cx="2583409" cy="2057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2" name="Picture 21" descr="NBKTemp(6582).png"/>
          <p:cNvPicPr>
            <a:picLocks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609600" y="352078"/>
            <a:ext cx="4246245" cy="284832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8" name="Picture 27" descr="NBKTemp(29963).png"/>
          <p:cNvPicPr>
            <a:picLocks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38800" y="504479"/>
            <a:ext cx="4038600" cy="254352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6" name="TextBox 15"/>
          <p:cNvSpPr txBox="1"/>
          <p:nvPr/>
        </p:nvSpPr>
        <p:spPr>
          <a:xfrm>
            <a:off x="8239598" y="6378796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latin typeface="Arial" pitchFamily="34" charset="0"/>
                <a:cs typeface="Arial" pitchFamily="34" charset="0"/>
              </a:rPr>
              <a:t>7.2.</a:t>
            </a:r>
            <a:r>
              <a:rPr lang="en-US" sz="1400" i="1" smtClean="0">
                <a:latin typeface="Arial" pitchFamily="34" charset="0"/>
                <a:cs typeface="Arial" pitchFamily="34" charset="0"/>
              </a:rPr>
              <a:t>12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13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22222E-6 L 0.68455 0.563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19" y="2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40741E-7 L -0.37743 0.5518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72" y="2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-0.35417 0.5631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08" y="2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7809" y="609600"/>
            <a:ext cx="57351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Assignment: Part B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5608" y="1733490"/>
            <a:ext cx="27061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Suggested Questions: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286000"/>
            <a:ext cx="45434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Page 375:</a:t>
            </a:r>
          </a:p>
          <a:p>
            <a:r>
              <a:rPr lang="en-US" sz="2000" smtClean="0">
                <a:latin typeface="Arial" pitchFamily="34" charset="0"/>
                <a:cs typeface="Arial" pitchFamily="34" charset="0"/>
              </a:rPr>
              <a:t>4, 7b, 8b,c,d, 10a,c, 11b,d, 13, 15, 20,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33189" y="6383178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7.2.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85762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79476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7.2 Graph an Absolute Value Function</a:t>
            </a:r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143000"/>
            <a:ext cx="5943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Absolute value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is defined as the distance from zero in the number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line.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bsolute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value of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-6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is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6,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and absolute value of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6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is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6, Both are 6 units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from zero in the number line.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AutoShape 6" descr="data:image/jpg;base64,/9j/4AAQSkZJRgABAQAAAQABAAD/2wCEAAkGBhIRDRIQEBIWEBAQFhEQEBAQDw8PDw8TFRAXFBQSFBIYGyYeFxojJRISHy8hIycqLiwtFR8xNTAqNSYrLCkBCQoKDQwMDQwMDSkYFBgpKSkpKSkpKSkpKSkpKSkpKSkpKSkpKSkpKSkpKSkpKSkpKSkpKSkpKSkpKSkpKSkpKf/AABEIAKgBLAMBIgACEQEDEQH/xAAbAAEAAwADAQAAAAAAAAAAAAAABAUGAQIDB//EAD8QAAIBAgMEBwUFBQkBAAAAAAABAgMRBBIhBQYxURNBYYGRobEiQlJxwTJicsLRByMkM5IlNFOToqOz4eIU/8QAFQEBAQAAAAAAAAAAAAAAAAAAAAH/xAAUEQEAAAAAAAAAAAAAAAAAAAAA/9oADAMBAAIRAxEAPwD7iAAAAAAAAAAAAAAAAAAAAAAi4zG5NFrN8FyXN9hAnTnLWUm+y9o+CAuQUypNaxk4/Jv04HthNq+2qdTRvSMuCk+T5P1AswAAAAAAAAAAAAAAAAAAAAAAAAAAAAAAAAAAAAAAAAAAOJSsm3wWrOSHtibWFrNcVTqNf0MCnwmK6SbqP3nddi6kWLqaGW2Tj1kXyXoWbx2hUTZ1yp2lUvF+p5YjH6lVjto6MDebD2h02GhP3tYz/FF2fpfvLAyX7Oazlhq1+CrSt/lwua0igB0qztFtJyaTaiuMrLggO4IGB2mptJtZnFVNNNHb9UTYzT4O/wAtQOwAAAAAAAAAAAAAAAAAAAAAAAAAAAAAAAAOJPQzssbUlKU4VKbjJ3hF5oyirWSugLjH49UottpWV23wSOMFiVXw6k4uMaifsyTTcXdXt2rXvMvicTOrXpUKkfZqVKbk8ylGSi7uN+teybOwHzBYWVCrOjLjTdl2x92S7GrErO7cTW7wbvxxEVKLyVoaRnZtNfDK3V6eKeQxOy8VT0nRk0veprpIvtWXXxSKImKl2lbiqiSbJeIu43L/AHT3Rz5MTiFeOk6VJrR9cak+fNL5N8gL/czZboYGnGStOearNPinN3S7llXcXhwjkgHWb0ZHxG0YQ4yu+S1f/RRbQ3mbuoeyuGmsvHqApsBOpnjPpI088cicot6KKbLPYGLjDGODxEq860WrOKjGOS8tEu8hdJOpCHR4d1Yp3+y3F6WWWWi8y22Rs6v08Kk6dOjTjd5IpdI242XBWXHmUaQBAgAAAAAAAAAAAAAAAAAAAAAAAAAAAAAPLFRbpzUbOTjJRT4N20uYnEVckcs8G4W04SV+1SXE3ZxYD5U9pdHLpIZ4VE30alwguy/G5a7P/aJUWlaKl2/ZfitPI3GN2fTrQdOrFTi+prh2p9T7UYXa37PqsZN4ZqrB+5OSjOPZfg/Iov6O+1KSvlfdKLJmE3jjUdoRd+2UT59X3PxlOm6jpezHVqNSMppc8q+hYbmUJdO5O+VRfHncDU4jZNOeZyis1RuUuSuelDEzgo0syUYpRi8qvZKyT8D1rT0K3HS0uuK1QRIrbYy8aj7sq9EQcRtyL4Jy/FJ+lyJsfZEsVOcnJ06UJZW42z1JaNpX4JXWpoaW6WGjxg5vnOpN+V7BWTrY6U5KKu3LSMIJuTfJJF7sjdThUxKT640E7xX437z7OHzNBh8BTp/y6cYc8kIxv82iQQdYxtouB2AAAAAAAAAAAAAAAAAAAAAAAAAAAAAAAAAAAAAAAOGjJ9CqO0KlOKtCShUilwWa90uy6ZrTK7deXaMH8VKPlOX6gWFZ6EHEcCTVqeyQa1TQqJ+6L/c1Y/DVl5xi/wBS+MzufP28RHtpy8YtflNMRQAAAAAAAAAAAAAAAAAAAAAAAAAAAAAAAAAAAAAAAAAADJb2vLi6EucJx8JJ/U1pnN76N3h5cpzj4xv+UDpe8CHVRMqSUaZU1cauZUWW5/8APxH4aXrM1Rj90a38XVS96mn/AEzt+c2BFAAAAAAAAAAAAAAAAAAAAAAAAAAAAAAAAAAAAAAAAAAAKHebWdCP3py8IpfmL4oNtSviY/chfvlL/wAgUO3sblja5TU8PJ3zJxa92V1LhdXXVxRbYHCf/Vj4xetOn+8nyai9I97t3XJ+9WHy4uEuqrBp9soO3pKJRF3K/vsk/wDBn/y0zdmE3T02h86VVf6qbN2QAAAAAAAAAAAAAAAAAAAAAAAAAAAAAAAAAAAAAAAAAAAMttmtarWlyyxXdBP1bNQzA7exvs1H8U5vuzP6IC33Fwv7qpWfGpNxi/uw09XLwPXfKn7NCfw1HF/KUH9Yosd3cP0eCoR+5GT+clmfm2eG91O+Ck/glTn4TSfk2Bnt3HbaMe2FVeUX9DdGA3fl/aVLtjUX+239DfgAAAAAAAAAAAAAAAAAAAAAAAAAAAAAAAAAAAAAAAAAAB1m7JvldnzPGU3VnSpddWUY/wBcld+DZ9F2lO1Co+UJ2+eV2MZsXD5tow0uqMJVGu1LLHzl5AbuMbKy4Ii7Vw/SYarD4oTivm4u30ImJ2tJOySXmeC2vPrt4AZnYM/4/DS55vOlI+hmA2Pg5KtRr2Sp0pyUm3wXtR4ctUb2Mk+AHYAAAAAAAAAAAAAAAAAAAAAAAAAAAAAAAAAAAAAAAA6VaqjFuTsl1s7mfx7z1ZKcssabslJpaWTUku271A96+0Ok4aU1z4z/AERU7AxMXisXNtLSlFc+Mm/RHat0lRZMPBz6s/2aa+c/0uyx2HuxChCWd9JVqNSqS1UbpWSiupICJWqZpHEaMnwi33M0cMNCPCKXcj0sBjdn1HFVINaxnNNPivaZZbL2soS6OppFu0Jv3b8Iy+j7iZj9iKdXpYPLNpKaf2aluDfJ9VyHi9hTqro7RpQf2p5s82utRVrJ9rA0IOIxsrcjkAAAAAAAAAAAAAAAAAAAAAAAAAAAAAAAAAAAAAAHSVKL4pP5pMADtY5AAAAAAAAAAAAAAAAAAAAAAAAAAAAD/9k="/>
          <p:cNvSpPr>
            <a:spLocks noChangeAspect="1" noChangeArrowheads="1"/>
          </p:cNvSpPr>
          <p:nvPr/>
        </p:nvSpPr>
        <p:spPr bwMode="auto">
          <a:xfrm>
            <a:off x="63500" y="-771525"/>
            <a:ext cx="2857500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g;base64,/9j/4AAQSkZJRgABAQAAAQABAAD/2wCEAAkGBhIRDRIQEBIWEBAQFhEQEBAQDw8PDw8TFRAXFBQSFBIYGyYeFxojJRISHy8hIycqLiwtFR8xNTAqNSYrLCkBCQoKDQwMDQwMDSkYFBgpKSkpKSkpKSkpKSkpKSkpKSkpKSkpKSkpKSkpKSkpKSkpKSkpKSkpKSkpKSkpKSkpKf/AABEIAKgBLAMBIgACEQEDEQH/xAAbAAEAAwADAQAAAAAAAAAAAAAABAUGAQIDB//EAD8QAAIBAgMEBwUFBQkBAAAAAAABAgMRBBIhBQYxURNBYYGRobEiQlJxwTJicsLRByMkM5IlNFOToqOz4eIU/8QAFQEBAQAAAAAAAAAAAAAAAAAAAAH/xAAUEQEAAAAAAAAAAAAAAAAAAAAA/9oADAMBAAIRAxEAPwD7iAAAAAAAAAAAAAAAAAAAAAAi4zG5NFrN8FyXN9hAnTnLWUm+y9o+CAuQUypNaxk4/Jv04HthNq+2qdTRvSMuCk+T5P1AswAAAAAAAAAAAAAAAAAAAAAAAAAAAAAAAAAAAAAAAAAAOJSsm3wWrOSHtibWFrNcVTqNf0MCnwmK6SbqP3nddi6kWLqaGW2Tj1kXyXoWbx2hUTZ1yp2lUvF+p5YjH6lVjto6MDebD2h02GhP3tYz/FF2fpfvLAyX7Oazlhq1+CrSt/lwua0igB0qztFtJyaTaiuMrLggO4IGB2mptJtZnFVNNNHb9UTYzT4O/wAtQOwAAAAAAAAAAAAAAAAAAAAAAAAAAAAAAAAOJPQzssbUlKU4VKbjJ3hF5oyirWSugLjH49UottpWV23wSOMFiVXw6k4uMaifsyTTcXdXt2rXvMvicTOrXpUKkfZqVKbk8ylGSi7uN+teybOwHzBYWVCrOjLjTdl2x92S7GrErO7cTW7wbvxxEVKLyVoaRnZtNfDK3V6eKeQxOy8VT0nRk0veprpIvtWXXxSKImKl2lbiqiSbJeIu43L/AHT3Rz5MTiFeOk6VJrR9cak+fNL5N8gL/czZboYGnGStOearNPinN3S7llXcXhwjkgHWb0ZHxG0YQ4yu+S1f/RRbQ3mbuoeyuGmsvHqApsBOpnjPpI088cicot6KKbLPYGLjDGODxEq860WrOKjGOS8tEu8hdJOpCHR4d1Yp3+y3F6WWWWi8y22Rs6v08Kk6dOjTjd5IpdI242XBWXHmUaQBAgAAAAAAAAAAAAAAAAAAAAAAAAAAAAAPLFRbpzUbOTjJRT4N20uYnEVckcs8G4W04SV+1SXE3ZxYD5U9pdHLpIZ4VE30alwguy/G5a7P/aJUWlaKl2/ZfitPI3GN2fTrQdOrFTi+prh2p9T7UYXa37PqsZN4ZqrB+5OSjOPZfg/Iov6O+1KSvlfdKLJmE3jjUdoRd+2UT59X3PxlOm6jpezHVqNSMppc8q+hYbmUJdO5O+VRfHncDU4jZNOeZyis1RuUuSuelDEzgo0syUYpRi8qvZKyT8D1rT0K3HS0uuK1QRIrbYy8aj7sq9EQcRtyL4Jy/FJ+lyJsfZEsVOcnJ06UJZW42z1JaNpX4JXWpoaW6WGjxg5vnOpN+V7BWTrY6U5KKu3LSMIJuTfJJF7sjdThUxKT640E7xX437z7OHzNBh8BTp/y6cYc8kIxv82iQQdYxtouB2AAAAAAAAAAAAAAAAAAAAAAAAAAAAAAAAAAAAAAAOGjJ9CqO0KlOKtCShUilwWa90uy6ZrTK7deXaMH8VKPlOX6gWFZ6EHEcCTVqeyQa1TQqJ+6L/c1Y/DVl5xi/wBS+MzufP28RHtpy8YtflNMRQAAAAAAAAAAAAAAAAAAAAAAAAAAAAAAAAAAAAAAAAAADJb2vLi6EucJx8JJ/U1pnN76N3h5cpzj4xv+UDpe8CHVRMqSUaZU1cauZUWW5/8APxH4aXrM1Rj90a38XVS96mn/AEzt+c2BFAAAAAAAAAAAAAAAAAAAAAAAAAAAAAAAAAAAAAAAAAAAKHebWdCP3py8IpfmL4oNtSviY/chfvlL/wAgUO3sblja5TU8PJ3zJxa92V1LhdXXVxRbYHCf/Vj4xetOn+8nyai9I97t3XJ+9WHy4uEuqrBp9soO3pKJRF3K/vsk/wDBn/y0zdmE3T02h86VVf6qbN2QAAAAAAAAAAAAAAAAAAAAAAAAAAAAAAAAAAAAAAAAAAAMttmtarWlyyxXdBP1bNQzA7exvs1H8U5vuzP6IC33Fwv7qpWfGpNxi/uw09XLwPXfKn7NCfw1HF/KUH9Yosd3cP0eCoR+5GT+clmfm2eG91O+Ck/glTn4TSfk2Bnt3HbaMe2FVeUX9DdGA3fl/aVLtjUX+239DfgAAAAAAAAAAAAAAAAAAAAAAAAAAAAAAAAAAAAAAAAAAB1m7JvldnzPGU3VnSpddWUY/wBcld+DZ9F2lO1Co+UJ2+eV2MZsXD5tow0uqMJVGu1LLHzl5AbuMbKy4Ii7Vw/SYarD4oTivm4u30ImJ2tJOySXmeC2vPrt4AZnYM/4/DS55vOlI+hmA2Pg5KtRr2Sp0pyUm3wXtR4ctUb2Mk+AHYAAAAAAAAAAAAAAAAAAAAAAAAAAAAAAAAAAAAAAAA6VaqjFuTsl1s7mfx7z1ZKcssabslJpaWTUku271A96+0Ok4aU1z4z/AERU7AxMXisXNtLSlFc+Mm/RHat0lRZMPBz6s/2aa+c/0uyx2HuxChCWd9JVqNSqS1UbpWSiupICJWqZpHEaMnwi33M0cMNCPCKXcj0sBjdn1HFVINaxnNNPivaZZbL2soS6OppFu0Jv3b8Iy+j7iZj9iKdXpYPLNpKaf2aluDfJ9VyHi9hTqro7RpQf2p5s82utRVrJ9rA0IOIxsrcjkAAAAAAAAAAAAAAAAAAAAAAAAAAAAAAAAAAAAAAHSVKL4pP5pMADtY5AAAAAAAAAAAAAAAAAAAAAAAAAAAAD/9k="/>
          <p:cNvSpPr>
            <a:spLocks noChangeAspect="1" noChangeArrowheads="1"/>
          </p:cNvSpPr>
          <p:nvPr/>
        </p:nvSpPr>
        <p:spPr bwMode="auto">
          <a:xfrm>
            <a:off x="63500" y="-771525"/>
            <a:ext cx="2857500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g;base64,/9j/4AAQSkZJRgABAQAAAQABAAD/2wCEAAkGBhIRDRIQEBIWEBAQFhEQEBAQDw8PDw8TFRAXFBQSFBIYGyYeFxojJRISHy8hIycqLiwtFR8xNTAqNSYrLCkBCQoKDQwMDQwMDSkYFBgpKSkpKSkpKSkpKSkpKSkpKSkpKSkpKSkpKSkpKSkpKSkpKSkpKSkpKSkpKSkpKSkpKf/AABEIAKgBLAMBIgACEQEDEQH/xAAbAAEAAwADAQAAAAAAAAAAAAAABAUGAQIDB//EAD8QAAIBAgMEBwUFBQkBAAAAAAABAgMRBBIhBQYxURNBYYGRobEiQlJxwTJicsLRByMkM5IlNFOToqOz4eIU/8QAFQEBAQAAAAAAAAAAAAAAAAAAAAH/xAAUEQEAAAAAAAAAAAAAAAAAAAAA/9oADAMBAAIRAxEAPwD7iAAAAAAAAAAAAAAAAAAAAAAi4zG5NFrN8FyXN9hAnTnLWUm+y9o+CAuQUypNaxk4/Jv04HthNq+2qdTRvSMuCk+T5P1AswAAAAAAAAAAAAAAAAAAAAAAAAAAAAAAAAAAAAAAAAAAOJSsm3wWrOSHtibWFrNcVTqNf0MCnwmK6SbqP3nddi6kWLqaGW2Tj1kXyXoWbx2hUTZ1yp2lUvF+p5YjH6lVjto6MDebD2h02GhP3tYz/FF2fpfvLAyX7Oazlhq1+CrSt/lwua0igB0qztFtJyaTaiuMrLggO4IGB2mptJtZnFVNNNHb9UTYzT4O/wAtQOwAAAAAAAAAAAAAAAAAAAAAAAAAAAAAAAAOJPQzssbUlKU4VKbjJ3hF5oyirWSugLjH49UottpWV23wSOMFiVXw6k4uMaifsyTTcXdXt2rXvMvicTOrXpUKkfZqVKbk8ylGSi7uN+teybOwHzBYWVCrOjLjTdl2x92S7GrErO7cTW7wbvxxEVKLyVoaRnZtNfDK3V6eKeQxOy8VT0nRk0veprpIvtWXXxSKImKl2lbiqiSbJeIu43L/AHT3Rz5MTiFeOk6VJrR9cak+fNL5N8gL/czZboYGnGStOearNPinN3S7llXcXhwjkgHWb0ZHxG0YQ4yu+S1f/RRbQ3mbuoeyuGmsvHqApsBOpnjPpI088cicot6KKbLPYGLjDGODxEq860WrOKjGOS8tEu8hdJOpCHR4d1Yp3+y3F6WWWWi8y22Rs6v08Kk6dOjTjd5IpdI242XBWXHmUaQBAgAAAAAAAAAAAAAAAAAAAAAAAAAAAAAPLFRbpzUbOTjJRT4N20uYnEVckcs8G4W04SV+1SXE3ZxYD5U9pdHLpIZ4VE30alwguy/G5a7P/aJUWlaKl2/ZfitPI3GN2fTrQdOrFTi+prh2p9T7UYXa37PqsZN4ZqrB+5OSjOPZfg/Iov6O+1KSvlfdKLJmE3jjUdoRd+2UT59X3PxlOm6jpezHVqNSMppc8q+hYbmUJdO5O+VRfHncDU4jZNOeZyis1RuUuSuelDEzgo0syUYpRi8qvZKyT8D1rT0K3HS0uuK1QRIrbYy8aj7sq9EQcRtyL4Jy/FJ+lyJsfZEsVOcnJ06UJZW42z1JaNpX4JXWpoaW6WGjxg5vnOpN+V7BWTrY6U5KKu3LSMIJuTfJJF7sjdThUxKT640E7xX437z7OHzNBh8BTp/y6cYc8kIxv82iQQdYxtouB2AAAAAAAAAAAAAAAAAAAAAAAAAAAAAAAAAAAAAAAOGjJ9CqO0KlOKtCShUilwWa90uy6ZrTK7deXaMH8VKPlOX6gWFZ6EHEcCTVqeyQa1TQqJ+6L/c1Y/DVl5xi/wBS+MzufP28RHtpy8YtflNMRQAAAAAAAAAAAAAAAAAAAAAAAAAAAAAAAAAAAAAAAAAADJb2vLi6EucJx8JJ/U1pnN76N3h5cpzj4xv+UDpe8CHVRMqSUaZU1cauZUWW5/8APxH4aXrM1Rj90a38XVS96mn/AEzt+c2BFAAAAAAAAAAAAAAAAAAAAAAAAAAAAAAAAAAAAAAAAAAAKHebWdCP3py8IpfmL4oNtSviY/chfvlL/wAgUO3sblja5TU8PJ3zJxa92V1LhdXXVxRbYHCf/Vj4xetOn+8nyai9I97t3XJ+9WHy4uEuqrBp9soO3pKJRF3K/vsk/wDBn/y0zdmE3T02h86VVf6qbN2QAAAAAAAAAAAAAAAAAAAAAAAAAAAAAAAAAAAAAAAAAAAMttmtarWlyyxXdBP1bNQzA7exvs1H8U5vuzP6IC33Fwv7qpWfGpNxi/uw09XLwPXfKn7NCfw1HF/KUH9Yosd3cP0eCoR+5GT+clmfm2eG91O+Ck/glTn4TSfk2Bnt3HbaMe2FVeUX9DdGA3fl/aVLtjUX+239DfgAAAAAAAAAAAAAAAAAAAAAAAAAAAAAAAAAAAAAAAAAAB1m7JvldnzPGU3VnSpddWUY/wBcld+DZ9F2lO1Co+UJ2+eV2MZsXD5tow0uqMJVGu1LLHzl5AbuMbKy4Ii7Vw/SYarD4oTivm4u30ImJ2tJOySXmeC2vPrt4AZnYM/4/DS55vOlI+hmA2Pg5KtRr2Sp0pyUm3wXtR4ctUb2Mk+AHYAAAAAAAAAAAAAAAAAAAAAAAAAAAAAAAAAAAAAAAA6VaqjFuTsl1s7mfx7z1ZKcssabslJpaWTUku271A96+0Ok4aU1z4z/AERU7AxMXisXNtLSlFc+Mm/RHat0lRZMPBz6s/2aa+c/0uyx2HuxChCWd9JVqNSqS1UbpWSiupICJWqZpHEaMnwi33M0cMNCPCKXcj0sBjdn1HFVINaxnNNPivaZZbL2soS6OppFu0Jv3b8Iy+j7iZj9iKdXpYPLNpKaf2aluDfJ9VyHi9hTqro7RpQf2p5s82utRVrJ9rA0IOIxsrcjkAAAAAAAAAAAAAAAAAAAAAAAAAAAAAAAAAAAAAAHSVKL4pP5pMADtY5AAAAAAAAAAAAAAAAAAAAAAAAAAAAD/9k="/>
          <p:cNvSpPr>
            <a:spLocks noChangeAspect="1" noChangeArrowheads="1"/>
          </p:cNvSpPr>
          <p:nvPr/>
        </p:nvSpPr>
        <p:spPr bwMode="auto">
          <a:xfrm>
            <a:off x="63500" y="-771525"/>
            <a:ext cx="2857500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g;base64,/9j/4AAQSkZJRgABAQAAAQABAAD/2wCEAAkGBhIRDRIQEBIWEBAQFhEQEBAQDw8PDw8TFRAXFBQSFBIYGyYeFxojJRISHy8hIycqLiwtFR8xNTAqNSYrLCkBCQoKDQwMDQwMDSkYFBgpKSkpKSkpKSkpKSkpKSkpKSkpKSkpKSkpKSkpKSkpKSkpKSkpKSkpKSkpKSkpKSkpKf/AABEIAKgBLAMBIgACEQEDEQH/xAAbAAEAAwADAQAAAAAAAAAAAAAABAUGAQIDB//EAD8QAAIBAgMEBwUFBQkBAAAAAAABAgMRBBIhBQYxURNBYYGRobEiQlJxwTJicsLRByMkM5IlNFOToqOz4eIU/8QAFQEBAQAAAAAAAAAAAAAAAAAAAAH/xAAUEQEAAAAAAAAAAAAAAAAAAAAA/9oADAMBAAIRAxEAPwD7iAAAAAAAAAAAAAAAAAAAAAAi4zG5NFrN8FyXN9hAnTnLWUm+y9o+CAuQUypNaxk4/Jv04HthNq+2qdTRvSMuCk+T5P1AswAAAAAAAAAAAAAAAAAAAAAAAAAAAAAAAAAAAAAAAAAAOJSsm3wWrOSHtibWFrNcVTqNf0MCnwmK6SbqP3nddi6kWLqaGW2Tj1kXyXoWbx2hUTZ1yp2lUvF+p5YjH6lVjto6MDebD2h02GhP3tYz/FF2fpfvLAyX7Oazlhq1+CrSt/lwua0igB0qztFtJyaTaiuMrLggO4IGB2mptJtZnFVNNNHb9UTYzT4O/wAtQOwAAAAAAAAAAAAAAAAAAAAAAAAAAAAAAAAOJPQzssbUlKU4VKbjJ3hF5oyirWSugLjH49UottpWV23wSOMFiVXw6k4uMaifsyTTcXdXt2rXvMvicTOrXpUKkfZqVKbk8ylGSi7uN+teybOwHzBYWVCrOjLjTdl2x92S7GrErO7cTW7wbvxxEVKLyVoaRnZtNfDK3V6eKeQxOy8VT0nRk0veprpIvtWXXxSKImKl2lbiqiSbJeIu43L/AHT3Rz5MTiFeOk6VJrR9cak+fNL5N8gL/czZboYGnGStOearNPinN3S7llXcXhwjkgHWb0ZHxG0YQ4yu+S1f/RRbQ3mbuoeyuGmsvHqApsBOpnjPpI088cicot6KKbLPYGLjDGODxEq860WrOKjGOS8tEu8hdJOpCHR4d1Yp3+y3F6WWWWi8y22Rs6v08Kk6dOjTjd5IpdI242XBWXHmUaQBAgAAAAAAAAAAAAAAAAAAAAAAAAAAAAAPLFRbpzUbOTjJRT4N20uYnEVckcs8G4W04SV+1SXE3ZxYD5U9pdHLpIZ4VE30alwguy/G5a7P/aJUWlaKl2/ZfitPI3GN2fTrQdOrFTi+prh2p9T7UYXa37PqsZN4ZqrB+5OSjOPZfg/Iov6O+1KSvlfdKLJmE3jjUdoRd+2UT59X3PxlOm6jpezHVqNSMppc8q+hYbmUJdO5O+VRfHncDU4jZNOeZyis1RuUuSuelDEzgo0syUYpRi8qvZKyT8D1rT0K3HS0uuK1QRIrbYy8aj7sq9EQcRtyL4Jy/FJ+lyJsfZEsVOcnJ06UJZW42z1JaNpX4JXWpoaW6WGjxg5vnOpN+V7BWTrY6U5KKu3LSMIJuTfJJF7sjdThUxKT640E7xX437z7OHzNBh8BTp/y6cYc8kIxv82iQQdYxtouB2AAAAAAAAAAAAAAAAAAAAAAAAAAAAAAAAAAAAAAAOGjJ9CqO0KlOKtCShUilwWa90uy6ZrTK7deXaMH8VKPlOX6gWFZ6EHEcCTVqeyQa1TQqJ+6L/c1Y/DVl5xi/wBS+MzufP28RHtpy8YtflNMRQAAAAAAAAAAAAAAAAAAAAAAAAAAAAAAAAAAAAAAAAAADJb2vLi6EucJx8JJ/U1pnN76N3h5cpzj4xv+UDpe8CHVRMqSUaZU1cauZUWW5/8APxH4aXrM1Rj90a38XVS96mn/AEzt+c2BFAAAAAAAAAAAAAAAAAAAAAAAAAAAAAAAAAAAAAAAAAAAKHebWdCP3py8IpfmL4oNtSviY/chfvlL/wAgUO3sblja5TU8PJ3zJxa92V1LhdXXVxRbYHCf/Vj4xetOn+8nyai9I97t3XJ+9WHy4uEuqrBp9soO3pKJRF3K/vsk/wDBn/y0zdmE3T02h86VVf6qbN2QAAAAAAAAAAAAAAAAAAAAAAAAAAAAAAAAAAAAAAAAAAAMttmtarWlyyxXdBP1bNQzA7exvs1H8U5vuzP6IC33Fwv7qpWfGpNxi/uw09XLwPXfKn7NCfw1HF/KUH9Yosd3cP0eCoR+5GT+clmfm2eG91O+Ck/glTn4TSfk2Bnt3HbaMe2FVeUX9DdGA3fl/aVLtjUX+239DfgAAAAAAAAAAAAAAAAAAAAAAAAAAAAAAAAAAAAAAAAAAB1m7JvldnzPGU3VnSpddWUY/wBcld+DZ9F2lO1Co+UJ2+eV2MZsXD5tow0uqMJVGu1LLHzl5AbuMbKy4Ii7Vw/SYarD4oTivm4u30ImJ2tJOySXmeC2vPrt4AZnYM/4/DS55vOlI+hmA2Pg5KtRr2Sp0pyUm3wXtR4ctUb2Mk+AHYAAAAAAAAAAAAAAAAAAAAAAAAAAAAAAAAAAAAAAAA6VaqjFuTsl1s7mfx7z1ZKcssabslJpaWTUku271A96+0Ok4aU1z4z/AERU7AxMXisXNtLSlFc+Mm/RHat0lRZMPBz6s/2aa+c/0uyx2HuxChCWd9JVqNSqS1UbpWSiupICJWqZpHEaMnwi33M0cMNCPCKXcj0sBjdn1HFVINaxnNNPivaZZbL2soS6OppFu0Jv3b8Iy+j7iZj9iKdXpYPLNpKaf2aluDfJ9VyHi9hTqro7RpQf2p5s82utRVrJ9rA0IOIxsrcjkAAAAAAAAAAAAAAAAAAAAAAAAAAAAAAAAAAAAAAHSVKL4pP5pMADtY5AAAAAAAAAAAAAAAAAAAAAAAAAAAAD/9k="/>
          <p:cNvSpPr>
            <a:spLocks noChangeAspect="1" noChangeArrowheads="1"/>
          </p:cNvSpPr>
          <p:nvPr/>
        </p:nvSpPr>
        <p:spPr bwMode="auto">
          <a:xfrm>
            <a:off x="63500" y="-771525"/>
            <a:ext cx="2857500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1" name="Picture 17" descr="http://t0.gstatic.com/images?q=tbn:ANd9GcSg12fd-_EWctC3fKmrxpHKxaU4_wlXtBa7c5XqFK83AmjtlnumS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838200"/>
            <a:ext cx="2286000" cy="3051928"/>
          </a:xfrm>
          <a:prstGeom prst="rect">
            <a:avLst/>
          </a:prstGeom>
          <a:noFill/>
        </p:spPr>
      </p:pic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533400" y="4953000"/>
          <a:ext cx="45275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4" imgW="2641320" imgH="533160" progId="Equation.DSMT4">
                  <p:embed/>
                </p:oleObj>
              </mc:Choice>
              <mc:Fallback>
                <p:oleObj name="Equation" r:id="rId4" imgW="2641320" imgH="53316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953000"/>
                        <a:ext cx="45275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44" name="Picture 20" descr="http://www.mathsisfun.com/numbers/images/absolute-value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2514600"/>
            <a:ext cx="6324600" cy="1198215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457200" y="4267200"/>
            <a:ext cx="26613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Piecewise Definition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33189" y="6383178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7.2.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  <p:pic>
        <p:nvPicPr>
          <p:cNvPr id="1081" name="Picture 5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003" y="4267200"/>
            <a:ext cx="3219397" cy="1625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36657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Express the distance between the two points, -6 and 6, using absolute value in two ways.</a:t>
            </a:r>
          </a:p>
        </p:txBody>
      </p:sp>
      <p:pic>
        <p:nvPicPr>
          <p:cNvPr id="3" name="Picture 20" descr="http://www.mathsisfun.com/numbers/images/absolute-valu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447800"/>
            <a:ext cx="6324600" cy="1198215"/>
          </a:xfrm>
          <a:prstGeom prst="rect">
            <a:avLst/>
          </a:prstGeom>
          <a:noFill/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839018"/>
              </p:ext>
            </p:extLst>
          </p:nvPr>
        </p:nvGraphicFramePr>
        <p:xfrm>
          <a:off x="1600200" y="3200400"/>
          <a:ext cx="143394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9" name="Equation" r:id="rId4" imgW="583920" imgH="279360" progId="Equation.DSMT4">
                  <p:embed/>
                </p:oleObj>
              </mc:Choice>
              <mc:Fallback>
                <p:oleObj name="Equation" r:id="rId4" imgW="583920" imgH="2793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200400"/>
                        <a:ext cx="143394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198878"/>
              </p:ext>
            </p:extLst>
          </p:nvPr>
        </p:nvGraphicFramePr>
        <p:xfrm>
          <a:off x="5108575" y="3276600"/>
          <a:ext cx="1120775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0" name="Equation" r:id="rId6" imgW="457200" imgH="253800" progId="Equation.DSMT4">
                  <p:embed/>
                </p:oleObj>
              </mc:Choice>
              <mc:Fallback>
                <p:oleObj name="Equation" r:id="rId6" imgW="457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8575" y="3276600"/>
                        <a:ext cx="1120775" cy="623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28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1219200"/>
          <a:ext cx="3276600" cy="3073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53192"/>
                <a:gridCol w="1361704"/>
                <a:gridCol w="1361704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x</a:t>
                      </a:r>
                      <a:endParaRPr lang="en-US" i="1" dirty="0"/>
                    </a:p>
                  </a:txBody>
                  <a:tcPr anchor="ctr">
                    <a:solidFill>
                      <a:srgbClr val="95DB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y</a:t>
                      </a:r>
                      <a:r>
                        <a:rPr lang="en-US" dirty="0" smtClean="0"/>
                        <a:t> = | 2x – 4|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b">
                    <a:solidFill>
                      <a:srgbClr val="95DB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y</a:t>
                      </a:r>
                      <a:r>
                        <a:rPr lang="en-US" dirty="0" smtClean="0"/>
                        <a:t> = | 2x – 4|</a:t>
                      </a:r>
                      <a:endParaRPr lang="en-US" dirty="0"/>
                    </a:p>
                  </a:txBody>
                  <a:tcPr anchor="ctr">
                    <a:solidFill>
                      <a:srgbClr val="95DBB5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–2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990600"/>
            <a:ext cx="4186767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0" y="76200"/>
            <a:ext cx="4070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Graph an Absolute Value Function</a:t>
            </a:r>
            <a:endParaRPr lang="en-US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533400"/>
            <a:ext cx="49896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Method 1:  Sketch Using a Table of Values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219200"/>
          <a:ext cx="3276600" cy="3073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53192"/>
                <a:gridCol w="1361704"/>
                <a:gridCol w="1361704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x</a:t>
                      </a:r>
                      <a:endParaRPr lang="en-US" i="1" dirty="0"/>
                    </a:p>
                  </a:txBody>
                  <a:tcPr anchor="ctr">
                    <a:solidFill>
                      <a:srgbClr val="95DB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y</a:t>
                      </a:r>
                      <a:r>
                        <a:rPr lang="en-US" dirty="0" smtClean="0"/>
                        <a:t> = | 2x – 4|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b">
                    <a:solidFill>
                      <a:srgbClr val="95DB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y</a:t>
                      </a:r>
                      <a:r>
                        <a:rPr lang="en-US" dirty="0" smtClean="0"/>
                        <a:t> = | 2x – 4|</a:t>
                      </a:r>
                      <a:endParaRPr lang="en-US" dirty="0"/>
                    </a:p>
                  </a:txBody>
                  <a:tcPr anchor="ctr">
                    <a:solidFill>
                      <a:srgbClr val="95DBB5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–2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|2(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r>
                        <a:rPr lang="en-US" dirty="0" smtClean="0"/>
                        <a:t>) - 4|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|2(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0" dirty="0" smtClean="0"/>
                        <a:t> – 4|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|2(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dirty="0" smtClean="0"/>
                        <a:t>) - 4|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|2(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dirty="0" smtClean="0"/>
                        <a:t>) – 4|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|2(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en-US" dirty="0" smtClean="0"/>
                        <a:t>) – 4|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990600"/>
            <a:ext cx="4186767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990600"/>
            <a:ext cx="4186767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381000" y="4800600"/>
          <a:ext cx="2541494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9" name="Equation" r:id="rId7" imgW="1600200" imgH="431640" progId="Equation.DSMT4">
                  <p:embed/>
                </p:oleObj>
              </mc:Choice>
              <mc:Fallback>
                <p:oleObj name="Equation" r:id="rId7" imgW="160020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800600"/>
                        <a:ext cx="2541494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81400" y="48006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-intercept occurs at the point (2, 0)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81400" y="5193268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-intercept occurs at the point (0, 4)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" y="56388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-intercept of the linear function is the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-intercept of the corresponding absolute value function.  This point  may be called an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invariant point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3189" y="6383178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7.2.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2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61176" y="124535"/>
            <a:ext cx="1346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dirty="0"/>
              <a:t>y</a:t>
            </a:r>
            <a:r>
              <a:rPr lang="en-US" b="1" dirty="0"/>
              <a:t> = | 2x – 4|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880379"/>
              </p:ext>
            </p:extLst>
          </p:nvPr>
        </p:nvGraphicFramePr>
        <p:xfrm>
          <a:off x="7162799" y="2108200"/>
          <a:ext cx="95794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0" name="Equation" r:id="rId9" imgW="419040" imgH="177480" progId="Equation.DSMT4">
                  <p:embed/>
                </p:oleObj>
              </mc:Choice>
              <mc:Fallback>
                <p:oleObj name="Equation" r:id="rId9" imgW="419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162799" y="2108200"/>
                        <a:ext cx="957943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365170"/>
              </p:ext>
            </p:extLst>
          </p:nvPr>
        </p:nvGraphicFramePr>
        <p:xfrm>
          <a:off x="3657600" y="2009775"/>
          <a:ext cx="1452562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1" name="Equation" r:id="rId11" imgW="634680" imgH="253800" progId="Equation.DSMT4">
                  <p:embed/>
                </p:oleObj>
              </mc:Choice>
              <mc:Fallback>
                <p:oleObj name="Equation" r:id="rId11" imgW="6346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657600" y="2009775"/>
                        <a:ext cx="1452562" cy="581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72200" y="333345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continuous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4070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Graph an Absolute Value Function</a:t>
            </a:r>
            <a:endParaRPr lang="en-US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799" y="685800"/>
            <a:ext cx="8342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Method 2:  Using the Graph of the Linear Function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= 2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- 4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00200"/>
            <a:ext cx="4191000" cy="3508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04799" y="1600200"/>
            <a:ext cx="2754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1.  Graph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= 2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- 4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600200"/>
            <a:ext cx="4191000" cy="3508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04799" y="3409890"/>
            <a:ext cx="381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2.  Reflect in the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-axis the part of the graph of 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= 2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– 4 that is below the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-axis. </a:t>
            </a: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600200"/>
            <a:ext cx="4191000" cy="3508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600200"/>
            <a:ext cx="4191000" cy="3508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04799" y="4857690"/>
            <a:ext cx="32800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3.  Final graph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= |2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– 4|</a:t>
            </a:r>
          </a:p>
        </p:txBody>
      </p:sp>
      <p:pic>
        <p:nvPicPr>
          <p:cNvPr id="16392" name="Picture 8" descr="http://t2.gstatic.com/images?q=tbn:ANd9GcQtTKkhH3HcnFXJWfIwISjv0oBKuKFOwcmyLCF5PGJEwGmXuQfv">
            <a:hlinkClick r:id="rId6" action="ppaction://hlinkfile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0" y="5583087"/>
            <a:ext cx="1143000" cy="11430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762000" y="2057400"/>
            <a:ext cx="12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Slope = 2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56635" y="6418310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7.2.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3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91309" y="106978"/>
            <a:ext cx="1327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 dirty="0"/>
              <a:t>y</a:t>
            </a:r>
            <a:r>
              <a:rPr lang="en-US" dirty="0"/>
              <a:t> = | 2x – 4|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4344" y="2438400"/>
            <a:ext cx="1845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Y-intercept = -4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4735" y="2860733"/>
            <a:ext cx="175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-intercept =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2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3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4652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Express as a piecewise function.</a:t>
            </a:r>
          </a:p>
        </p:txBody>
      </p:sp>
      <p:sp>
        <p:nvSpPr>
          <p:cNvPr id="3" name="Rectangle 2"/>
          <p:cNvSpPr/>
          <p:nvPr/>
        </p:nvSpPr>
        <p:spPr>
          <a:xfrm>
            <a:off x="4866520" y="169652"/>
            <a:ext cx="16866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= |2</a:t>
            </a:r>
            <a:r>
              <a:rPr lang="en-US" sz="2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– 4|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0763" y="685800"/>
            <a:ext cx="55787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Recall the basic definition of absolute value.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1600200" y="1295400"/>
          <a:ext cx="211137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2" name="Equation" r:id="rId3" imgW="1231560" imgH="457200" progId="Equation.DSMT4">
                  <p:embed/>
                </p:oleObj>
              </mc:Choice>
              <mc:Fallback>
                <p:oleObj name="Equation" r:id="rId3" imgW="123156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295400"/>
                        <a:ext cx="211137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724400" y="1143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The expression in the abs is a line with a slope of +1 and x-intercept of 0.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5613737"/>
            <a:ext cx="7696200" cy="10156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Note that 0 is the invariant point and can be determined by making the expression contained within the absolute value symbols equal to 0.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33189" y="6383178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7.2.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4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2362200"/>
            <a:ext cx="1494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function pieces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133600" y="2711964"/>
            <a:ext cx="2514600" cy="10682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4875" y="3550623"/>
            <a:ext cx="3076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domain x &lt; 0 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has negative y-values,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4800" y="4187932"/>
            <a:ext cx="3958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It must be reflected in the x-axis, multiply by -1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378678" y="3183080"/>
            <a:ext cx="298480" cy="387442"/>
            <a:chOff x="4597878" y="2438400"/>
            <a:chExt cx="298480" cy="387442"/>
          </a:xfrm>
        </p:grpSpPr>
        <p:sp>
          <p:nvSpPr>
            <p:cNvPr id="19" name="Oval 18"/>
            <p:cNvSpPr/>
            <p:nvPr/>
          </p:nvSpPr>
          <p:spPr>
            <a:xfrm>
              <a:off x="4698522" y="24384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97878" y="2487288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</p:grpSp>
      <p:cxnSp>
        <p:nvCxnSpPr>
          <p:cNvPr id="21" name="Straight Connector 20"/>
          <p:cNvCxnSpPr/>
          <p:nvPr/>
        </p:nvCxnSpPr>
        <p:spPr>
          <a:xfrm>
            <a:off x="304800" y="3224776"/>
            <a:ext cx="6324600" cy="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716830" y="3401245"/>
            <a:ext cx="3076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domain x &gt; 0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891593" y="2438400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−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>
                <a:latin typeface="Arial" pitchFamily="34" charset="0"/>
                <a:cs typeface="Arial" pitchFamily="34" charset="0"/>
              </a:rPr>
              <a:t>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421045" y="24500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11" grpId="0"/>
      <p:bldP spid="12" grpId="0" animBg="1"/>
      <p:bldP spid="14" grpId="0"/>
      <p:bldP spid="16" grpId="0"/>
      <p:bldP spid="17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2971800" y="5562600"/>
          <a:ext cx="3090863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9" name="Equation" r:id="rId3" imgW="1803240" imgH="457200" progId="Equation.DSMT4">
                  <p:embed/>
                </p:oleObj>
              </mc:Choice>
              <mc:Fallback>
                <p:oleObj name="Equation" r:id="rId3" imgW="1803240" imgH="4572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562600"/>
                        <a:ext cx="3090863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524000" y="3124200"/>
            <a:ext cx="2667000" cy="369332"/>
          </a:xfrm>
          <a:prstGeom prst="rect">
            <a:avLst/>
          </a:prstGeom>
          <a:ln w="317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Domain x &lt; 2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52400"/>
            <a:ext cx="4652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Express as a piecewise function.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4866520" y="169652"/>
            <a:ext cx="16866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= |2</a:t>
            </a:r>
            <a:r>
              <a:rPr lang="en-US" sz="2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– 4|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609600"/>
            <a:ext cx="33746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Invariant point: 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expression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0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x- intercept           2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4 = 0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              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57800" y="3124200"/>
            <a:ext cx="3352800" cy="369332"/>
          </a:xfrm>
          <a:prstGeom prst="rect">
            <a:avLst/>
          </a:prstGeom>
          <a:ln w="317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Domain x &gt; 2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914400" y="4953000"/>
            <a:ext cx="52838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As a piecewise function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|2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4| would be</a:t>
            </a:r>
            <a:endParaRPr lang="en-US" sz="2000" dirty="0" smtClean="0"/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597878" y="2438400"/>
            <a:ext cx="298480" cy="387442"/>
            <a:chOff x="4597878" y="2438400"/>
            <a:chExt cx="298480" cy="387442"/>
          </a:xfrm>
        </p:grpSpPr>
        <p:sp>
          <p:nvSpPr>
            <p:cNvPr id="8" name="Oval 7"/>
            <p:cNvSpPr/>
            <p:nvPr/>
          </p:nvSpPr>
          <p:spPr>
            <a:xfrm>
              <a:off x="4698522" y="24384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97878" y="2487288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  <p:cxnSp>
        <p:nvCxnSpPr>
          <p:cNvPr id="32" name="Straight Connector 31"/>
          <p:cNvCxnSpPr/>
          <p:nvPr/>
        </p:nvCxnSpPr>
        <p:spPr>
          <a:xfrm>
            <a:off x="1524000" y="2480096"/>
            <a:ext cx="6324600" cy="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333189" y="6383178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7.2.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5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00356" y="2514600"/>
            <a:ext cx="6081790" cy="621268"/>
            <a:chOff x="500356" y="2514600"/>
            <a:chExt cx="6081790" cy="621268"/>
          </a:xfrm>
        </p:grpSpPr>
        <p:sp>
          <p:nvSpPr>
            <p:cNvPr id="10" name="TextBox 9"/>
            <p:cNvSpPr txBox="1"/>
            <p:nvPr/>
          </p:nvSpPr>
          <p:spPr>
            <a:xfrm>
              <a:off x="6248400" y="251460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43200" y="25146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–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53894" y="259080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2x - 4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00356" y="2828091"/>
              <a:ext cx="11288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expression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09148" y="1761291"/>
            <a:ext cx="6338007" cy="677109"/>
            <a:chOff x="509148" y="1761291"/>
            <a:chExt cx="6338007" cy="677109"/>
          </a:xfrm>
        </p:grpSpPr>
        <p:sp>
          <p:nvSpPr>
            <p:cNvPr id="12" name="Rectangle 11"/>
            <p:cNvSpPr/>
            <p:nvPr/>
          </p:nvSpPr>
          <p:spPr>
            <a:xfrm>
              <a:off x="2337948" y="2057400"/>
              <a:ext cx="11144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−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(2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 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- 4)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867400" y="2069068"/>
              <a:ext cx="9797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(2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 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- 4)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9148" y="1981200"/>
              <a:ext cx="9444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|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 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- 4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| 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11363" y="1761291"/>
              <a:ext cx="14943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function pieces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486400" y="600081"/>
            <a:ext cx="1128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expression</a:t>
            </a:r>
          </a:p>
        </p:txBody>
      </p:sp>
      <p:pic>
        <p:nvPicPr>
          <p:cNvPr id="6" name="Picture 5">
            <a:hlinkClick r:id="rId5" action="ppaction://hlinkfile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977361"/>
            <a:ext cx="440942" cy="960385"/>
          </a:xfrm>
          <a:prstGeom prst="rect">
            <a:avLst/>
          </a:prstGeom>
        </p:spPr>
      </p:pic>
      <p:cxnSp>
        <p:nvCxnSpPr>
          <p:cNvPr id="26" name="Straight Arrow Connector 25"/>
          <p:cNvCxnSpPr/>
          <p:nvPr/>
        </p:nvCxnSpPr>
        <p:spPr>
          <a:xfrm flipV="1">
            <a:off x="3755642" y="1981200"/>
            <a:ext cx="1954218" cy="1000779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00873" y="907858"/>
            <a:ext cx="1396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Slope positive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 build="p"/>
      <p:bldP spid="22" grpId="0" animBg="1"/>
      <p:bldP spid="23" grpId="0"/>
      <p:bldP spid="25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0076" y="304800"/>
            <a:ext cx="70199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 Careful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Graph the absolute value function y = |-2x + 3| and express it as a piecewise function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1676400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x-intercept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384822"/>
              </p:ext>
            </p:extLst>
          </p:nvPr>
        </p:nvGraphicFramePr>
        <p:xfrm>
          <a:off x="6345238" y="2209800"/>
          <a:ext cx="125412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7" name="Equation" r:id="rId3" imgW="749160" imgH="609480" progId="Equation.DSMT4">
                  <p:embed/>
                </p:oleObj>
              </mc:Choice>
              <mc:Fallback>
                <p:oleObj name="Equation" r:id="rId3" imgW="749160" imgH="609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5238" y="2209800"/>
                        <a:ext cx="1254125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6096000" y="4016618"/>
            <a:ext cx="2362200" cy="707782"/>
            <a:chOff x="6096000" y="4016618"/>
            <a:chExt cx="2362200" cy="707782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6096000" y="4057650"/>
              <a:ext cx="2362200" cy="0"/>
            </a:xfrm>
            <a:prstGeom prst="line">
              <a:avLst/>
            </a:prstGeom>
            <a:ln w="28575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7162800" y="4016618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1508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4873623"/>
                </p:ext>
              </p:extLst>
            </p:nvPr>
          </p:nvGraphicFramePr>
          <p:xfrm>
            <a:off x="7024688" y="4133850"/>
            <a:ext cx="228600" cy="590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88" name="Equation" r:id="rId5" imgW="152280" imgH="393480" progId="Equation.DSMT4">
                    <p:embed/>
                  </p:oleObj>
                </mc:Choice>
                <mc:Fallback>
                  <p:oleObj name="Equation" r:id="rId5" imgW="152280" imgH="39348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24688" y="4133850"/>
                          <a:ext cx="228600" cy="590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"/>
          <p:cNvGrpSpPr/>
          <p:nvPr/>
        </p:nvGrpSpPr>
        <p:grpSpPr>
          <a:xfrm>
            <a:off x="6365631" y="4095690"/>
            <a:ext cx="1650018" cy="432407"/>
            <a:chOff x="6365631" y="4095690"/>
            <a:chExt cx="1650018" cy="432407"/>
          </a:xfrm>
        </p:grpSpPr>
        <p:sp>
          <p:nvSpPr>
            <p:cNvPr id="12" name="TextBox 11"/>
            <p:cNvSpPr txBox="1"/>
            <p:nvPr/>
          </p:nvSpPr>
          <p:spPr>
            <a:xfrm>
              <a:off x="7746023" y="4095690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-</a:t>
              </a:r>
              <a:endParaRPr lang="en-US" sz="20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65631" y="4127987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+</a:t>
              </a:r>
              <a:endParaRPr lang="en-US" sz="20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7277100" y="3371850"/>
            <a:ext cx="1215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– (-2x+3)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38800" y="3412578"/>
            <a:ext cx="1221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+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(-2x+3)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5257800"/>
            <a:ext cx="2380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Piecewise function:</a:t>
            </a: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649396"/>
              </p:ext>
            </p:extLst>
          </p:nvPr>
        </p:nvGraphicFramePr>
        <p:xfrm>
          <a:off x="3581400" y="4778375"/>
          <a:ext cx="3243263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9" name="Equation" r:id="rId7" imgW="1892160" imgH="838080" progId="Equation.DSMT4">
                  <p:embed/>
                </p:oleObj>
              </mc:Choice>
              <mc:Fallback>
                <p:oleObj name="Equation" r:id="rId7" imgW="1892160" imgH="8380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778375"/>
                        <a:ext cx="3243263" cy="143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333189" y="6383178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7.2.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6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785563" y="3461207"/>
            <a:ext cx="920622" cy="133356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603" name="Picture 9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37" y="1676400"/>
            <a:ext cx="2996643" cy="2140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825916" y="1243518"/>
            <a:ext cx="188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Slope negative</a:t>
            </a:r>
          </a:p>
        </p:txBody>
      </p:sp>
      <p:sp>
        <p:nvSpPr>
          <p:cNvPr id="7" name="Rectangle 6"/>
          <p:cNvSpPr/>
          <p:nvPr/>
        </p:nvSpPr>
        <p:spPr>
          <a:xfrm>
            <a:off x="5288727" y="4425435"/>
            <a:ext cx="1806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Domain x &lt;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3/2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852929" y="4425435"/>
            <a:ext cx="960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x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 3/2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2313515"/>
              </p:ext>
            </p:extLst>
          </p:nvPr>
        </p:nvGraphicFramePr>
        <p:xfrm>
          <a:off x="600076" y="4016618"/>
          <a:ext cx="25415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0" name="Equation" r:id="rId10" imgW="1600200" imgH="431800" progId="Equation.DSMT4">
                  <p:embed/>
                </p:oleObj>
              </mc:Choice>
              <mc:Fallback>
                <p:oleObj name="Equation" r:id="rId10" imgW="1600200" imgH="431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" y="4016618"/>
                        <a:ext cx="254158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1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19" grpId="0"/>
      <p:bldP spid="14" grpId="0"/>
      <p:bldP spid="20" grpId="0"/>
      <p:bldP spid="7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905608" y="3483114"/>
            <a:ext cx="6333392" cy="2384286"/>
            <a:chOff x="905608" y="3483114"/>
            <a:chExt cx="6333392" cy="2384286"/>
          </a:xfrm>
        </p:grpSpPr>
        <p:sp>
          <p:nvSpPr>
            <p:cNvPr id="2" name="Rectangle 1"/>
            <p:cNvSpPr/>
            <p:nvPr/>
          </p:nvSpPr>
          <p:spPr>
            <a:xfrm>
              <a:off x="1471779" y="3483114"/>
              <a:ext cx="576722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Assignment: Part A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905608" y="4607004"/>
              <a:ext cx="27061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Suggested Questions: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914400" y="5159514"/>
              <a:ext cx="421942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Page 375:</a:t>
              </a:r>
            </a:p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1a, 2, 3, 5a,b, 6a,c,e, 9a,b, 12, 16,  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28601" y="298818"/>
            <a:ext cx="1864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True or False: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382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domain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of the function y = x + 2 is always the same as the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domain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of the function y = |x + 2|.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057400"/>
            <a:ext cx="85379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range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of the function y = x + 2 is always the same as the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range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of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function y = |x + 2|.</a:t>
            </a:r>
          </a:p>
        </p:txBody>
      </p:sp>
      <p:sp>
        <p:nvSpPr>
          <p:cNvPr id="8" name="Rectangle 7"/>
          <p:cNvSpPr/>
          <p:nvPr/>
        </p:nvSpPr>
        <p:spPr>
          <a:xfrm>
            <a:off x="4648200" y="1192143"/>
            <a:ext cx="672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True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8176" y="2411343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False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33189" y="6383178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7.2.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7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12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2144</TotalTime>
  <Words>980</Words>
  <Application>Microsoft Office PowerPoint</Application>
  <PresentationFormat>On-screen Show (4:3)</PresentationFormat>
  <Paragraphs>191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 MacKay</dc:creator>
  <cp:lastModifiedBy>Stephanie MacKay</cp:lastModifiedBy>
  <cp:revision>113</cp:revision>
  <dcterms:created xsi:type="dcterms:W3CDTF">2011-11-02T18:01:33Z</dcterms:created>
  <dcterms:modified xsi:type="dcterms:W3CDTF">2012-05-06T01:00:07Z</dcterms:modified>
</cp:coreProperties>
</file>