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0" r:id="rId3"/>
    <p:sldId id="270" r:id="rId4"/>
    <p:sldId id="258" r:id="rId5"/>
    <p:sldId id="256" r:id="rId6"/>
    <p:sldId id="265" r:id="rId7"/>
    <p:sldId id="261" r:id="rId8"/>
    <p:sldId id="266" r:id="rId9"/>
    <p:sldId id="262" r:id="rId10"/>
    <p:sldId id="264" r:id="rId11"/>
    <p:sldId id="267" r:id="rId12"/>
    <p:sldId id="263" r:id="rId13"/>
    <p:sldId id="26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B9EDBB"/>
    <a:srgbClr val="A1E7A4"/>
    <a:srgbClr val="C8F0FC"/>
    <a:srgbClr val="ACE7F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2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B7C60-2C3A-4634-865D-B2D8E784454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EBAA1-6038-4D6C-B53E-B1ED33959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EBAA1-6038-4D6C-B53E-B1ED3395971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2A61-3705-46CA-BD56-5EB600B5CA86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64E0-D9B9-49A5-8891-E33EF184F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-play.com/Absolute-Value-Equations/Absolute-Value-Equations.html" TargetMode="Externa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7.3%20Abs%20Solve.ggb" TargetMode="Externa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6.png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612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BBB59">
                    <a:lumMod val="50000"/>
                  </a:srgbClr>
                </a:solidFill>
              </a:rPr>
              <a:t>Math 20-1  </a:t>
            </a:r>
            <a:r>
              <a:rPr lang="en-US" b="1" i="1" dirty="0" smtClean="0">
                <a:solidFill>
                  <a:srgbClr val="9BBB59">
                    <a:lumMod val="50000"/>
                  </a:srgbClr>
                </a:solidFill>
              </a:rPr>
              <a:t>Chapter 7 Absolute Value and Reciprocal Functions</a:t>
            </a:r>
            <a:endParaRPr lang="en-US" b="1" i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85" y="457200"/>
            <a:ext cx="285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7.3 Absolute Value Function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137755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Teacher Notes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" y="2438400"/>
            <a:ext cx="9039491" cy="36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6532"/>
            <a:ext cx="15811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8" y="1219200"/>
            <a:ext cx="473577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3" y="457200"/>
            <a:ext cx="3967957" cy="181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3" y="2782743"/>
            <a:ext cx="8862115" cy="315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7" y="393910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(negative)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853123"/>
              </p:ext>
            </p:extLst>
          </p:nvPr>
        </p:nvGraphicFramePr>
        <p:xfrm>
          <a:off x="425450" y="906463"/>
          <a:ext cx="237966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Equation" r:id="rId3" imgW="1409400" imgH="228600" progId="Equation.DSMT4">
                  <p:embed/>
                </p:oleObj>
              </mc:Choice>
              <mc:Fallback>
                <p:oleObj name="Equation" r:id="rId3" imgW="14094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906463"/>
                        <a:ext cx="237966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34757"/>
              </p:ext>
            </p:extLst>
          </p:nvPr>
        </p:nvGraphicFramePr>
        <p:xfrm>
          <a:off x="457200" y="1371600"/>
          <a:ext cx="24685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Equation" r:id="rId5" imgW="1460160" imgH="914400" progId="Equation.DSMT4">
                  <p:embed/>
                </p:oleObj>
              </mc:Choice>
              <mc:Fallback>
                <p:oleObj name="Equation" r:id="rId5" imgW="146016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2468563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771" y="3409890"/>
            <a:ext cx="882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Verify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669730"/>
              </p:ext>
            </p:extLst>
          </p:nvPr>
        </p:nvGraphicFramePr>
        <p:xfrm>
          <a:off x="457200" y="4035778"/>
          <a:ext cx="225266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Equation" r:id="rId7" imgW="1333440" imgH="711000" progId="Equation.DSMT4">
                  <p:embed/>
                </p:oleObj>
              </mc:Choice>
              <mc:Fallback>
                <p:oleObj name="Equation" r:id="rId7" imgW="133344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5778"/>
                        <a:ext cx="225266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53163"/>
              </p:ext>
            </p:extLst>
          </p:nvPr>
        </p:nvGraphicFramePr>
        <p:xfrm>
          <a:off x="3830638" y="4038600"/>
          <a:ext cx="29606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Equation" r:id="rId9" imgW="1752480" imgH="711000" progId="Equation.DSMT4">
                  <p:embed/>
                </p:oleObj>
              </mc:Choice>
              <mc:Fallback>
                <p:oleObj name="Equation" r:id="rId9" imgW="1752480" imgH="711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4038600"/>
                        <a:ext cx="29606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340989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=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8888" y="3409890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= –1</a:t>
            </a: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4343400"/>
            <a:ext cx="838200" cy="100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4416778"/>
            <a:ext cx="762000" cy="9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343857" y="64578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8</a:t>
            </a: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427757"/>
              </p:ext>
            </p:extLst>
          </p:nvPr>
        </p:nvGraphicFramePr>
        <p:xfrm>
          <a:off x="4883150" y="304800"/>
          <a:ext cx="38036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12" imgW="2705040" imgH="787320" progId="Equation.DSMT4">
                  <p:embed/>
                </p:oleObj>
              </mc:Choice>
              <mc:Fallback>
                <p:oleObj name="Equation" r:id="rId12" imgW="27050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04800"/>
                        <a:ext cx="380365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88949" y="105364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1400" b="1" u="sng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8927" y="2590800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Do the solutions “fit” in the domain of the negative case?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486400"/>
            <a:ext cx="737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X = 4 is not in the domain of the negative case, why </a:t>
            </a:r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work?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682" y="606373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Solutions are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362200" y="6019800"/>
            <a:ext cx="2774172" cy="410308"/>
            <a:chOff x="2362200" y="6019800"/>
            <a:chExt cx="2774172" cy="410308"/>
          </a:xfrm>
        </p:grpSpPr>
        <p:sp>
          <p:nvSpPr>
            <p:cNvPr id="17" name="TextBox 16"/>
            <p:cNvSpPr txBox="1"/>
            <p:nvPr/>
          </p:nvSpPr>
          <p:spPr>
            <a:xfrm>
              <a:off x="2362200" y="6029998"/>
              <a:ext cx="7601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= 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6029998"/>
              <a:ext cx="7601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= 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64256" y="6019800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or </a:t>
              </a:r>
              <a:r>
                <a:rPr lang="en-US" sz="2000" b="1" i="1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= -1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5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3523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Verify the Solutions Graphically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69009"/>
              </p:ext>
            </p:extLst>
          </p:nvPr>
        </p:nvGraphicFramePr>
        <p:xfrm>
          <a:off x="419100" y="717550"/>
          <a:ext cx="19431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3" imgW="1117440" imgH="507960" progId="Equation.DSMT4">
                  <p:embed/>
                </p:oleObj>
              </mc:Choice>
              <mc:Fallback>
                <p:oleObj name="Equation" r:id="rId3" imgW="111744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17550"/>
                        <a:ext cx="19431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5638800"/>
            <a:ext cx="475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solution is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-5 or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-1 or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01527"/>
              </p:ext>
            </p:extLst>
          </p:nvPr>
        </p:nvGraphicFramePr>
        <p:xfrm>
          <a:off x="3733800" y="76200"/>
          <a:ext cx="21463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5" imgW="1269720" imgH="279360" progId="Equation.DSMT4">
                  <p:embed/>
                </p:oleObj>
              </mc:Choice>
              <mc:Fallback>
                <p:oleObj name="Equation" r:id="rId5" imgW="126972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76200"/>
                        <a:ext cx="21463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1828800"/>
            <a:ext cx="46291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43857" y="64578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9</a:t>
            </a: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09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Before a bottle of water can be sold, it must be filled with 500 mL of water with an absolute error of 5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mL.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Determine the minimum and maximum acceptable volumes for the bottle of water that are to be sold.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76200"/>
            <a:ext cx="4543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Applications of Absolute </a:t>
            </a:r>
            <a:r>
              <a:rPr lang="en-US" sz="2000" b="1" dirty="0" smtClean="0">
                <a:solidFill>
                  <a:srgbClr val="0070C0"/>
                </a:solidFill>
              </a:rPr>
              <a:t>Value Equations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269465"/>
              </p:ext>
            </p:extLst>
          </p:nvPr>
        </p:nvGraphicFramePr>
        <p:xfrm>
          <a:off x="1308100" y="2057400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4" imgW="774360" imgH="253800" progId="Equation.DSMT4">
                  <p:embed/>
                </p:oleObj>
              </mc:Choice>
              <mc:Fallback>
                <p:oleObj name="Equation" r:id="rId4" imgW="77436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057400"/>
                        <a:ext cx="1549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2819400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– 500 = 5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 505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2819400"/>
            <a:ext cx="2061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–(V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– 500) = 5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- 500 = –5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= 495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6261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minimum volume would be 495 mL and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maximum volume would be 505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mL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3857" y="645789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0"/>
            <a:ext cx="5791200" cy="367129"/>
          </a:xfrm>
          <a:prstGeom prst="rect">
            <a:avLst/>
          </a:prstGeom>
          <a:noFill/>
        </p:spPr>
        <p:txBody>
          <a:bodyPr vert="horz" wrap="square" lIns="58778" tIns="29389" rIns="58778" bIns="29389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BA131A"/>
                </a:solidFill>
                <a:latin typeface="Arial - 48"/>
              </a:rPr>
              <a:t>Solve an Absolute Value </a:t>
            </a:r>
            <a:r>
              <a:rPr lang="en-US" sz="2000" b="1" dirty="0" smtClean="0">
                <a:solidFill>
                  <a:srgbClr val="BA131A"/>
                </a:solidFill>
                <a:latin typeface="Arial - 48"/>
              </a:rPr>
              <a:t>Equation Graphically</a:t>
            </a:r>
            <a:endParaRPr lang="en-US" sz="2000" b="1" dirty="0">
              <a:solidFill>
                <a:srgbClr val="BA131A"/>
              </a:solidFill>
              <a:latin typeface="Arial - 4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0865" y="933254"/>
            <a:ext cx="1577340" cy="274796"/>
          </a:xfrm>
          <a:prstGeom prst="rect">
            <a:avLst/>
          </a:prstGeom>
          <a:noFill/>
        </p:spPr>
        <p:txBody>
          <a:bodyPr vert="horz" lIns="58778" tIns="29389" rIns="58778" bIns="29389" rtlCol="0">
            <a:spAutoFit/>
          </a:bodyPr>
          <a:lstStyle/>
          <a:p>
            <a:r>
              <a:rPr lang="en-US" sz="1400" dirty="0" smtClean="0">
                <a:solidFill>
                  <a:srgbClr val="62160C"/>
                </a:solidFill>
                <a:latin typeface="Arial - 22"/>
              </a:rPr>
              <a:t> |</a:t>
            </a:r>
            <a:r>
              <a:rPr lang="en-US" sz="1400" i="1" dirty="0" smtClean="0">
                <a:solidFill>
                  <a:srgbClr val="62160C"/>
                </a:solidFill>
                <a:latin typeface="Arial - 22"/>
              </a:rPr>
              <a:t>x</a:t>
            </a:r>
            <a:r>
              <a:rPr lang="en-US" sz="1400" dirty="0" smtClean="0">
                <a:solidFill>
                  <a:srgbClr val="62160C"/>
                </a:solidFill>
                <a:latin typeface="Arial - 22"/>
              </a:rPr>
              <a:t> – 2| = 5</a:t>
            </a:r>
            <a:endParaRPr lang="en-US" sz="1400" dirty="0">
              <a:solidFill>
                <a:srgbClr val="62160C"/>
              </a:solidFill>
              <a:latin typeface="Arial - 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57200"/>
            <a:ext cx="6789420" cy="305573"/>
          </a:xfrm>
          <a:prstGeom prst="rect">
            <a:avLst/>
          </a:prstGeom>
          <a:noFill/>
        </p:spPr>
        <p:txBody>
          <a:bodyPr vert="horz" lIns="58778" tIns="29389" rIns="58778" bIns="29389" rtlCol="0">
            <a:spAutoFit/>
          </a:bodyPr>
          <a:lstStyle/>
          <a:p>
            <a:r>
              <a:rPr lang="en-US" sz="1600" dirty="0" smtClean="0">
                <a:solidFill>
                  <a:srgbClr val="62160C"/>
                </a:solidFill>
                <a:latin typeface="Tahoma - 18"/>
              </a:rPr>
              <a:t>Determine the solution(s) for each absolute value equation.</a:t>
            </a:r>
            <a:r>
              <a:rPr lang="en-US" sz="1600" dirty="0" smtClean="0">
                <a:solidFill>
                  <a:srgbClr val="62160C"/>
                </a:solidFill>
                <a:latin typeface="Arial - 18"/>
              </a:rPr>
              <a:t> </a:t>
            </a:r>
            <a:endParaRPr lang="en-US" sz="1600" dirty="0">
              <a:solidFill>
                <a:srgbClr val="62160C"/>
              </a:solidFill>
              <a:latin typeface="Arial - 1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31265" y="1238054"/>
            <a:ext cx="2613699" cy="1743403"/>
            <a:chOff x="1346200" y="3784600"/>
            <a:chExt cx="2904110" cy="2180083"/>
          </a:xfrm>
        </p:grpSpPr>
        <p:pic>
          <p:nvPicPr>
            <p:cNvPr id="12" name="Picture 11" descr="MSOfficePNG(16)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8900" y="3835400"/>
              <a:ext cx="2874391" cy="20701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3" name="Freeform 12"/>
            <p:cNvSpPr/>
            <p:nvPr/>
          </p:nvSpPr>
          <p:spPr>
            <a:xfrm>
              <a:off x="1346200" y="3784600"/>
              <a:ext cx="2904110" cy="2180083"/>
            </a:xfrm>
            <a:custGeom>
              <a:avLst/>
              <a:gdLst/>
              <a:ahLst/>
              <a:cxnLst/>
              <a:rect l="0" t="0" r="0" b="0"/>
              <a:pathLst>
                <a:path w="2904110" h="2180083">
                  <a:moveTo>
                    <a:pt x="0" y="0"/>
                  </a:moveTo>
                  <a:lnTo>
                    <a:pt x="2904109" y="0"/>
                  </a:lnTo>
                  <a:lnTo>
                    <a:pt x="2904109" y="2180082"/>
                  </a:lnTo>
                  <a:lnTo>
                    <a:pt x="0" y="218008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32043" y="1238054"/>
            <a:ext cx="2621357" cy="1747770"/>
            <a:chOff x="6159753" y="3797553"/>
            <a:chExt cx="2912619" cy="2185544"/>
          </a:xfrm>
        </p:grpSpPr>
        <p:sp>
          <p:nvSpPr>
            <p:cNvPr id="15" name="Freeform 14"/>
            <p:cNvSpPr/>
            <p:nvPr/>
          </p:nvSpPr>
          <p:spPr>
            <a:xfrm>
              <a:off x="6159753" y="3797553"/>
              <a:ext cx="2912619" cy="2185544"/>
            </a:xfrm>
            <a:custGeom>
              <a:avLst/>
              <a:gdLst/>
              <a:ahLst/>
              <a:cxnLst/>
              <a:rect l="0" t="0" r="0" b="0"/>
              <a:pathLst>
                <a:path w="2912619" h="2185544">
                  <a:moveTo>
                    <a:pt x="0" y="0"/>
                  </a:moveTo>
                  <a:lnTo>
                    <a:pt x="2912618" y="0"/>
                  </a:lnTo>
                  <a:lnTo>
                    <a:pt x="2912618" y="2185543"/>
                  </a:lnTo>
                  <a:lnTo>
                    <a:pt x="0" y="2185543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MSOfficePNG(17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8615" y="3836415"/>
              <a:ext cx="2866516" cy="206324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8" name="TextBox 17"/>
          <p:cNvSpPr txBox="1"/>
          <p:nvPr/>
        </p:nvSpPr>
        <p:spPr>
          <a:xfrm>
            <a:off x="5931865" y="914400"/>
            <a:ext cx="2217420" cy="274796"/>
          </a:xfrm>
          <a:prstGeom prst="rect">
            <a:avLst/>
          </a:prstGeom>
          <a:noFill/>
        </p:spPr>
        <p:txBody>
          <a:bodyPr vert="horz" lIns="58778" tIns="29389" rIns="58778" bIns="29389" rtlCol="0">
            <a:spAutoFit/>
          </a:bodyPr>
          <a:lstStyle/>
          <a:p>
            <a:r>
              <a:rPr lang="en-US" sz="1400" dirty="0" smtClean="0">
                <a:solidFill>
                  <a:srgbClr val="62160C"/>
                </a:solidFill>
                <a:latin typeface="Arial - 22"/>
              </a:rPr>
              <a:t> |2</a:t>
            </a:r>
            <a:r>
              <a:rPr lang="en-US" sz="1400" i="1" dirty="0" smtClean="0">
                <a:solidFill>
                  <a:srgbClr val="62160C"/>
                </a:solidFill>
                <a:latin typeface="Arial - 22"/>
              </a:rPr>
              <a:t>x</a:t>
            </a:r>
            <a:r>
              <a:rPr lang="en-US" sz="1400" dirty="0" smtClean="0">
                <a:solidFill>
                  <a:srgbClr val="62160C"/>
                </a:solidFill>
                <a:latin typeface="Arial - 22"/>
              </a:rPr>
              <a:t> – 4| = 8</a:t>
            </a:r>
            <a:r>
              <a:rPr lang="en-US" sz="1400" i="1" dirty="0" smtClean="0">
                <a:solidFill>
                  <a:srgbClr val="62160C"/>
                </a:solidFill>
                <a:latin typeface="Arial - 22"/>
              </a:rPr>
              <a:t>x </a:t>
            </a:r>
            <a:r>
              <a:rPr lang="en-US" sz="1400" dirty="0" smtClean="0">
                <a:solidFill>
                  <a:srgbClr val="62160C"/>
                </a:solidFill>
                <a:latin typeface="Arial - 22"/>
              </a:rPr>
              <a:t>+ 4</a:t>
            </a:r>
            <a:endParaRPr lang="en-US" sz="1400" dirty="0">
              <a:solidFill>
                <a:srgbClr val="62160C"/>
              </a:solidFill>
              <a:latin typeface="Arial - 2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43000" y="4114800"/>
            <a:ext cx="2743200" cy="1752600"/>
            <a:chOff x="1384553" y="7137654"/>
            <a:chExt cx="2919858" cy="2191004"/>
          </a:xfrm>
        </p:grpSpPr>
        <p:sp>
          <p:nvSpPr>
            <p:cNvPr id="19" name="Freeform 18"/>
            <p:cNvSpPr/>
            <p:nvPr/>
          </p:nvSpPr>
          <p:spPr>
            <a:xfrm>
              <a:off x="1384553" y="7137654"/>
              <a:ext cx="2919858" cy="2191004"/>
            </a:xfrm>
            <a:custGeom>
              <a:avLst/>
              <a:gdLst/>
              <a:ahLst/>
              <a:cxnLst/>
              <a:rect l="0" t="0" r="0" b="0"/>
              <a:pathLst>
                <a:path w="2919858" h="2191004">
                  <a:moveTo>
                    <a:pt x="0" y="0"/>
                  </a:moveTo>
                  <a:lnTo>
                    <a:pt x="2919857" y="0"/>
                  </a:lnTo>
                  <a:lnTo>
                    <a:pt x="2919857" y="2191003"/>
                  </a:lnTo>
                  <a:lnTo>
                    <a:pt x="0" y="2191003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MSOfficePNG(19)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6497" y="7228585"/>
              <a:ext cx="2776347" cy="199669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5562600" y="4114800"/>
            <a:ext cx="2667000" cy="1676400"/>
            <a:chOff x="6185153" y="7163054"/>
            <a:chExt cx="2919858" cy="2191004"/>
          </a:xfrm>
        </p:grpSpPr>
        <p:sp>
          <p:nvSpPr>
            <p:cNvPr id="22" name="Freeform 21"/>
            <p:cNvSpPr/>
            <p:nvPr/>
          </p:nvSpPr>
          <p:spPr>
            <a:xfrm>
              <a:off x="6185153" y="7163054"/>
              <a:ext cx="2919858" cy="2191004"/>
            </a:xfrm>
            <a:custGeom>
              <a:avLst/>
              <a:gdLst/>
              <a:ahLst/>
              <a:cxnLst/>
              <a:rect l="0" t="0" r="0" b="0"/>
              <a:pathLst>
                <a:path w="2919858" h="2191004">
                  <a:moveTo>
                    <a:pt x="0" y="0"/>
                  </a:moveTo>
                  <a:lnTo>
                    <a:pt x="2919857" y="0"/>
                  </a:lnTo>
                  <a:lnTo>
                    <a:pt x="2919857" y="2191003"/>
                  </a:lnTo>
                  <a:lnTo>
                    <a:pt x="0" y="2191003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MSOfficePNG(20)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3132" y="7202043"/>
              <a:ext cx="2768853" cy="19911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25" name="TextBox 24"/>
          <p:cNvSpPr txBox="1"/>
          <p:nvPr/>
        </p:nvSpPr>
        <p:spPr>
          <a:xfrm>
            <a:off x="1950720" y="3819427"/>
            <a:ext cx="1783080" cy="274796"/>
          </a:xfrm>
          <a:prstGeom prst="rect">
            <a:avLst/>
          </a:prstGeom>
          <a:noFill/>
        </p:spPr>
        <p:txBody>
          <a:bodyPr vert="horz" lIns="58778" tIns="29389" rIns="58778" bIns="29389" rtlCol="0">
            <a:spAutoFit/>
          </a:bodyPr>
          <a:lstStyle/>
          <a:p>
            <a:r>
              <a:rPr lang="en-US" sz="1400" dirty="0" smtClean="0">
                <a:solidFill>
                  <a:srgbClr val="62160C"/>
                </a:solidFill>
                <a:latin typeface="Arial - 22"/>
              </a:rPr>
              <a:t> |</a:t>
            </a:r>
            <a:r>
              <a:rPr lang="en-US" sz="1400" i="1" dirty="0" smtClean="0">
                <a:solidFill>
                  <a:srgbClr val="62160C"/>
                </a:solidFill>
                <a:latin typeface="Arial - 22"/>
              </a:rPr>
              <a:t>x</a:t>
            </a:r>
            <a:r>
              <a:rPr lang="en-US" sz="1400" baseline="70000" dirty="0" smtClean="0">
                <a:solidFill>
                  <a:srgbClr val="62160C"/>
                </a:solidFill>
                <a:latin typeface="Arial - 22"/>
              </a:rPr>
              <a:t>2</a:t>
            </a:r>
            <a:r>
              <a:rPr lang="en-US" sz="1400" dirty="0" smtClean="0">
                <a:solidFill>
                  <a:srgbClr val="62160C"/>
                </a:solidFill>
                <a:latin typeface="Arial - 22"/>
              </a:rPr>
              <a:t> – 4| = 12</a:t>
            </a:r>
            <a:endParaRPr lang="en-US" sz="1400" dirty="0">
              <a:solidFill>
                <a:srgbClr val="62160C"/>
              </a:solidFill>
              <a:latin typeface="Arial - 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03620" y="3810000"/>
            <a:ext cx="2125980" cy="274796"/>
          </a:xfrm>
          <a:prstGeom prst="rect">
            <a:avLst/>
          </a:prstGeom>
          <a:noFill/>
        </p:spPr>
        <p:txBody>
          <a:bodyPr vert="horz" wrap="square" lIns="58778" tIns="29389" rIns="58778" bIns="29389" rtlCol="0">
            <a:spAutoFit/>
          </a:bodyPr>
          <a:lstStyle/>
          <a:p>
            <a:r>
              <a:rPr lang="en-US" sz="1400" dirty="0" smtClean="0">
                <a:solidFill>
                  <a:srgbClr val="62160C"/>
                </a:solidFill>
                <a:latin typeface="Arial - 22"/>
              </a:rPr>
              <a:t> |3</a:t>
            </a:r>
            <a:r>
              <a:rPr lang="en-US" sz="1400" i="1" dirty="0" smtClean="0">
                <a:solidFill>
                  <a:srgbClr val="62160C"/>
                </a:solidFill>
                <a:latin typeface="Arial - 22"/>
              </a:rPr>
              <a:t>x</a:t>
            </a:r>
            <a:r>
              <a:rPr lang="en-US" sz="1400" dirty="0" smtClean="0">
                <a:solidFill>
                  <a:srgbClr val="62160C"/>
                </a:solidFill>
                <a:latin typeface="Arial - 22"/>
              </a:rPr>
              <a:t> – 6| + 3 = 9</a:t>
            </a:r>
            <a:endParaRPr lang="en-US" sz="1400" dirty="0">
              <a:solidFill>
                <a:srgbClr val="62160C"/>
              </a:solidFill>
              <a:latin typeface="Arial - 22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569611" y="3410930"/>
            <a:ext cx="163449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0465" y="3371654"/>
            <a:ext cx="176022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76400" y="6248400"/>
            <a:ext cx="179451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0" y="6172200"/>
            <a:ext cx="186309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588465" y="3066854"/>
            <a:ext cx="1577340" cy="305573"/>
          </a:xfrm>
          <a:prstGeom prst="rect">
            <a:avLst/>
          </a:prstGeom>
          <a:noFill/>
        </p:spPr>
        <p:txBody>
          <a:bodyPr vert="horz" lIns="58778" tIns="29389" rIns="58778" bIns="29389" rtlCol="0">
            <a:spAutoFit/>
          </a:bodyPr>
          <a:lstStyle/>
          <a:p>
            <a:r>
              <a:rPr lang="en-US" sz="1600" dirty="0" smtClean="0">
                <a:solidFill>
                  <a:srgbClr val="62160C"/>
                </a:solidFill>
                <a:latin typeface="Arial - 22"/>
              </a:rPr>
              <a:t> x = -3 or x = 7</a:t>
            </a:r>
            <a:endParaRPr lang="en-US" sz="1600" dirty="0">
              <a:solidFill>
                <a:srgbClr val="62160C"/>
              </a:solidFill>
              <a:latin typeface="Arial - 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76400" y="5943600"/>
            <a:ext cx="1577340" cy="305573"/>
          </a:xfrm>
          <a:prstGeom prst="rect">
            <a:avLst/>
          </a:prstGeom>
          <a:noFill/>
        </p:spPr>
        <p:txBody>
          <a:bodyPr vert="horz" lIns="58778" tIns="29389" rIns="58778" bIns="29389" rtlCol="0">
            <a:spAutoFit/>
          </a:bodyPr>
          <a:lstStyle/>
          <a:p>
            <a:r>
              <a:rPr lang="en-US" sz="1600" dirty="0" smtClean="0">
                <a:solidFill>
                  <a:srgbClr val="62160C"/>
                </a:solidFill>
                <a:latin typeface="Arial - 22"/>
              </a:rPr>
              <a:t> x = -4 or x = 4</a:t>
            </a:r>
            <a:endParaRPr lang="en-US" sz="1600" dirty="0">
              <a:solidFill>
                <a:srgbClr val="62160C"/>
              </a:solidFill>
              <a:latin typeface="Arial - 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72200" y="5867400"/>
            <a:ext cx="1577340" cy="305573"/>
          </a:xfrm>
          <a:prstGeom prst="rect">
            <a:avLst/>
          </a:prstGeom>
          <a:noFill/>
        </p:spPr>
        <p:txBody>
          <a:bodyPr vert="horz" lIns="58778" tIns="29389" rIns="58778" bIns="29389" rtlCol="0">
            <a:spAutoFit/>
          </a:bodyPr>
          <a:lstStyle/>
          <a:p>
            <a:r>
              <a:rPr lang="en-US" sz="1600" dirty="0" smtClean="0">
                <a:solidFill>
                  <a:srgbClr val="62160C"/>
                </a:solidFill>
                <a:latin typeface="Arial - 22"/>
              </a:rPr>
              <a:t> x = 0 or x = 4</a:t>
            </a:r>
            <a:endParaRPr lang="en-US" sz="1600" dirty="0">
              <a:solidFill>
                <a:srgbClr val="62160C"/>
              </a:solidFill>
              <a:latin typeface="Arial - 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11925" y="3066854"/>
            <a:ext cx="1577340" cy="305573"/>
          </a:xfrm>
          <a:prstGeom prst="rect">
            <a:avLst/>
          </a:prstGeom>
          <a:noFill/>
        </p:spPr>
        <p:txBody>
          <a:bodyPr vert="horz" lIns="58778" tIns="29389" rIns="58778" bIns="29389" rtlCol="0">
            <a:spAutoFit/>
          </a:bodyPr>
          <a:lstStyle/>
          <a:p>
            <a:r>
              <a:rPr lang="en-US" sz="1600" dirty="0" smtClean="0">
                <a:solidFill>
                  <a:srgbClr val="62160C"/>
                </a:solidFill>
                <a:latin typeface="Arial - 22"/>
              </a:rPr>
              <a:t> x = 4</a:t>
            </a:r>
            <a:endParaRPr lang="en-US" sz="1600" dirty="0">
              <a:solidFill>
                <a:srgbClr val="62160C"/>
              </a:solidFill>
              <a:latin typeface="Arial - 22"/>
            </a:endParaRPr>
          </a:p>
        </p:txBody>
      </p:sp>
    </p:spTree>
    <p:extLst>
      <p:ext uri="{BB962C8B-B14F-4D97-AF65-F5344CB8AC3E}">
        <p14:creationId xmlns:p14="http://schemas.microsoft.com/office/powerpoint/2010/main" val="6896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515" y="6062246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http://www.math-play.com/Absolute-Value-Equations/Absolute-Value-Equations.html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43857" y="6457890"/>
            <a:ext cx="66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11</a:t>
            </a:r>
          </a:p>
        </p:txBody>
      </p:sp>
      <p:pic>
        <p:nvPicPr>
          <p:cNvPr id="1229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33446"/>
            <a:ext cx="2327031" cy="152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2738"/>
            <a:ext cx="1454986" cy="232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" y="381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Ron guessed there were 50 jelly beans in the jar.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74289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His guess was off by 15 jelly beans.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20009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How many jelly beans are in the jar?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96032"/>
              </p:ext>
            </p:extLst>
          </p:nvPr>
        </p:nvGraphicFramePr>
        <p:xfrm>
          <a:off x="5105400" y="2313057"/>
          <a:ext cx="128444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6" imgW="736560" imgH="253800" progId="Equation.DSMT4">
                  <p:embed/>
                </p:oleObj>
              </mc:Choice>
              <mc:Fallback>
                <p:oleObj name="Equation" r:id="rId6" imgW="736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5400" y="2313057"/>
                        <a:ext cx="1284448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1959114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Write an absolute value equation that could be used to represent the number of jelly beans.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1559004"/>
            <a:ext cx="300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– 15 or 50 + 15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121007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 or 65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3400" y="4075752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Assignment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0410" y="4953000"/>
            <a:ext cx="39228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Suggested Questions: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Page 389: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1b,d, 2a,c, 3b, 4a,b,c, 5a,b,e, 6b,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7, 10, 12, 15, 16, 19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line graph 1 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76800"/>
            <a:ext cx="4953000" cy="129753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7400" y="76200"/>
            <a:ext cx="5133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7.3 Absolute Value Equations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930" y="685800"/>
            <a:ext cx="883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 solve absolute value equations, use the definition of absolute value.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709061"/>
              </p:ext>
            </p:extLst>
          </p:nvPr>
        </p:nvGraphicFramePr>
        <p:xfrm>
          <a:off x="3048000" y="1219200"/>
          <a:ext cx="2133600" cy="81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1193760" imgH="457200" progId="Equation.DSMT4">
                  <p:embed/>
                </p:oleObj>
              </mc:Choice>
              <mc:Fallback>
                <p:oleObj name="Equation" r:id="rId4" imgW="119376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2133600" cy="81712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981200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Ex.  Solve |</a:t>
            </a:r>
            <a: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| =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912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 solve an absolute value equation, there are two equations to consider: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122" y="2743200"/>
            <a:ext cx="484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1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Solution is in the domain x 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242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 |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| =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so the first equation to solve is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484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2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Solution is in the domain x &lt; 0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191000"/>
            <a:ext cx="8545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|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| = –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so the second equation to solve is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–3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898886"/>
            <a:ext cx="414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Therefore the solution is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or –3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3857" y="64578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6172200"/>
            <a:ext cx="872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How can you use the definition of distance from zero to determine solutions?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581090"/>
            <a:ext cx="289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range must be &lt; 0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29347"/>
              </p:ext>
            </p:extLst>
          </p:nvPr>
        </p:nvGraphicFramePr>
        <p:xfrm>
          <a:off x="6705600" y="1066800"/>
          <a:ext cx="83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419040" imgH="253800" progId="Equation.DSMT4">
                  <p:embed/>
                </p:oleObj>
              </mc:Choice>
              <mc:Fallback>
                <p:oleObj name="Equation" r:id="rId6" imgW="41904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066800"/>
                        <a:ext cx="838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566214" y="2057400"/>
            <a:ext cx="5323864" cy="400110"/>
            <a:chOff x="2566214" y="2057400"/>
            <a:chExt cx="5323864" cy="400110"/>
          </a:xfrm>
        </p:grpSpPr>
        <p:sp>
          <p:nvSpPr>
            <p:cNvPr id="16" name="Right Arrow 15"/>
            <p:cNvSpPr/>
            <p:nvPr/>
          </p:nvSpPr>
          <p:spPr>
            <a:xfrm>
              <a:off x="2566214" y="2133600"/>
              <a:ext cx="1167586" cy="2000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2400" y="2057400"/>
              <a:ext cx="3927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The output must not be negative.</a:t>
              </a:r>
              <a:endPara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83783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Ex.  Solve |</a:t>
            </a:r>
            <a: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| =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3607" y="228600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Solving Graphically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71" y="2133600"/>
            <a:ext cx="6044432" cy="256698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029200"/>
            <a:ext cx="6729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height of the graph is 3 for input values of 3 or -3.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599" y="5458691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roots of the equation are x = 3 or -3.</a:t>
            </a:r>
          </a:p>
        </p:txBody>
      </p:sp>
    </p:spTree>
    <p:extLst>
      <p:ext uri="{BB962C8B-B14F-4D97-AF65-F5344CB8AC3E}">
        <p14:creationId xmlns:p14="http://schemas.microsoft.com/office/powerpoint/2010/main" val="14221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343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Absolute Value Equations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09600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Solve |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5| = 2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456971"/>
              </p:ext>
            </p:extLst>
          </p:nvPr>
        </p:nvGraphicFramePr>
        <p:xfrm>
          <a:off x="2108284" y="1040487"/>
          <a:ext cx="2624024" cy="70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1701720" imgH="457200" progId="Equation.DSMT4">
                  <p:embed/>
                </p:oleObj>
              </mc:Choice>
              <mc:Fallback>
                <p:oleObj name="Equation" r:id="rId3" imgW="170172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84" y="1040487"/>
                        <a:ext cx="2624024" cy="70531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14478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828800"/>
            <a:ext cx="7276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solution is in the domain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≥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5, use x – 5 = 2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9329" y="2438400"/>
            <a:ext cx="13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5 = 2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 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4329" y="2590800"/>
            <a:ext cx="612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 value 7 satisfies the condition </a:t>
            </a:r>
            <a:r>
              <a:rPr lang="en-US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≥ 5.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3528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3733800"/>
            <a:ext cx="733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solution is in the domain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&lt;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5, use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–(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5).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9329" y="4321314"/>
            <a:ext cx="1917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5) = 2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x 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 = –2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x =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4329" y="4648200"/>
            <a:ext cx="613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 value 3 satisfies the condition </a:t>
            </a:r>
            <a:r>
              <a:rPr lang="en-US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&lt; 5.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5695890"/>
            <a:ext cx="645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roots of the equation are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 or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7.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43857" y="645789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2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36503" y="640377"/>
            <a:ext cx="5323864" cy="400110"/>
            <a:chOff x="2566214" y="2057400"/>
            <a:chExt cx="5323864" cy="400110"/>
          </a:xfrm>
        </p:grpSpPr>
        <p:sp>
          <p:nvSpPr>
            <p:cNvPr id="21" name="Right Arrow 20"/>
            <p:cNvSpPr/>
            <p:nvPr/>
          </p:nvSpPr>
          <p:spPr>
            <a:xfrm>
              <a:off x="2566214" y="2133600"/>
              <a:ext cx="1167586" cy="20005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2400" y="2057400"/>
              <a:ext cx="3927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The output must not be negative.</a:t>
              </a:r>
              <a:endPara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build="p"/>
      <p:bldP spid="12" grpId="0"/>
      <p:bldP spid="13" grpId="0"/>
      <p:bldP spid="14" grpId="0"/>
      <p:bldP spid="15" grpId="0" build="p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09600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two cases create "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derived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" equations. These derived equations may not always be true equivalents to the original equation. Consequently, the roots of the derived equations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MUST BE VERIFIED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 the original equation so that you do not list extraneous roots as answers.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76200"/>
            <a:ext cx="5312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Verify Solutions for an Absolute Value Equations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971800"/>
            <a:ext cx="12073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5| = 2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5| = 2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|2| = 2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2 = 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438400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=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2971800"/>
            <a:ext cx="12073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5| = 2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5| = 2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|2| = 2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2 = 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2438400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= 7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76600" y="2514600"/>
            <a:ext cx="4953000" cy="3465575"/>
            <a:chOff x="3048000" y="2590800"/>
            <a:chExt cx="4953000" cy="3465575"/>
          </a:xfrm>
        </p:grpSpPr>
        <p:pic>
          <p:nvPicPr>
            <p:cNvPr id="14" name="Picture 2" descr="C:\Users\ComputerTrends\Desktop\LILY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2590800"/>
              <a:ext cx="2514600" cy="2686487"/>
            </a:xfrm>
            <a:prstGeom prst="rect">
              <a:avLst/>
            </a:prstGeom>
            <a:noFill/>
          </p:spPr>
        </p:pic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 flipH="1" flipV="1">
              <a:off x="3048000" y="4876800"/>
              <a:ext cx="2863880" cy="1179575"/>
            </a:xfrm>
            <a:prstGeom prst="wedgeRoundRectCallout">
              <a:avLst>
                <a:gd name="adj1" fmla="val -72928"/>
                <a:gd name="adj2" fmla="val 71558"/>
                <a:gd name="adj3" fmla="val 16667"/>
              </a:avLst>
            </a:prstGeom>
            <a:solidFill>
              <a:srgbClr val="B9ED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endParaRPr lang="en-US" b="1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243469" y="4876800"/>
              <a:ext cx="275448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</a:rPr>
                <a:t>Remember</a:t>
              </a:r>
              <a:r>
                <a:rPr lang="en-US" sz="1600" b="1" dirty="0" smtClean="0">
                  <a:latin typeface="Times New Roman" pitchFamily="18" charset="0"/>
                </a:rPr>
                <a:t>: To </a:t>
              </a:r>
              <a:r>
                <a:rPr lang="en-US" sz="1600" b="1" dirty="0">
                  <a:latin typeface="Times New Roman" pitchFamily="18" charset="0"/>
                </a:rPr>
                <a:t>solve an absolute value equation, you must solve two separate equations!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400" y="43434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Both values are solutions to the equation |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– 5| = 2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3857" y="64578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3</a:t>
            </a: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415" y="247590"/>
            <a:ext cx="632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Verify the solutions to |</a:t>
            </a:r>
            <a: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5| = 2 using technology.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1143000"/>
            <a:ext cx="46291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6458"/>
              </p:ext>
            </p:extLst>
          </p:nvPr>
        </p:nvGraphicFramePr>
        <p:xfrm>
          <a:off x="457200" y="1143000"/>
          <a:ext cx="132347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4" imgW="761760" imgH="482400" progId="Equation.DSMT4">
                  <p:embed/>
                </p:oleObj>
              </mc:Choice>
              <mc:Fallback>
                <p:oleObj name="Equation" r:id="rId4" imgW="7617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132347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5514" y="4724400"/>
            <a:ext cx="3498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roots are 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 or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43857" y="64578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4</a:t>
            </a: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5410200"/>
            <a:ext cx="8335936" cy="902732"/>
            <a:chOff x="533400" y="5410200"/>
            <a:chExt cx="8335936" cy="902732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5410200"/>
              <a:ext cx="833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33CC"/>
                  </a:solidFill>
                  <a:latin typeface="Arial" pitchFamily="34" charset="0"/>
                  <a:cs typeface="Arial" pitchFamily="34" charset="0"/>
                </a:rPr>
                <a:t>Can an absolute value equation equal a negative value?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000" y="5943600"/>
              <a:ext cx="13580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|</a:t>
              </a:r>
              <a:r>
                <a:rPr lang="en-US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– 5| = </a:t>
              </a:r>
              <a:r>
                <a:rPr lang="en-US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-2 </a:t>
              </a:r>
              <a:endParaRPr lang="en-US" dirty="0"/>
            </a:p>
          </p:txBody>
        </p:sp>
      </p:grpSp>
      <p:pic>
        <p:nvPicPr>
          <p:cNvPr id="5" name="Picture 4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019800"/>
            <a:ext cx="1547813" cy="51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2893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Absolute Value Equations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2810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Solve |3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+ 2| = 4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+ 5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15635"/>
              </p:ext>
            </p:extLst>
          </p:nvPr>
        </p:nvGraphicFramePr>
        <p:xfrm>
          <a:off x="685800" y="1905000"/>
          <a:ext cx="7543800" cy="339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/>
                <a:gridCol w="24384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Case 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A1E7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Case 2</a:t>
                      </a:r>
                    </a:p>
                  </a:txBody>
                  <a:tcPr anchor="ctr">
                    <a:solidFill>
                      <a:srgbClr val="A1E7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+ 2 = 4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+ 5</a:t>
                      </a: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– 4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= 5 – 2</a:t>
                      </a: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     –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= 3</a:t>
                      </a:r>
                    </a:p>
                    <a:p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          x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= –3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–(3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+ 2) = 4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+ 5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–3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– 2 =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+ 5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–3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– 4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= 5 + 2</a:t>
                      </a: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     –7</a:t>
                      </a: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= 7</a:t>
                      </a:r>
                    </a:p>
                    <a:p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          x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= –1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Note that x = –3 does not satisfy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domain of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aseline="0" dirty="0" smtClean="0"/>
                        <a:t> for the positive case.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Check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i="1" baseline="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= –3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B9E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Check </a:t>
                      </a:r>
                      <a:r>
                        <a:rPr lang="en-US" i="1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= -1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B9E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|3(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–3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 + 2| = 4(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–3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 + 5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|–9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+ 2| = –12 + 5  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|–7| = –7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7 ≠ –7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|3(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 + 2| = 4(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–1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 + 5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|–3 +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2| = –4 + 5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|–1| = 1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  1 =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The solution is x = –1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889177"/>
              </p:ext>
            </p:extLst>
          </p:nvPr>
        </p:nvGraphicFramePr>
        <p:xfrm>
          <a:off x="5334000" y="276255"/>
          <a:ext cx="28025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3" imgW="1993680" imgH="838080" progId="Equation.DSMT4">
                  <p:embed/>
                </p:oleObj>
              </mc:Choice>
              <mc:Fallback>
                <p:oleObj name="Equation" r:id="rId3" imgW="199368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76255"/>
                        <a:ext cx="2802563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57974"/>
              </p:ext>
            </p:extLst>
          </p:nvPr>
        </p:nvGraphicFramePr>
        <p:xfrm>
          <a:off x="7535174" y="2701504"/>
          <a:ext cx="692757" cy="55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5" imgW="495000" imgH="393480" progId="Equation.DSMT4">
                  <p:embed/>
                </p:oleObj>
              </mc:Choice>
              <mc:Fallback>
                <p:oleObj name="Equation" r:id="rId5" imgW="4950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174" y="2701504"/>
                        <a:ext cx="692757" cy="550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43857" y="64578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5</a:t>
            </a: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592" y="1030225"/>
            <a:ext cx="5089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What restriction is on the expression 4x + 5?</a:t>
            </a:r>
          </a:p>
          <a:p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Explain your reasoning.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905000"/>
            <a:ext cx="7543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7520" y="2286000"/>
            <a:ext cx="2347916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2286000"/>
            <a:ext cx="24384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2286000"/>
            <a:ext cx="27432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7520" y="3733800"/>
            <a:ext cx="2347916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0" y="3733800"/>
            <a:ext cx="24384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86400" y="3733800"/>
            <a:ext cx="27432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187003"/>
              </p:ext>
            </p:extLst>
          </p:nvPr>
        </p:nvGraphicFramePr>
        <p:xfrm>
          <a:off x="4419600" y="1297405"/>
          <a:ext cx="838200" cy="68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7" imgW="482400" imgH="393480" progId="Equation.DSMT4">
                  <p:embed/>
                </p:oleObj>
              </mc:Choice>
              <mc:Fallback>
                <p:oleObj name="Equation" r:id="rId7" imgW="482400" imgH="393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97405"/>
                        <a:ext cx="838200" cy="68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2893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Absolute Value Equations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505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Solve |3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+ 2| = 4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+ 5 using technology.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105608"/>
              </p:ext>
            </p:extLst>
          </p:nvPr>
        </p:nvGraphicFramePr>
        <p:xfrm>
          <a:off x="390525" y="1143000"/>
          <a:ext cx="1457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3" imgW="838080" imgH="482400" progId="Equation.DSMT4">
                  <p:embed/>
                </p:oleObj>
              </mc:Choice>
              <mc:Fallback>
                <p:oleObj name="Equation" r:id="rId3" imgW="8380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143000"/>
                        <a:ext cx="14573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5638800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solution is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-1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7425" y="1685925"/>
            <a:ext cx="46291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43857" y="64578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6</a:t>
            </a: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758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Algebraically Determine the solutions to the Absolute Value Equation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354453"/>
              </p:ext>
            </p:extLst>
          </p:nvPr>
        </p:nvGraphicFramePr>
        <p:xfrm>
          <a:off x="533400" y="533400"/>
          <a:ext cx="21463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Equation" r:id="rId3" imgW="1269720" imgH="279360" progId="Equation.DSMT4">
                  <p:embed/>
                </p:oleObj>
              </mc:Choice>
              <mc:Fallback>
                <p:oleObj name="Equation" r:id="rId3" imgW="126972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21463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53960"/>
              </p:ext>
            </p:extLst>
          </p:nvPr>
        </p:nvGraphicFramePr>
        <p:xfrm>
          <a:off x="4648200" y="569912"/>
          <a:ext cx="38036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Equation" r:id="rId5" imgW="2705040" imgH="787320" progId="Equation.DSMT4">
                  <p:embed/>
                </p:oleObj>
              </mc:Choice>
              <mc:Fallback>
                <p:oleObj name="Equation" r:id="rId5" imgW="2705040" imgH="787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69912"/>
                        <a:ext cx="380365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676400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(positive)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628222"/>
              </p:ext>
            </p:extLst>
          </p:nvPr>
        </p:nvGraphicFramePr>
        <p:xfrm>
          <a:off x="533400" y="2209800"/>
          <a:ext cx="20589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Equation" r:id="rId7" imgW="1218960" imgH="203040" progId="Equation.DSMT4">
                  <p:embed/>
                </p:oleObj>
              </mc:Choice>
              <mc:Fallback>
                <p:oleObj name="Equation" r:id="rId7" imgW="12189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20589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835632"/>
              </p:ext>
            </p:extLst>
          </p:nvPr>
        </p:nvGraphicFramePr>
        <p:xfrm>
          <a:off x="252413" y="2577890"/>
          <a:ext cx="195421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tion" r:id="rId9" imgW="1155600" imgH="660240" progId="Equation.DSMT4">
                  <p:embed/>
                </p:oleObj>
              </mc:Choice>
              <mc:Fallback>
                <p:oleObj name="Equation" r:id="rId9" imgW="1155600" imgH="660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577890"/>
                        <a:ext cx="1954212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71" y="4095690"/>
            <a:ext cx="882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Verify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96997"/>
              </p:ext>
            </p:extLst>
          </p:nvPr>
        </p:nvGraphicFramePr>
        <p:xfrm>
          <a:off x="381000" y="4645378"/>
          <a:ext cx="225266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Equation" r:id="rId11" imgW="1333440" imgH="711000" progId="Equation.DSMT4">
                  <p:embed/>
                </p:oleObj>
              </mc:Choice>
              <mc:Fallback>
                <p:oleObj name="Equation" r:id="rId11" imgW="1333440" imgH="711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5378"/>
                        <a:ext cx="225266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050243"/>
              </p:ext>
            </p:extLst>
          </p:nvPr>
        </p:nvGraphicFramePr>
        <p:xfrm>
          <a:off x="3733800" y="4648200"/>
          <a:ext cx="30035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Equation" r:id="rId13" imgW="1777680" imgH="711000" progId="Equation.DSMT4">
                  <p:embed/>
                </p:oleObj>
              </mc:Choice>
              <mc:Fallback>
                <p:oleObj name="Equation" r:id="rId13" imgW="1777680" imgH="711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30035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76400" y="409569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=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2688" y="409569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-5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4953000"/>
            <a:ext cx="838200" cy="100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0" y="5026378"/>
            <a:ext cx="762000" cy="9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343857" y="64578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7.3.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7</a:t>
            </a: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62" y="990600"/>
            <a:ext cx="4580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What restriction on the variable comes from 8 – 2x?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3999" y="1318752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1400" b="1" u="sng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6500" y="3426023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Do the solutions “fit” in the domain of the positive case?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3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1117</Words>
  <Application>Microsoft Office PowerPoint</Application>
  <PresentationFormat>On-screen Show (4:3)</PresentationFormat>
  <Paragraphs>148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MacKay</dc:creator>
  <cp:lastModifiedBy>Stephanie MacKay</cp:lastModifiedBy>
  <cp:revision>81</cp:revision>
  <dcterms:created xsi:type="dcterms:W3CDTF">2011-11-04T19:45:54Z</dcterms:created>
  <dcterms:modified xsi:type="dcterms:W3CDTF">2012-05-06T01:37:49Z</dcterms:modified>
</cp:coreProperties>
</file>