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0" r:id="rId2"/>
    <p:sldId id="256" r:id="rId3"/>
    <p:sldId id="257" r:id="rId4"/>
    <p:sldId id="273" r:id="rId5"/>
    <p:sldId id="271" r:id="rId6"/>
    <p:sldId id="258" r:id="rId7"/>
    <p:sldId id="259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160C"/>
    <a:srgbClr val="0000FF"/>
    <a:srgbClr val="C9FFC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4.wmf"/><Relationship Id="rId18" Type="http://schemas.openxmlformats.org/officeDocument/2006/relationships/image" Target="../media/image3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17" Type="http://schemas.openxmlformats.org/officeDocument/2006/relationships/image" Target="../media/image38.wmf"/><Relationship Id="rId2" Type="http://schemas.openxmlformats.org/officeDocument/2006/relationships/image" Target="../media/image23.wmf"/><Relationship Id="rId16" Type="http://schemas.openxmlformats.org/officeDocument/2006/relationships/image" Target="../media/image37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5" Type="http://schemas.openxmlformats.org/officeDocument/2006/relationships/image" Target="../media/image3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Relationship Id="rId14" Type="http://schemas.openxmlformats.org/officeDocument/2006/relationships/image" Target="../media/image3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57.wmf"/><Relationship Id="rId4" Type="http://schemas.openxmlformats.org/officeDocument/2006/relationships/image" Target="../media/image6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134D6-F05C-4563-8F45-C4437D914C95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CD2F9-5078-47BC-AE32-CE709437C5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17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CD2F9-5078-47BC-AE32-CE709437C5D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18A1-4350-4213-88A0-37BE80C562CE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6A20-8A13-4F79-9C5A-18663C1E5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18A1-4350-4213-88A0-37BE80C562CE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6A20-8A13-4F79-9C5A-18663C1E5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18A1-4350-4213-88A0-37BE80C562CE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6A20-8A13-4F79-9C5A-18663C1E5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18A1-4350-4213-88A0-37BE80C562CE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6A20-8A13-4F79-9C5A-18663C1E5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18A1-4350-4213-88A0-37BE80C562CE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6A20-8A13-4F79-9C5A-18663C1E5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18A1-4350-4213-88A0-37BE80C562CE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6A20-8A13-4F79-9C5A-18663C1E5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18A1-4350-4213-88A0-37BE80C562CE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6A20-8A13-4F79-9C5A-18663C1E5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18A1-4350-4213-88A0-37BE80C562CE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6A20-8A13-4F79-9C5A-18663C1E5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18A1-4350-4213-88A0-37BE80C562CE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6A20-8A13-4F79-9C5A-18663C1E5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18A1-4350-4213-88A0-37BE80C562CE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6A20-8A13-4F79-9C5A-18663C1E5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18A1-4350-4213-88A0-37BE80C562CE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6A20-8A13-4F79-9C5A-18663C1E5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18A1-4350-4213-88A0-37BE80C562CE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F6A20-8A13-4F79-9C5A-18663C1E5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6.png"/><Relationship Id="rId5" Type="http://schemas.openxmlformats.org/officeDocument/2006/relationships/image" Target="../media/image54.wmf"/><Relationship Id="rId4" Type="http://schemas.openxmlformats.org/officeDocument/2006/relationships/oleObject" Target="../embeddings/oleObject3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oleObject" Target="../embeddings/oleObject38.bin"/><Relationship Id="rId7" Type="http://schemas.openxmlformats.org/officeDocument/2006/relationships/image" Target="../media/image6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wmf"/><Relationship Id="rId9" Type="http://schemas.openxmlformats.org/officeDocument/2006/relationships/image" Target="../media/image6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3.png"/><Relationship Id="rId5" Type="http://schemas.openxmlformats.org/officeDocument/2006/relationships/image" Target="../media/image57.wmf"/><Relationship Id="rId4" Type="http://schemas.openxmlformats.org/officeDocument/2006/relationships/oleObject" Target="../embeddings/oleObject3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40.bin"/><Relationship Id="rId7" Type="http://schemas.openxmlformats.org/officeDocument/2006/relationships/image" Target="../media/image64.wmf"/><Relationship Id="rId12" Type="http://schemas.openxmlformats.org/officeDocument/2006/relationships/image" Target="../media/image6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3.bin"/><Relationship Id="rId5" Type="http://schemas.openxmlformats.org/officeDocument/2006/relationships/image" Target="../media/image67.png"/><Relationship Id="rId10" Type="http://schemas.openxmlformats.org/officeDocument/2006/relationships/image" Target="../media/image68.png"/><Relationship Id="rId4" Type="http://schemas.openxmlformats.org/officeDocument/2006/relationships/image" Target="../media/image57.wmf"/><Relationship Id="rId9" Type="http://schemas.openxmlformats.org/officeDocument/2006/relationships/image" Target="../media/image6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5.bin"/><Relationship Id="rId7" Type="http://schemas.openxmlformats.org/officeDocument/2006/relationships/image" Target="../media/image17.png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Graphs_of_Reciprocal_Functions.tns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18.bin"/><Relationship Id="rId26" Type="http://schemas.openxmlformats.org/officeDocument/2006/relationships/oleObject" Target="../embeddings/oleObject23.bin"/><Relationship Id="rId39" Type="http://schemas.openxmlformats.org/officeDocument/2006/relationships/image" Target="../media/image38.wmf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20.bin"/><Relationship Id="rId34" Type="http://schemas.openxmlformats.org/officeDocument/2006/relationships/oleObject" Target="../embeddings/oleObject27.bin"/><Relationship Id="rId42" Type="http://schemas.openxmlformats.org/officeDocument/2006/relationships/oleObject" Target="../embeddings/oleObject30.bin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28.wmf"/><Relationship Id="rId25" Type="http://schemas.openxmlformats.org/officeDocument/2006/relationships/image" Target="../media/image31.wmf"/><Relationship Id="rId33" Type="http://schemas.openxmlformats.org/officeDocument/2006/relationships/image" Target="../media/image35.wmf"/><Relationship Id="rId38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.bin"/><Relationship Id="rId20" Type="http://schemas.openxmlformats.org/officeDocument/2006/relationships/image" Target="../media/image29.wmf"/><Relationship Id="rId29" Type="http://schemas.openxmlformats.org/officeDocument/2006/relationships/image" Target="../media/image33.wmf"/><Relationship Id="rId41" Type="http://schemas.openxmlformats.org/officeDocument/2006/relationships/image" Target="../media/image41.png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25.wmf"/><Relationship Id="rId24" Type="http://schemas.openxmlformats.org/officeDocument/2006/relationships/oleObject" Target="../embeddings/oleObject22.bin"/><Relationship Id="rId32" Type="http://schemas.openxmlformats.org/officeDocument/2006/relationships/oleObject" Target="../embeddings/oleObject26.bin"/><Relationship Id="rId37" Type="http://schemas.openxmlformats.org/officeDocument/2006/relationships/image" Target="../media/image37.wmf"/><Relationship Id="rId40" Type="http://schemas.openxmlformats.org/officeDocument/2006/relationships/image" Target="../media/image40.png"/><Relationship Id="rId5" Type="http://schemas.openxmlformats.org/officeDocument/2006/relationships/image" Target="../media/image22.wmf"/><Relationship Id="rId15" Type="http://schemas.openxmlformats.org/officeDocument/2006/relationships/image" Target="../media/image27.wmf"/><Relationship Id="rId23" Type="http://schemas.openxmlformats.org/officeDocument/2006/relationships/oleObject" Target="../embeddings/oleObject21.bin"/><Relationship Id="rId28" Type="http://schemas.openxmlformats.org/officeDocument/2006/relationships/oleObject" Target="../embeddings/oleObject24.bin"/><Relationship Id="rId36" Type="http://schemas.openxmlformats.org/officeDocument/2006/relationships/oleObject" Target="../embeddings/oleObject28.bin"/><Relationship Id="rId10" Type="http://schemas.openxmlformats.org/officeDocument/2006/relationships/oleObject" Target="../embeddings/oleObject14.bin"/><Relationship Id="rId19" Type="http://schemas.openxmlformats.org/officeDocument/2006/relationships/oleObject" Target="../embeddings/oleObject19.bin"/><Relationship Id="rId31" Type="http://schemas.openxmlformats.org/officeDocument/2006/relationships/image" Target="../media/image34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16.bin"/><Relationship Id="rId22" Type="http://schemas.openxmlformats.org/officeDocument/2006/relationships/image" Target="../media/image30.wmf"/><Relationship Id="rId27" Type="http://schemas.openxmlformats.org/officeDocument/2006/relationships/image" Target="../media/image32.wmf"/><Relationship Id="rId30" Type="http://schemas.openxmlformats.org/officeDocument/2006/relationships/oleObject" Target="../embeddings/oleObject25.bin"/><Relationship Id="rId35" Type="http://schemas.openxmlformats.org/officeDocument/2006/relationships/image" Target="../media/image36.wmf"/><Relationship Id="rId43" Type="http://schemas.openxmlformats.org/officeDocument/2006/relationships/image" Target="../media/image3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hyperlink" Target="7.4%20Reciprocal%20Graphs.ggb" TargetMode="External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47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Relationship Id="rId9" Type="http://schemas.openxmlformats.org/officeDocument/2006/relationships/image" Target="../media/image4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6200"/>
            <a:ext cx="6122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BBB59">
                    <a:lumMod val="50000"/>
                  </a:srgbClr>
                </a:solidFill>
              </a:rPr>
              <a:t>Math 20-1  </a:t>
            </a:r>
            <a:r>
              <a:rPr lang="en-US" b="1" i="1" dirty="0" smtClean="0">
                <a:solidFill>
                  <a:srgbClr val="9BBB59">
                    <a:lumMod val="50000"/>
                  </a:srgbClr>
                </a:solidFill>
              </a:rPr>
              <a:t>Chapter 7 Absolute Value and Reciprocal Functions</a:t>
            </a:r>
            <a:endParaRPr lang="en-US" b="1" i="1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2493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7.4 Reciprocal Functions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9" y="2438400"/>
            <a:ext cx="9039491" cy="368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26532"/>
            <a:ext cx="158115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67" y="1143000"/>
            <a:ext cx="4866733" cy="850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93168"/>
            <a:ext cx="3960840" cy="778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96" y="2837648"/>
            <a:ext cx="8921233" cy="2746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672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85800"/>
            <a:ext cx="1447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057400" y="685800"/>
            <a:ext cx="1731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0"/>
            <a:ext cx="45015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Graphing the Reciprocal of a Function</a:t>
            </a:r>
            <a:endParaRPr lang="en-US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905000" y="1219200"/>
            <a:ext cx="6477000" cy="1041400"/>
            <a:chOff x="304800" y="609600"/>
            <a:chExt cx="6477000" cy="1041400"/>
          </a:xfrm>
        </p:grpSpPr>
        <p:sp>
          <p:nvSpPr>
            <p:cNvPr id="6" name="Rectangle 5"/>
            <p:cNvSpPr/>
            <p:nvPr/>
          </p:nvSpPr>
          <p:spPr>
            <a:xfrm>
              <a:off x="304800" y="609600"/>
              <a:ext cx="647700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Consider the function 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) 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=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x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- 6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. Sketch the graphs of y = f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) and its reciprocal function, </a:t>
              </a:r>
            </a:p>
          </p:txBody>
        </p:sp>
        <p:graphicFrame>
          <p:nvGraphicFramePr>
            <p:cNvPr id="7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0282698"/>
                </p:ext>
              </p:extLst>
            </p:nvPr>
          </p:nvGraphicFramePr>
          <p:xfrm>
            <a:off x="4046538" y="1101725"/>
            <a:ext cx="1081087" cy="549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01" name="Equation" r:id="rId4" imgW="774360" imgH="393480" progId="Equation.DSMT4">
                    <p:embed/>
                  </p:oleObj>
                </mc:Choice>
                <mc:Fallback>
                  <p:oleObj name="Equation" r:id="rId4" imgW="774360" imgH="39348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6538" y="1101725"/>
                          <a:ext cx="1081087" cy="549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67175" y="2438400"/>
            <a:ext cx="3857625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8239598" y="637879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7.4.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9053" y="3315614"/>
            <a:ext cx="33318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Compare and contrast characteristics of the graphs.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9052" y="4648200"/>
            <a:ext cx="41043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Domain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Range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Equation of vertical asymptote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Horizontal asymptote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45015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Graphing the Reciprocal of a Function</a:t>
            </a:r>
            <a:endParaRPr lang="en-US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04800" y="533400"/>
            <a:ext cx="6477000" cy="1058652"/>
            <a:chOff x="304800" y="609600"/>
            <a:chExt cx="6477000" cy="1058652"/>
          </a:xfrm>
        </p:grpSpPr>
        <p:sp>
          <p:nvSpPr>
            <p:cNvPr id="4" name="Rectangle 3"/>
            <p:cNvSpPr/>
            <p:nvPr/>
          </p:nvSpPr>
          <p:spPr>
            <a:xfrm>
              <a:off x="304800" y="609600"/>
              <a:ext cx="647700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Consider the function 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) 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=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- 9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. Sketch the graphs of y = f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) and its reciprocal function, </a:t>
              </a:r>
            </a:p>
          </p:txBody>
        </p:sp>
        <p:graphicFrame>
          <p:nvGraphicFramePr>
            <p:cNvPr id="5" name="Object 7"/>
            <p:cNvGraphicFramePr>
              <a:graphicFrameLocks noChangeAspect="1"/>
            </p:cNvGraphicFramePr>
            <p:nvPr/>
          </p:nvGraphicFramePr>
          <p:xfrm>
            <a:off x="4125702" y="1084052"/>
            <a:ext cx="920750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25" name="Equation" r:id="rId3" imgW="660240" imgH="419040" progId="Equation.DSMT4">
                    <p:embed/>
                  </p:oleObj>
                </mc:Choice>
                <mc:Fallback>
                  <p:oleObj name="Equation" r:id="rId3" imgW="660240" imgH="41904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5702" y="1084052"/>
                          <a:ext cx="920750" cy="584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1828800"/>
            <a:ext cx="477202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228600" y="1676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Graph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quadratic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function.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2057400"/>
            <a:ext cx="396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x-intercepts become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vertical 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asymptotes.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2743200"/>
            <a:ext cx="403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Locate and mark the invariant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points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y = 1 or -1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02018" y="1828800"/>
            <a:ext cx="477202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86200" y="1828800"/>
            <a:ext cx="477202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86200" y="1828800"/>
            <a:ext cx="477202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15"/>
          <p:cNvSpPr/>
          <p:nvPr/>
        </p:nvSpPr>
        <p:spPr>
          <a:xfrm>
            <a:off x="228600" y="3392269"/>
            <a:ext cx="3124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Use a few other points to                      sk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etch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graph of the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reciprocal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86200" y="1828800"/>
            <a:ext cx="477202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8239598" y="6378796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7.4.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6" presetClass="entr" presetSubtype="2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85800"/>
            <a:ext cx="1447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752600" y="533400"/>
            <a:ext cx="1731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0"/>
            <a:ext cx="45015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Graphing the Reciprocal of a Function</a:t>
            </a:r>
            <a:endParaRPr lang="en-US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828800" y="990600"/>
            <a:ext cx="6477000" cy="1058652"/>
            <a:chOff x="304800" y="609600"/>
            <a:chExt cx="6477000" cy="1058652"/>
          </a:xfrm>
        </p:grpSpPr>
        <p:sp>
          <p:nvSpPr>
            <p:cNvPr id="6" name="Rectangle 5"/>
            <p:cNvSpPr/>
            <p:nvPr/>
          </p:nvSpPr>
          <p:spPr>
            <a:xfrm>
              <a:off x="304800" y="609600"/>
              <a:ext cx="647700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Consider the function 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) 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=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- 9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. Sketch the graphs of y = f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) and its reciprocal function, </a:t>
              </a:r>
            </a:p>
          </p:txBody>
        </p:sp>
        <p:graphicFrame>
          <p:nvGraphicFramePr>
            <p:cNvPr id="7" name="Object 7"/>
            <p:cNvGraphicFramePr>
              <a:graphicFrameLocks noChangeAspect="1"/>
            </p:cNvGraphicFramePr>
            <p:nvPr/>
          </p:nvGraphicFramePr>
          <p:xfrm>
            <a:off x="4125702" y="1084052"/>
            <a:ext cx="920750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49" name="Equation" r:id="rId4" imgW="660240" imgH="419040" progId="Equation.DSMT4">
                    <p:embed/>
                  </p:oleObj>
                </mc:Choice>
                <mc:Fallback>
                  <p:oleObj name="Equation" r:id="rId4" imgW="660240" imgH="41904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5702" y="1084052"/>
                          <a:ext cx="920750" cy="584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2209800"/>
            <a:ext cx="477202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8239598" y="6378796"/>
            <a:ext cx="668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7.4.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3945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Graph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given the graph of </a:t>
            </a:r>
          </a:p>
        </p:txBody>
      </p:sp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4191000" y="304800"/>
          <a:ext cx="9207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4" name="Equation" r:id="rId3" imgW="660240" imgH="419040" progId="Equation.DSMT4">
                  <p:embed/>
                </p:oleObj>
              </mc:Choice>
              <mc:Fallback>
                <p:oleObj name="Equation" r:id="rId3" imgW="66024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04800"/>
                        <a:ext cx="92075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1219200"/>
            <a:ext cx="5362575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52400" y="114300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The reciprocal graph has a vertical asymptote at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= 2, therefore the graph of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 has an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-intercept at the point (–2,0)</a:t>
            </a: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6959600" y="2971800"/>
          <a:ext cx="8683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5" name="Equation" r:id="rId6" imgW="622080" imgH="419040" progId="Equation.DSMT4">
                  <p:embed/>
                </p:oleObj>
              </mc:Choice>
              <mc:Fallback>
                <p:oleObj name="Equation" r:id="rId6" imgW="62208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9600" y="2971800"/>
                        <a:ext cx="86836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52400" y="2482964"/>
            <a:ext cx="2971800" cy="1573257"/>
            <a:chOff x="152400" y="2482964"/>
            <a:chExt cx="2971800" cy="1573257"/>
          </a:xfrm>
        </p:grpSpPr>
        <p:sp>
          <p:nvSpPr>
            <p:cNvPr id="7" name="TextBox 6"/>
            <p:cNvSpPr txBox="1"/>
            <p:nvPr/>
          </p:nvSpPr>
          <p:spPr>
            <a:xfrm>
              <a:off x="152400" y="2486561"/>
              <a:ext cx="29718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sz="1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Since the point            is on the graph of the reciprocal, the point (-1, 3) will be on the graph of </a:t>
              </a:r>
              <a:r>
                <a:rPr lang="en-US" sz="1600" i="1" dirty="0" smtClean="0">
                  <a:latin typeface="Arial" pitchFamily="34" charset="0"/>
                  <a:cs typeface="Arial" pitchFamily="34" charset="0"/>
                </a:rPr>
                <a:t>y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 = </a:t>
              </a:r>
              <a:r>
                <a:rPr lang="en-US" sz="1600" i="1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1600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).  </a:t>
              </a:r>
            </a:p>
          </p:txBody>
        </p:sp>
        <p:graphicFrame>
          <p:nvGraphicFramePr>
            <p:cNvPr id="27653" name="Object 5"/>
            <p:cNvGraphicFramePr>
              <a:graphicFrameLocks noChangeAspect="1"/>
            </p:cNvGraphicFramePr>
            <p:nvPr/>
          </p:nvGraphicFramePr>
          <p:xfrm>
            <a:off x="1759974" y="2482964"/>
            <a:ext cx="602226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46" name="Equation" r:id="rId8" imgW="444240" imgH="393480" progId="Equation.DSMT4">
                    <p:embed/>
                  </p:oleObj>
                </mc:Choice>
                <mc:Fallback>
                  <p:oleObj name="Equation" r:id="rId8" imgW="444240" imgH="39348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9974" y="2482964"/>
                          <a:ext cx="602226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152400" y="4139625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Draw a line through the points (–1, 3) and (–2, 0)</a:t>
            </a:r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97703" y="1219200"/>
            <a:ext cx="5362575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152400" y="4825425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Use the form of the equation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1600" i="1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+ b.  The slope of the line is 3 and the y-intercept is 6.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equation of the function is </a:t>
            </a:r>
            <a:r>
              <a:rPr lang="en-US" sz="1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3</a:t>
            </a:r>
            <a:r>
              <a:rPr lang="en-US" sz="1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+ 6.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77000" y="1066800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= 3</a:t>
            </a:r>
            <a:r>
              <a:rPr lang="en-US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+ 6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7270750" y="3751263"/>
          <a:ext cx="10096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7" name="Equation" r:id="rId11" imgW="723600" imgH="393480" progId="Equation.DSMT4">
                  <p:embed/>
                </p:oleObj>
              </mc:Choice>
              <mc:Fallback>
                <p:oleObj name="Equation" r:id="rId11" imgW="72360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0750" y="3751263"/>
                        <a:ext cx="100965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239598" y="6378796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7.4.1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3962400" cy="413295"/>
          </a:xfrm>
          <a:prstGeom prst="rect">
            <a:avLst/>
          </a:prstGeom>
          <a:noFill/>
        </p:spPr>
        <p:txBody>
          <a:bodyPr vert="horz" wrap="square" lIns="58778" tIns="29389" rIns="58778" bIns="29389" rtlCol="0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BA131A"/>
                </a:solidFill>
                <a:latin typeface="Arial - 48"/>
              </a:rPr>
              <a:t>Reciprocal Functions</a:t>
            </a:r>
            <a:endParaRPr lang="en-US" sz="2300" b="1" dirty="0">
              <a:solidFill>
                <a:srgbClr val="BA131A"/>
              </a:solidFill>
              <a:latin typeface="Arial - 4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57200"/>
            <a:ext cx="7924800" cy="367129"/>
          </a:xfrm>
          <a:prstGeom prst="rect">
            <a:avLst/>
          </a:prstGeom>
          <a:noFill/>
        </p:spPr>
        <p:txBody>
          <a:bodyPr vert="horz" wrap="square" lIns="58778" tIns="29389" rIns="58778" bIns="29389" rtlCol="0">
            <a:spAutoFit/>
          </a:bodyPr>
          <a:lstStyle/>
          <a:p>
            <a:r>
              <a:rPr lang="en-US" sz="2000" dirty="0" smtClean="0">
                <a:solidFill>
                  <a:srgbClr val="62160C"/>
                </a:solidFill>
                <a:latin typeface="Arial - 22"/>
              </a:rPr>
              <a:t>Match the graph of the function with the graph of its reciprocal.</a:t>
            </a:r>
            <a:endParaRPr lang="en-US" sz="2000" dirty="0">
              <a:solidFill>
                <a:srgbClr val="62160C"/>
              </a:solidFill>
              <a:latin typeface="Arial - 22"/>
            </a:endParaRPr>
          </a:p>
        </p:txBody>
      </p:sp>
      <p:pic>
        <p:nvPicPr>
          <p:cNvPr id="11" name="Picture 10" descr="MSOfficePNG(24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1570" y="1265183"/>
            <a:ext cx="2554148" cy="115101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4" name="Group 13"/>
          <p:cNvGrpSpPr/>
          <p:nvPr/>
        </p:nvGrpSpPr>
        <p:grpSpPr>
          <a:xfrm>
            <a:off x="5909310" y="3943878"/>
            <a:ext cx="2534373" cy="1237722"/>
            <a:chOff x="6565900" y="7670800"/>
            <a:chExt cx="2815970" cy="2197100"/>
          </a:xfrm>
        </p:grpSpPr>
        <p:pic>
          <p:nvPicPr>
            <p:cNvPr id="12" name="Picture 11" descr="MSOfficePNG(25).png"/>
            <p:cNvPicPr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5900" y="7696200"/>
              <a:ext cx="2815970" cy="2026919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cxnSp>
          <p:nvCxnSpPr>
            <p:cNvPr id="13" name="Straight Connector 12"/>
            <p:cNvCxnSpPr/>
            <p:nvPr/>
          </p:nvCxnSpPr>
          <p:spPr>
            <a:xfrm>
              <a:off x="8432800" y="7670800"/>
              <a:ext cx="0" cy="2197100"/>
            </a:xfrm>
            <a:prstGeom prst="line">
              <a:avLst/>
            </a:prstGeom>
            <a:ln w="38100" cap="flat" cmpd="sng" algn="ctr">
              <a:solidFill>
                <a:srgbClr val="800080"/>
              </a:solidFill>
              <a:prstDash val="dash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14" descr="MSOfficePNG(26).pn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23010" y="2640724"/>
            <a:ext cx="2527744" cy="113884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8" name="Group 17"/>
          <p:cNvGrpSpPr/>
          <p:nvPr/>
        </p:nvGrpSpPr>
        <p:grpSpPr>
          <a:xfrm>
            <a:off x="5950116" y="5312979"/>
            <a:ext cx="2508084" cy="1316421"/>
            <a:chOff x="6769100" y="9944100"/>
            <a:chExt cx="2786760" cy="2336800"/>
          </a:xfrm>
        </p:grpSpPr>
        <p:pic>
          <p:nvPicPr>
            <p:cNvPr id="16" name="Picture 15" descr="MSOfficePNG(27).png"/>
            <p:cNvPicPr>
              <a:picLocks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69100" y="10185400"/>
              <a:ext cx="2786760" cy="2005457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cxnSp>
          <p:nvCxnSpPr>
            <p:cNvPr id="17" name="Straight Connector 16"/>
            <p:cNvCxnSpPr/>
            <p:nvPr/>
          </p:nvCxnSpPr>
          <p:spPr>
            <a:xfrm flipV="1">
              <a:off x="8178800" y="9944100"/>
              <a:ext cx="0" cy="2336800"/>
            </a:xfrm>
            <a:prstGeom prst="line">
              <a:avLst/>
            </a:prstGeom>
            <a:ln w="38100" cap="flat" cmpd="sng" algn="ctr">
              <a:solidFill>
                <a:srgbClr val="800080"/>
              </a:solidFill>
              <a:prstDash val="dash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Picture 18" descr="MSOfficePNG(28).png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57300" y="3969626"/>
            <a:ext cx="2554148" cy="115101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23" name="Group 22"/>
          <p:cNvGrpSpPr/>
          <p:nvPr/>
        </p:nvGrpSpPr>
        <p:grpSpPr>
          <a:xfrm>
            <a:off x="5758282" y="1052349"/>
            <a:ext cx="2547518" cy="1395119"/>
            <a:chOff x="6337300" y="2260600"/>
            <a:chExt cx="2830576" cy="2476500"/>
          </a:xfrm>
        </p:grpSpPr>
        <p:pic>
          <p:nvPicPr>
            <p:cNvPr id="20" name="Picture 19" descr="MSOfficePNG(29).png"/>
            <p:cNvPicPr>
              <a:picLocks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37300" y="2374900"/>
              <a:ext cx="2830576" cy="2037715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cxnSp>
          <p:nvCxnSpPr>
            <p:cNvPr id="21" name="Straight Connector 20"/>
            <p:cNvCxnSpPr/>
            <p:nvPr/>
          </p:nvCxnSpPr>
          <p:spPr>
            <a:xfrm>
              <a:off x="7200900" y="2349500"/>
              <a:ext cx="0" cy="2362200"/>
            </a:xfrm>
            <a:prstGeom prst="line">
              <a:avLst/>
            </a:prstGeom>
            <a:ln w="38100" cap="flat" cmpd="sng" algn="ctr">
              <a:solidFill>
                <a:srgbClr val="800080"/>
              </a:solidFill>
              <a:prstDash val="dash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166100" y="2260600"/>
              <a:ext cx="0" cy="2476500"/>
            </a:xfrm>
            <a:prstGeom prst="line">
              <a:avLst/>
            </a:prstGeom>
            <a:ln w="38100" cap="flat" cmpd="sng" algn="ctr">
              <a:solidFill>
                <a:srgbClr val="800080"/>
              </a:solidFill>
              <a:prstDash val="dash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Picture 23" descr="MSOfficePNG(30).png"/>
          <p:cNvPicPr>
            <a:picLocks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219200" y="5338349"/>
            <a:ext cx="2646159" cy="119350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27" name="Group 26"/>
          <p:cNvGrpSpPr/>
          <p:nvPr/>
        </p:nvGrpSpPr>
        <p:grpSpPr>
          <a:xfrm>
            <a:off x="5760720" y="2522483"/>
            <a:ext cx="2633014" cy="1287802"/>
            <a:chOff x="6400800" y="4927600"/>
            <a:chExt cx="2925571" cy="2286000"/>
          </a:xfrm>
        </p:grpSpPr>
        <p:pic>
          <p:nvPicPr>
            <p:cNvPr id="25" name="Picture 24" descr="MSOfficePNG(31).png"/>
            <p:cNvPicPr>
              <a:picLocks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400800" y="5016500"/>
              <a:ext cx="2925571" cy="210781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cxnSp>
          <p:nvCxnSpPr>
            <p:cNvPr id="26" name="Straight Connector 25"/>
            <p:cNvCxnSpPr/>
            <p:nvPr/>
          </p:nvCxnSpPr>
          <p:spPr>
            <a:xfrm>
              <a:off x="7912100" y="4927600"/>
              <a:ext cx="0" cy="2286000"/>
            </a:xfrm>
            <a:prstGeom prst="line">
              <a:avLst/>
            </a:prstGeom>
            <a:ln w="38100" cap="flat" cmpd="sng" algn="ctr">
              <a:solidFill>
                <a:srgbClr val="800080"/>
              </a:solidFill>
              <a:prstDash val="dash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5097780" y="1075996"/>
            <a:ext cx="617220" cy="213240"/>
          </a:xfrm>
          <a:prstGeom prst="rect">
            <a:avLst/>
          </a:prstGeom>
          <a:noFill/>
        </p:spPr>
        <p:txBody>
          <a:bodyPr vert="horz" lIns="58778" tIns="29389" rIns="58778" bIns="29389" rtlCol="0">
            <a:spAutoFit/>
          </a:bodyPr>
          <a:lstStyle/>
          <a:p>
            <a:r>
              <a:rPr lang="en-US" sz="1000" b="1" dirty="0" smtClean="0">
                <a:solidFill>
                  <a:srgbClr val="000000"/>
                </a:solidFill>
                <a:latin typeface="Arial - 22"/>
              </a:rPr>
              <a:t>A.</a:t>
            </a:r>
            <a:endParaRPr lang="en-US" sz="1000" b="1" dirty="0">
              <a:solidFill>
                <a:srgbClr val="000000"/>
              </a:solidFill>
              <a:latin typeface="Arial - 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97780" y="2599340"/>
            <a:ext cx="617220" cy="213240"/>
          </a:xfrm>
          <a:prstGeom prst="rect">
            <a:avLst/>
          </a:prstGeom>
          <a:noFill/>
        </p:spPr>
        <p:txBody>
          <a:bodyPr vert="horz" lIns="58778" tIns="29389" rIns="58778" bIns="29389" rtlCol="0">
            <a:spAutoFit/>
          </a:bodyPr>
          <a:lstStyle/>
          <a:p>
            <a:r>
              <a:rPr lang="en-US" sz="1000" b="1" dirty="0" smtClean="0">
                <a:solidFill>
                  <a:srgbClr val="000000"/>
                </a:solidFill>
                <a:latin typeface="Arial - 22"/>
              </a:rPr>
              <a:t>B.</a:t>
            </a:r>
            <a:endParaRPr lang="en-US" sz="1000" b="1" dirty="0">
              <a:solidFill>
                <a:srgbClr val="000000"/>
              </a:solidFill>
              <a:latin typeface="Arial - 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97780" y="5425560"/>
            <a:ext cx="640080" cy="213240"/>
          </a:xfrm>
          <a:prstGeom prst="rect">
            <a:avLst/>
          </a:prstGeom>
          <a:noFill/>
        </p:spPr>
        <p:txBody>
          <a:bodyPr vert="horz" lIns="58778" tIns="29389" rIns="58778" bIns="29389" rtlCol="0">
            <a:spAutoFit/>
          </a:bodyPr>
          <a:lstStyle/>
          <a:p>
            <a:r>
              <a:rPr lang="en-US" sz="1000" b="1" dirty="0" smtClean="0">
                <a:solidFill>
                  <a:srgbClr val="000000"/>
                </a:solidFill>
                <a:latin typeface="Arial - 22"/>
              </a:rPr>
              <a:t>D.</a:t>
            </a:r>
            <a:endParaRPr lang="en-US" sz="1000" b="1" dirty="0">
              <a:solidFill>
                <a:srgbClr val="000000"/>
              </a:solidFill>
              <a:latin typeface="Arial - 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97780" y="3975538"/>
            <a:ext cx="640080" cy="213240"/>
          </a:xfrm>
          <a:prstGeom prst="rect">
            <a:avLst/>
          </a:prstGeom>
          <a:noFill/>
        </p:spPr>
        <p:txBody>
          <a:bodyPr vert="horz" lIns="58778" tIns="29389" rIns="58778" bIns="29389" rtlCol="0">
            <a:spAutoFit/>
          </a:bodyPr>
          <a:lstStyle/>
          <a:p>
            <a:r>
              <a:rPr lang="en-US" sz="1000" b="1" dirty="0" smtClean="0">
                <a:solidFill>
                  <a:srgbClr val="000000"/>
                </a:solidFill>
                <a:latin typeface="Arial - 22"/>
              </a:rPr>
              <a:t>C.</a:t>
            </a:r>
            <a:endParaRPr lang="en-US" sz="1000" b="1" dirty="0">
              <a:solidFill>
                <a:srgbClr val="000000"/>
              </a:solidFill>
              <a:latin typeface="Arial - 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4370" y="1241534"/>
            <a:ext cx="571500" cy="213240"/>
          </a:xfrm>
          <a:prstGeom prst="rect">
            <a:avLst/>
          </a:prstGeom>
          <a:noFill/>
        </p:spPr>
        <p:txBody>
          <a:bodyPr vert="horz" lIns="58778" tIns="29389" rIns="58778" bIns="29389" rtlCol="0">
            <a:spAutoFit/>
          </a:bodyPr>
          <a:lstStyle/>
          <a:p>
            <a:r>
              <a:rPr lang="en-US" sz="1000" b="1" dirty="0" smtClean="0">
                <a:solidFill>
                  <a:srgbClr val="000000"/>
                </a:solidFill>
                <a:latin typeface="Arial - 22"/>
              </a:rPr>
              <a:t>1.</a:t>
            </a:r>
            <a:endParaRPr lang="en-US" sz="1000" b="1" dirty="0">
              <a:solidFill>
                <a:srgbClr val="000000"/>
              </a:solidFill>
              <a:latin typeface="Arial - 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4370" y="2652548"/>
            <a:ext cx="571500" cy="213240"/>
          </a:xfrm>
          <a:prstGeom prst="rect">
            <a:avLst/>
          </a:prstGeom>
          <a:noFill/>
        </p:spPr>
        <p:txBody>
          <a:bodyPr vert="horz" lIns="58778" tIns="29389" rIns="58778" bIns="29389" rtlCol="0">
            <a:spAutoFit/>
          </a:bodyPr>
          <a:lstStyle/>
          <a:p>
            <a:r>
              <a:rPr lang="en-US" sz="1000" b="1" dirty="0" smtClean="0">
                <a:solidFill>
                  <a:srgbClr val="000000"/>
                </a:solidFill>
                <a:latin typeface="Arial - 22"/>
              </a:rPr>
              <a:t>2.</a:t>
            </a:r>
            <a:endParaRPr lang="en-US" sz="1000" b="1" dirty="0">
              <a:solidFill>
                <a:srgbClr val="000000"/>
              </a:solidFill>
              <a:latin typeface="Arial - 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4370" y="3969626"/>
            <a:ext cx="571500" cy="213240"/>
          </a:xfrm>
          <a:prstGeom prst="rect">
            <a:avLst/>
          </a:prstGeom>
          <a:noFill/>
        </p:spPr>
        <p:txBody>
          <a:bodyPr vert="horz" lIns="58778" tIns="29389" rIns="58778" bIns="29389" rtlCol="0">
            <a:spAutoFit/>
          </a:bodyPr>
          <a:lstStyle/>
          <a:p>
            <a:r>
              <a:rPr lang="en-US" sz="1000" b="1" dirty="0" smtClean="0">
                <a:solidFill>
                  <a:srgbClr val="000000"/>
                </a:solidFill>
                <a:latin typeface="Arial - 22"/>
              </a:rPr>
              <a:t>3.</a:t>
            </a:r>
            <a:endParaRPr lang="en-US" sz="1000" b="1" dirty="0">
              <a:solidFill>
                <a:srgbClr val="000000"/>
              </a:solidFill>
              <a:latin typeface="Arial - 2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4370" y="5478925"/>
            <a:ext cx="571500" cy="213240"/>
          </a:xfrm>
          <a:prstGeom prst="rect">
            <a:avLst/>
          </a:prstGeom>
          <a:noFill/>
        </p:spPr>
        <p:txBody>
          <a:bodyPr vert="horz" lIns="58778" tIns="29389" rIns="58778" bIns="29389" rtlCol="0">
            <a:spAutoFit/>
          </a:bodyPr>
          <a:lstStyle/>
          <a:p>
            <a:r>
              <a:rPr lang="en-US" sz="1000" b="1" dirty="0" smtClean="0">
                <a:solidFill>
                  <a:srgbClr val="000000"/>
                </a:solidFill>
                <a:latin typeface="Arial - 22"/>
              </a:rPr>
              <a:t>4.</a:t>
            </a:r>
            <a:endParaRPr lang="en-US" sz="1000" b="1" dirty="0">
              <a:solidFill>
                <a:srgbClr val="000000"/>
              </a:solidFill>
              <a:latin typeface="Arial - 22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4038600" y="2133600"/>
            <a:ext cx="533400" cy="0"/>
          </a:xfrm>
          <a:prstGeom prst="line">
            <a:avLst/>
          </a:prstGeom>
          <a:ln w="28575">
            <a:solidFill>
              <a:srgbClr val="6216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038600" y="3352800"/>
            <a:ext cx="533400" cy="0"/>
          </a:xfrm>
          <a:prstGeom prst="line">
            <a:avLst/>
          </a:prstGeom>
          <a:ln w="28575">
            <a:solidFill>
              <a:srgbClr val="6216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038600" y="4495800"/>
            <a:ext cx="533400" cy="0"/>
          </a:xfrm>
          <a:prstGeom prst="line">
            <a:avLst/>
          </a:prstGeom>
          <a:ln w="28575">
            <a:solidFill>
              <a:srgbClr val="6216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038600" y="5867400"/>
            <a:ext cx="533400" cy="0"/>
          </a:xfrm>
          <a:prstGeom prst="line">
            <a:avLst/>
          </a:prstGeom>
          <a:ln w="28575">
            <a:solidFill>
              <a:srgbClr val="6216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114800" y="1828800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62160C"/>
                </a:solidFill>
                <a:latin typeface="Arial" pitchFamily="34" charset="0"/>
                <a:cs typeface="Arial" pitchFamily="34" charset="0"/>
              </a:rPr>
              <a:t>C</a:t>
            </a:r>
            <a:endParaRPr lang="en-US" sz="1600" dirty="0">
              <a:solidFill>
                <a:srgbClr val="62160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114800" y="3048000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62160C"/>
                </a:solidFill>
                <a:latin typeface="Arial" pitchFamily="34" charset="0"/>
                <a:cs typeface="Arial" pitchFamily="34" charset="0"/>
              </a:rPr>
              <a:t>D</a:t>
            </a:r>
            <a:endParaRPr lang="en-US" sz="1600" dirty="0">
              <a:solidFill>
                <a:srgbClr val="62160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114800" y="4191000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62160C"/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US" sz="1600" dirty="0">
              <a:solidFill>
                <a:srgbClr val="62160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114800" y="5562600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62160C"/>
                </a:solidFill>
                <a:latin typeface="Arial" pitchFamily="34" charset="0"/>
                <a:cs typeface="Arial" pitchFamily="34" charset="0"/>
              </a:rPr>
              <a:t>B</a:t>
            </a:r>
            <a:endParaRPr lang="en-US" sz="1600" dirty="0">
              <a:solidFill>
                <a:srgbClr val="62160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239598" y="6378796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7.4.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457200"/>
            <a:ext cx="36070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057400"/>
            <a:ext cx="33538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Suggested Questions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Page 403: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1a,c, 2a,d, 3b,d, 4, 5a, 6a,c,</a:t>
            </a:r>
          </a:p>
          <a:p>
            <a:r>
              <a:rPr lang="en-US" sz="2000" smtClean="0">
                <a:latin typeface="Arial" pitchFamily="34" charset="0"/>
                <a:cs typeface="Arial" pitchFamily="34" charset="0"/>
              </a:rPr>
              <a:t>7b, 8c, 9, 10, 12, 16, 18, 24</a:t>
            </a:r>
          </a:p>
        </p:txBody>
      </p:sp>
    </p:spTree>
    <p:extLst>
      <p:ext uri="{BB962C8B-B14F-4D97-AF65-F5344CB8AC3E}">
        <p14:creationId xmlns:p14="http://schemas.microsoft.com/office/powerpoint/2010/main" val="141094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228600"/>
            <a:ext cx="56460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7.4 Reciprocal of a Function</a:t>
            </a:r>
            <a:endParaRPr lang="en-US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3064" y="3360003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reciprocal of a number is obtained by interchanging the numerator and the denominator.</a:t>
            </a:r>
            <a:endParaRPr lang="en-US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33400" y="4240786"/>
            <a:ext cx="5767387" cy="549275"/>
            <a:chOff x="685800" y="2133600"/>
            <a:chExt cx="5767387" cy="549275"/>
          </a:xfrm>
        </p:grpSpPr>
        <p:graphicFrame>
          <p:nvGraphicFramePr>
            <p:cNvPr id="1026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83576446"/>
                </p:ext>
              </p:extLst>
            </p:nvPr>
          </p:nvGraphicFramePr>
          <p:xfrm>
            <a:off x="5638800" y="2133600"/>
            <a:ext cx="814387" cy="549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1" name="Equation" r:id="rId3" imgW="583920" imgH="393480" progId="Equation.DSMT4">
                    <p:embed/>
                  </p:oleObj>
                </mc:Choice>
                <mc:Fallback>
                  <p:oleObj name="Equation" r:id="rId3" imgW="583920" imgH="39348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38800" y="2133600"/>
                          <a:ext cx="814387" cy="549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685800" y="2209800"/>
              <a:ext cx="5486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For example:  The reciprocal of </a:t>
              </a:r>
              <a:endParaRPr lang="en-US" sz="24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590800" y="4935270"/>
            <a:ext cx="4114800" cy="551130"/>
            <a:chOff x="2286000" y="4071670"/>
            <a:chExt cx="4114800" cy="551130"/>
          </a:xfrm>
        </p:grpSpPr>
        <p:graphicFrame>
          <p:nvGraphicFramePr>
            <p:cNvPr id="1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39086416"/>
                </p:ext>
              </p:extLst>
            </p:nvPr>
          </p:nvGraphicFramePr>
          <p:xfrm>
            <a:off x="5054600" y="4073525"/>
            <a:ext cx="1346200" cy="549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2" name="Equation" r:id="rId5" imgW="965160" imgH="393480" progId="Equation.DSMT4">
                    <p:embed/>
                  </p:oleObj>
                </mc:Choice>
                <mc:Fallback>
                  <p:oleObj name="Equation" r:id="rId5" imgW="965160" imgH="39348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54600" y="4073525"/>
                          <a:ext cx="1346200" cy="549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2286000" y="4071670"/>
              <a:ext cx="27478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The reciprocal of </a:t>
              </a:r>
              <a:endParaRPr lang="en-US" sz="24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575929" y="5511800"/>
            <a:ext cx="4891671" cy="584200"/>
            <a:chOff x="2189041" y="4876800"/>
            <a:chExt cx="4891671" cy="584200"/>
          </a:xfrm>
        </p:grpSpPr>
        <p:graphicFrame>
          <p:nvGraphicFramePr>
            <p:cNvPr id="12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4941811"/>
                </p:ext>
              </p:extLst>
            </p:nvPr>
          </p:nvGraphicFramePr>
          <p:xfrm>
            <a:off x="5026487" y="4876800"/>
            <a:ext cx="2054225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3" name="Equation" r:id="rId7" imgW="1473120" imgH="419040" progId="Equation.DSMT4">
                    <p:embed/>
                  </p:oleObj>
                </mc:Choice>
                <mc:Fallback>
                  <p:oleObj name="Equation" r:id="rId7" imgW="1473120" imgH="41904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6487" y="4876800"/>
                          <a:ext cx="2054225" cy="584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TextBox 12"/>
            <p:cNvSpPr txBox="1"/>
            <p:nvPr/>
          </p:nvSpPr>
          <p:spPr>
            <a:xfrm>
              <a:off x="2189041" y="4927332"/>
              <a:ext cx="27478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The reciprocal of </a:t>
              </a:r>
              <a:endParaRPr lang="en-US" sz="24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30" name="AutoShape 6" descr="reciprocal functions"/>
          <p:cNvSpPr>
            <a:spLocks noChangeAspect="1" noChangeArrowheads="1"/>
          </p:cNvSpPr>
          <p:nvPr/>
        </p:nvSpPr>
        <p:spPr bwMode="auto">
          <a:xfrm>
            <a:off x="15509875" y="-2809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grpSp>
        <p:nvGrpSpPr>
          <p:cNvPr id="17" name="Group 16"/>
          <p:cNvGrpSpPr/>
          <p:nvPr/>
        </p:nvGrpSpPr>
        <p:grpSpPr>
          <a:xfrm>
            <a:off x="457200" y="657999"/>
            <a:ext cx="8159264" cy="2308324"/>
            <a:chOff x="685800" y="-78601"/>
            <a:chExt cx="7543800" cy="2308324"/>
          </a:xfrm>
        </p:grpSpPr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685800" y="-78601"/>
              <a:ext cx="7543800" cy="2308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The Reciprocal function is a 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charset="0"/>
                  <a:cs typeface="Arial" charset="0"/>
                </a:rPr>
                <a:t>special case 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of the rational function. For a reciprocal function, the numerator is always 1.  A reciprocal function has the form           , where </a:t>
              </a: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f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(</a:t>
              </a: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x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) is a polynomial and </a:t>
              </a: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f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(</a:t>
              </a: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x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) ≠ 0. </a:t>
              </a:r>
            </a:p>
          </p:txBody>
        </p:sp>
        <p:graphicFrame>
          <p:nvGraphicFramePr>
            <p:cNvPr id="1031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081366"/>
                </p:ext>
              </p:extLst>
            </p:nvPr>
          </p:nvGraphicFramePr>
          <p:xfrm>
            <a:off x="1447564" y="1625600"/>
            <a:ext cx="885054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4" name="Equation" r:id="rId9" imgW="634680" imgH="419040" progId="Equation.DSMT4">
                    <p:embed/>
                  </p:oleObj>
                </mc:Choice>
                <mc:Fallback>
                  <p:oleObj name="Equation" r:id="rId9" imgW="634680" imgH="41904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7564" y="1625600"/>
                          <a:ext cx="885054" cy="584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extBox 1"/>
          <p:cNvSpPr txBox="1"/>
          <p:nvPr/>
        </p:nvSpPr>
        <p:spPr>
          <a:xfrm>
            <a:off x="8239598" y="637879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7.4.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3175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Reciprocal of a Function</a:t>
            </a:r>
            <a:endParaRPr lang="en-U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AutoShape 2" descr="data:image/jpg;base64,/9j/4AAQSkZJRgABAQAAAQABAAD/2wCEAAkGBhISEBUTERASFRESGRUXGBATFhURFBUbExUVFhcYGBUXHyYgFxkkGhUWHy8gIycpLC4sGB4xNTAqNiYrLCkBCQoKDgwOGg8PGiwiHyUqNS41MSk1LDQ2NC4tKSkwLywxNC0sNDUxLC8wKTUsLDAsLzAwLSwsNCkpLywsKS00Kf/AABEIAOEA4QMBIgACEQEDEQH/xAAbAAEAAwEBAQEAAAAAAAAAAAAABQYHBAMCAf/EAEQQAAIBAwEEBQcJBQcFAAAAAAABAgMEEQUSITFRBkFhcYEHEyIykaGxIzNCUmKCksHRFENyorIVJERTVJPhNGNz0vH/xAAaAQEAAgMBAAAAAAAAAAAAAAAABAYCAwUB/8QAMREAAgIBAQYCCAcBAAAAAAAAAAECAxEEBRIhMUFRccETFWGRobHR4RQiMjNS8PEj/9oADAMBAAIRAxEAPwDcQAAAAAAAAAAAADyubqFOLlUnGEVxlOSjFeL3AHqCrXXlJsovFOVSvJdVvTlUX43iPvOJ9O7qfzGmTx9atVjD3RUvia5WwjwbRsjVOXFJl2BRXr+ry4UbKC5SdSbXjtR+B8vUdXf72yj2ebk/jM1/ia+/wZs/DWdvkXwFEjqerL97Yy74SXwmfq1/V1xo2U/4XUhn+aQ/E19/mPw1nb5F6BR303vofOaZFrnTrf8AtA+6PlNivnbG6h/AqdVe6SfuPVqKv5Ixent/iy6grtj5QLCq1H9oVOb+hWUqD/nSXvLDGSaymmn1rejcnnkamscz9AB6eAAAAAAAAAAAAAAAAAAAAAAA5tTpzlRqRpvFRwmovlJxai/bgApevdOqs5yp2OzGEG4Tu5rbTkuMaUeEsfWe7s6yp16UJy27irKvU+tWl5zH8MPViuxI6rKUamnU6dNqE6ScJwa9KM3ubceveQ9hpyi2ruN3UWd0rSVJLHbGSUs9xXr7LL7XD0igu3IsNFddFan6NzffmScdRhH1W1jhspoT1vPF1H3v9Wd2k2Oh1JqFR3UZyaSjdTq0k+6UWo+8uEPJtpq/wkX/ABTqz/qkxDZGVnf9wntZJ49H7/8ADO5awuXtkjzesrlHxkjT49AdOX+Bt/GCfxPSPQjT1wsbb/bj+hs9TR6y/vvNfrl9IfH7GVf22vsfiQWu9sPxGsrohY/6K2/2ofofr6JWP+itv9qH6HvqaH8vh9zz1xL+Hx+xlEOkElwkvCePzPv+2XJ5ay+e1n4miapoek0FtXFCypr7cacc9y4vwKfqNzpdTMbPSVWk+FXZlbU+9PdOXgjCzZUIr81mPH/TOvak5P8ALXnw/wAI79rpzWzNLD6ppNHpbanPT/lbeo1TjhztXJulOO7OzF+pLHWuRw23RuUJSnUeypN4oQctmCfUttuW7mz61GrGSUFhpezhjBzIWPTW/wDOTaOnKuOpq/6RSZttKopRUk8ppNPmnvR9FI8lmrzqUKlCbcv2WUYxm9/oTTcYt844a7tku5cIyUoqS6lPlFxk4voAAZGIAAAAAAAAAAAAAAAAAAAABVekXQClcTdalOVC4fGpBJxn/wCSHCXesPvKrddENUpvChRrr61Oag/GNTGH3NmqAjXaWm7jOOSTTqrqeEJYMal0J1G4zGVqoKe5zq1KezHO7OINt47Ea9ZW/m6UIOTk4RjHafGWyksvteD3ITpN0rp2cYpxdStUz5uhD1pY4tv6MF1yfvPaqa9PFqPBHlt9moknLiybI/VdftrZZr16dPkpSW0+6PF+CM31LpNeVc+duvMQf7m29FpdtV+k+9YIS11KjCeKFFVaz+nsyuKr/qZFe0a292pOT9hJWzrEt6xqK9poNbyhSqf9FZVqy/zav93pd+ZZk14IiL3Ub2r/ANRfwoR/yrRb+51Xl+9EdDS9WueFvOEedeUaK/Bvl7iQtvJdcz+fvKcPs0oSqP8AHUa/pMHLWW8oqK9psUdHVzlveBERVlSltRpedqddWtJ1JP8AP3nhedLseipRj9lYj7o72Xaz8ldnH511qz/7lRxj+Gnsr25LFp3R62t/mbelT7YwipeMuL9pr9Wzm82z9xn6xhBYqh7/AKGSWunXt181bVXF/TqLzFL8U8bXgmWbS/JTJ4d5ctr/ACbfMI9zqS9J+CRooJlOhoq5LPiRLtdfbwbwvYcelaPRtqap0KcacE28Lrb4tt75PtZ2AE0hAAAAAAAAAAAAAAAAAAAAAAAAAAAAy/WflL6+2nivDzUaSluxSVNS9HvlJvwNQITpD0St7vEqm1CrBejXpvYqRXLPBx7GmiPqandW4J8zfp7VTYptcjJtGhQjdr9uputRnKMMSlJKlKUsJuC3Tjlpb+HabZZ2FKjHZpU4U4/VhFQXsRQ9G6FWKuY+c1GNxUhJSjb7dKL2ovKcoxeZtNZ6uHA0Q80tc661GeM+wz1VkLLHKGcPuAASSKAAAAAAAAAAAAAAAAAAAAAAAAAAAAAAAAAAAACg9NblV72naTqONtCmqlWKk4qcpyahGTX0Uot44ekX4o/TboncVK6ubRRlNwVOpSk1By2W3GUZS3Z9JrDx1GjUKbrfo+Zv07grF6TkVDpDYW0cxoQjFJrZlFYcWvpRfFbzTuh2pSuLC3q1PXnTW0+bXot+LWfEoFl5Pb6vPFdRoU/pSc41ajXKChlLvbNRsbKFGlClTWIU4qMVyUVhEXQU21qTs6vkStfbVY4qrouZ7gA6JzgAAAAAAAAAAAAAAAAAAAAAAAAAAAAAAAAAAAACpdMPKDSs5eZpwda6lwox4Rzwc2uHct/cUi51vVrjLndqhF/u6KSx95b/AOZmi7UVU/uSwb6tPZd+3HJsgMSjq2q2/pQvpVFyqfKJ9+3lotvRTypRqzVC9gqNaWFGovmpt8Fv9VvvafZwPKtTVd+iWT23TW0/rjg0AAEgjgAAAAAAAAAAAAAAAAAAAAAAAAAAAAAAAAAhOmXSBWVnUrfTS2YJ9c5bo+C49yJsznyxzbhZ036s62X91JJeybPJPCyexWXgiuhfR1z2q9duVSb2pyl6zct+znq5s7dSvdqTjHCpxeFFblu6yZ0Bf3d44ty+CKzgqGrsk4Rk+cuL+ngW7SVxU3Fco8F9fE/Giu6pYRltQfVwfLkWMhr2WakvZ7FghUzlCW9Em2wU47suRoHku6SyubaVKs817ZqDb4yjv2G+b3NZ7FzLoZF5K5tapXivVlQ2nyzGdLD/AJn7TXS81T34Rl3RR7YejnKPZgAGw1gAAAAAAAAAAAAAAAAAAAAAAAAAAAAAApflY0mVWw85BZnbTjV7cJNS9ieful0PmcE000mnuae9NPqaAMr0PX2qSlDDjNZw+p8H7Hu8DybObpZ0Zq6XOVahiVlUkvQb30pS4Lf1cn4PmQlPWbqt8xRSj9eW74vHxKpqdBbGW7lbi5NvGC1abX1SjvYe++aSzknrm4UI56+pELKXFt9rZGXN7cQ9KrstZw+fuPO5rVa8X5qEvNrjLhnszw8DCvQy4NyW73zwNk9dHDSi97tjiaH5HtNcp3F41iM8UoPmk1KXwgu9M08zDoj5S6NGNG1rWrt6aWwqqltQzzllJrLy29+9mnRllZW9PrLXXuqKUeRVLHJyblzP0AGZgAAAAAAAAAAAAAAAAAAAAAAAAAAAAAAAAAZZ5VJOpf2lGo/kNiU1HqlPMlv57oxXi+Z3at5uFKnThBLdGSkkluw14kp5Tujsri1VWlnz9q3Uhji1u24r2KX3cdZULDWFcUKct3oprtXW4+D4djOHtZSit7o1j4+fkdzZTjJ7vVPPw8vMhekNtlTS61teK3/l7z00zWKcbWlKo8L5vhnfHK39mFk9tTeZ45JfmRvR6lCUK9Cok4xlnf1LhnPU1hb+05dO7OhqecJp8Oz4PyOndvQvUoYy01x7rivMlL7SIVI+jhp78dXY4vqJPoP04nZzVpeSboN4p1pfu/sy+z8O7hULHWJW85UofL0/obOcrs4cO7wJC4o1K9GTr0lTeVs88c33P8ybRK3RS/M8wfv49cc/Eh3Rr1sfyrE15dM/I3lM/SleSrX5V7N0qjzVtX5tt8XHfsN+Ccful1LHzK5yAAAAAAAAAAAAAAAAAAAAAAAAAAAAAAB81Kiim5NJJZbe5JLi2+pH7KSSy3hLe29yRk/SvpTU1Kq7W0bVpF4qVVxqvPBfZ5Lr4vdgwnONcXKXIzhCVkt2PMmL/wAsFFVJRoWtavGLx52OIxb+zubx34M5utdhC6nUoUalKjW3yo1FnYk+Ozjqy93fjkW6vY07aMacd2wvSxwy9+O19vW2Q15fbacWlsvdiW/PtODdtJWN1yhmPj/eJ3qdmuCVkJ4l4f3gckrmLTm5JrjtZOHRtDqXlWTjtKnN78cZYfDHDdze5HHeabBVKcItrbe/flJZXD3mlaPqMKFHYp01n6LXDGN2ef8Aya4yr00U4y/V1a5JeZtmrNTLEo/p6J82/I8FolC1hsRinVa344R7ZPjJkLr18qdJ8+P6e87L2/w228ze/wBvWyqalXVWvClKT2XJbbXHfy7l8SJp63qr128iTfYtLQ+/ma95LtCdvYRlNfK3D87LPHEvUT+7h/eZbzLOiHSqtZV4Wl1U85bVcKjcSe+De5Rbf0d6XZlY3cNTLgVAAAAAAAAAAAAAAAAAAAAAAAAAAAAAFO8pfSqVpbKnRf8AeLhuEGuMVu2pd+9Jdrz1BvASyV/p50pnd1nYWkn5tPFetHr3/Nrmup83u4JnZZafTsaCUUvOtYS44zxfb2vr4Ff6NQjbxi4YlJb5N/SbW/tXYdWq6k23OXrPguXJdyKxqtoKxvd6cvr49uxZ9LoHWlvdef08O5G6pdOUsZz1t82yGhps7q7p0KclGSTltvLUcLOd3cvadjZ8aDXdOlfXkfWjFUqcuTqSSyu5KLPdlVb1rk+i+Y2rbu1KK6v5ERqlo6dw406zryo+tNRaimnvS3vKXD2kha6zBrdPZfXFvZ/+nVZ6N5q0VVNZcPOSz3bS392Dz6PdHoVbd1KlPabbk5ZaaWdlcHzTOjtGqncUpp9uBzdnXXb7jBrvxOW81WMV6LUpvglv39pHULZxr01J5m8yl2cX+XvLYtEo04twppSx6zzJ7uTfAr97HZr0pr6T2X47vz9xD2ffUrVCvPHq+v2Jm0KbHU7LMcOi6fcn9QtfO2Es+tTTlF9a2Mv+nKNH6EdJv2izozqv03HZc+coNxbfJvGfEpN3s0LWe090YSTfNyTWF3t4JDydUZR0+G0sbUpyWfquW5+5lhK6jTQRul3ufQlx6nz7CSB6AAAAAAAAAAAAAAAAAAAAAAAADM/K1oVZ1KV7Ti506MXCpBcYrLlt93pPPLCNMPma3PuZjKKknF9TKMnFqS5owK2uozWYP9V3o9Wyyaz5O6NR7dvJ0KnKO+m/u8Y+G7sK3daDqFD1qHnor6dL0vct6/CcC7ZU081vK9pYKNqwaxasP2HPe1tinKXZu73uRb+i3RyEtLVKoni4TnLHFbeHBrtSjBlQtdIuLurCk7erTp7SdSc4yiklx3yS34zhc2jWYQSSSWEkklyS4I6Gz9PKmt73Ns520dTG6xbnJIynX7a7s6MrepidCeIwrrkntbPY8Lg+3DaLpoVh5uwn2RjH8CWfe2RPlFnt17Sjzk5teMV8FIs0d1j3p/zSNO0HmSj2i35fU27PjiLl3kl5/Qr7RUdbp/JZXGLT/L8y2VJ4TfIrd7DapzXNP9SvaSe5bGXtRYdVDfqlH2Enpul19SlCVWLpWcMPHB1WuOOfXv4JcMs0SnTUUoxSUYpJJbkktySIDoBdben0ucNqH4ZPH8riWEvBSD9i8PK4osFncbcU+vrXaV4kdGk9qS6sZ94BLgAAAAAAAAAAAAAAAAAAAAAAAAAAhr/T3FuUVmL37urw5HAWg8alpCXGK78AFdBM1dHg/VbXvXvOKtpc48PSXZx9gBmXS6qv7VpbXCFJP2ur/wAHW9UWzs+c9Fb9nLx7Dp6a9FatapC4t8edpx2XTlu2km2sN7s72sPHeUyvfTpPZuKFSnLti0vDP/JwtpaS22anDisY4Hd2bqqa4OE3h5zxJe9vNrcvV+JynCtbo/WfsYp6k6j2aFKdSb6km/hvOZDRXt4UGdSetoSy5otfkvr/ACVek/3dRP8AFHHxgy7FV6DdG61uqlWu0qlbHySw9nDb3tbs7+C4FrjFt4Sy+SLfHOFkqEsZeD8JrSrXZjtPjL3I87LS8elPj1R/Ukj0xAAAAAAAAAAAAAAAAAAAAAAAAAAAAAAAAAOa7sYzXKXVL9eZB3Fs4+jNeD3p/qWU+Z01JYaTXbvAKe9IoN5dvRb5ulT/AEOq3teqnBJcoRSXsW4sMLGmuEF8fieyWOABEUNHk/WeFy4v9CSoWkYeqvHi/aewAAAAAAAAAAAAAAAAAAAAAAAAAAAAAAAAAAAAAAAAAAAAAAAAAAAAAAAAAAAAAAAAP//Z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4340" name="AutoShape 4" descr="data:image/jpg;base64,/9j/4AAQSkZJRgABAQAAAQABAAD/2wCEAAkGBhISEBUTERASFRESGRUXGBATFhURFBUbExUVFhcYGBUXHyYgFxkkGhUWHy8gIycpLC4sGB4xNTAqNiYrLCkBCQoKDgwOGg8PGiwiHyUqNS41MSk1LDQ2NC4tKSkwLywxNC0sNDUxLC8wKTUsLDAsLzAwLSwsNCkpLywsKS00Kf/AABEIAOEA4QMBIgACEQEDEQH/xAAbAAEAAwEBAQEAAAAAAAAAAAAABQYHBAMCAf/EAEQQAAIBAwEEBQcJBQcFAAAAAAABAgMEEQUSITFRBkFhcYEHEyIykaGxIzNCUmKCksHRFENyorIVJERTVJPhNGNz0vH/xAAaAQEAAgMBAAAAAAAAAAAAAAAABAYCAwUB/8QAMREAAgIBAQYCCAcBAAAAAAAAAAECAxEEBRIhMUFRccETFWGRobHR4RQiMjNS8PEj/9oADAMBAAIRAxEAPwDcQAAAAAAAAAAAADyubqFOLlUnGEVxlOSjFeL3AHqCrXXlJsovFOVSvJdVvTlUX43iPvOJ9O7qfzGmTx9atVjD3RUvia5WwjwbRsjVOXFJl2BRXr+ry4UbKC5SdSbXjtR+B8vUdXf72yj2ebk/jM1/ia+/wZs/DWdvkXwFEjqerL97Yy74SXwmfq1/V1xo2U/4XUhn+aQ/E19/mPw1nb5F6BR303vofOaZFrnTrf8AtA+6PlNivnbG6h/AqdVe6SfuPVqKv5Ixent/iy6grtj5QLCq1H9oVOb+hWUqD/nSXvLDGSaymmn1rejcnnkamscz9AB6eAAAAAAAAAAAAAAAAAAAAAAA5tTpzlRqRpvFRwmovlJxai/bgApevdOqs5yp2OzGEG4Tu5rbTkuMaUeEsfWe7s6yp16UJy27irKvU+tWl5zH8MPViuxI6rKUamnU6dNqE6ScJwa9KM3ubceveQ9hpyi2ruN3UWd0rSVJLHbGSUs9xXr7LL7XD0igu3IsNFddFan6NzffmScdRhH1W1jhspoT1vPF1H3v9Wd2k2Oh1JqFR3UZyaSjdTq0k+6UWo+8uEPJtpq/wkX/ABTqz/qkxDZGVnf9wntZJ49H7/8ADO5awuXtkjzesrlHxkjT49AdOX+Bt/GCfxPSPQjT1wsbb/bj+hs9TR6y/vvNfrl9IfH7GVf22vsfiQWu9sPxGsrohY/6K2/2ofofr6JWP+itv9qH6HvqaH8vh9zz1xL+Hx+xlEOkElwkvCePzPv+2XJ5ay+e1n4miapoek0FtXFCypr7cacc9y4vwKfqNzpdTMbPSVWk+FXZlbU+9PdOXgjCzZUIr81mPH/TOvak5P8ALXnw/wAI79rpzWzNLD6ppNHpbanPT/lbeo1TjhztXJulOO7OzF+pLHWuRw23RuUJSnUeypN4oQctmCfUttuW7mz61GrGSUFhpezhjBzIWPTW/wDOTaOnKuOpq/6RSZttKopRUk8ppNPmnvR9FI8lmrzqUKlCbcv2WUYxm9/oTTcYt844a7tku5cIyUoqS6lPlFxk4voAAZGIAAAAAAAAAAAAAAAAAAAABVekXQClcTdalOVC4fGpBJxn/wCSHCXesPvKrddENUpvChRrr61Oag/GNTGH3NmqAjXaWm7jOOSTTqrqeEJYMal0J1G4zGVqoKe5zq1KezHO7OINt47Ea9ZW/m6UIOTk4RjHafGWyksvteD3ITpN0rp2cYpxdStUz5uhD1pY4tv6MF1yfvPaqa9PFqPBHlt9moknLiybI/VdftrZZr16dPkpSW0+6PF+CM31LpNeVc+duvMQf7m29FpdtV+k+9YIS11KjCeKFFVaz+nsyuKr/qZFe0a292pOT9hJWzrEt6xqK9poNbyhSqf9FZVqy/zav93pd+ZZk14IiL3Ub2r/ANRfwoR/yrRb+51Xl+9EdDS9WueFvOEedeUaK/Bvl7iQtvJdcz+fvKcPs0oSqP8AHUa/pMHLWW8oqK9psUdHVzlveBERVlSltRpedqddWtJ1JP8AP3nhedLseipRj9lYj7o72Xaz8ldnH511qz/7lRxj+Gnsr25LFp3R62t/mbelT7YwipeMuL9pr9Wzm82z9xn6xhBYqh7/AKGSWunXt181bVXF/TqLzFL8U8bXgmWbS/JTJ4d5ctr/ACbfMI9zqS9J+CRooJlOhoq5LPiRLtdfbwbwvYcelaPRtqap0KcacE28Lrb4tt75PtZ2AE0hAAAAAAAAAAAAAAAAAAAAAAAAAAAAy/WflL6+2nivDzUaSluxSVNS9HvlJvwNQITpD0St7vEqm1CrBejXpvYqRXLPBx7GmiPqandW4J8zfp7VTYptcjJtGhQjdr9uputRnKMMSlJKlKUsJuC3Tjlpb+HabZZ2FKjHZpU4U4/VhFQXsRQ9G6FWKuY+c1GNxUhJSjb7dKL2ovKcoxeZtNZ6uHA0Q80tc661GeM+wz1VkLLHKGcPuAASSKAAAAAAAAAAAAAAAAAAAAAAAAAAAAAAAAAAAACg9NblV72naTqONtCmqlWKk4qcpyahGTX0Uot44ekX4o/TboncVK6ubRRlNwVOpSk1By2W3GUZS3Z9JrDx1GjUKbrfo+Zv07grF6TkVDpDYW0cxoQjFJrZlFYcWvpRfFbzTuh2pSuLC3q1PXnTW0+bXot+LWfEoFl5Pb6vPFdRoU/pSc41ajXKChlLvbNRsbKFGlClTWIU4qMVyUVhEXQU21qTs6vkStfbVY4qrouZ7gA6JzgAAAAAAAAAAAAAAAAAAAAAAAAAAAAAAAAAAAACpdMPKDSs5eZpwda6lwox4Rzwc2uHct/cUi51vVrjLndqhF/u6KSx95b/AOZmi7UVU/uSwb6tPZd+3HJsgMSjq2q2/pQvpVFyqfKJ9+3lotvRTypRqzVC9gqNaWFGovmpt8Fv9VvvafZwPKtTVd+iWT23TW0/rjg0AAEgjgAAAAAAAAAAAAAAAAAAAAAAAAAAAAAAAAAhOmXSBWVnUrfTS2YJ9c5bo+C49yJsznyxzbhZ036s62X91JJeybPJPCyexWXgiuhfR1z2q9duVSb2pyl6zct+znq5s7dSvdqTjHCpxeFFblu6yZ0Bf3d44ty+CKzgqGrsk4Rk+cuL+ngW7SVxU3Fco8F9fE/Giu6pYRltQfVwfLkWMhr2WakvZ7FghUzlCW9Em2wU47suRoHku6SyubaVKs817ZqDb4yjv2G+b3NZ7FzLoZF5K5tapXivVlQ2nyzGdLD/AJn7TXS81T34Rl3RR7YejnKPZgAGw1gAAAAAAAAAAAAAAAAAAAAAAAAAAAAAApflY0mVWw85BZnbTjV7cJNS9ieful0PmcE000mnuae9NPqaAMr0PX2qSlDDjNZw+p8H7Hu8DybObpZ0Zq6XOVahiVlUkvQb30pS4Lf1cn4PmQlPWbqt8xRSj9eW74vHxKpqdBbGW7lbi5NvGC1abX1SjvYe++aSzknrm4UI56+pELKXFt9rZGXN7cQ9KrstZw+fuPO5rVa8X5qEvNrjLhnszw8DCvQy4NyW73zwNk9dHDSi97tjiaH5HtNcp3F41iM8UoPmk1KXwgu9M08zDoj5S6NGNG1rWrt6aWwqqltQzzllJrLy29+9mnRllZW9PrLXXuqKUeRVLHJyblzP0AGZgAAAAAAAAAAAAAAAAAAAAAAAAAAAAAAAAAZZ5VJOpf2lGo/kNiU1HqlPMlv57oxXi+Z3at5uFKnThBLdGSkkluw14kp5Tujsri1VWlnz9q3Uhji1u24r2KX3cdZULDWFcUKct3oprtXW4+D4djOHtZSit7o1j4+fkdzZTjJ7vVPPw8vMhekNtlTS61teK3/l7z00zWKcbWlKo8L5vhnfHK39mFk9tTeZ45JfmRvR6lCUK9Cok4xlnf1LhnPU1hb+05dO7OhqecJp8Oz4PyOndvQvUoYy01x7rivMlL7SIVI+jhp78dXY4vqJPoP04nZzVpeSboN4p1pfu/sy+z8O7hULHWJW85UofL0/obOcrs4cO7wJC4o1K9GTr0lTeVs88c33P8ybRK3RS/M8wfv49cc/Eh3Rr1sfyrE15dM/I3lM/SleSrX5V7N0qjzVtX5tt8XHfsN+Ccful1LHzK5yAAAAAAAAAAAAAAAAAAAAAAAAAAAAAAB81Kiim5NJJZbe5JLi2+pH7KSSy3hLe29yRk/SvpTU1Kq7W0bVpF4qVVxqvPBfZ5Lr4vdgwnONcXKXIzhCVkt2PMmL/wAsFFVJRoWtavGLx52OIxb+zubx34M5utdhC6nUoUalKjW3yo1FnYk+Ozjqy93fjkW6vY07aMacd2wvSxwy9+O19vW2Q15fbacWlsvdiW/PtODdtJWN1yhmPj/eJ3qdmuCVkJ4l4f3gckrmLTm5JrjtZOHRtDqXlWTjtKnN78cZYfDHDdze5HHeabBVKcItrbe/flJZXD3mlaPqMKFHYp01n6LXDGN2ef8Aya4yr00U4y/V1a5JeZtmrNTLEo/p6J82/I8FolC1hsRinVa344R7ZPjJkLr18qdJ8+P6e87L2/w228ze/wBvWyqalXVWvClKT2XJbbXHfy7l8SJp63qr128iTfYtLQ+/ma95LtCdvYRlNfK3D87LPHEvUT+7h/eZbzLOiHSqtZV4Wl1U85bVcKjcSe+De5Rbf0d6XZlY3cNTLgVAAAAAAAAAAAAAAAAAAAAAAAAAAAAAFO8pfSqVpbKnRf8AeLhuEGuMVu2pd+9Jdrz1BvASyV/p50pnd1nYWkn5tPFetHr3/Nrmup83u4JnZZafTsaCUUvOtYS44zxfb2vr4Ff6NQjbxi4YlJb5N/SbW/tXYdWq6k23OXrPguXJdyKxqtoKxvd6cvr49uxZ9LoHWlvdef08O5G6pdOUsZz1t82yGhps7q7p0KclGSTltvLUcLOd3cvadjZ8aDXdOlfXkfWjFUqcuTqSSyu5KLPdlVb1rk+i+Y2rbu1KK6v5ERqlo6dw406zryo+tNRaimnvS3vKXD2kha6zBrdPZfXFvZ/+nVZ6N5q0VVNZcPOSz3bS392Dz6PdHoVbd1KlPabbk5ZaaWdlcHzTOjtGqncUpp9uBzdnXXb7jBrvxOW81WMV6LUpvglv39pHULZxr01J5m8yl2cX+XvLYtEo04twppSx6zzJ7uTfAr97HZr0pr6T2X47vz9xD2ffUrVCvPHq+v2Jm0KbHU7LMcOi6fcn9QtfO2Es+tTTlF9a2Mv+nKNH6EdJv2izozqv03HZc+coNxbfJvGfEpN3s0LWe090YSTfNyTWF3t4JDydUZR0+G0sbUpyWfquW5+5lhK6jTQRul3ufQlx6nz7CSB6AAAAAAAAAAAAAAAAAAAAAAAADM/K1oVZ1KV7Ti506MXCpBcYrLlt93pPPLCNMPma3PuZjKKknF9TKMnFqS5owK2uozWYP9V3o9Wyyaz5O6NR7dvJ0KnKO+m/u8Y+G7sK3daDqFD1qHnor6dL0vct6/CcC7ZU081vK9pYKNqwaxasP2HPe1tinKXZu73uRb+i3RyEtLVKoni4TnLHFbeHBrtSjBlQtdIuLurCk7erTp7SdSc4yiklx3yS34zhc2jWYQSSSWEkklyS4I6Gz9PKmt73Ns520dTG6xbnJIynX7a7s6MrepidCeIwrrkntbPY8Lg+3DaLpoVh5uwn2RjH8CWfe2RPlFnt17Sjzk5teMV8FIs0d1j3p/zSNO0HmSj2i35fU27PjiLl3kl5/Qr7RUdbp/JZXGLT/L8y2VJ4TfIrd7DapzXNP9SvaSe5bGXtRYdVDfqlH2Enpul19SlCVWLpWcMPHB1WuOOfXv4JcMs0SnTUUoxSUYpJJbkktySIDoBdben0ucNqH4ZPH8riWEvBSD9i8PK4osFncbcU+vrXaV4kdGk9qS6sZ94BLgAAAAAAAAAAAAAAAAAAAAAAAAAAhr/T3FuUVmL37urw5HAWg8alpCXGK78AFdBM1dHg/VbXvXvOKtpc48PSXZx9gBmXS6qv7VpbXCFJP2ur/wAHW9UWzs+c9Fb9nLx7Dp6a9FatapC4t8edpx2XTlu2km2sN7s72sPHeUyvfTpPZuKFSnLti0vDP/JwtpaS22anDisY4Hd2bqqa4OE3h5zxJe9vNrcvV+JynCtbo/WfsYp6k6j2aFKdSb6km/hvOZDRXt4UGdSetoSy5otfkvr/ACVek/3dRP8AFHHxgy7FV6DdG61uqlWu0qlbHySw9nDb3tbs7+C4FrjFt4Sy+SLfHOFkqEsZeD8JrSrXZjtPjL3I87LS8elPj1R/Ukj0xAAAAAAAAAAAAAAAAAAAAAAAAAAAAAAAAAOa7sYzXKXVL9eZB3Fs4+jNeD3p/qWU+Z01JYaTXbvAKe9IoN5dvRb5ulT/AEOq3teqnBJcoRSXsW4sMLGmuEF8fieyWOABEUNHk/WeFy4v9CSoWkYeqvHi/aewAAAAAAAAAAAAAAAAAAAAAAAAAAAAAAAAAAAAAAAAAAAAAAAAAAAAAAAAAAAAAAAAP//Z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pic>
        <p:nvPicPr>
          <p:cNvPr id="14342" name="Picture 6" descr="http://images.mylot.com/userImages/images/postphotos/224773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2514599" cy="2514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3301" y="609600"/>
            <a:ext cx="2521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Things to Consider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76600" y="914400"/>
            <a:ext cx="4168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1.  The reciprocal of 1 is   ______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76600" y="1504890"/>
            <a:ext cx="4169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2.  The reciprocal of –1 is ______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6600" y="2088612"/>
            <a:ext cx="4168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3.  The reciprocal of 0 is   ______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76600" y="2647890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4.  The product of a number </a:t>
            </a:r>
          </a:p>
          <a:p>
            <a:pPr marL="457200" indent="-457200"/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and its reciprocal is equal to _____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35814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5.  Taking the reciprocal of a negative number results in a ________ number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" y="4473714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6.  Taking the reciprocal of a positive number results in a ________ number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" y="5464314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7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Consider the sequence 1, 10, 100, 1000 ……. As this sequence increases, what happens to its reciprocal?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77000" y="8382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00800" y="150489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85236" y="2038290"/>
            <a:ext cx="1410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undefined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39000" y="2895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55037" y="3867090"/>
            <a:ext cx="1225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negative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42720" y="4781490"/>
            <a:ext cx="1152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positive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46927" y="6172200"/>
            <a:ext cx="5602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Decreases.  Approaches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 but stays positive</a:t>
            </a:r>
            <a:endParaRPr lang="en-US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39598" y="637879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7.4.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2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17161"/>
            <a:ext cx="8101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Write the Reciprocal of the Function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245562"/>
              </p:ext>
            </p:extLst>
          </p:nvPr>
        </p:nvGraphicFramePr>
        <p:xfrm>
          <a:off x="1066800" y="1089310"/>
          <a:ext cx="834251" cy="37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3" name="Equation" r:id="rId3" imgW="368280" imgH="164880" progId="Equation.DSMT4">
                  <p:embed/>
                </p:oleObj>
              </mc:Choice>
              <mc:Fallback>
                <p:oleObj name="Equation" r:id="rId3" imgW="368280" imgH="164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089310"/>
                        <a:ext cx="834251" cy="37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992279"/>
              </p:ext>
            </p:extLst>
          </p:nvPr>
        </p:nvGraphicFramePr>
        <p:xfrm>
          <a:off x="5676900" y="914400"/>
          <a:ext cx="891786" cy="891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4" name="Equation" r:id="rId5" imgW="393480" imgH="393480" progId="Equation.DSMT4">
                  <p:embed/>
                </p:oleObj>
              </mc:Choice>
              <mc:Fallback>
                <p:oleObj name="Equation" r:id="rId5" imgW="393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900" y="914400"/>
                        <a:ext cx="891786" cy="8917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76425"/>
            <a:ext cx="3027045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828800"/>
            <a:ext cx="3133725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09800" y="4267200"/>
            <a:ext cx="43588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Compare and contrast the graphs.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7995041"/>
              </p:ext>
            </p:extLst>
          </p:nvPr>
        </p:nvGraphicFramePr>
        <p:xfrm>
          <a:off x="762000" y="4724400"/>
          <a:ext cx="15557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5" name="Equation" r:id="rId9" imgW="888840" imgH="203040" progId="Equation.DSMT4">
                  <p:embed/>
                </p:oleObj>
              </mc:Choice>
              <mc:Fallback>
                <p:oleObj name="Equation" r:id="rId9" imgW="88884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724400"/>
                        <a:ext cx="15557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664271"/>
              </p:ext>
            </p:extLst>
          </p:nvPr>
        </p:nvGraphicFramePr>
        <p:xfrm>
          <a:off x="5357813" y="4756150"/>
          <a:ext cx="24225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6" name="Equation" r:id="rId11" imgW="1384200" imgH="253800" progId="Equation.DSMT4">
                  <p:embed/>
                </p:oleObj>
              </mc:Choice>
              <mc:Fallback>
                <p:oleObj name="Equation" r:id="rId11" imgW="1384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3" y="4756150"/>
                        <a:ext cx="242252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040618"/>
              </p:ext>
            </p:extLst>
          </p:nvPr>
        </p:nvGraphicFramePr>
        <p:xfrm>
          <a:off x="762000" y="5130800"/>
          <a:ext cx="14001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7" name="Equation" r:id="rId13" imgW="799920" imgH="203040" progId="Equation.DSMT4">
                  <p:embed/>
                </p:oleObj>
              </mc:Choice>
              <mc:Fallback>
                <p:oleObj name="Equation" r:id="rId13" imgW="799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130800"/>
                        <a:ext cx="140017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961078"/>
              </p:ext>
            </p:extLst>
          </p:nvPr>
        </p:nvGraphicFramePr>
        <p:xfrm>
          <a:off x="5486400" y="5257800"/>
          <a:ext cx="22669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8" name="Equation" r:id="rId15" imgW="1295280" imgH="253800" progId="Equation.DSMT4">
                  <p:embed/>
                </p:oleObj>
              </mc:Choice>
              <mc:Fallback>
                <p:oleObj name="Equation" r:id="rId15" imgW="1295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257800"/>
                        <a:ext cx="22669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09600" y="5715000"/>
            <a:ext cx="7949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What do you notice about the x-intercept of the linear function and the non-permissible value of the reciprocal?</a:t>
            </a:r>
            <a:endParaRPr lang="en-US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63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971801"/>
            <a:ext cx="3972156" cy="3166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5799" y="381000"/>
            <a:ext cx="78134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Definition of </a:t>
            </a:r>
            <a:r>
              <a:rPr lang="en-US" sz="2400" b="1" dirty="0" smtClean="0">
                <a:solidFill>
                  <a:srgbClr val="C00000"/>
                </a:solidFill>
              </a:rPr>
              <a:t>Asymptote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788551"/>
            <a:ext cx="781343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A line </a:t>
            </a:r>
            <a:r>
              <a:rPr lang="en-US" sz="2400" b="1" dirty="0" smtClean="0">
                <a:solidFill>
                  <a:srgbClr val="0070C0"/>
                </a:solidFill>
              </a:rPr>
              <a:t>that </a:t>
            </a:r>
            <a:r>
              <a:rPr lang="en-US" sz="2400" b="1" dirty="0">
                <a:solidFill>
                  <a:srgbClr val="0070C0"/>
                </a:solidFill>
              </a:rPr>
              <a:t>the graph of a relation approaches more and more closely the further the graph is followed. </a:t>
            </a:r>
          </a:p>
          <a:p>
            <a:endParaRPr lang="en-US" sz="2400" b="1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70C0"/>
                </a:solidFill>
              </a:rPr>
              <a:t>Note: Sometimes a graph will cross a horizontal </a:t>
            </a:r>
            <a:r>
              <a:rPr lang="en-US" sz="2400" b="1" dirty="0" smtClean="0">
                <a:solidFill>
                  <a:srgbClr val="0070C0"/>
                </a:solidFill>
              </a:rPr>
              <a:t>asymptote. </a:t>
            </a:r>
            <a:r>
              <a:rPr lang="en-US" sz="2400" b="1" dirty="0">
                <a:solidFill>
                  <a:srgbClr val="0070C0"/>
                </a:solidFill>
              </a:rPr>
              <a:t>The graph of a function, however, will never cross a vertical asymptote. </a:t>
            </a:r>
          </a:p>
          <a:p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39598" y="637879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7.4.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3</a:t>
            </a:r>
          </a:p>
        </p:txBody>
      </p:sp>
      <p:pic>
        <p:nvPicPr>
          <p:cNvPr id="4" name="Picture 3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560931"/>
            <a:ext cx="647700" cy="1410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04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3175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Reciprocal of a Function</a:t>
            </a:r>
            <a:endParaRPr lang="en-U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652" y="533400"/>
            <a:ext cx="44023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Consider the graph of a 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linear function </a:t>
            </a:r>
            <a:r>
              <a:rPr lang="en-US" sz="20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 and its reciprocal </a:t>
            </a:r>
            <a:r>
              <a:rPr lang="en-US" sz="20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 . 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49" y="457200"/>
            <a:ext cx="4277784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152400" y="1459468"/>
            <a:ext cx="480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The x-intercept of the line becomes a vertical asymptote for the reciprocal.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Vertical asymptote at x = 0.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4691" y="258187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Compare the values of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when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 &gt; 0 and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 &gt; 0.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40386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Compare the values of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when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 &lt; 0 and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 &lt; 0.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48200" y="4321314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Determine the points of intersection of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 and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4691" y="334387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Where 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is positive, 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is positive.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" y="4800600"/>
            <a:ext cx="4010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Where 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is negative, 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is negative. Horizontal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asymptote at y = 0.</a:t>
            </a:r>
            <a:endParaRPr lang="en-U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8200" y="5105400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1 or –1.  These are the invariant points for the graphs of 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and 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reciprocal of 1 is 1, of -1 is -1. These points do not change</a:t>
            </a:r>
            <a:endParaRPr lang="en-U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39598" y="637879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7.4.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4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57200" y="0"/>
            <a:ext cx="7108825" cy="768268"/>
            <a:chOff x="533400" y="701618"/>
            <a:chExt cx="7108825" cy="768268"/>
          </a:xfrm>
        </p:grpSpPr>
        <p:sp>
          <p:nvSpPr>
            <p:cNvPr id="3" name="Rectangle 2"/>
            <p:cNvSpPr/>
            <p:nvPr/>
          </p:nvSpPr>
          <p:spPr>
            <a:xfrm>
              <a:off x="533400" y="762000"/>
              <a:ext cx="67818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Sketch the graphs of </a:t>
              </a:r>
              <a:r>
                <a:rPr lang="en-US" sz="2000" i="1" dirty="0">
                  <a:latin typeface="Arial" pitchFamily="34" charset="0"/>
                  <a:cs typeface="Arial" pitchFamily="34" charset="0"/>
                </a:rPr>
                <a:t>y = 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)</a:t>
              </a:r>
              <a:r>
                <a:rPr lang="en-US" sz="2000" i="1" dirty="0">
                  <a:latin typeface="Arial" pitchFamily="34" charset="0"/>
                  <a:cs typeface="Arial" pitchFamily="34" charset="0"/>
                </a:rPr>
                <a:t> and its reciprocal 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function</a:t>
              </a:r>
            </a:p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where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f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)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= 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x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by creating a function table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.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4" name="Object 7"/>
            <p:cNvGraphicFramePr>
              <a:graphicFrameLocks noChangeAspect="1"/>
            </p:cNvGraphicFramePr>
            <p:nvPr/>
          </p:nvGraphicFramePr>
          <p:xfrm>
            <a:off x="6704013" y="701618"/>
            <a:ext cx="938212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49" name="Equation" r:id="rId4" imgW="672840" imgH="419040" progId="Equation.DSMT4">
                    <p:embed/>
                  </p:oleObj>
                </mc:Choice>
                <mc:Fallback>
                  <p:oleObj name="Equation" r:id="rId4" imgW="672840" imgH="41904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4013" y="701618"/>
                          <a:ext cx="938212" cy="584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914400"/>
          <a:ext cx="2286000" cy="58013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62000"/>
                <a:gridCol w="762000"/>
                <a:gridCol w="7620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x</a:t>
                      </a:r>
                      <a:endParaRPr lang="en-US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y</a:t>
                      </a:r>
                      <a:r>
                        <a:rPr lang="en-US" b="0" dirty="0" smtClean="0"/>
                        <a:t> = </a:t>
                      </a:r>
                      <a:r>
                        <a:rPr lang="en-US" b="0" i="1" dirty="0" smtClean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1981200" y="990600"/>
          <a:ext cx="534278" cy="517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50" name="Equation" r:id="rId6" imgW="406080" imgH="393480" progId="Equation.DSMT4">
                  <p:embed/>
                </p:oleObj>
              </mc:Choice>
              <mc:Fallback>
                <p:oleObj name="Equation" r:id="rId6" imgW="4060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990600"/>
                        <a:ext cx="534278" cy="5175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2133600" y="1524000"/>
          <a:ext cx="317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51" name="Equation" r:id="rId8" imgW="317160" imgH="393480" progId="Equation.DSMT4">
                  <p:embed/>
                </p:oleObj>
              </mc:Choice>
              <mc:Fallback>
                <p:oleObj name="Equation" r:id="rId8" imgW="31716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524000"/>
                        <a:ext cx="3175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2171700" y="1905000"/>
          <a:ext cx="241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52" name="Equation" r:id="rId10" imgW="241200" imgH="393480" progId="Equation.DSMT4">
                  <p:embed/>
                </p:oleObj>
              </mc:Choice>
              <mc:Fallback>
                <p:oleObj name="Equation" r:id="rId10" imgW="2412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1905000"/>
                        <a:ext cx="241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95400" y="1558504"/>
            <a:ext cx="481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-10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71600" y="1905000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-5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1600" y="2286000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-2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71600" y="2667000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2667000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</a:t>
            </a:r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2175296" y="2286000"/>
          <a:ext cx="254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53" name="Equation" r:id="rId12" imgW="253800" imgH="393480" progId="Equation.DSMT4">
                  <p:embed/>
                </p:oleObj>
              </mc:Choice>
              <mc:Fallback>
                <p:oleObj name="Equation" r:id="rId12" imgW="2538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5296" y="2286000"/>
                        <a:ext cx="2540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616792" y="3006304"/>
          <a:ext cx="254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54" name="Equation" r:id="rId14" imgW="253800" imgH="393480" progId="Equation.DSMT4">
                  <p:embed/>
                </p:oleObj>
              </mc:Choice>
              <mc:Fallback>
                <p:oleObj name="Equation" r:id="rId14" imgW="25380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792" y="3006304"/>
                        <a:ext cx="2540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618226" y="3352800"/>
          <a:ext cx="241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55" name="Equation" r:id="rId16" imgW="241200" imgH="393480" progId="Equation.DSMT4">
                  <p:embed/>
                </p:oleObj>
              </mc:Choice>
              <mc:Fallback>
                <p:oleObj name="Equation" r:id="rId16" imgW="24120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226" y="3352800"/>
                        <a:ext cx="241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1414730" y="3361426"/>
          <a:ext cx="241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56" name="Equation" r:id="rId18" imgW="241200" imgH="393480" progId="Equation.DSMT4">
                  <p:embed/>
                </p:oleObj>
              </mc:Choice>
              <mc:Fallback>
                <p:oleObj name="Equation" r:id="rId18" imgW="24120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730" y="3361426"/>
                        <a:ext cx="241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600974" y="3733800"/>
          <a:ext cx="317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57" name="Equation" r:id="rId19" imgW="317160" imgH="393480" progId="Equation.DSMT4">
                  <p:embed/>
                </p:oleObj>
              </mc:Choice>
              <mc:Fallback>
                <p:oleObj name="Equation" r:id="rId19" imgW="31716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974" y="3733800"/>
                        <a:ext cx="3175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1371600" y="3733800"/>
          <a:ext cx="317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58" name="Equation" r:id="rId21" imgW="317160" imgH="393480" progId="Equation.DSMT4">
                  <p:embed/>
                </p:oleObj>
              </mc:Choice>
              <mc:Fallback>
                <p:oleObj name="Equation" r:id="rId21" imgW="31716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733800"/>
                        <a:ext cx="3175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1422400" y="3013496"/>
          <a:ext cx="254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59" name="Equation" r:id="rId23" imgW="253800" imgH="393480" progId="Equation.DSMT4">
                  <p:embed/>
                </p:oleObj>
              </mc:Choice>
              <mc:Fallback>
                <p:oleObj name="Equation" r:id="rId23" imgW="253800" imgH="393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400" y="3013496"/>
                        <a:ext cx="2540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133600" y="3048000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-2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33600" y="3429000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-5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55966" y="3759678"/>
            <a:ext cx="481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-10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406104" y="413924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" y="4182374"/>
            <a:ext cx="856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undefined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33600" y="4538246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1456426" y="5257800"/>
          <a:ext cx="15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60" name="Equation" r:id="rId24" imgW="152280" imgH="393480" progId="Equation.DSMT4">
                  <p:embed/>
                </p:oleObj>
              </mc:Choice>
              <mc:Fallback>
                <p:oleObj name="Equation" r:id="rId24" imgW="152280" imgH="393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6426" y="5257800"/>
                        <a:ext cx="152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1482304" y="4876800"/>
          <a:ext cx="139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61" name="Equation" r:id="rId26" imgW="139680" imgH="393480" progId="Equation.DSMT4">
                  <p:embed/>
                </p:oleObj>
              </mc:Choice>
              <mc:Fallback>
                <p:oleObj name="Equation" r:id="rId26" imgW="139680" imgH="393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2304" y="4876800"/>
                        <a:ext cx="139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9" name="Object 15"/>
          <p:cNvGraphicFramePr>
            <a:graphicFrameLocks noChangeAspect="1"/>
          </p:cNvGraphicFramePr>
          <p:nvPr/>
        </p:nvGraphicFramePr>
        <p:xfrm>
          <a:off x="685800" y="4495800"/>
          <a:ext cx="203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62" name="Equation" r:id="rId28" imgW="203040" imgH="393480" progId="Equation.DSMT4">
                  <p:embed/>
                </p:oleObj>
              </mc:Choice>
              <mc:Fallback>
                <p:oleObj name="Equation" r:id="rId28" imgW="203040" imgH="393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495800"/>
                        <a:ext cx="2032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0" name="Object 16"/>
          <p:cNvGraphicFramePr>
            <a:graphicFrameLocks noChangeAspect="1"/>
          </p:cNvGraphicFramePr>
          <p:nvPr/>
        </p:nvGraphicFramePr>
        <p:xfrm>
          <a:off x="2286000" y="5943600"/>
          <a:ext cx="15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63" name="Equation" r:id="rId30" imgW="152280" imgH="393480" progId="Equation.DSMT4">
                  <p:embed/>
                </p:oleObj>
              </mc:Choice>
              <mc:Fallback>
                <p:oleObj name="Equation" r:id="rId30" imgW="152280" imgH="393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943600"/>
                        <a:ext cx="152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1" name="Object 17"/>
          <p:cNvGraphicFramePr>
            <a:graphicFrameLocks noChangeAspect="1"/>
          </p:cNvGraphicFramePr>
          <p:nvPr/>
        </p:nvGraphicFramePr>
        <p:xfrm>
          <a:off x="2294626" y="6362222"/>
          <a:ext cx="139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64" name="Equation" r:id="rId32" imgW="139680" imgH="393480" progId="Equation.DSMT4">
                  <p:embed/>
                </p:oleObj>
              </mc:Choice>
              <mc:Fallback>
                <p:oleObj name="Equation" r:id="rId32" imgW="139680" imgH="3934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4626" y="6362222"/>
                        <a:ext cx="139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2" name="Object 18"/>
          <p:cNvGraphicFramePr>
            <a:graphicFrameLocks noChangeAspect="1"/>
          </p:cNvGraphicFramePr>
          <p:nvPr/>
        </p:nvGraphicFramePr>
        <p:xfrm>
          <a:off x="1447800" y="4495800"/>
          <a:ext cx="203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65" name="Equation" r:id="rId34" imgW="203040" imgH="393480" progId="Equation.DSMT4">
                  <p:embed/>
                </p:oleObj>
              </mc:Choice>
              <mc:Fallback>
                <p:oleObj name="Equation" r:id="rId34" imgW="203040" imgH="39348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495800"/>
                        <a:ext cx="2032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3" name="Object 19"/>
          <p:cNvGraphicFramePr>
            <a:graphicFrameLocks noChangeAspect="1"/>
          </p:cNvGraphicFramePr>
          <p:nvPr/>
        </p:nvGraphicFramePr>
        <p:xfrm>
          <a:off x="720304" y="4876800"/>
          <a:ext cx="139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66" name="Equation" r:id="rId36" imgW="139680" imgH="393480" progId="Equation.DSMT4">
                  <p:embed/>
                </p:oleObj>
              </mc:Choice>
              <mc:Fallback>
                <p:oleObj name="Equation" r:id="rId36" imgW="139680" imgH="39348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304" y="4876800"/>
                        <a:ext cx="139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209800" y="487680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5</a:t>
            </a:r>
          </a:p>
        </p:txBody>
      </p:sp>
      <p:graphicFrame>
        <p:nvGraphicFramePr>
          <p:cNvPr id="16404" name="Object 20"/>
          <p:cNvGraphicFramePr>
            <a:graphicFrameLocks noChangeAspect="1"/>
          </p:cNvGraphicFramePr>
          <p:nvPr/>
        </p:nvGraphicFramePr>
        <p:xfrm>
          <a:off x="685800" y="5257800"/>
          <a:ext cx="15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67" name="Equation" r:id="rId38" imgW="152280" imgH="393480" progId="Equation.DSMT4">
                  <p:embed/>
                </p:oleObj>
              </mc:Choice>
              <mc:Fallback>
                <p:oleObj name="Equation" r:id="rId38" imgW="152280" imgH="39348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257800"/>
                        <a:ext cx="152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2209800" y="525780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371600" y="563880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209800" y="563880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371600" y="636704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371600" y="601980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09600" y="636773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09600" y="601980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  <p:pic>
        <p:nvPicPr>
          <p:cNvPr id="16406" name="Picture 22"/>
          <p:cNvPicPr>
            <a:picLocks noChangeAspect="1" noChangeArrowheads="1"/>
          </p:cNvPicPr>
          <p:nvPr/>
        </p:nvPicPr>
        <p:blipFill>
          <a:blip r:embed="rId40" cstate="print"/>
          <a:srcRect/>
          <a:stretch>
            <a:fillRect/>
          </a:stretch>
        </p:blipFill>
        <p:spPr bwMode="auto">
          <a:xfrm>
            <a:off x="3048000" y="1353424"/>
            <a:ext cx="5791200" cy="5047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Oval 47"/>
          <p:cNvSpPr/>
          <p:nvPr/>
        </p:nvSpPr>
        <p:spPr>
          <a:xfrm>
            <a:off x="3013496" y="6376356"/>
            <a:ext cx="76200" cy="76200"/>
          </a:xfrm>
          <a:prstGeom prst="ellipse">
            <a:avLst/>
          </a:prstGeom>
          <a:solidFill>
            <a:schemeClr val="tx2"/>
          </a:solidFill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3004870" y="3893392"/>
            <a:ext cx="76200" cy="76200"/>
          </a:xfrm>
          <a:prstGeom prst="ellipse">
            <a:avLst/>
          </a:prstGeom>
          <a:solidFill>
            <a:srgbClr val="FF0000"/>
          </a:solidFill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8839200" y="1295400"/>
            <a:ext cx="76200" cy="76200"/>
          </a:xfrm>
          <a:prstGeom prst="ellipse">
            <a:avLst/>
          </a:prstGeom>
          <a:solidFill>
            <a:schemeClr val="tx2"/>
          </a:solidFill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8788878" y="3784122"/>
            <a:ext cx="76200" cy="76200"/>
          </a:xfrm>
          <a:prstGeom prst="ellipse">
            <a:avLst/>
          </a:prstGeom>
          <a:solidFill>
            <a:srgbClr val="FF0000"/>
          </a:solidFill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4479982" y="5096774"/>
            <a:ext cx="76200" cy="76200"/>
          </a:xfrm>
          <a:prstGeom prst="ellipse">
            <a:avLst/>
          </a:prstGeom>
          <a:solidFill>
            <a:schemeClr val="tx2"/>
          </a:solidFill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4462730" y="3910644"/>
            <a:ext cx="76200" cy="76200"/>
          </a:xfrm>
          <a:prstGeom prst="ellipse">
            <a:avLst/>
          </a:prstGeom>
          <a:solidFill>
            <a:srgbClr val="FF0000"/>
          </a:solidFill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325374" y="4352026"/>
            <a:ext cx="76200" cy="76200"/>
          </a:xfrm>
          <a:prstGeom prst="ellipse">
            <a:avLst/>
          </a:prstGeom>
          <a:solidFill>
            <a:schemeClr val="tx2"/>
          </a:solidFill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5334000" y="3971026"/>
            <a:ext cx="76200" cy="76200"/>
          </a:xfrm>
          <a:prstGeom prst="ellipse">
            <a:avLst/>
          </a:prstGeom>
          <a:solidFill>
            <a:srgbClr val="FF0000"/>
          </a:solidFill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5612922" y="4098982"/>
            <a:ext cx="76200" cy="76200"/>
          </a:xfrm>
          <a:prstGeom prst="ellipse">
            <a:avLst/>
          </a:prstGeom>
          <a:solidFill>
            <a:schemeClr val="tx2"/>
          </a:solidFill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5622982" y="4097548"/>
            <a:ext cx="76200" cy="76200"/>
          </a:xfrm>
          <a:prstGeom prst="ellipse">
            <a:avLst/>
          </a:prstGeom>
          <a:solidFill>
            <a:srgbClr val="FF0000"/>
          </a:solidFill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5758130" y="3962400"/>
            <a:ext cx="76200" cy="76200"/>
          </a:xfrm>
          <a:prstGeom prst="ellipse">
            <a:avLst/>
          </a:prstGeom>
          <a:solidFill>
            <a:schemeClr val="tx2"/>
          </a:solidFill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5749504" y="4343400"/>
            <a:ext cx="76200" cy="76200"/>
          </a:xfrm>
          <a:prstGeom prst="ellipse">
            <a:avLst/>
          </a:prstGeom>
          <a:solidFill>
            <a:srgbClr val="FF0000"/>
          </a:solidFill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5791200" y="3945148"/>
            <a:ext cx="76200" cy="76200"/>
          </a:xfrm>
          <a:prstGeom prst="ellipse">
            <a:avLst/>
          </a:prstGeom>
          <a:solidFill>
            <a:schemeClr val="tx2"/>
          </a:solidFill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5825704" y="5096774"/>
            <a:ext cx="76200" cy="76200"/>
          </a:xfrm>
          <a:prstGeom prst="ellipse">
            <a:avLst/>
          </a:prstGeom>
          <a:solidFill>
            <a:srgbClr val="FF0000"/>
          </a:solidFill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5858774" y="3894826"/>
            <a:ext cx="76200" cy="76200"/>
          </a:xfrm>
          <a:prstGeom prst="ellipse">
            <a:avLst/>
          </a:prstGeom>
          <a:solidFill>
            <a:schemeClr val="tx2"/>
          </a:solidFill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5860208" y="6366296"/>
            <a:ext cx="76200" cy="76200"/>
          </a:xfrm>
          <a:prstGeom prst="ellipse">
            <a:avLst/>
          </a:prstGeom>
          <a:solidFill>
            <a:srgbClr val="FF0000"/>
          </a:solidFill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5909096" y="3835878"/>
            <a:ext cx="76200" cy="76200"/>
          </a:xfrm>
          <a:prstGeom prst="ellipse">
            <a:avLst/>
          </a:prstGeom>
          <a:solidFill>
            <a:schemeClr val="tx2"/>
          </a:solidFill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5943600" y="1447800"/>
            <a:ext cx="0" cy="4800600"/>
          </a:xfrm>
          <a:prstGeom prst="line">
            <a:avLst/>
          </a:prstGeom>
          <a:ln w="38100">
            <a:solidFill>
              <a:srgbClr val="7030A0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5968044" y="3794182"/>
            <a:ext cx="76200" cy="76200"/>
          </a:xfrm>
          <a:prstGeom prst="ellipse">
            <a:avLst/>
          </a:prstGeom>
          <a:solidFill>
            <a:schemeClr val="tx2"/>
          </a:solidFill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5960852" y="1219200"/>
            <a:ext cx="76200" cy="76200"/>
          </a:xfrm>
          <a:prstGeom prst="ellipse">
            <a:avLst/>
          </a:prstGeom>
          <a:solidFill>
            <a:srgbClr val="FF0000"/>
          </a:solidFill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6011174" y="3742426"/>
            <a:ext cx="76200" cy="76200"/>
          </a:xfrm>
          <a:prstGeom prst="ellipse">
            <a:avLst/>
          </a:prstGeom>
          <a:solidFill>
            <a:schemeClr val="tx2"/>
          </a:solidFill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5976670" y="2582174"/>
            <a:ext cx="76200" cy="76200"/>
          </a:xfrm>
          <a:prstGeom prst="ellipse">
            <a:avLst/>
          </a:prstGeom>
          <a:solidFill>
            <a:srgbClr val="FF0000"/>
          </a:solidFill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6037052" y="3725174"/>
            <a:ext cx="76200" cy="76200"/>
          </a:xfrm>
          <a:prstGeom prst="ellipse">
            <a:avLst/>
          </a:prstGeom>
          <a:solidFill>
            <a:schemeClr val="tx2"/>
          </a:solidFill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6044244" y="3328356"/>
            <a:ext cx="76200" cy="76200"/>
          </a:xfrm>
          <a:prstGeom prst="ellipse">
            <a:avLst/>
          </a:prstGeom>
          <a:solidFill>
            <a:srgbClr val="FF0000"/>
          </a:solidFill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6206704" y="3598652"/>
            <a:ext cx="76200" cy="76200"/>
          </a:xfrm>
          <a:prstGeom prst="ellipse">
            <a:avLst/>
          </a:prstGeom>
          <a:solidFill>
            <a:schemeClr val="tx2"/>
          </a:solidFill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6196644" y="3598652"/>
            <a:ext cx="76200" cy="76200"/>
          </a:xfrm>
          <a:prstGeom prst="ellipse">
            <a:avLst/>
          </a:prstGeom>
          <a:solidFill>
            <a:srgbClr val="FF0000"/>
          </a:solidFill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6494252" y="3335548"/>
            <a:ext cx="76200" cy="76200"/>
          </a:xfrm>
          <a:prstGeom prst="ellipse">
            <a:avLst/>
          </a:prstGeom>
          <a:solidFill>
            <a:schemeClr val="tx2"/>
          </a:solidFill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6485626" y="3716548"/>
            <a:ext cx="76200" cy="76200"/>
          </a:xfrm>
          <a:prstGeom prst="ellipse">
            <a:avLst/>
          </a:prstGeom>
          <a:solidFill>
            <a:srgbClr val="FF0000"/>
          </a:solidFill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Oval 77"/>
          <p:cNvSpPr/>
          <p:nvPr/>
        </p:nvSpPr>
        <p:spPr>
          <a:xfrm>
            <a:off x="7349704" y="2573548"/>
            <a:ext cx="76200" cy="76200"/>
          </a:xfrm>
          <a:prstGeom prst="ellipse">
            <a:avLst/>
          </a:prstGeom>
          <a:solidFill>
            <a:schemeClr val="tx2"/>
          </a:solidFill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7356896" y="3776930"/>
            <a:ext cx="76200" cy="76200"/>
          </a:xfrm>
          <a:prstGeom prst="ellipse">
            <a:avLst/>
          </a:prstGeom>
          <a:solidFill>
            <a:srgbClr val="FF0000"/>
          </a:solidFill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1" name="Straight Connector 80"/>
          <p:cNvCxnSpPr>
            <a:stCxn id="48" idx="3"/>
          </p:cNvCxnSpPr>
          <p:nvPr/>
        </p:nvCxnSpPr>
        <p:spPr>
          <a:xfrm flipV="1">
            <a:off x="3024655" y="1219200"/>
            <a:ext cx="5966945" cy="5222197"/>
          </a:xfrm>
          <a:prstGeom prst="line">
            <a:avLst/>
          </a:prstGeom>
          <a:ln w="38100">
            <a:solidFill>
              <a:srgbClr val="0000F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7772400" y="838200"/>
            <a:ext cx="7312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000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pic>
        <p:nvPicPr>
          <p:cNvPr id="16407" name="Picture 23" descr="C:\Users\COMPUT~1\AppData\Local\Temp\SNAGHTML604113e.PNG"/>
          <p:cNvPicPr>
            <a:picLocks noChangeAspect="1" noChangeArrowheads="1"/>
          </p:cNvPicPr>
          <p:nvPr/>
        </p:nvPicPr>
        <p:blipFill>
          <a:blip r:embed="rId41" cstate="print"/>
          <a:srcRect/>
          <a:stretch>
            <a:fillRect/>
          </a:stretch>
        </p:blipFill>
        <p:spPr bwMode="auto">
          <a:xfrm>
            <a:off x="2938730" y="1209674"/>
            <a:ext cx="5943600" cy="5343526"/>
          </a:xfrm>
          <a:prstGeom prst="rect">
            <a:avLst/>
          </a:prstGeom>
          <a:noFill/>
        </p:spPr>
      </p:pic>
      <p:graphicFrame>
        <p:nvGraphicFramePr>
          <p:cNvPr id="85" name="Object 7"/>
          <p:cNvGraphicFramePr>
            <a:graphicFrameLocks noChangeAspect="1"/>
          </p:cNvGraphicFramePr>
          <p:nvPr/>
        </p:nvGraphicFramePr>
        <p:xfrm>
          <a:off x="3048000" y="3962400"/>
          <a:ext cx="86677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68" name="Equation" r:id="rId42" imgW="622080" imgH="419040" progId="Equation.DSMT4">
                  <p:embed/>
                </p:oleObj>
              </mc:Choice>
              <mc:Fallback>
                <p:oleObj name="Equation" r:id="rId42" imgW="622080" imgH="41904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962400"/>
                        <a:ext cx="866775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TextBox 79"/>
          <p:cNvSpPr txBox="1"/>
          <p:nvPr/>
        </p:nvSpPr>
        <p:spPr>
          <a:xfrm>
            <a:off x="8239598" y="637879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7.4.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"/>
                            </p:stCondLst>
                            <p:childTnLst>
                              <p:par>
                                <p:cTn id="1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500"/>
                            </p:stCondLst>
                            <p:childTnLst>
                              <p:par>
                                <p:cTn id="1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000"/>
                            </p:stCondLst>
                            <p:childTnLst>
                              <p:par>
                                <p:cTn id="1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500"/>
                            </p:stCondLst>
                            <p:childTnLst>
                              <p:par>
                                <p:cTn id="16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00"/>
                            </p:stCondLst>
                            <p:childTnLst>
                              <p:par>
                                <p:cTn id="19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000"/>
                            </p:stCondLst>
                            <p:childTnLst>
                              <p:par>
                                <p:cTn id="2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500"/>
                            </p:stCondLst>
                            <p:childTnLst>
                              <p:par>
                                <p:cTn id="20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00"/>
                            </p:stCondLst>
                            <p:childTnLst>
                              <p:par>
                                <p:cTn id="2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500"/>
                            </p:stCondLst>
                            <p:childTnLst>
                              <p:par>
                                <p:cTn id="2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000"/>
                            </p:stCondLst>
                            <p:childTnLst>
                              <p:par>
                                <p:cTn id="2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500"/>
                            </p:stCondLst>
                            <p:childTnLst>
                              <p:par>
                                <p:cTn id="2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500"/>
                            </p:stCondLst>
                            <p:childTnLst>
                              <p:par>
                                <p:cTn id="2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1000"/>
                            </p:stCondLst>
                            <p:childTnLst>
                              <p:par>
                                <p:cTn id="2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2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1500"/>
                            </p:stCondLst>
                            <p:childTnLst>
                              <p:par>
                                <p:cTn id="2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2000"/>
                            </p:stCondLst>
                            <p:childTnLst>
                              <p:par>
                                <p:cTn id="26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500"/>
                            </p:stCondLst>
                            <p:childTnLst>
                              <p:par>
                                <p:cTn id="27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500"/>
                            </p:stCondLst>
                            <p:childTnLst>
                              <p:par>
                                <p:cTn id="2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1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4" dur="2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35" grpId="0" autoUpdateAnimBg="0"/>
      <p:bldP spid="37" grpId="0" autoUpdateAnimBg="0"/>
      <p:bldP spid="38" grpId="0" autoUpdateAnimBg="0"/>
      <p:bldP spid="39" grpId="0" autoUpdateAnimBg="0"/>
      <p:bldP spid="42" grpId="0" autoUpdateAnimBg="0"/>
      <p:bldP spid="43" grpId="0" autoUpdateAnimBg="0"/>
      <p:bldP spid="48" grpId="0" animBg="1" autoUpdateAnimBg="0"/>
      <p:bldP spid="49" grpId="0" animBg="1" autoUpdateAnimBg="0"/>
      <p:bldP spid="50" grpId="0" animBg="1" autoUpdateAnimBg="0"/>
      <p:bldP spid="51" grpId="0" animBg="1" autoUpdateAnimBg="0"/>
      <p:bldP spid="52" grpId="0" animBg="1" autoUpdateAnimBg="0"/>
      <p:bldP spid="53" grpId="0" animBg="1" autoUpdateAnimBg="0"/>
      <p:bldP spid="54" grpId="0" animBg="1" autoUpdateAnimBg="0"/>
      <p:bldP spid="55" grpId="0" animBg="1" autoUpdateAnimBg="0"/>
      <p:bldP spid="56" grpId="0" animBg="1" autoUpdateAnimBg="0"/>
      <p:bldP spid="57" grpId="0" animBg="1" autoUpdateAnimBg="0"/>
      <p:bldP spid="58" grpId="0" animBg="1" autoUpdateAnimBg="0"/>
      <p:bldP spid="59" grpId="0" animBg="1" autoUpdateAnimBg="0"/>
      <p:bldP spid="60" grpId="0" animBg="1" autoUpdateAnimBg="0"/>
      <p:bldP spid="61" grpId="0" animBg="1" autoUpdateAnimBg="0"/>
      <p:bldP spid="62" grpId="0" animBg="1" autoUpdateAnimBg="0"/>
      <p:bldP spid="63" grpId="0" animBg="1" autoUpdateAnimBg="0"/>
      <p:bldP spid="64" grpId="0" animBg="1" autoUpdateAnimBg="0"/>
      <p:bldP spid="68" grpId="0" animBg="1" autoUpdateAnimBg="0"/>
      <p:bldP spid="69" grpId="0" animBg="1" autoUpdateAnimBg="0"/>
      <p:bldP spid="70" grpId="0" animBg="1" autoUpdateAnimBg="0"/>
      <p:bldP spid="71" grpId="0" animBg="1" autoUpdateAnimBg="0"/>
      <p:bldP spid="72" grpId="0" animBg="1" autoUpdateAnimBg="0"/>
      <p:bldP spid="73" grpId="0" animBg="1" autoUpdateAnimBg="0"/>
      <p:bldP spid="74" grpId="0" animBg="1" autoUpdateAnimBg="0"/>
      <p:bldP spid="75" grpId="0" animBg="1" autoUpdateAnimBg="0"/>
      <p:bldP spid="76" grpId="0" animBg="1" autoUpdateAnimBg="0"/>
      <p:bldP spid="77" grpId="0" animBg="1" autoUpdateAnimBg="0"/>
      <p:bldP spid="78" grpId="0" animBg="1" autoUpdateAnimBg="0"/>
      <p:bldP spid="79" grpId="0" animBg="1" autoUpdateAnimBg="0"/>
      <p:bldP spid="8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102518"/>
              </p:ext>
            </p:extLst>
          </p:nvPr>
        </p:nvGraphicFramePr>
        <p:xfrm>
          <a:off x="685800" y="914400"/>
          <a:ext cx="7848600" cy="47433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3048000"/>
                <a:gridCol w="2971800"/>
              </a:tblGrid>
              <a:tr h="870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Characteristic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solidFill>
                      <a:srgbClr val="C9FF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rgbClr val="0000FF"/>
                          </a:solidFill>
                        </a:rPr>
                        <a:t>y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 = </a:t>
                      </a:r>
                      <a:r>
                        <a:rPr lang="en-US" i="1" dirty="0" smtClean="0">
                          <a:solidFill>
                            <a:srgbClr val="0000FF"/>
                          </a:solidFill>
                        </a:rPr>
                        <a:t>x</a:t>
                      </a:r>
                      <a:endParaRPr lang="en-US" i="1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solidFill>
                      <a:srgbClr val="C9FF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C9FFC9"/>
                    </a:solidFill>
                  </a:tcPr>
                </a:tc>
              </a:tr>
              <a:tr h="55239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Domain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239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Range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5399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End </a:t>
                      </a:r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Behavior</a:t>
                      </a:r>
                    </a:p>
                    <a:p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Horizontal asymptote</a:t>
                      </a:r>
                      <a:r>
                        <a:rPr lang="en-US" b="1" baseline="0" dirty="0" smtClean="0">
                          <a:solidFill>
                            <a:srgbClr val="0000FF"/>
                          </a:solidFill>
                        </a:rPr>
                        <a:t> at</a:t>
                      </a:r>
                    </a:p>
                    <a:p>
                      <a:r>
                        <a:rPr lang="en-US" b="1" baseline="0" dirty="0" smtClean="0">
                          <a:solidFill>
                            <a:srgbClr val="0000FF"/>
                          </a:solidFill>
                        </a:rPr>
                        <a:t> y = 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Behavior at</a:t>
                      </a:r>
                      <a:r>
                        <a:rPr lang="en-US" b="1" i="1" dirty="0" smtClean="0">
                          <a:solidFill>
                            <a:srgbClr val="0000FF"/>
                          </a:solidFill>
                        </a:rPr>
                        <a:t> x </a:t>
                      </a:r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= 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239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Invariant Points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4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407545"/>
              </p:ext>
            </p:extLst>
          </p:nvPr>
        </p:nvGraphicFramePr>
        <p:xfrm>
          <a:off x="6324600" y="1066800"/>
          <a:ext cx="53498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7" name="Equation" r:id="rId3" imgW="406080" imgH="393480" progId="Equation.DSMT4">
                  <p:embed/>
                </p:oleObj>
              </mc:Choice>
              <mc:Fallback>
                <p:oleObj name="Equation" r:id="rId3" imgW="4060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066800"/>
                        <a:ext cx="534988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909855"/>
              </p:ext>
            </p:extLst>
          </p:nvPr>
        </p:nvGraphicFramePr>
        <p:xfrm>
          <a:off x="3352800" y="1905000"/>
          <a:ext cx="11144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8" name="Equation" r:id="rId5" imgW="685800" imgH="203040" progId="Equation.DSMT4">
                  <p:embed/>
                </p:oleObj>
              </mc:Choice>
              <mc:Fallback>
                <p:oleObj name="Equation" r:id="rId5" imgW="68580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905000"/>
                        <a:ext cx="1114425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245189"/>
              </p:ext>
            </p:extLst>
          </p:nvPr>
        </p:nvGraphicFramePr>
        <p:xfrm>
          <a:off x="5715000" y="1905000"/>
          <a:ext cx="17129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9" name="Equation" r:id="rId7" imgW="1054080" imgH="203040" progId="Equation.DSMT4">
                  <p:embed/>
                </p:oleObj>
              </mc:Choice>
              <mc:Fallback>
                <p:oleObj name="Equation" r:id="rId7" imgW="105408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905000"/>
                        <a:ext cx="1712913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2463867"/>
              </p:ext>
            </p:extLst>
          </p:nvPr>
        </p:nvGraphicFramePr>
        <p:xfrm>
          <a:off x="3352800" y="2438400"/>
          <a:ext cx="11144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0" name="Equation" r:id="rId9" imgW="685800" imgH="203040" progId="Equation.DSMT4">
                  <p:embed/>
                </p:oleObj>
              </mc:Choice>
              <mc:Fallback>
                <p:oleObj name="Equation" r:id="rId9" imgW="68580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438400"/>
                        <a:ext cx="1114425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377920"/>
              </p:ext>
            </p:extLst>
          </p:nvPr>
        </p:nvGraphicFramePr>
        <p:xfrm>
          <a:off x="5715000" y="2438400"/>
          <a:ext cx="17335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1" name="Equation" r:id="rId11" imgW="1066680" imgH="203040" progId="Equation.DSMT4">
                  <p:embed/>
                </p:oleObj>
              </mc:Choice>
              <mc:Fallback>
                <p:oleObj name="Equation" r:id="rId11" imgW="106668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438400"/>
                        <a:ext cx="173355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514600" y="2895600"/>
            <a:ext cx="304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&gt; 0 and |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| is very large,   </a:t>
            </a: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then y &gt; 0 and is very large.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600" y="3606225"/>
            <a:ext cx="304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&lt; 0 and |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| is very large,  </a:t>
            </a: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then y &lt; 0 and is very large.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62600" y="2895600"/>
            <a:ext cx="304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&gt; 0 and |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| is very large,  </a:t>
            </a: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then y &gt; 0 and is close to 0.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62600" y="3606225"/>
            <a:ext cx="304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&lt; 0 and |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| is very large, </a:t>
            </a: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then y &lt; 0 and is close to 0.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7600" y="4507468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= 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61188" y="4419600"/>
            <a:ext cx="30765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  Undefined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Vertical asymptote at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= 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67200" y="5181600"/>
            <a:ext cx="2260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(–1, –1) and (1, 1)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2400" y="0"/>
            <a:ext cx="5182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Summary of the Reciprocal of a Function</a:t>
            </a:r>
            <a:endParaRPr lang="en-U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>
            <a:hlinkClick r:id="rId13" action="ppaction://hlinkfile"/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310" y="5954373"/>
            <a:ext cx="2108768" cy="69930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239598" y="637879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7.4.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219200"/>
            <a:ext cx="4829175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1219200"/>
            <a:ext cx="4829175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62425" y="1238250"/>
            <a:ext cx="4829175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62425" y="1261696"/>
            <a:ext cx="4829175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152400" y="0"/>
            <a:ext cx="4841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Graphing the Reciprocal of a Function</a:t>
            </a:r>
            <a:endParaRPr lang="en-U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1600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Graph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linear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function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	slope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y-intercept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745" y="2714434"/>
            <a:ext cx="396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-intercept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of the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linear graph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becomes the vertical asymptote of the reciprocal.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745" y="3733800"/>
            <a:ext cx="403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Locate and mark the invariant points (every place where the original graph has a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-value of -1 or 1).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39598" y="637879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7.4.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457200"/>
            <a:ext cx="7924800" cy="958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Consider the function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 +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. Sketch the graphs of y = f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and its reciprocal function,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9327" y="5084618"/>
            <a:ext cx="388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Plot the shape of each region based on the reciprocals of several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-values of the original function.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62425" y="1238250"/>
            <a:ext cx="4829175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913516"/>
              </p:ext>
            </p:extLst>
          </p:nvPr>
        </p:nvGraphicFramePr>
        <p:xfrm>
          <a:off x="3550227" y="958850"/>
          <a:ext cx="990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3" name="Equation" r:id="rId8" imgW="698197" imgH="393529" progId="Equation.DSMT4">
                  <p:embed/>
                </p:oleObj>
              </mc:Choice>
              <mc:Fallback>
                <p:oleObj name="Equation" r:id="rId8" imgW="698197" imgH="39352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0227" y="958850"/>
                        <a:ext cx="9906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>
          <a:defRPr sz="2000" dirty="0">
            <a:latin typeface="Arial" pitchFamily="34" charset="0"/>
            <a:cs typeface="Arial" pitchFamily="34" charset="0"/>
          </a:defRPr>
        </a:defPPr>
      </a:lstStyle>
    </a:spDef>
    <a:txDef>
      <a:spPr>
        <a:noFill/>
      </a:spPr>
      <a:bodyPr wrap="none" rtlCol="0">
        <a:sp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3045</TotalTime>
  <Words>1104</Words>
  <Application>Microsoft Office PowerPoint</Application>
  <PresentationFormat>On-screen Show (4:3)</PresentationFormat>
  <Paragraphs>165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 MacKay</dc:creator>
  <cp:lastModifiedBy>Stephanie MacKay</cp:lastModifiedBy>
  <cp:revision>83</cp:revision>
  <dcterms:created xsi:type="dcterms:W3CDTF">2011-11-07T18:00:14Z</dcterms:created>
  <dcterms:modified xsi:type="dcterms:W3CDTF">2012-05-07T01:05:38Z</dcterms:modified>
</cp:coreProperties>
</file>