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4" r:id="rId3"/>
    <p:sldId id="256" r:id="rId4"/>
    <p:sldId id="258" r:id="rId5"/>
    <p:sldId id="271" r:id="rId6"/>
    <p:sldId id="257" r:id="rId7"/>
    <p:sldId id="260" r:id="rId8"/>
    <p:sldId id="261" r:id="rId9"/>
    <p:sldId id="263" r:id="rId10"/>
    <p:sldId id="273" r:id="rId11"/>
    <p:sldId id="259" r:id="rId12"/>
    <p:sldId id="262" r:id="rId13"/>
    <p:sldId id="265" r:id="rId14"/>
    <p:sldId id="266" r:id="rId15"/>
    <p:sldId id="267" r:id="rId16"/>
    <p:sldId id="268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E969F-7A12-4C67-B88A-D59E525DC12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44A27-9140-4BE0-A86F-9340DF590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6.png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4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png"/><Relationship Id="rId5" Type="http://schemas.openxmlformats.org/officeDocument/2006/relationships/image" Target="../media/image39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hyperlink" Target="GSP%20for%208.1.gsp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9.png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4280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>
                <a:solidFill>
                  <a:srgbClr val="9BBB59">
                    <a:lumMod val="50000"/>
                  </a:srgbClr>
                </a:solidFill>
              </a:rPr>
              <a:t>Chapter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8 Systems of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316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8.1 Solving Systems Graphically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4384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57" y="826532"/>
            <a:ext cx="2290626" cy="31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31" y="1130490"/>
            <a:ext cx="4550712" cy="115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943" y="437571"/>
            <a:ext cx="4136257" cy="181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83" y="2797792"/>
            <a:ext cx="8875061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39" y="4246516"/>
            <a:ext cx="8667061" cy="146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9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356196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1593" y="228600"/>
            <a:ext cx="8160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Quadratic-quadratic Systems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3434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 it possible for a quadratic-quadratic system to have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 infinite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number of solutions?</a:t>
            </a:r>
          </a:p>
        </p:txBody>
      </p:sp>
    </p:spTree>
    <p:extLst>
      <p:ext uri="{BB962C8B-B14F-4D97-AF65-F5344CB8AC3E}">
        <p14:creationId xmlns:p14="http://schemas.microsoft.com/office/powerpoint/2010/main" val="212260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80999" y="1219200"/>
            <a:ext cx="3136793" cy="2383031"/>
            <a:chOff x="355091" y="3098292"/>
            <a:chExt cx="2878456" cy="2095628"/>
          </a:xfrm>
        </p:grpSpPr>
        <p:sp>
          <p:nvSpPr>
            <p:cNvPr id="9" name="Freeform 8"/>
            <p:cNvSpPr/>
            <p:nvPr/>
          </p:nvSpPr>
          <p:spPr>
            <a:xfrm>
              <a:off x="355091" y="3098292"/>
              <a:ext cx="2878456" cy="2095628"/>
            </a:xfrm>
            <a:custGeom>
              <a:avLst/>
              <a:gdLst/>
              <a:ahLst/>
              <a:cxnLst/>
              <a:rect l="0" t="0" r="0" b="0"/>
              <a:pathLst>
                <a:path w="2878456" h="2095628">
                  <a:moveTo>
                    <a:pt x="0" y="0"/>
                  </a:moveTo>
                  <a:lnTo>
                    <a:pt x="2878455" y="0"/>
                  </a:lnTo>
                  <a:lnTo>
                    <a:pt x="2878455" y="2095627"/>
                  </a:lnTo>
                  <a:lnTo>
                    <a:pt x="0" y="2095627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MSOfficePNG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000" y="3111500"/>
              <a:ext cx="2808604" cy="2021585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grpSp>
        <p:nvGrpSpPr>
          <p:cNvPr id="14" name="Group 13"/>
          <p:cNvGrpSpPr/>
          <p:nvPr/>
        </p:nvGrpSpPr>
        <p:grpSpPr>
          <a:xfrm>
            <a:off x="5029200" y="1219200"/>
            <a:ext cx="3122954" cy="2370900"/>
            <a:chOff x="3695191" y="3110992"/>
            <a:chExt cx="2865755" cy="2084960"/>
          </a:xfrm>
        </p:grpSpPr>
        <p:sp>
          <p:nvSpPr>
            <p:cNvPr id="12" name="Freeform 11"/>
            <p:cNvSpPr/>
            <p:nvPr/>
          </p:nvSpPr>
          <p:spPr>
            <a:xfrm>
              <a:off x="3695191" y="3110992"/>
              <a:ext cx="2863852" cy="2084960"/>
            </a:xfrm>
            <a:custGeom>
              <a:avLst/>
              <a:gdLst/>
              <a:ahLst/>
              <a:cxnLst/>
              <a:rect l="0" t="0" r="0" b="0"/>
              <a:pathLst>
                <a:path w="2863852" h="2084960">
                  <a:moveTo>
                    <a:pt x="0" y="0"/>
                  </a:moveTo>
                  <a:lnTo>
                    <a:pt x="2863851" y="0"/>
                  </a:lnTo>
                  <a:lnTo>
                    <a:pt x="2863851" y="2084959"/>
                  </a:lnTo>
                  <a:lnTo>
                    <a:pt x="0" y="2084959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MSOfficePNG(7)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08400" y="3136900"/>
              <a:ext cx="2852546" cy="205397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grpSp>
        <p:nvGrpSpPr>
          <p:cNvPr id="17" name="Group 16"/>
          <p:cNvGrpSpPr/>
          <p:nvPr/>
        </p:nvGrpSpPr>
        <p:grpSpPr>
          <a:xfrm>
            <a:off x="441847" y="4120993"/>
            <a:ext cx="3081020" cy="2340717"/>
            <a:chOff x="380365" y="6108065"/>
            <a:chExt cx="2827275" cy="2058417"/>
          </a:xfrm>
        </p:grpSpPr>
        <p:sp>
          <p:nvSpPr>
            <p:cNvPr id="15" name="Freeform 14"/>
            <p:cNvSpPr/>
            <p:nvPr/>
          </p:nvSpPr>
          <p:spPr>
            <a:xfrm>
              <a:off x="380365" y="6108065"/>
              <a:ext cx="2827275" cy="2058417"/>
            </a:xfrm>
            <a:custGeom>
              <a:avLst/>
              <a:gdLst/>
              <a:ahLst/>
              <a:cxnLst/>
              <a:rect l="0" t="0" r="0" b="0"/>
              <a:pathLst>
                <a:path w="2827275" h="2058417">
                  <a:moveTo>
                    <a:pt x="0" y="0"/>
                  </a:moveTo>
                  <a:lnTo>
                    <a:pt x="2827274" y="0"/>
                  </a:lnTo>
                  <a:lnTo>
                    <a:pt x="2827274" y="2058416"/>
                  </a:lnTo>
                  <a:lnTo>
                    <a:pt x="0" y="2058416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MSOfficePNG(10).png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3700" y="6134100"/>
              <a:ext cx="2801366" cy="201625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grpSp>
        <p:nvGrpSpPr>
          <p:cNvPr id="20" name="Group 19"/>
          <p:cNvGrpSpPr/>
          <p:nvPr/>
        </p:nvGrpSpPr>
        <p:grpSpPr>
          <a:xfrm>
            <a:off x="5056328" y="4120993"/>
            <a:ext cx="3097072" cy="2352848"/>
            <a:chOff x="6984365" y="3098164"/>
            <a:chExt cx="2842006" cy="2069085"/>
          </a:xfrm>
        </p:grpSpPr>
        <p:sp>
          <p:nvSpPr>
            <p:cNvPr id="18" name="Freeform 17"/>
            <p:cNvSpPr/>
            <p:nvPr/>
          </p:nvSpPr>
          <p:spPr>
            <a:xfrm>
              <a:off x="6984365" y="3098164"/>
              <a:ext cx="2842006" cy="2069085"/>
            </a:xfrm>
            <a:custGeom>
              <a:avLst/>
              <a:gdLst/>
              <a:ahLst/>
              <a:cxnLst/>
              <a:rect l="0" t="0" r="0" b="0"/>
              <a:pathLst>
                <a:path w="2842006" h="2069085">
                  <a:moveTo>
                    <a:pt x="0" y="0"/>
                  </a:moveTo>
                  <a:lnTo>
                    <a:pt x="2842005" y="0"/>
                  </a:lnTo>
                  <a:lnTo>
                    <a:pt x="2842005" y="2069084"/>
                  </a:lnTo>
                  <a:lnTo>
                    <a:pt x="0" y="2069084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MSOfficePNG(9).png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35800" y="3124200"/>
              <a:ext cx="2750184" cy="197853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25" name="TextBox 24"/>
          <p:cNvSpPr txBox="1"/>
          <p:nvPr/>
        </p:nvSpPr>
        <p:spPr>
          <a:xfrm>
            <a:off x="0" y="0"/>
            <a:ext cx="5406390" cy="462786"/>
          </a:xfrm>
          <a:prstGeom prst="rect">
            <a:avLst/>
          </a:prstGeom>
          <a:noFill/>
        </p:spPr>
        <p:txBody>
          <a:bodyPr vert="horz" wrap="square" lIns="62069" tIns="31035" rIns="62069" bIns="31035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Arial - 48"/>
              </a:rPr>
              <a:t>Quadratic-Quadratic Systems</a:t>
            </a:r>
            <a:endParaRPr lang="en-US" sz="2600" b="1" dirty="0">
              <a:solidFill>
                <a:srgbClr val="002060"/>
              </a:solidFill>
              <a:latin typeface="Arial - 4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99760" y="3805903"/>
            <a:ext cx="1463040" cy="308897"/>
          </a:xfrm>
          <a:prstGeom prst="rect">
            <a:avLst/>
          </a:prstGeom>
          <a:noFill/>
        </p:spPr>
        <p:txBody>
          <a:bodyPr vert="horz" lIns="62069" tIns="31035" rIns="62069" bIns="31035" rtlCol="0">
            <a:spAutoFit/>
          </a:bodyPr>
          <a:lstStyle/>
          <a:p>
            <a:r>
              <a:rPr lang="en-US" sz="1600" b="1" dirty="0" smtClean="0">
                <a:solidFill>
                  <a:srgbClr val="62160C"/>
                </a:solidFill>
                <a:latin typeface="Arial - 18"/>
              </a:rPr>
              <a:t>no solution</a:t>
            </a:r>
            <a:endParaRPr lang="en-US" sz="1600" b="1" dirty="0">
              <a:solidFill>
                <a:srgbClr val="62160C"/>
              </a:solidFill>
              <a:latin typeface="Arial - 1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89728" y="914400"/>
            <a:ext cx="1577340" cy="308897"/>
          </a:xfrm>
          <a:prstGeom prst="rect">
            <a:avLst/>
          </a:prstGeom>
          <a:noFill/>
        </p:spPr>
        <p:txBody>
          <a:bodyPr vert="horz" lIns="62069" tIns="31035" rIns="62069" bIns="31035" rtlCol="0">
            <a:spAutoFit/>
          </a:bodyPr>
          <a:lstStyle/>
          <a:p>
            <a:r>
              <a:rPr lang="en-US" sz="1600" b="1" dirty="0" smtClean="0">
                <a:solidFill>
                  <a:srgbClr val="62160C"/>
                </a:solidFill>
                <a:latin typeface="Arial - 18"/>
              </a:rPr>
              <a:t>one solution</a:t>
            </a:r>
            <a:endParaRPr lang="en-US" sz="1600" b="1" dirty="0">
              <a:solidFill>
                <a:srgbClr val="62160C"/>
              </a:solidFill>
              <a:latin typeface="Arial - 1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457200"/>
            <a:ext cx="7292340" cy="308897"/>
          </a:xfrm>
          <a:prstGeom prst="rect">
            <a:avLst/>
          </a:prstGeom>
          <a:noFill/>
        </p:spPr>
        <p:txBody>
          <a:bodyPr vert="horz" lIns="62069" tIns="31035" rIns="62069" bIns="31035" rtlCol="0">
            <a:spAutoFit/>
          </a:bodyPr>
          <a:lstStyle/>
          <a:p>
            <a:r>
              <a:rPr lang="en-US" sz="1600" dirty="0" smtClean="0">
                <a:solidFill>
                  <a:srgbClr val="62160C"/>
                </a:solidFill>
                <a:latin typeface="Arial - 22"/>
              </a:rPr>
              <a:t>Determine the number of solutions for each of the following systems.</a:t>
            </a:r>
            <a:endParaRPr lang="en-US" sz="1600" dirty="0">
              <a:solidFill>
                <a:srgbClr val="62160C"/>
              </a:solidFill>
              <a:latin typeface="Arial - 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3418" y="930247"/>
            <a:ext cx="1668780" cy="308897"/>
          </a:xfrm>
          <a:prstGeom prst="rect">
            <a:avLst/>
          </a:prstGeom>
          <a:noFill/>
        </p:spPr>
        <p:txBody>
          <a:bodyPr vert="horz" lIns="62069" tIns="31035" rIns="62069" bIns="31035" rtlCol="0">
            <a:spAutoFit/>
          </a:bodyPr>
          <a:lstStyle/>
          <a:p>
            <a:r>
              <a:rPr lang="en-US" sz="1600" b="1" dirty="0" smtClean="0">
                <a:solidFill>
                  <a:srgbClr val="62160C"/>
                </a:solidFill>
                <a:latin typeface="Arial - 18"/>
              </a:rPr>
              <a:t>two solutions</a:t>
            </a:r>
            <a:endParaRPr lang="en-US" sz="1600" b="1" dirty="0">
              <a:solidFill>
                <a:srgbClr val="62160C"/>
              </a:solidFill>
              <a:latin typeface="Arial - 1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99618" y="3825847"/>
            <a:ext cx="1577340" cy="308897"/>
          </a:xfrm>
          <a:prstGeom prst="rect">
            <a:avLst/>
          </a:prstGeom>
          <a:noFill/>
        </p:spPr>
        <p:txBody>
          <a:bodyPr vert="horz" lIns="62069" tIns="31035" rIns="62069" bIns="31035" rtlCol="0">
            <a:spAutoFit/>
          </a:bodyPr>
          <a:lstStyle/>
          <a:p>
            <a:r>
              <a:rPr lang="en-US" sz="1600" b="1" dirty="0" smtClean="0">
                <a:solidFill>
                  <a:srgbClr val="62160C"/>
                </a:solidFill>
                <a:latin typeface="Arial - 18"/>
              </a:rPr>
              <a:t>two solutions</a:t>
            </a:r>
            <a:endParaRPr lang="en-US" sz="1600" b="1" dirty="0">
              <a:solidFill>
                <a:srgbClr val="62160C"/>
              </a:solidFill>
              <a:latin typeface="Arial - 18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1473678" y="2286000"/>
            <a:ext cx="112449" cy="1067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07078" y="2480096"/>
            <a:ext cx="112449" cy="1067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981200" y="4885426"/>
            <a:ext cx="112449" cy="1067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296977" y="2264038"/>
            <a:ext cx="112449" cy="1067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9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17" y="4125842"/>
            <a:ext cx="31051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48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962400" cy="370453"/>
          </a:xfrm>
          <a:prstGeom prst="rect">
            <a:avLst/>
          </a:prstGeom>
          <a:noFill/>
        </p:spPr>
        <p:txBody>
          <a:bodyPr vert="horz" wrap="square" lIns="62069" tIns="31035" rIns="62069" bIns="31035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 - 48"/>
              </a:rPr>
              <a:t>Quadratic-Quadratic Systems</a:t>
            </a:r>
            <a:endParaRPr lang="en-US" sz="2000" b="1" dirty="0">
              <a:solidFill>
                <a:srgbClr val="002060"/>
              </a:solidFill>
              <a:latin typeface="Arial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33400"/>
            <a:ext cx="5971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the following system of equations graphically.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93700" y="1066800"/>
          <a:ext cx="207486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3" imgW="1244520" imgH="482400" progId="Equation.DSMT4">
                  <p:embed/>
                </p:oleObj>
              </mc:Choice>
              <mc:Fallback>
                <p:oleObj name="Equation" r:id="rId3" imgW="1244520" imgH="482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066800"/>
                        <a:ext cx="207486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1676400"/>
            <a:ext cx="6076950" cy="40481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6096000"/>
            <a:ext cx="7125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the graph the points of intersection are (1, 1) and (3, 1).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26278" y="6443246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5720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5862"/>
            <a:ext cx="6236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Solve a System of Quadratic-Quadratic Equations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8768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67000" y="539262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Verify the solution by substituting in to the original equations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347779"/>
              </p:ext>
            </p:extLst>
          </p:nvPr>
        </p:nvGraphicFramePr>
        <p:xfrm>
          <a:off x="304800" y="463062"/>
          <a:ext cx="207486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5" name="Equation" r:id="rId4" imgW="1244520" imgH="482400" progId="Equation.DSMT4">
                  <p:embed/>
                </p:oleObj>
              </mc:Choice>
              <mc:Fallback>
                <p:oleObj name="Equation" r:id="rId4" imgW="124452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3062"/>
                        <a:ext cx="207486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600200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(1, 1)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542382"/>
              </p:ext>
            </p:extLst>
          </p:nvPr>
        </p:nvGraphicFramePr>
        <p:xfrm>
          <a:off x="507786" y="2133600"/>
          <a:ext cx="2201863" cy="385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6" name="Equation" r:id="rId6" imgW="1320480" imgH="2311200" progId="Equation.DSMT4">
                  <p:embed/>
                </p:oleObj>
              </mc:Choice>
              <mc:Fallback>
                <p:oleObj name="Equation" r:id="rId6" imgW="1320480" imgH="231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86" y="2133600"/>
                        <a:ext cx="2201863" cy="385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70537" y="1600200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(3, 1)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5081588" y="2133600"/>
          <a:ext cx="2265362" cy="385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7" name="Equation" r:id="rId8" imgW="1358640" imgH="2311200" progId="Equation.DSMT4">
                  <p:embed/>
                </p:oleObj>
              </mc:Choice>
              <mc:Fallback>
                <p:oleObj name="Equation" r:id="rId8" imgW="1358640" imgH="231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2133600"/>
                        <a:ext cx="2265362" cy="385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0" y="6443246"/>
            <a:ext cx="740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192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Solve a System of Quadratic-Quadratic Equations Graphically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953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342900"/>
            <a:ext cx="2135521" cy="1143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Solve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system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398963" y="609600"/>
          <a:ext cx="1884362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4" imgW="1130040" imgH="482400" progId="Equation.DSMT4">
                  <p:embed/>
                </p:oleObj>
              </mc:Choice>
              <mc:Fallback>
                <p:oleObj name="Equation" r:id="rId4" imgW="113004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3" y="609600"/>
                        <a:ext cx="1884362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1676400"/>
            <a:ext cx="6048375" cy="401955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" y="6096000"/>
            <a:ext cx="7624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the graph the points of intersection are (–2.5, 41) and (1, 6).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6443246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http://us.cdn2.123rf.com/168nwm/digitalgenetics/digitalgenetics1011/digitalgenetics101100476/8165016-3d-man-playing-baseball-isolated-on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362200"/>
            <a:ext cx="2667000" cy="2667000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52400" y="394901"/>
            <a:ext cx="876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Andrea and Erin have joined in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on a game of pickup baseball.  Andrea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hits the baseball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travels on a path modeled by the equation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–0.006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+ 0.54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x </a:t>
            </a:r>
            <a:r>
              <a:rPr kumimoji="0" lang="en-US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+ 1.4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where 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the height of the ball above the ground in </a:t>
            </a:r>
            <a:r>
              <a:rPr kumimoji="0" lang="en-US" b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metres</a:t>
            </a:r>
            <a:r>
              <a:rPr kumimoji="0" lang="en-US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the horizontal distance from home plate in </a:t>
            </a:r>
            <a:r>
              <a:rPr kumimoji="0" lang="en-US" b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metres</a:t>
            </a:r>
            <a:r>
              <a:rPr kumimoji="0" lang="en-US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cs typeface="Times New Roman" pitchFamily="18" charset="0"/>
              </a:rPr>
              <a:t>Erin is in the outfield directly in line with the path of the ball.  She runs and jumps, trying to catch the ball.  Her jump is modeled by the equation                                     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= –0.19x</a:t>
            </a:r>
            <a:r>
              <a:rPr lang="en-US" b="1" baseline="30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+ 35.9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– 1690.  Determine the height when the ball is caught and its distance from home plate.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770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Solve a System of Quadratic-Quadratic Equations Graphically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8006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ball was caught at a height of 1.54 m and a distance of 89.7 m from home plate.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0" y="6443246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13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67991"/>
            <a:ext cx="45339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95726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Determine the value(s)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b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that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would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result in the linear-quadratic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system y = x</a:t>
            </a:r>
            <a:r>
              <a:rPr lang="en-US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+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and y =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–x – b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having 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One point of intersection.</a:t>
            </a:r>
          </a:p>
          <a:p>
            <a:pPr marL="342900" indent="-342900">
              <a:buAutoNum type="alphaLcParenR" startAt="2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Two points of intersection.</a:t>
            </a:r>
          </a:p>
          <a:p>
            <a:pPr marL="342900" indent="-342900"/>
            <a:r>
              <a:rPr lang="en-US" b="1" dirty="0" smtClean="0">
                <a:latin typeface="Arial" pitchFamily="34" charset="0"/>
                <a:cs typeface="Arial" pitchFamily="34" charset="0"/>
              </a:rPr>
              <a:t>c)   No points of intersection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5282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Solve a System of Linear-Quadratic Systems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3" name="Picture 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52800"/>
            <a:ext cx="494623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48400" y="3262726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a)  For one point of intersection,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 = 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40737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b)  For two points of intersection,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 &lt; 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8400" y="48400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c)  For no points of intersection,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 &gt; 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424526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Use the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gsp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file to manipulate the line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y = –x – b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to determine the points of intersection.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672" y="5596860"/>
            <a:ext cx="297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How can we determine these values algebraically?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32472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Determine the value(s)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b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that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would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result in the linear-quadratic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system y = x</a:t>
            </a:r>
            <a:r>
              <a:rPr lang="en-US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+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and y =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–x – b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having 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One point of intersection.</a:t>
            </a:r>
          </a:p>
          <a:p>
            <a:pPr marL="342900" indent="-342900">
              <a:buAutoNum type="alphaLcParenR" startAt="2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Two points of intersection.</a:t>
            </a:r>
          </a:p>
          <a:p>
            <a:pPr marL="342900" indent="-342900"/>
            <a:r>
              <a:rPr lang="en-US" b="1" dirty="0" smtClean="0">
                <a:latin typeface="Arial" pitchFamily="34" charset="0"/>
                <a:cs typeface="Arial" pitchFamily="34" charset="0"/>
              </a:rPr>
              <a:t>c)   No points of intersection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47697"/>
            <a:ext cx="23568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Algebraically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356945"/>
            <a:ext cx="6604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solution is where the two expressions are equal.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11001"/>
              </p:ext>
            </p:extLst>
          </p:nvPr>
        </p:nvGraphicFramePr>
        <p:xfrm>
          <a:off x="871537" y="2895600"/>
          <a:ext cx="33956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3" imgW="1180800" imgH="203040" progId="Equation.DSMT4">
                  <p:embed/>
                </p:oleObj>
              </mc:Choice>
              <mc:Fallback>
                <p:oleObj name="Equation" r:id="rId3" imgW="11808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7" y="2895600"/>
                        <a:ext cx="33956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764351"/>
              </p:ext>
            </p:extLst>
          </p:nvPr>
        </p:nvGraphicFramePr>
        <p:xfrm>
          <a:off x="228600" y="3454400"/>
          <a:ext cx="31765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5" imgW="1104840" imgH="203040" progId="Equation.DSMT4">
                  <p:embed/>
                </p:oleObj>
              </mc:Choice>
              <mc:Fallback>
                <p:oleObj name="Equation" r:id="rId5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54400"/>
                        <a:ext cx="3176587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84618" y="3000345"/>
            <a:ext cx="2847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 the discriminant 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495800" y="1621165"/>
            <a:ext cx="1330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i="1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- 4</a:t>
            </a:r>
            <a:r>
              <a:rPr lang="en-US" i="1" dirty="0"/>
              <a:t>ac</a:t>
            </a:r>
            <a:r>
              <a:rPr lang="en-US" dirty="0"/>
              <a:t> &gt;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95800" y="1990497"/>
            <a:ext cx="1468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 smtClean="0">
                <a:solidFill>
                  <a:prstClr val="black"/>
                </a:solidFill>
              </a:rPr>
              <a:t>b</a:t>
            </a:r>
            <a:r>
              <a:rPr lang="en-US" baseline="30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- 4</a:t>
            </a:r>
            <a:r>
              <a:rPr lang="en-US" i="1" dirty="0">
                <a:solidFill>
                  <a:prstClr val="black"/>
                </a:solidFill>
              </a:rPr>
              <a:t>ac</a:t>
            </a:r>
            <a:r>
              <a:rPr lang="en-US" dirty="0">
                <a:solidFill>
                  <a:prstClr val="black"/>
                </a:solidFill>
              </a:rPr>
              <a:t> &lt; </a:t>
            </a:r>
            <a:r>
              <a:rPr lang="en-US" dirty="0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5800" y="1286470"/>
            <a:ext cx="16140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 smtClean="0">
                <a:solidFill>
                  <a:prstClr val="black"/>
                </a:solidFill>
              </a:rPr>
              <a:t>b</a:t>
            </a:r>
            <a:r>
              <a:rPr lang="en-US" baseline="30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- 4</a:t>
            </a:r>
            <a:r>
              <a:rPr lang="en-US" i="1" dirty="0">
                <a:solidFill>
                  <a:prstClr val="black"/>
                </a:solidFill>
              </a:rPr>
              <a:t>ac</a:t>
            </a:r>
            <a:r>
              <a:rPr lang="en-US" dirty="0">
                <a:solidFill>
                  <a:prstClr val="black"/>
                </a:solidFill>
              </a:rPr>
              <a:t> = </a:t>
            </a:r>
            <a:r>
              <a:rPr lang="en-US" dirty="0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114789"/>
              </p:ext>
            </p:extLst>
          </p:nvPr>
        </p:nvGraphicFramePr>
        <p:xfrm>
          <a:off x="4575175" y="3508375"/>
          <a:ext cx="34686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7" imgW="1206360" imgH="253800" progId="Equation.DSMT4">
                  <p:embed/>
                </p:oleObj>
              </mc:Choice>
              <mc:Fallback>
                <p:oleObj name="Equation" r:id="rId7" imgW="1206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3508375"/>
                        <a:ext cx="346868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5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 build="p" autoUpdateAnimBg="0" advAuto="100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42194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435: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1, 3, 4a,c,d, 5a,e, 7b, 8, 10, 13, 14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4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050924" y="152400"/>
            <a:ext cx="7864476" cy="603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8.1 Linear-Quadratic System of Equations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" y="684312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Linear-Quadratic System of Equations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 a linear equation and a quadratic equation involving the same two variables. The solution(s) to this system are the point(s) on the graph where the line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intersects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 parabola (if it does at all).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623608"/>
            <a:ext cx="762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 </a:t>
            </a:r>
            <a:r>
              <a:rPr lang="en-US" sz="2800" b="1" dirty="0">
                <a:solidFill>
                  <a:srgbClr val="0070C0"/>
                </a:solidFill>
              </a:rPr>
              <a:t>Quadratic-Quadratic System of Equations </a:t>
            </a:r>
            <a:r>
              <a:rPr lang="en-US" sz="2800" b="1" dirty="0"/>
              <a:t>is two quadratic equations involving the same variables.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solution(s) to this system are the point(s) on the graph where the two parabolas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intersect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(if they do at all).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17773" y="6270304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149259"/>
              </p:ext>
            </p:extLst>
          </p:nvPr>
        </p:nvGraphicFramePr>
        <p:xfrm>
          <a:off x="4471555" y="2233213"/>
          <a:ext cx="1700645" cy="1223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3" imgW="634680" imgH="457200" progId="Equation.DSMT4">
                  <p:embed/>
                </p:oleObj>
              </mc:Choice>
              <mc:Fallback>
                <p:oleObj name="Equation" r:id="rId3" imgW="6346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555" y="2233213"/>
                        <a:ext cx="1700645" cy="1223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212539"/>
              </p:ext>
            </p:extLst>
          </p:nvPr>
        </p:nvGraphicFramePr>
        <p:xfrm>
          <a:off x="4437063" y="5351463"/>
          <a:ext cx="19716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5" imgW="736560" imgH="482400" progId="Equation.DSMT4">
                  <p:embed/>
                </p:oleObj>
              </mc:Choice>
              <mc:Fallback>
                <p:oleObj name="Equation" r:id="rId5" imgW="736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5351463"/>
                        <a:ext cx="19716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62799"/>
            <a:ext cx="5019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Consider the sketch of a line and a parabola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41999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) What is the maximum number of intersection points that a line and a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parabola could have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 Illustrate with a diagram.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2676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) What is the minimum number of intersection points that a line and a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parabola could have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 Illustrate with a diagram.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2" name="Picture 8" descr="C:\Users\COMPUT~1\AppData\Local\Temp\SNAGHTMLae8904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9122" y="317010"/>
            <a:ext cx="457200" cy="596153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 flipV="1">
            <a:off x="4664744" y="317010"/>
            <a:ext cx="723900" cy="342900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2000" y="5181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) Is it possible for a line and a parabola to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not to intersect?  Illustrate with a diagram.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276999"/>
            <a:ext cx="3999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Linear-Quadratic Systems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295400"/>
            <a:ext cx="1905000" cy="166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685800" y="2715399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 could be two points of intersection.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4620399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 could be one point of intersection.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4525" y="6019800"/>
            <a:ext cx="519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Yes, the line could be outside of the parabola.</a:t>
            </a: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9122" y="3122481"/>
            <a:ext cx="1915792" cy="167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97748" y="5021823"/>
            <a:ext cx="1922252" cy="168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8217773" y="6270304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2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4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457200"/>
            <a:ext cx="6835140" cy="370453"/>
          </a:xfrm>
          <a:prstGeom prst="rect">
            <a:avLst/>
          </a:prstGeom>
          <a:noFill/>
        </p:spPr>
        <p:txBody>
          <a:bodyPr vert="horz" lIns="62069" tIns="31035" rIns="62069" bIns="31035" rtlCol="0">
            <a:spAutoFit/>
          </a:bodyPr>
          <a:lstStyle/>
          <a:p>
            <a:r>
              <a:rPr lang="en-US" sz="2000" dirty="0" smtClean="0">
                <a:latin typeface="Arial - 22"/>
              </a:rPr>
              <a:t>Determine the solutions for each of the following systems</a:t>
            </a:r>
            <a:endParaRPr lang="en-US" sz="2000" dirty="0">
              <a:latin typeface="Arial - 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9581" y="1431953"/>
            <a:ext cx="3025577" cy="2314419"/>
            <a:chOff x="355091" y="3098292"/>
            <a:chExt cx="2878456" cy="2095628"/>
          </a:xfrm>
        </p:grpSpPr>
        <p:pic>
          <p:nvPicPr>
            <p:cNvPr id="10" name="Picture 9" descr="MSOfficePNG(1)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7156" y="3122422"/>
              <a:ext cx="2843783" cy="2050033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1" name="Freeform 10"/>
            <p:cNvSpPr/>
            <p:nvPr/>
          </p:nvSpPr>
          <p:spPr>
            <a:xfrm>
              <a:off x="355091" y="3098292"/>
              <a:ext cx="2878456" cy="2095628"/>
            </a:xfrm>
            <a:custGeom>
              <a:avLst/>
              <a:gdLst/>
              <a:ahLst/>
              <a:cxnLst/>
              <a:rect l="0" t="0" r="0" b="0"/>
              <a:pathLst>
                <a:path w="2878456" h="2095628">
                  <a:moveTo>
                    <a:pt x="0" y="0"/>
                  </a:moveTo>
                  <a:lnTo>
                    <a:pt x="2878455" y="0"/>
                  </a:lnTo>
                  <a:lnTo>
                    <a:pt x="2878455" y="2095627"/>
                  </a:lnTo>
                  <a:lnTo>
                    <a:pt x="0" y="2095627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86400" y="1431953"/>
            <a:ext cx="3010226" cy="2302637"/>
            <a:chOff x="3542791" y="3110992"/>
            <a:chExt cx="2863851" cy="2084960"/>
          </a:xfrm>
        </p:grpSpPr>
        <p:pic>
          <p:nvPicPr>
            <p:cNvPr id="13" name="Picture 12" descr="MSOfficePNG(2)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02735" y="3158870"/>
              <a:ext cx="2732785" cy="1968373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4" name="Freeform 13"/>
            <p:cNvSpPr/>
            <p:nvPr/>
          </p:nvSpPr>
          <p:spPr>
            <a:xfrm>
              <a:off x="3542791" y="3110992"/>
              <a:ext cx="2863851" cy="2084960"/>
            </a:xfrm>
            <a:custGeom>
              <a:avLst/>
              <a:gdLst/>
              <a:ahLst/>
              <a:cxnLst/>
              <a:rect l="0" t="0" r="0" b="0"/>
              <a:pathLst>
                <a:path w="2863851" h="2084960">
                  <a:moveTo>
                    <a:pt x="0" y="0"/>
                  </a:moveTo>
                  <a:lnTo>
                    <a:pt x="2863850" y="0"/>
                  </a:lnTo>
                  <a:lnTo>
                    <a:pt x="2863850" y="2084959"/>
                  </a:lnTo>
                  <a:lnTo>
                    <a:pt x="0" y="2084959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19468" y="4356077"/>
            <a:ext cx="2971781" cy="2273323"/>
            <a:chOff x="354965" y="6247765"/>
            <a:chExt cx="2827275" cy="2058417"/>
          </a:xfrm>
        </p:grpSpPr>
        <p:pic>
          <p:nvPicPr>
            <p:cNvPr id="16" name="Picture 15" descr="MSOfficePNG(3).png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0397" y="6271386"/>
              <a:ext cx="2772791" cy="199859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7" name="Freeform 16"/>
            <p:cNvSpPr/>
            <p:nvPr/>
          </p:nvSpPr>
          <p:spPr>
            <a:xfrm>
              <a:off x="354965" y="6247765"/>
              <a:ext cx="2827275" cy="2058417"/>
            </a:xfrm>
            <a:custGeom>
              <a:avLst/>
              <a:gdLst/>
              <a:ahLst/>
              <a:cxnLst/>
              <a:rect l="0" t="0" r="0" b="0"/>
              <a:pathLst>
                <a:path w="2827275" h="2058417">
                  <a:moveTo>
                    <a:pt x="0" y="0"/>
                  </a:moveTo>
                  <a:lnTo>
                    <a:pt x="2827274" y="0"/>
                  </a:lnTo>
                  <a:lnTo>
                    <a:pt x="2827274" y="2058416"/>
                  </a:lnTo>
                  <a:lnTo>
                    <a:pt x="0" y="2058416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86287" y="4356077"/>
            <a:ext cx="2971913" cy="2273323"/>
            <a:chOff x="3542665" y="6260465"/>
            <a:chExt cx="2827401" cy="2058417"/>
          </a:xfrm>
        </p:grpSpPr>
        <p:pic>
          <p:nvPicPr>
            <p:cNvPr id="22" name="Picture 21" descr="MSOfficePNG(5).png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54476" y="6284086"/>
              <a:ext cx="2786507" cy="200863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3" name="Freeform 22"/>
            <p:cNvSpPr/>
            <p:nvPr/>
          </p:nvSpPr>
          <p:spPr>
            <a:xfrm>
              <a:off x="3542665" y="6260465"/>
              <a:ext cx="2827401" cy="2058417"/>
            </a:xfrm>
            <a:custGeom>
              <a:avLst/>
              <a:gdLst/>
              <a:ahLst/>
              <a:cxnLst/>
              <a:rect l="0" t="0" r="0" b="0"/>
              <a:pathLst>
                <a:path w="2827401" h="2058417">
                  <a:moveTo>
                    <a:pt x="0" y="0"/>
                  </a:moveTo>
                  <a:lnTo>
                    <a:pt x="2827400" y="0"/>
                  </a:lnTo>
                  <a:lnTo>
                    <a:pt x="2827400" y="2058416"/>
                  </a:lnTo>
                  <a:lnTo>
                    <a:pt x="0" y="2058416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0"/>
            <a:ext cx="4419600" cy="462786"/>
          </a:xfrm>
          <a:prstGeom prst="rect">
            <a:avLst/>
          </a:prstGeom>
          <a:noFill/>
        </p:spPr>
        <p:txBody>
          <a:bodyPr vert="horz" wrap="square" lIns="62069" tIns="31035" rIns="62069" bIns="31035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Arial - 48"/>
              </a:rPr>
              <a:t>Linear-Quadratic Systems</a:t>
            </a:r>
            <a:endParaRPr lang="en-US" sz="2600" b="1" dirty="0">
              <a:solidFill>
                <a:srgbClr val="002060"/>
              </a:solidFill>
              <a:latin typeface="Arial - 4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81117" y="4019943"/>
            <a:ext cx="1762083" cy="308897"/>
          </a:xfrm>
          <a:prstGeom prst="rect">
            <a:avLst/>
          </a:prstGeom>
          <a:noFill/>
        </p:spPr>
        <p:txBody>
          <a:bodyPr vert="horz" wrap="square" lIns="62069" tIns="31035" rIns="62069" bIns="31035" rtlCol="0">
            <a:spAutoFit/>
          </a:bodyPr>
          <a:lstStyle/>
          <a:p>
            <a:r>
              <a:rPr lang="en-US" sz="1600" b="1" dirty="0" smtClean="0">
                <a:solidFill>
                  <a:srgbClr val="62160C"/>
                </a:solidFill>
                <a:latin typeface="Arial - 18"/>
              </a:rPr>
              <a:t>no solution</a:t>
            </a:r>
            <a:endParaRPr lang="en-US" sz="1600" b="1" dirty="0">
              <a:solidFill>
                <a:srgbClr val="62160C"/>
              </a:solidFill>
              <a:latin typeface="Arial - 1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2020" y="1143000"/>
            <a:ext cx="1948970" cy="308897"/>
          </a:xfrm>
          <a:prstGeom prst="rect">
            <a:avLst/>
          </a:prstGeom>
          <a:noFill/>
        </p:spPr>
        <p:txBody>
          <a:bodyPr vert="horz" wrap="square" lIns="62069" tIns="31035" rIns="62069" bIns="31035" rtlCol="0">
            <a:spAutoFit/>
          </a:bodyPr>
          <a:lstStyle/>
          <a:p>
            <a:r>
              <a:rPr lang="en-US" sz="1600" b="1" dirty="0" smtClean="0">
                <a:solidFill>
                  <a:srgbClr val="62160C"/>
                </a:solidFill>
                <a:latin typeface="Arial - 18"/>
              </a:rPr>
              <a:t>(–1,–4) and (3, 0)</a:t>
            </a:r>
            <a:endParaRPr lang="en-US" sz="1600" b="1" dirty="0">
              <a:solidFill>
                <a:srgbClr val="62160C"/>
              </a:solidFill>
              <a:latin typeface="Arial - 18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261699" y="5294786"/>
            <a:ext cx="112449" cy="1067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541252" y="3187064"/>
            <a:ext cx="112449" cy="1067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02151" y="2543665"/>
            <a:ext cx="112449" cy="1067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67603" y="2760452"/>
            <a:ext cx="112449" cy="1067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432808" y="5930264"/>
            <a:ext cx="112449" cy="10678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79288" y="4034503"/>
            <a:ext cx="1948970" cy="308897"/>
          </a:xfrm>
          <a:prstGeom prst="rect">
            <a:avLst/>
          </a:prstGeom>
          <a:noFill/>
        </p:spPr>
        <p:txBody>
          <a:bodyPr vert="horz" wrap="square" lIns="62069" tIns="31035" rIns="62069" bIns="31035" rtlCol="0">
            <a:spAutoFit/>
          </a:bodyPr>
          <a:lstStyle/>
          <a:p>
            <a:r>
              <a:rPr lang="en-US" sz="1600" b="1" dirty="0" smtClean="0">
                <a:solidFill>
                  <a:srgbClr val="62160C"/>
                </a:solidFill>
                <a:latin typeface="Arial - 18"/>
              </a:rPr>
              <a:t>(–4,–6) and (0,–</a:t>
            </a:r>
            <a:r>
              <a:rPr lang="en-US" sz="1600" b="1" dirty="0">
                <a:solidFill>
                  <a:srgbClr val="62160C"/>
                </a:solidFill>
                <a:latin typeface="Arial - 18"/>
              </a:rPr>
              <a:t>2</a:t>
            </a:r>
            <a:r>
              <a:rPr lang="en-US" sz="1600" b="1" dirty="0" smtClean="0">
                <a:solidFill>
                  <a:srgbClr val="62160C"/>
                </a:solidFill>
                <a:latin typeface="Arial - 18"/>
              </a:rPr>
              <a:t>) </a:t>
            </a:r>
            <a:endParaRPr lang="en-US" sz="1600" b="1" dirty="0">
              <a:solidFill>
                <a:srgbClr val="62160C"/>
              </a:solidFill>
              <a:latin typeface="Arial - 1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41288" y="1066800"/>
            <a:ext cx="750112" cy="308897"/>
          </a:xfrm>
          <a:prstGeom prst="rect">
            <a:avLst/>
          </a:prstGeom>
          <a:noFill/>
        </p:spPr>
        <p:txBody>
          <a:bodyPr vert="horz" wrap="square" lIns="62069" tIns="31035" rIns="62069" bIns="31035" rtlCol="0">
            <a:spAutoFit/>
          </a:bodyPr>
          <a:lstStyle/>
          <a:p>
            <a:r>
              <a:rPr lang="en-US" sz="1600" b="1" dirty="0" smtClean="0">
                <a:solidFill>
                  <a:srgbClr val="62160C"/>
                </a:solidFill>
                <a:latin typeface="Arial - 18"/>
              </a:rPr>
              <a:t>(5, 4)</a:t>
            </a:r>
            <a:endParaRPr lang="en-US" sz="1600" b="1" dirty="0">
              <a:solidFill>
                <a:srgbClr val="62160C"/>
              </a:solidFill>
              <a:latin typeface="Arial - 1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3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51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768" y="304800"/>
            <a:ext cx="84321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When Solving Graphically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Explain Why….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637199"/>
              </p:ext>
            </p:extLst>
          </p:nvPr>
        </p:nvGraphicFramePr>
        <p:xfrm>
          <a:off x="455768" y="2286000"/>
          <a:ext cx="181102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3" imgW="583920" imgH="253800" progId="Equation.DSMT4">
                  <p:embed/>
                </p:oleObj>
              </mc:Choice>
              <mc:Fallback>
                <p:oleObj name="Equation" r:id="rId3" imgW="58392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68" y="2286000"/>
                        <a:ext cx="181102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2079908"/>
            <a:ext cx="3190145" cy="211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543946"/>
              </p:ext>
            </p:extLst>
          </p:nvPr>
        </p:nvGraphicFramePr>
        <p:xfrm>
          <a:off x="455768" y="4704441"/>
          <a:ext cx="1970088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6" imgW="634680" imgH="457200" progId="Equation.DSMT4">
                  <p:embed/>
                </p:oleObj>
              </mc:Choice>
              <mc:Fallback>
                <p:oleObj name="Equation" r:id="rId6" imgW="634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68" y="4704441"/>
                        <a:ext cx="1970088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215" y="4419600"/>
            <a:ext cx="2443529" cy="1987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48400" y="24384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 is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-8 or x = 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3036" y="4702314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 is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(-2, 0) or (3, 5)</a:t>
            </a:r>
          </a:p>
        </p:txBody>
      </p:sp>
    </p:spTree>
    <p:extLst>
      <p:ext uri="{BB962C8B-B14F-4D97-AF65-F5344CB8AC3E}">
        <p14:creationId xmlns:p14="http://schemas.microsoft.com/office/powerpoint/2010/main" val="192527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6394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Solve a System of Linear-Quadratic Systems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5971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the following system of equations graphically.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57200" y="1371600"/>
          <a:ext cx="156633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3" imgW="939600" imgH="457200" progId="Equation.DSMT4">
                  <p:embed/>
                </p:oleObj>
              </mc:Choice>
              <mc:Fallback>
                <p:oleObj name="Equation" r:id="rId3" imgW="9396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1566334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943600"/>
            <a:ext cx="5945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the graph the point of intersection is (-2, -5).</a:t>
            </a:r>
          </a:p>
        </p:txBody>
      </p:sp>
      <p:pic>
        <p:nvPicPr>
          <p:cNvPr id="14341" name="Picture 5" descr="C:\Users\COMPUT~1\AppData\Local\Temp\SNAGHTMLb1d615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600199"/>
            <a:ext cx="6134100" cy="41148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299" y="1600199"/>
            <a:ext cx="6033277" cy="411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59434" y="594360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 (5, 44).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670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0"/>
            <a:ext cx="5282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Solve a System of Linear-Quadratic Systems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81000" y="685800"/>
          <a:ext cx="1566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4" imgW="939600" imgH="457200" progId="Equation.DSMT4">
                  <p:embed/>
                </p:oleObj>
              </mc:Choice>
              <mc:Fallback>
                <p:oleObj name="Equation" r:id="rId4" imgW="9396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1566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0" y="685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Verify the solution by substituting in to the original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1521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For (–2, –5)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286000"/>
            <a:ext cx="26244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+ 4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1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–5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(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+ 4(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– 1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–5 = 4 – 8 – 1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–5 = –5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1550" y="2286000"/>
            <a:ext cx="17908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7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+ 9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–5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7(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+ 9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–5 = –14 + 9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–5 = –5</a:t>
            </a:r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8194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76400" y="0"/>
            <a:ext cx="2135521" cy="1143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Solve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system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 descr="C:\Users\COMPUT~1\AppData\Local\Temp\SNAGHTMLc4684a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524000"/>
            <a:ext cx="6105525" cy="40767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962400" y="609600"/>
          <a:ext cx="14287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5" imgW="952200" imgH="457200" progId="Equation.DSMT4">
                  <p:embed/>
                </p:oleObj>
              </mc:Choice>
              <mc:Fallback>
                <p:oleObj name="Equation" r:id="rId5" imgW="9522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609600"/>
                        <a:ext cx="14287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5772090"/>
            <a:ext cx="7553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the graph the points of intersection are (–4, –6) and (0, –2).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5334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price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C, </a:t>
            </a:r>
            <a:r>
              <a:rPr lang="en-US" dirty="0">
                <a:latin typeface="Arial" pitchFamily="34" charset="0"/>
                <a:cs typeface="Arial" pitchFamily="34" charset="0"/>
              </a:rPr>
              <a:t>in dollars per share, of a high-tech stock has fluctuated over a twelve-year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period according </a:t>
            </a:r>
            <a:r>
              <a:rPr lang="en-US" dirty="0">
                <a:latin typeface="Arial" pitchFamily="34" charset="0"/>
                <a:cs typeface="Arial" pitchFamily="34" charset="0"/>
              </a:rPr>
              <a:t>to the equation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C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- x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>
                <a:latin typeface="Arial" pitchFamily="34" charset="0"/>
                <a:cs typeface="Arial" pitchFamily="34" charset="0"/>
              </a:rPr>
              <a:t>where x is in years. The price C, in dollars per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share, of </a:t>
            </a:r>
            <a:r>
              <a:rPr lang="en-US" dirty="0">
                <a:latin typeface="Arial" pitchFamily="34" charset="0"/>
                <a:cs typeface="Arial" pitchFamily="34" charset="0"/>
              </a:rPr>
              <a:t>a second high-tech stock has shown a steady increase during the same time period according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the </a:t>
            </a:r>
            <a:r>
              <a:rPr lang="en-US" dirty="0">
                <a:latin typeface="Arial" pitchFamily="34" charset="0"/>
                <a:cs typeface="Arial" pitchFamily="34" charset="0"/>
              </a:rPr>
              <a:t>relationship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x 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>
                <a:latin typeface="Arial" pitchFamily="34" charset="0"/>
                <a:cs typeface="Arial" pitchFamily="34" charset="0"/>
              </a:rPr>
              <a:t>what values are the two stock prices the same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282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Solve a System of Linear-Quadratic Systems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Graph the system of equations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667000"/>
            <a:ext cx="1975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C 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 - x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2971800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C 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 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30</a:t>
            </a:r>
            <a:endParaRPr lang="en-US" dirty="0"/>
          </a:p>
        </p:txBody>
      </p:sp>
      <p:pic>
        <p:nvPicPr>
          <p:cNvPr id="20483" name="Picture 3" descr="C:\Users\COMPUT~1\AppData\Local\Temp\SNAGHTMLf72716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505200"/>
            <a:ext cx="4690009" cy="3124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34000" y="3200400"/>
            <a:ext cx="3505200" cy="1323439"/>
          </a:xfrm>
          <a:prstGeom prst="rect">
            <a:avLst/>
          </a:prstGeom>
          <a:noFill/>
          <a:ln w="2540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the graph, the two stock prices are the same at 2 years at $34 per share and at 8 years at $46 per share.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8.1.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1052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76</cp:revision>
  <dcterms:created xsi:type="dcterms:W3CDTF">2011-11-09T20:39:16Z</dcterms:created>
  <dcterms:modified xsi:type="dcterms:W3CDTF">2012-05-18T01:22:06Z</dcterms:modified>
</cp:coreProperties>
</file>